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7" r:id="rId8"/>
    <p:sldId id="266"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393393-DA01-4E87-B7F1-96702B70550C}"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6D54037-7BFC-4E42-9341-D1DEADE4FF4D}" type="slidenum">
              <a:rPr lang="en-IN" smtClean="0"/>
              <a:t>‹#›</a:t>
            </a:fld>
            <a:endParaRPr lang="en-IN"/>
          </a:p>
        </p:txBody>
      </p:sp>
    </p:spTree>
    <p:extLst>
      <p:ext uri="{BB962C8B-B14F-4D97-AF65-F5344CB8AC3E}">
        <p14:creationId xmlns:p14="http://schemas.microsoft.com/office/powerpoint/2010/main" val="2178600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393393-DA01-4E87-B7F1-96702B70550C}"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D54037-7BFC-4E42-9341-D1DEADE4FF4D}" type="slidenum">
              <a:rPr lang="en-IN" smtClean="0"/>
              <a:t>‹#›</a:t>
            </a:fld>
            <a:endParaRPr lang="en-IN"/>
          </a:p>
        </p:txBody>
      </p:sp>
    </p:spTree>
    <p:extLst>
      <p:ext uri="{BB962C8B-B14F-4D97-AF65-F5344CB8AC3E}">
        <p14:creationId xmlns:p14="http://schemas.microsoft.com/office/powerpoint/2010/main" val="157022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393393-DA01-4E87-B7F1-96702B70550C}"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D54037-7BFC-4E42-9341-D1DEADE4FF4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0784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A393393-DA01-4E87-B7F1-96702B70550C}"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D54037-7BFC-4E42-9341-D1DEADE4FF4D}" type="slidenum">
              <a:rPr lang="en-IN" smtClean="0"/>
              <a:t>‹#›</a:t>
            </a:fld>
            <a:endParaRPr lang="en-IN"/>
          </a:p>
        </p:txBody>
      </p:sp>
    </p:spTree>
    <p:extLst>
      <p:ext uri="{BB962C8B-B14F-4D97-AF65-F5344CB8AC3E}">
        <p14:creationId xmlns:p14="http://schemas.microsoft.com/office/powerpoint/2010/main" val="1906768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A393393-DA01-4E87-B7F1-96702B70550C}"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D54037-7BFC-4E42-9341-D1DEADE4FF4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09408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A393393-DA01-4E87-B7F1-96702B70550C}"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D54037-7BFC-4E42-9341-D1DEADE4FF4D}" type="slidenum">
              <a:rPr lang="en-IN" smtClean="0"/>
              <a:t>‹#›</a:t>
            </a:fld>
            <a:endParaRPr lang="en-IN"/>
          </a:p>
        </p:txBody>
      </p:sp>
    </p:spTree>
    <p:extLst>
      <p:ext uri="{BB962C8B-B14F-4D97-AF65-F5344CB8AC3E}">
        <p14:creationId xmlns:p14="http://schemas.microsoft.com/office/powerpoint/2010/main" val="2066372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393393-DA01-4E87-B7F1-96702B70550C}"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D54037-7BFC-4E42-9341-D1DEADE4FF4D}" type="slidenum">
              <a:rPr lang="en-IN" smtClean="0"/>
              <a:t>‹#›</a:t>
            </a:fld>
            <a:endParaRPr lang="en-IN"/>
          </a:p>
        </p:txBody>
      </p:sp>
    </p:spTree>
    <p:extLst>
      <p:ext uri="{BB962C8B-B14F-4D97-AF65-F5344CB8AC3E}">
        <p14:creationId xmlns:p14="http://schemas.microsoft.com/office/powerpoint/2010/main" val="2615455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393393-DA01-4E87-B7F1-96702B70550C}"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D54037-7BFC-4E42-9341-D1DEADE4FF4D}" type="slidenum">
              <a:rPr lang="en-IN" smtClean="0"/>
              <a:t>‹#›</a:t>
            </a:fld>
            <a:endParaRPr lang="en-IN"/>
          </a:p>
        </p:txBody>
      </p:sp>
    </p:spTree>
    <p:extLst>
      <p:ext uri="{BB962C8B-B14F-4D97-AF65-F5344CB8AC3E}">
        <p14:creationId xmlns:p14="http://schemas.microsoft.com/office/powerpoint/2010/main" val="422879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393393-DA01-4E87-B7F1-96702B70550C}"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D54037-7BFC-4E42-9341-D1DEADE4FF4D}" type="slidenum">
              <a:rPr lang="en-IN" smtClean="0"/>
              <a:t>‹#›</a:t>
            </a:fld>
            <a:endParaRPr lang="en-IN"/>
          </a:p>
        </p:txBody>
      </p:sp>
    </p:spTree>
    <p:extLst>
      <p:ext uri="{BB962C8B-B14F-4D97-AF65-F5344CB8AC3E}">
        <p14:creationId xmlns:p14="http://schemas.microsoft.com/office/powerpoint/2010/main" val="3817807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393393-DA01-4E87-B7F1-96702B70550C}"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D54037-7BFC-4E42-9341-D1DEADE4FF4D}" type="slidenum">
              <a:rPr lang="en-IN" smtClean="0"/>
              <a:t>‹#›</a:t>
            </a:fld>
            <a:endParaRPr lang="en-IN"/>
          </a:p>
        </p:txBody>
      </p:sp>
    </p:spTree>
    <p:extLst>
      <p:ext uri="{BB962C8B-B14F-4D97-AF65-F5344CB8AC3E}">
        <p14:creationId xmlns:p14="http://schemas.microsoft.com/office/powerpoint/2010/main" val="290853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393393-DA01-4E87-B7F1-96702B70550C}"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6D54037-7BFC-4E42-9341-D1DEADE4FF4D}" type="slidenum">
              <a:rPr lang="en-IN" smtClean="0"/>
              <a:t>‹#›</a:t>
            </a:fld>
            <a:endParaRPr lang="en-IN"/>
          </a:p>
        </p:txBody>
      </p:sp>
    </p:spTree>
    <p:extLst>
      <p:ext uri="{BB962C8B-B14F-4D97-AF65-F5344CB8AC3E}">
        <p14:creationId xmlns:p14="http://schemas.microsoft.com/office/powerpoint/2010/main" val="207110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393393-DA01-4E87-B7F1-96702B70550C}" type="datetimeFigureOut">
              <a:rPr lang="en-IN" smtClean="0"/>
              <a:t>09-05-2024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6D54037-7BFC-4E42-9341-D1DEADE4FF4D}" type="slidenum">
              <a:rPr lang="en-IN" smtClean="0"/>
              <a:t>‹#›</a:t>
            </a:fld>
            <a:endParaRPr lang="en-IN"/>
          </a:p>
        </p:txBody>
      </p:sp>
    </p:spTree>
    <p:extLst>
      <p:ext uri="{BB962C8B-B14F-4D97-AF65-F5344CB8AC3E}">
        <p14:creationId xmlns:p14="http://schemas.microsoft.com/office/powerpoint/2010/main" val="661110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393393-DA01-4E87-B7F1-96702B70550C}"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D54037-7BFC-4E42-9341-D1DEADE4FF4D}" type="slidenum">
              <a:rPr lang="en-IN" smtClean="0"/>
              <a:t>‹#›</a:t>
            </a:fld>
            <a:endParaRPr lang="en-IN"/>
          </a:p>
        </p:txBody>
      </p:sp>
    </p:spTree>
    <p:extLst>
      <p:ext uri="{BB962C8B-B14F-4D97-AF65-F5344CB8AC3E}">
        <p14:creationId xmlns:p14="http://schemas.microsoft.com/office/powerpoint/2010/main" val="148927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393393-DA01-4E87-B7F1-96702B70550C}" type="datetimeFigureOut">
              <a:rPr lang="en-IN" smtClean="0"/>
              <a:t>09-05-2024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D54037-7BFC-4E42-9341-D1DEADE4FF4D}" type="slidenum">
              <a:rPr lang="en-IN" smtClean="0"/>
              <a:t>‹#›</a:t>
            </a:fld>
            <a:endParaRPr lang="en-IN"/>
          </a:p>
        </p:txBody>
      </p:sp>
    </p:spTree>
    <p:extLst>
      <p:ext uri="{BB962C8B-B14F-4D97-AF65-F5344CB8AC3E}">
        <p14:creationId xmlns:p14="http://schemas.microsoft.com/office/powerpoint/2010/main" val="397398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393393-DA01-4E87-B7F1-96702B70550C}"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D54037-7BFC-4E42-9341-D1DEADE4FF4D}" type="slidenum">
              <a:rPr lang="en-IN" smtClean="0"/>
              <a:t>‹#›</a:t>
            </a:fld>
            <a:endParaRPr lang="en-IN"/>
          </a:p>
        </p:txBody>
      </p:sp>
    </p:spTree>
    <p:extLst>
      <p:ext uri="{BB962C8B-B14F-4D97-AF65-F5344CB8AC3E}">
        <p14:creationId xmlns:p14="http://schemas.microsoft.com/office/powerpoint/2010/main" val="4285379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393393-DA01-4E87-B7F1-96702B70550C}"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D54037-7BFC-4E42-9341-D1DEADE4FF4D}" type="slidenum">
              <a:rPr lang="en-IN" smtClean="0"/>
              <a:t>‹#›</a:t>
            </a:fld>
            <a:endParaRPr lang="en-IN"/>
          </a:p>
        </p:txBody>
      </p:sp>
    </p:spTree>
    <p:extLst>
      <p:ext uri="{BB962C8B-B14F-4D97-AF65-F5344CB8AC3E}">
        <p14:creationId xmlns:p14="http://schemas.microsoft.com/office/powerpoint/2010/main" val="135202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A393393-DA01-4E87-B7F1-96702B70550C}" type="datetimeFigureOut">
              <a:rPr lang="en-IN" smtClean="0"/>
              <a:t>09-05-2024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6D54037-7BFC-4E42-9341-D1DEADE4FF4D}" type="slidenum">
              <a:rPr lang="en-IN" smtClean="0"/>
              <a:t>‹#›</a:t>
            </a:fld>
            <a:endParaRPr lang="en-IN"/>
          </a:p>
        </p:txBody>
      </p:sp>
    </p:spTree>
    <p:extLst>
      <p:ext uri="{BB962C8B-B14F-4D97-AF65-F5344CB8AC3E}">
        <p14:creationId xmlns:p14="http://schemas.microsoft.com/office/powerpoint/2010/main" val="3221138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FCA4-7C95-3AC5-D624-6637441CD592}"/>
              </a:ext>
            </a:extLst>
          </p:cNvPr>
          <p:cNvSpPr>
            <a:spLocks noGrp="1"/>
          </p:cNvSpPr>
          <p:nvPr>
            <p:ph type="ctrTitle"/>
          </p:nvPr>
        </p:nvSpPr>
        <p:spPr>
          <a:xfrm>
            <a:off x="2589213" y="1179872"/>
            <a:ext cx="8915399" cy="973393"/>
          </a:xfrm>
        </p:spPr>
        <p:txBody>
          <a:bodyPr/>
          <a:lstStyle/>
          <a:p>
            <a:pPr algn="ctr"/>
            <a:r>
              <a:rPr lang="en-US" b="1" u="sng" dirty="0">
                <a:solidFill>
                  <a:srgbClr val="00B0F0"/>
                </a:solidFill>
                <a:latin typeface="Bahnschrift SemiBold" panose="020B0502040204020203" pitchFamily="34" charset="0"/>
              </a:rPr>
              <a:t>IE-406 Machine learning </a:t>
            </a:r>
            <a:endParaRPr lang="en-IN" b="1" u="sng" dirty="0">
              <a:solidFill>
                <a:srgbClr val="00B0F0"/>
              </a:solidFill>
              <a:latin typeface="Bahnschrift SemiBold" panose="020B0502040204020203" pitchFamily="34" charset="0"/>
            </a:endParaRPr>
          </a:p>
        </p:txBody>
      </p:sp>
      <p:sp>
        <p:nvSpPr>
          <p:cNvPr id="3" name="Subtitle 2">
            <a:extLst>
              <a:ext uri="{FF2B5EF4-FFF2-40B4-BE49-F238E27FC236}">
                <a16:creationId xmlns:a16="http://schemas.microsoft.com/office/drawing/2014/main" id="{80DEF15C-49B1-6699-96E1-8749AA354497}"/>
              </a:ext>
            </a:extLst>
          </p:cNvPr>
          <p:cNvSpPr>
            <a:spLocks noGrp="1"/>
          </p:cNvSpPr>
          <p:nvPr>
            <p:ph type="subTitle" idx="1"/>
          </p:nvPr>
        </p:nvSpPr>
        <p:spPr>
          <a:xfrm>
            <a:off x="2589213" y="2674375"/>
            <a:ext cx="8915399" cy="1907457"/>
          </a:xfrm>
        </p:spPr>
        <p:txBody>
          <a:bodyPr>
            <a:normAutofit/>
          </a:bodyPr>
          <a:lstStyle/>
          <a:p>
            <a:r>
              <a:rPr lang="en-US" sz="2400" dirty="0">
                <a:latin typeface="Times New Roman" panose="02020603050405020304" pitchFamily="18" charset="0"/>
                <a:cs typeface="Times New Roman" panose="02020603050405020304" pitchFamily="18" charset="0"/>
              </a:rPr>
              <a:t>T</a:t>
            </a:r>
            <a:r>
              <a:rPr lang="en-IN" sz="2400" dirty="0">
                <a:latin typeface="Times New Roman" panose="02020603050405020304" pitchFamily="18" charset="0"/>
                <a:cs typeface="Times New Roman" panose="02020603050405020304" pitchFamily="18" charset="0"/>
              </a:rPr>
              <a:t>opic- Fake News Detection</a:t>
            </a:r>
          </a:p>
          <a:p>
            <a:r>
              <a:rPr lang="en-IN" sz="2400" dirty="0">
                <a:latin typeface="Times New Roman" panose="02020603050405020304" pitchFamily="18" charset="0"/>
                <a:cs typeface="Times New Roman" panose="02020603050405020304" pitchFamily="18" charset="0"/>
              </a:rPr>
              <a:t>Name-Harsh Patel</a:t>
            </a:r>
          </a:p>
          <a:p>
            <a:r>
              <a:rPr lang="en-IN" sz="2400" dirty="0">
                <a:latin typeface="Times New Roman" panose="02020603050405020304" pitchFamily="18" charset="0"/>
                <a:cs typeface="Times New Roman" panose="02020603050405020304" pitchFamily="18" charset="0"/>
              </a:rPr>
              <a:t>ID-202101183</a:t>
            </a:r>
            <a:endParaRPr lang="en-US" sz="2400" dirty="0"/>
          </a:p>
        </p:txBody>
      </p:sp>
    </p:spTree>
    <p:extLst>
      <p:ext uri="{BB962C8B-B14F-4D97-AF65-F5344CB8AC3E}">
        <p14:creationId xmlns:p14="http://schemas.microsoft.com/office/powerpoint/2010/main" val="397377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68C1-34EC-65BD-5D53-8064D757DE80}"/>
              </a:ext>
            </a:extLst>
          </p:cNvPr>
          <p:cNvSpPr>
            <a:spLocks noGrp="1"/>
          </p:cNvSpPr>
          <p:nvPr>
            <p:ph type="title"/>
          </p:nvPr>
        </p:nvSpPr>
        <p:spPr>
          <a:xfrm>
            <a:off x="2592925" y="624110"/>
            <a:ext cx="8911687" cy="644251"/>
          </a:xfrm>
        </p:spPr>
        <p:txBody>
          <a:bodyPr/>
          <a:lstStyle/>
          <a:p>
            <a:pPr algn="ctr"/>
            <a:r>
              <a:rPr lang="en-US" dirty="0"/>
              <a:t>Observations and Remarks</a:t>
            </a:r>
            <a:endParaRPr lang="en-IN" dirty="0"/>
          </a:p>
        </p:txBody>
      </p:sp>
      <p:sp>
        <p:nvSpPr>
          <p:cNvPr id="3" name="Content Placeholder 2">
            <a:extLst>
              <a:ext uri="{FF2B5EF4-FFF2-40B4-BE49-F238E27FC236}">
                <a16:creationId xmlns:a16="http://schemas.microsoft.com/office/drawing/2014/main" id="{82313B91-F8D3-4E1C-EF30-623C6DE52266}"/>
              </a:ext>
            </a:extLst>
          </p:cNvPr>
          <p:cNvSpPr>
            <a:spLocks noGrp="1"/>
          </p:cNvSpPr>
          <p:nvPr>
            <p:ph idx="1"/>
          </p:nvPr>
        </p:nvSpPr>
        <p:spPr>
          <a:xfrm>
            <a:off x="2589212" y="1268361"/>
            <a:ext cx="8915400" cy="4642861"/>
          </a:xfrm>
        </p:spPr>
        <p:txBody>
          <a:bodyPr/>
          <a:lstStyle/>
          <a:p>
            <a:r>
              <a:rPr lang="en-US" dirty="0"/>
              <a:t>The decision tree and support vector machine (SVM) models emerge as the top performers, showcasing their pivotal role in achieving high accuracy. </a:t>
            </a:r>
          </a:p>
          <a:p>
            <a:r>
              <a:rPr lang="en-US" dirty="0"/>
              <a:t>Decision trees operate by recursively partitioning the feature space into smaller subsets based on the values of different features, effectively creating a tree-like structure where each internal node represents a feature and each leaf node represents a class label.</a:t>
            </a:r>
          </a:p>
          <a:p>
            <a:r>
              <a:rPr lang="en-US" dirty="0"/>
              <a:t>Support vector machines (SVMs) are powerful classifiers known for their ability to handle high-dimensional feature spaces and nonlinear decision boundaries. SVMs aim to find the optimal hyperplane that maximally separates data points belonging to different classes in the feature space.</a:t>
            </a:r>
          </a:p>
          <a:p>
            <a:r>
              <a:rPr lang="en-US" dirty="0"/>
              <a:t>To improve the performance of the code we can use method like gradient boosting or neural networks and Experiment with different text processing  techniques, feature selection methods, and additional features to enhance the model's ability.</a:t>
            </a:r>
          </a:p>
          <a:p>
            <a:endParaRPr lang="en-IN" dirty="0"/>
          </a:p>
        </p:txBody>
      </p:sp>
    </p:spTree>
    <p:extLst>
      <p:ext uri="{BB962C8B-B14F-4D97-AF65-F5344CB8AC3E}">
        <p14:creationId xmlns:p14="http://schemas.microsoft.com/office/powerpoint/2010/main" val="25433185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60B2-22E0-6F73-E233-D78C315AF6CF}"/>
              </a:ext>
            </a:extLst>
          </p:cNvPr>
          <p:cNvSpPr>
            <a:spLocks noGrp="1"/>
          </p:cNvSpPr>
          <p:nvPr>
            <p:ph type="title"/>
          </p:nvPr>
        </p:nvSpPr>
        <p:spPr>
          <a:xfrm>
            <a:off x="2592925" y="624110"/>
            <a:ext cx="8911687" cy="683580"/>
          </a:xfrm>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9C0AB605-62E5-83DB-BDC2-818B0BE29075}"/>
              </a:ext>
            </a:extLst>
          </p:cNvPr>
          <p:cNvSpPr>
            <a:spLocks noGrp="1"/>
          </p:cNvSpPr>
          <p:nvPr>
            <p:ph idx="1"/>
          </p:nvPr>
        </p:nvSpPr>
        <p:spPr>
          <a:xfrm>
            <a:off x="2589212" y="1307690"/>
            <a:ext cx="8915400" cy="4603532"/>
          </a:xfrm>
        </p:spPr>
        <p:txBody>
          <a:bodyPr/>
          <a:lstStyle/>
          <a:p>
            <a:r>
              <a:rPr lang="en-US" dirty="0"/>
              <a:t>The project implements a robust pipeline for classifying news articles as fake or true. By leveraging various machine learning models such as Naive Bayes, Logistic Regression, Decision Tree, Random Forest, and Support Vector Machine (SVM), along with extensive data preprocessing techniques including text normalization, punctuation removal, and stopword elimination, the approach demonstrates a comprehensive understanding of text classification tasks.</a:t>
            </a:r>
          </a:p>
          <a:p>
            <a:r>
              <a:rPr lang="en-US" dirty="0"/>
              <a:t>Through exploratory data analysis, visualizations such as bar plots and word clouds offer valuable insights into the distribution of news articles and the most common words associated with fake and true news. The evaluation of model performance through accuracy scores and confusion matrices provides a clear understanding of each model's effectiveness.</a:t>
            </a:r>
          </a:p>
          <a:p>
            <a:r>
              <a:rPr lang="en-US" dirty="0"/>
              <a:t> Overall, this approach serves as a strong foundation for effectively identifying and combatting misinformation in news articles.</a:t>
            </a:r>
          </a:p>
          <a:p>
            <a:pPr marL="0" indent="0">
              <a:buNone/>
            </a:pPr>
            <a:endParaRPr lang="en-IN" dirty="0"/>
          </a:p>
        </p:txBody>
      </p:sp>
    </p:spTree>
    <p:extLst>
      <p:ext uri="{BB962C8B-B14F-4D97-AF65-F5344CB8AC3E}">
        <p14:creationId xmlns:p14="http://schemas.microsoft.com/office/powerpoint/2010/main" val="333575953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9FD95-5FFC-4D0C-51F8-E7A19E28ADB2}"/>
              </a:ext>
            </a:extLst>
          </p:cNvPr>
          <p:cNvSpPr>
            <a:spLocks noGrp="1"/>
          </p:cNvSpPr>
          <p:nvPr>
            <p:ph type="title"/>
          </p:nvPr>
        </p:nvSpPr>
        <p:spPr>
          <a:xfrm>
            <a:off x="2592924" y="2576053"/>
            <a:ext cx="8911687" cy="1130708"/>
          </a:xfrm>
        </p:spPr>
        <p:txBody>
          <a:bodyPr>
            <a:noAutofit/>
          </a:bodyPr>
          <a:lstStyle/>
          <a:p>
            <a:pPr algn="ctr"/>
            <a:r>
              <a:rPr lang="en-US" sz="6000" dirty="0"/>
              <a:t>Thank You</a:t>
            </a:r>
            <a:endParaRPr lang="en-IN" sz="6000" dirty="0"/>
          </a:p>
        </p:txBody>
      </p:sp>
    </p:spTree>
    <p:extLst>
      <p:ext uri="{BB962C8B-B14F-4D97-AF65-F5344CB8AC3E}">
        <p14:creationId xmlns:p14="http://schemas.microsoft.com/office/powerpoint/2010/main" val="3379362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6CA-58EB-0AD4-40F4-794327B857F7}"/>
              </a:ext>
            </a:extLst>
          </p:cNvPr>
          <p:cNvSpPr>
            <a:spLocks noGrp="1"/>
          </p:cNvSpPr>
          <p:nvPr>
            <p:ph type="title"/>
          </p:nvPr>
        </p:nvSpPr>
        <p:spPr>
          <a:xfrm>
            <a:off x="2592925" y="624110"/>
            <a:ext cx="8911687" cy="752406"/>
          </a:xfrm>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0124C333-19CF-08F8-720C-365C6FEAE6F0}"/>
              </a:ext>
            </a:extLst>
          </p:cNvPr>
          <p:cNvSpPr>
            <a:spLocks noGrp="1"/>
          </p:cNvSpPr>
          <p:nvPr>
            <p:ph idx="1"/>
          </p:nvPr>
        </p:nvSpPr>
        <p:spPr/>
        <p:txBody>
          <a:bodyPr/>
          <a:lstStyle/>
          <a:p>
            <a:r>
              <a:rPr lang="en-US" dirty="0">
                <a:solidFill>
                  <a:srgbClr val="0D0D0D"/>
                </a:solidFill>
                <a:highlight>
                  <a:srgbClr val="FFFFFF"/>
                </a:highlight>
                <a:latin typeface="Times New Roman" panose="02020603050405020304" pitchFamily="18" charset="0"/>
                <a:cs typeface="Times New Roman" panose="02020603050405020304" pitchFamily="18" charset="0"/>
              </a:rPr>
              <a:t>Th</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 proliferation of misinformation and fake news has become a significant challenge. With the rise of social media and online platforms, identifying and combatting fake news has become a critical issue for maintaining the integrity of information dissemination. The problem lies in the ability of fake news to spread rapidly and influence public opinion, leading to potentially harmful consequences such as political unrest, social division, and erosion of trust in media sources.</a:t>
            </a:r>
          </a:p>
          <a:p>
            <a:r>
              <a:rPr lang="en-US" dirty="0">
                <a:solidFill>
                  <a:srgbClr val="0D0D0D"/>
                </a:solidFill>
                <a:highlight>
                  <a:srgbClr val="FFFFFF"/>
                </a:highlight>
                <a:latin typeface="Times New Roman" panose="02020603050405020304" pitchFamily="18" charset="0"/>
                <a:cs typeface="Times New Roman" panose="02020603050405020304" pitchFamily="18" charset="0"/>
              </a:rPr>
              <a:t>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he objective of this project is to develop a robust machine learning model capable of detecting fake news articles with high accuracy. The model should be trained on a diverse dataset containing both genuine and fabricated news articles, encompassing various topics and writing styles. The primary aim is to leverage machine learning algorithms to discern patterns and features indicative of fake news, enabling the automatic identification of deceptive content.</a:t>
            </a:r>
          </a:p>
          <a:p>
            <a:endParaRPr lang="en-IN" dirty="0"/>
          </a:p>
        </p:txBody>
      </p:sp>
    </p:spTree>
    <p:extLst>
      <p:ext uri="{BB962C8B-B14F-4D97-AF65-F5344CB8AC3E}">
        <p14:creationId xmlns:p14="http://schemas.microsoft.com/office/powerpoint/2010/main" val="220030840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8C67-7AF7-9F6A-06E7-AF0512FC5238}"/>
              </a:ext>
            </a:extLst>
          </p:cNvPr>
          <p:cNvSpPr>
            <a:spLocks noGrp="1"/>
          </p:cNvSpPr>
          <p:nvPr>
            <p:ph type="title"/>
          </p:nvPr>
        </p:nvSpPr>
        <p:spPr>
          <a:xfrm>
            <a:off x="2592925" y="624110"/>
            <a:ext cx="8911687" cy="742574"/>
          </a:xfrm>
        </p:spPr>
        <p:txBody>
          <a:bodyPr/>
          <a:lstStyle/>
          <a:p>
            <a:r>
              <a:rPr lang="en-US" dirty="0"/>
              <a:t>             Research Paper Survey</a:t>
            </a:r>
            <a:endParaRPr lang="en-IN" dirty="0"/>
          </a:p>
        </p:txBody>
      </p:sp>
      <p:sp>
        <p:nvSpPr>
          <p:cNvPr id="3" name="Content Placeholder 2">
            <a:extLst>
              <a:ext uri="{FF2B5EF4-FFF2-40B4-BE49-F238E27FC236}">
                <a16:creationId xmlns:a16="http://schemas.microsoft.com/office/drawing/2014/main" id="{D5A00292-6297-E087-A72E-79F22C35181F}"/>
              </a:ext>
            </a:extLst>
          </p:cNvPr>
          <p:cNvSpPr>
            <a:spLocks noGrp="1"/>
          </p:cNvSpPr>
          <p:nvPr>
            <p:ph idx="1"/>
          </p:nvPr>
        </p:nvSpPr>
        <p:spPr/>
        <p:txBody>
          <a:bodyPr/>
          <a:lstStyle/>
          <a:p>
            <a:pPr marL="0" indent="0">
              <a:buNone/>
            </a:pPr>
            <a:r>
              <a:rPr lang="en-IN" dirty="0"/>
              <a:t>Title: </a:t>
            </a:r>
            <a:r>
              <a:rPr lang="en-US" dirty="0"/>
              <a:t>Fake News detection Using Machine Learning</a:t>
            </a:r>
            <a:endParaRPr lang="en-IN" dirty="0"/>
          </a:p>
          <a:p>
            <a:pPr marL="0" indent="0">
              <a:buNone/>
            </a:pPr>
            <a:r>
              <a:rPr lang="en-IN" dirty="0"/>
              <a:t>Authors:</a:t>
            </a:r>
          </a:p>
          <a:p>
            <a:pPr>
              <a:buAutoNum type="arabicParenR"/>
            </a:pPr>
            <a:r>
              <a:rPr lang="en-IN" dirty="0"/>
              <a:t>Jasmine Shaikh </a:t>
            </a:r>
          </a:p>
          <a:p>
            <a:pPr>
              <a:buAutoNum type="arabicParenR"/>
            </a:pPr>
            <a:r>
              <a:rPr lang="en-IN" dirty="0"/>
              <a:t>Rupali Patil</a:t>
            </a:r>
          </a:p>
          <a:p>
            <a:pPr marL="0" indent="0">
              <a:buNone/>
            </a:pPr>
            <a:endParaRPr lang="en-IN" dirty="0"/>
          </a:p>
          <a:p>
            <a:pPr marL="0" indent="0">
              <a:buNone/>
            </a:pPr>
            <a:r>
              <a:rPr lang="en-IN" dirty="0"/>
              <a:t>Publish: </a:t>
            </a:r>
            <a:r>
              <a:rPr lang="en-US" dirty="0"/>
              <a:t>2020 IEEE International Symposium on Sustainable Energy, Signal Processing and Cyber Security</a:t>
            </a:r>
            <a:endParaRPr lang="en-IN" dirty="0"/>
          </a:p>
          <a:p>
            <a:pPr marL="0" indent="0">
              <a:buNone/>
            </a:pPr>
            <a:endParaRPr lang="en-US" dirty="0"/>
          </a:p>
        </p:txBody>
      </p:sp>
    </p:spTree>
    <p:extLst>
      <p:ext uri="{BB962C8B-B14F-4D97-AF65-F5344CB8AC3E}">
        <p14:creationId xmlns:p14="http://schemas.microsoft.com/office/powerpoint/2010/main" val="248788822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3249-B81B-F54F-0273-017A98CA288D}"/>
              </a:ext>
            </a:extLst>
          </p:cNvPr>
          <p:cNvSpPr>
            <a:spLocks noGrp="1"/>
          </p:cNvSpPr>
          <p:nvPr>
            <p:ph type="title"/>
          </p:nvPr>
        </p:nvSpPr>
        <p:spPr>
          <a:xfrm>
            <a:off x="2592925" y="624110"/>
            <a:ext cx="8911687" cy="732742"/>
          </a:xfrm>
        </p:spPr>
        <p:txBody>
          <a:bodyPr/>
          <a:lstStyle/>
          <a:p>
            <a:r>
              <a:rPr lang="en-US" dirty="0"/>
              <a:t>              Proposed Approach  </a:t>
            </a:r>
            <a:endParaRPr lang="en-IN" dirty="0"/>
          </a:p>
        </p:txBody>
      </p:sp>
      <p:sp>
        <p:nvSpPr>
          <p:cNvPr id="3" name="Content Placeholder 2">
            <a:extLst>
              <a:ext uri="{FF2B5EF4-FFF2-40B4-BE49-F238E27FC236}">
                <a16:creationId xmlns:a16="http://schemas.microsoft.com/office/drawing/2014/main" id="{584ABEB1-C74D-5501-E86A-220F0EEBDE78}"/>
              </a:ext>
            </a:extLst>
          </p:cNvPr>
          <p:cNvSpPr>
            <a:spLocks noGrp="1"/>
          </p:cNvSpPr>
          <p:nvPr>
            <p:ph idx="1"/>
          </p:nvPr>
        </p:nvSpPr>
        <p:spPr/>
        <p:txBody>
          <a:bodyPr/>
          <a:lstStyle/>
          <a:p>
            <a:pPr algn="l">
              <a:buFont typeface="Wingdings" panose="05000000000000000000" pitchFamily="2" charset="2"/>
              <a:buChar char="v"/>
            </a:pPr>
            <a:r>
              <a:rPr lang="en-US" b="1" dirty="0">
                <a:solidFill>
                  <a:srgbClr val="0D0D0D"/>
                </a:solidFill>
                <a:highlight>
                  <a:srgbClr val="FFFFFF"/>
                </a:highlight>
                <a:latin typeface="Söhne"/>
              </a:rPr>
              <a:t>D</a:t>
            </a:r>
            <a:r>
              <a:rPr lang="en-US" b="1" i="0" dirty="0">
                <a:solidFill>
                  <a:srgbClr val="0D0D0D"/>
                </a:solidFill>
                <a:effectLst/>
                <a:highlight>
                  <a:srgbClr val="FFFFFF"/>
                </a:highlight>
                <a:latin typeface="Söhne"/>
              </a:rPr>
              <a:t>ata Loading and Concatenation</a:t>
            </a:r>
            <a:r>
              <a:rPr lang="en-US" b="0" i="0" dirty="0">
                <a:solidFill>
                  <a:srgbClr val="0D0D0D"/>
                </a:solidFill>
                <a:effectLst/>
                <a:highlight>
                  <a:srgbClr val="FFFFFF"/>
                </a:highlight>
                <a:latin typeface="Söhne"/>
              </a:rPr>
              <a:t>:</a:t>
            </a:r>
          </a:p>
          <a:p>
            <a:pPr marL="857250" lvl="1" indent="-400050" algn="just">
              <a:buFont typeface="+mj-lt"/>
              <a:buAutoNum type="romanLcPeriod"/>
            </a:pPr>
            <a:r>
              <a:rPr lang="en-US" b="0" i="0" dirty="0">
                <a:solidFill>
                  <a:srgbClr val="0D0D0D"/>
                </a:solidFill>
                <a:effectLst/>
                <a:highlight>
                  <a:srgbClr val="FFFFFF"/>
                </a:highlight>
                <a:latin typeface="Söhne"/>
              </a:rPr>
              <a:t>Load the fake and true news datasets.</a:t>
            </a:r>
          </a:p>
          <a:p>
            <a:pPr marL="742950" lvl="1" indent="-285750" algn="just">
              <a:buFont typeface="+mj-lt"/>
              <a:buAutoNum type="romanLcPeriod"/>
            </a:pPr>
            <a:r>
              <a:rPr lang="en-US" b="0" i="0" dirty="0">
                <a:solidFill>
                  <a:srgbClr val="0D0D0D"/>
                </a:solidFill>
                <a:effectLst/>
                <a:highlight>
                  <a:srgbClr val="FFFFFF"/>
                </a:highlight>
                <a:latin typeface="Söhne"/>
              </a:rPr>
              <a:t>Concatenate them into a single </a:t>
            </a:r>
            <a:r>
              <a:rPr lang="en-US" b="0" i="0" dirty="0" err="1">
                <a:solidFill>
                  <a:srgbClr val="0D0D0D"/>
                </a:solidFill>
                <a:effectLst/>
                <a:highlight>
                  <a:srgbClr val="FFFFFF"/>
                </a:highlight>
                <a:latin typeface="Söhne"/>
              </a:rPr>
              <a:t>dataframe</a:t>
            </a:r>
            <a:r>
              <a:rPr lang="en-US" b="0" i="0" dirty="0">
                <a:solidFill>
                  <a:srgbClr val="0D0D0D"/>
                </a:solidFill>
                <a:effectLst/>
                <a:highlight>
                  <a:srgbClr val="FFFFFF"/>
                </a:highlight>
                <a:latin typeface="Söhne"/>
              </a:rPr>
              <a:t>.</a:t>
            </a:r>
          </a:p>
          <a:p>
            <a:pPr algn="just">
              <a:buFont typeface="Wingdings" panose="05000000000000000000" pitchFamily="2" charset="2"/>
              <a:buChar char="v"/>
            </a:pPr>
            <a:r>
              <a:rPr lang="en-US" b="1" i="0" dirty="0">
                <a:solidFill>
                  <a:srgbClr val="0D0D0D"/>
                </a:solidFill>
                <a:effectLst/>
                <a:highlight>
                  <a:srgbClr val="FFFFFF"/>
                </a:highlight>
                <a:latin typeface="Söhne"/>
              </a:rPr>
              <a:t>Data Preprocessing</a:t>
            </a:r>
            <a:r>
              <a:rPr lang="en-US" b="0" i="0" dirty="0">
                <a:solidFill>
                  <a:srgbClr val="0D0D0D"/>
                </a:solidFill>
                <a:effectLst/>
                <a:highlight>
                  <a:srgbClr val="FFFFFF"/>
                </a:highlight>
                <a:latin typeface="Söhne"/>
              </a:rPr>
              <a:t>:</a:t>
            </a:r>
          </a:p>
          <a:p>
            <a:pPr marL="857250" lvl="1" indent="-400050" algn="l">
              <a:buFont typeface="+mj-lt"/>
              <a:buAutoNum type="romanLcPeriod"/>
            </a:pPr>
            <a:r>
              <a:rPr lang="en-US" b="0" i="0" dirty="0">
                <a:solidFill>
                  <a:srgbClr val="0D0D0D"/>
                </a:solidFill>
                <a:effectLst/>
                <a:highlight>
                  <a:srgbClr val="FFFFFF"/>
                </a:highlight>
                <a:latin typeface="Söhne"/>
              </a:rPr>
              <a:t>Convert text to lowercase for consistency.</a:t>
            </a:r>
          </a:p>
          <a:p>
            <a:pPr marL="857250" lvl="1" indent="-400050" algn="l">
              <a:buFont typeface="+mj-lt"/>
              <a:buAutoNum type="romanLcPeriod"/>
            </a:pPr>
            <a:r>
              <a:rPr lang="en-US" b="0" i="0" dirty="0">
                <a:solidFill>
                  <a:srgbClr val="0D0D0D"/>
                </a:solidFill>
                <a:effectLst/>
                <a:highlight>
                  <a:srgbClr val="FFFFFF"/>
                </a:highlight>
                <a:latin typeface="Söhne"/>
              </a:rPr>
              <a:t>Remove punctuation to clean the text.</a:t>
            </a:r>
          </a:p>
          <a:p>
            <a:pPr marL="857250" lvl="1" indent="-400050" algn="l">
              <a:buFont typeface="+mj-lt"/>
              <a:buAutoNum type="romanLcPeriod"/>
            </a:pPr>
            <a:r>
              <a:rPr lang="en-US" b="0" i="0" dirty="0">
                <a:solidFill>
                  <a:srgbClr val="0D0D0D"/>
                </a:solidFill>
                <a:effectLst/>
                <a:highlight>
                  <a:srgbClr val="FFFFFF"/>
                </a:highlight>
                <a:latin typeface="Söhne"/>
              </a:rPr>
              <a:t>Remove </a:t>
            </a:r>
            <a:r>
              <a:rPr lang="en-US" b="0" i="0" dirty="0" err="1">
                <a:solidFill>
                  <a:srgbClr val="0D0D0D"/>
                </a:solidFill>
                <a:effectLst/>
                <a:highlight>
                  <a:srgbClr val="FFFFFF"/>
                </a:highlight>
                <a:latin typeface="Söhne"/>
              </a:rPr>
              <a:t>stopwords</a:t>
            </a:r>
            <a:r>
              <a:rPr lang="en-US" b="0" i="0" dirty="0">
                <a:solidFill>
                  <a:srgbClr val="0D0D0D"/>
                </a:solidFill>
                <a:effectLst/>
                <a:highlight>
                  <a:srgbClr val="FFFFFF"/>
                </a:highlight>
                <a:latin typeface="Söhne"/>
              </a:rPr>
              <a:t> to eliminate noise.</a:t>
            </a:r>
          </a:p>
          <a:p>
            <a:pPr algn="l">
              <a:buFont typeface="Wingdings" panose="05000000000000000000" pitchFamily="2" charset="2"/>
              <a:buChar char="v"/>
            </a:pPr>
            <a:r>
              <a:rPr lang="en-US" b="1" i="0" dirty="0">
                <a:solidFill>
                  <a:srgbClr val="0D0D0D"/>
                </a:solidFill>
                <a:effectLst/>
                <a:highlight>
                  <a:srgbClr val="FFFFFF"/>
                </a:highlight>
                <a:latin typeface="Söhne"/>
              </a:rPr>
              <a:t>Exploratory Data Analysis (EDA)</a:t>
            </a:r>
            <a:r>
              <a:rPr lang="en-US" b="0" i="0" dirty="0">
                <a:solidFill>
                  <a:srgbClr val="0D0D0D"/>
                </a:solidFill>
                <a:effectLst/>
                <a:highlight>
                  <a:srgbClr val="FFFFFF"/>
                </a:highlight>
                <a:latin typeface="Söhne"/>
              </a:rPr>
              <a:t>:</a:t>
            </a:r>
          </a:p>
          <a:p>
            <a:pPr marL="400050" indent="-400050" algn="l">
              <a:buFont typeface="+mj-lt"/>
              <a:buAutoNum type="romanLcPeriod"/>
            </a:pPr>
            <a:r>
              <a:rPr lang="en-US" b="0" i="0" dirty="0">
                <a:solidFill>
                  <a:srgbClr val="0D0D0D"/>
                </a:solidFill>
                <a:effectLst/>
                <a:highlight>
                  <a:srgbClr val="FFFFFF"/>
                </a:highlight>
                <a:latin typeface="Söhne"/>
              </a:rPr>
              <a:t>Visualize the distribution of news articles by subject and target (fake or true) using bar    plots   to understand the dataset's composition.</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530723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2000"/>
                                        <p:tgtEl>
                                          <p:spTgt spid="3">
                                            <p:txEl>
                                              <p:pRg st="2" end="2"/>
                                            </p:txEl>
                                          </p:spTgt>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heel(1)">
                                      <p:cBhvr>
                                        <p:cTn id="16" dur="2000"/>
                                        <p:tgtEl>
                                          <p:spTgt spid="3">
                                            <p:txEl>
                                              <p:pRg st="3" end="3"/>
                                            </p:txEl>
                                          </p:spTgt>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heel(1)">
                                      <p:cBhvr>
                                        <p:cTn id="19" dur="2000"/>
                                        <p:tgtEl>
                                          <p:spTgt spid="3">
                                            <p:txEl>
                                              <p:pRg st="4" end="4"/>
                                            </p:txEl>
                                          </p:spTgt>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heel(1)">
                                      <p:cBhvr>
                                        <p:cTn id="22" dur="2000"/>
                                        <p:tgtEl>
                                          <p:spTgt spid="3">
                                            <p:txEl>
                                              <p:pRg st="5" end="5"/>
                                            </p:txEl>
                                          </p:spTgt>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heel(1)">
                                      <p:cBhvr>
                                        <p:cTn id="25" dur="2000"/>
                                        <p:tgtEl>
                                          <p:spTgt spid="3">
                                            <p:txEl>
                                              <p:pRg st="6" end="6"/>
                                            </p:txEl>
                                          </p:spTgt>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heel(1)">
                                      <p:cBhvr>
                                        <p:cTn id="28" dur="2000"/>
                                        <p:tgtEl>
                                          <p:spTgt spid="3">
                                            <p:txEl>
                                              <p:pRg st="7" end="7"/>
                                            </p:txEl>
                                          </p:spTgt>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heel(1)">
                                      <p:cBhvr>
                                        <p:cTn id="3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BAEE2A-23D6-A3BB-69ED-28AAABF7E843}"/>
              </a:ext>
            </a:extLst>
          </p:cNvPr>
          <p:cNvSpPr>
            <a:spLocks noGrp="1"/>
          </p:cNvSpPr>
          <p:nvPr>
            <p:ph idx="1"/>
          </p:nvPr>
        </p:nvSpPr>
        <p:spPr>
          <a:xfrm>
            <a:off x="2589212" y="599768"/>
            <a:ext cx="8915400" cy="5311454"/>
          </a:xfrm>
        </p:spPr>
        <p:txBody>
          <a:bodyPr/>
          <a:lstStyle/>
          <a:p>
            <a:pPr>
              <a:buFont typeface="Wingdings" panose="05000000000000000000" pitchFamily="2" charset="2"/>
              <a:buChar char="v"/>
            </a:pPr>
            <a:r>
              <a:rPr lang="en-IN" b="1" i="0" dirty="0">
                <a:solidFill>
                  <a:srgbClr val="0D0D0D"/>
                </a:solidFill>
                <a:effectLst/>
                <a:highlight>
                  <a:srgbClr val="FFFFFF"/>
                </a:highlight>
                <a:latin typeface="Söhne"/>
              </a:rPr>
              <a:t>Word Frequency Analysis</a:t>
            </a:r>
          </a:p>
          <a:p>
            <a:pPr>
              <a:buFont typeface="Wingdings" panose="05000000000000000000" pitchFamily="2" charset="2"/>
              <a:buChar char="v"/>
            </a:pPr>
            <a:r>
              <a:rPr lang="en-IN" b="1" i="0" dirty="0">
                <a:solidFill>
                  <a:srgbClr val="0D0D0D"/>
                </a:solidFill>
                <a:effectLst/>
                <a:highlight>
                  <a:srgbClr val="FFFFFF"/>
                </a:highlight>
                <a:latin typeface="Söhne"/>
              </a:rPr>
              <a:t>Train-Test Split</a:t>
            </a:r>
            <a:endParaRPr lang="en-IN" b="1" dirty="0">
              <a:solidFill>
                <a:srgbClr val="0D0D0D"/>
              </a:solidFill>
              <a:highlight>
                <a:srgbClr val="FFFFFF"/>
              </a:highlight>
              <a:latin typeface="Söhne"/>
            </a:endParaRPr>
          </a:p>
          <a:p>
            <a:pPr algn="l">
              <a:buFont typeface="Wingdings" panose="05000000000000000000" pitchFamily="2" charset="2"/>
              <a:buChar char="v"/>
            </a:pPr>
            <a:r>
              <a:rPr lang="en-US" b="1" i="0" dirty="0">
                <a:solidFill>
                  <a:srgbClr val="0D0D0D"/>
                </a:solidFill>
                <a:effectLst/>
                <a:highlight>
                  <a:srgbClr val="FFFFFF"/>
                </a:highlight>
                <a:latin typeface="Söhne"/>
              </a:rPr>
              <a:t>Model Training and Evaluation</a:t>
            </a:r>
            <a:r>
              <a:rPr lang="en-US" b="0" i="0" dirty="0">
                <a:solidFill>
                  <a:srgbClr val="0D0D0D"/>
                </a:solidFill>
                <a:effectLst/>
                <a:highlight>
                  <a:srgbClr val="FFFFFF"/>
                </a:highlight>
                <a:latin typeface="Söhne"/>
              </a:rPr>
              <a:t>:</a:t>
            </a:r>
          </a:p>
          <a:p>
            <a:pPr marL="857250" lvl="1" indent="-400050" algn="l">
              <a:buFont typeface="+mj-lt"/>
              <a:buAutoNum type="romanLcPeriod"/>
            </a:pPr>
            <a:r>
              <a:rPr lang="en-US" b="0" i="0" dirty="0">
                <a:solidFill>
                  <a:srgbClr val="0D0D0D"/>
                </a:solidFill>
                <a:effectLst/>
                <a:highlight>
                  <a:srgbClr val="FFFFFF"/>
                </a:highlight>
                <a:latin typeface="Söhne"/>
              </a:rPr>
              <a:t>Implement various machine learning models including Naive Bayes, Logistic Regression, Decision Tree, Random Forest, and SVM.</a:t>
            </a:r>
          </a:p>
          <a:p>
            <a:pPr marL="857250" lvl="1" indent="-400050" algn="l">
              <a:buFont typeface="+mj-lt"/>
              <a:buAutoNum type="romanLcPeriod"/>
            </a:pPr>
            <a:r>
              <a:rPr lang="en-US" b="0" i="0" dirty="0">
                <a:solidFill>
                  <a:srgbClr val="0D0D0D"/>
                </a:solidFill>
                <a:effectLst/>
                <a:highlight>
                  <a:srgbClr val="FFFFFF"/>
                </a:highlight>
                <a:latin typeface="Söhne"/>
              </a:rPr>
              <a:t>Use pipelines to create a consistent workflow of vectorization, TF-IDF transformation, and model training.</a:t>
            </a:r>
          </a:p>
          <a:p>
            <a:pPr marL="857250" lvl="1" indent="-400050" algn="l">
              <a:buFont typeface="+mj-lt"/>
              <a:buAutoNum type="romanLcPeriod"/>
            </a:pPr>
            <a:r>
              <a:rPr lang="en-US" b="0" i="0" dirty="0">
                <a:solidFill>
                  <a:srgbClr val="0D0D0D"/>
                </a:solidFill>
                <a:effectLst/>
                <a:highlight>
                  <a:srgbClr val="FFFFFF"/>
                </a:highlight>
                <a:latin typeface="Söhne"/>
              </a:rPr>
              <a:t>Evaluate each model's performance using accuracy scores and confusion matrices</a:t>
            </a:r>
          </a:p>
          <a:p>
            <a:pPr>
              <a:buFont typeface="Wingdings" panose="05000000000000000000" pitchFamily="2" charset="2"/>
              <a:buChar char="v"/>
            </a:pPr>
            <a:r>
              <a:rPr lang="en-IN" b="1" i="0" dirty="0">
                <a:solidFill>
                  <a:srgbClr val="0D0D0D"/>
                </a:solidFill>
                <a:effectLst/>
                <a:highlight>
                  <a:srgbClr val="FFFFFF"/>
                </a:highlight>
                <a:latin typeface="Söhne"/>
              </a:rPr>
              <a:t>Model Selection</a:t>
            </a:r>
          </a:p>
          <a:p>
            <a:pPr marL="0" indent="0">
              <a:buNone/>
            </a:pPr>
            <a:endParaRPr lang="en-IN" b="1" dirty="0">
              <a:solidFill>
                <a:srgbClr val="0D0D0D"/>
              </a:solidFill>
              <a:highlight>
                <a:srgbClr val="FFFFFF"/>
              </a:highlight>
              <a:latin typeface="Söhne"/>
            </a:endParaRPr>
          </a:p>
          <a:p>
            <a:pPr marL="0" indent="0">
              <a:buNone/>
            </a:pPr>
            <a:r>
              <a:rPr lang="en-US" dirty="0">
                <a:solidFill>
                  <a:srgbClr val="0D0D0D"/>
                </a:solidFill>
                <a:highlight>
                  <a:srgbClr val="FFFFFF"/>
                </a:highlight>
                <a:latin typeface="Söhne"/>
              </a:rPr>
              <a:t>-&gt; </a:t>
            </a:r>
            <a:r>
              <a:rPr lang="en-US" b="0" i="0" dirty="0">
                <a:solidFill>
                  <a:srgbClr val="0D0D0D"/>
                </a:solidFill>
                <a:effectLst/>
                <a:highlight>
                  <a:srgbClr val="FFFFFF"/>
                </a:highlight>
                <a:latin typeface="Söhne"/>
              </a:rPr>
              <a:t>This approach provides a structured framework for building and evaluating text classification models for distinguishing between fake and true news articles.</a:t>
            </a:r>
            <a:endParaRPr lang="en-IN" dirty="0"/>
          </a:p>
        </p:txBody>
      </p:sp>
    </p:spTree>
    <p:extLst>
      <p:ext uri="{BB962C8B-B14F-4D97-AF65-F5344CB8AC3E}">
        <p14:creationId xmlns:p14="http://schemas.microsoft.com/office/powerpoint/2010/main" val="207884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1C623-CC4D-D2B8-192B-95EECFED656C}"/>
              </a:ext>
            </a:extLst>
          </p:cNvPr>
          <p:cNvSpPr>
            <a:spLocks noGrp="1"/>
          </p:cNvSpPr>
          <p:nvPr>
            <p:ph type="title"/>
          </p:nvPr>
        </p:nvSpPr>
        <p:spPr>
          <a:xfrm>
            <a:off x="2592925" y="624110"/>
            <a:ext cx="8911687" cy="781903"/>
          </a:xfrm>
        </p:spPr>
        <p:txBody>
          <a:bodyPr/>
          <a:lstStyle/>
          <a:p>
            <a:pPr algn="ctr"/>
            <a:r>
              <a:rPr lang="en-US" dirty="0"/>
              <a:t> Output:</a:t>
            </a:r>
            <a:endParaRPr lang="en-IN" dirty="0"/>
          </a:p>
        </p:txBody>
      </p:sp>
      <p:pic>
        <p:nvPicPr>
          <p:cNvPr id="9" name="Content Placeholder 8">
            <a:extLst>
              <a:ext uri="{FF2B5EF4-FFF2-40B4-BE49-F238E27FC236}">
                <a16:creationId xmlns:a16="http://schemas.microsoft.com/office/drawing/2014/main" id="{E1A1E63D-662D-C1DC-65BD-9C3E3624DF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7227" y="1406013"/>
            <a:ext cx="4229140" cy="4542503"/>
          </a:xfrm>
        </p:spPr>
      </p:pic>
      <p:pic>
        <p:nvPicPr>
          <p:cNvPr id="4" name="Picture 3">
            <a:extLst>
              <a:ext uri="{FF2B5EF4-FFF2-40B4-BE49-F238E27FC236}">
                <a16:creationId xmlns:a16="http://schemas.microsoft.com/office/drawing/2014/main" id="{AD3A5D15-24C5-5567-054C-9C512AF58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2064" y="1406013"/>
            <a:ext cx="4682547" cy="4542503"/>
          </a:xfrm>
          <a:prstGeom prst="rect">
            <a:avLst/>
          </a:prstGeom>
        </p:spPr>
      </p:pic>
    </p:spTree>
    <p:extLst>
      <p:ext uri="{BB962C8B-B14F-4D97-AF65-F5344CB8AC3E}">
        <p14:creationId xmlns:p14="http://schemas.microsoft.com/office/powerpoint/2010/main" val="6639726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BACB-8D3E-60FC-C704-32C0057C2A91}"/>
              </a:ext>
            </a:extLst>
          </p:cNvPr>
          <p:cNvSpPr>
            <a:spLocks noGrp="1"/>
          </p:cNvSpPr>
          <p:nvPr>
            <p:ph type="title"/>
          </p:nvPr>
        </p:nvSpPr>
        <p:spPr>
          <a:xfrm>
            <a:off x="2592925" y="624110"/>
            <a:ext cx="8911687" cy="703245"/>
          </a:xfrm>
        </p:spPr>
        <p:txBody>
          <a:bodyPr>
            <a:normAutofit fontScale="90000"/>
          </a:bodyPr>
          <a:lstStyle/>
          <a:p>
            <a:r>
              <a:rPr lang="en-US" dirty="0"/>
              <a:t>Word count for frequently occurring words</a:t>
            </a:r>
            <a:endParaRPr lang="en-IN" dirty="0"/>
          </a:p>
        </p:txBody>
      </p:sp>
      <p:pic>
        <p:nvPicPr>
          <p:cNvPr id="5" name="Content Placeholder 4">
            <a:extLst>
              <a:ext uri="{FF2B5EF4-FFF2-40B4-BE49-F238E27FC236}">
                <a16:creationId xmlns:a16="http://schemas.microsoft.com/office/drawing/2014/main" id="{02AC1005-E021-0FD1-F0A3-704DFE757C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323079"/>
            <a:ext cx="8596184" cy="2472173"/>
          </a:xfrm>
        </p:spPr>
      </p:pic>
      <p:pic>
        <p:nvPicPr>
          <p:cNvPr id="7" name="Picture 6">
            <a:extLst>
              <a:ext uri="{FF2B5EF4-FFF2-40B4-BE49-F238E27FC236}">
                <a16:creationId xmlns:a16="http://schemas.microsoft.com/office/drawing/2014/main" id="{C2F4CD85-DA93-F246-F9FB-561B2C67F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442" y="4199449"/>
            <a:ext cx="8610668" cy="2584809"/>
          </a:xfrm>
          <a:prstGeom prst="rect">
            <a:avLst/>
          </a:prstGeom>
        </p:spPr>
      </p:pic>
    </p:spTree>
    <p:extLst>
      <p:ext uri="{BB962C8B-B14F-4D97-AF65-F5344CB8AC3E}">
        <p14:creationId xmlns:p14="http://schemas.microsoft.com/office/powerpoint/2010/main" val="25970898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19B96-D3E2-C2DD-F5FF-4BEB295379C8}"/>
              </a:ext>
            </a:extLst>
          </p:cNvPr>
          <p:cNvSpPr>
            <a:spLocks noGrp="1"/>
          </p:cNvSpPr>
          <p:nvPr>
            <p:ph type="title"/>
          </p:nvPr>
        </p:nvSpPr>
        <p:spPr>
          <a:xfrm>
            <a:off x="2592925" y="624110"/>
            <a:ext cx="8911687" cy="703245"/>
          </a:xfrm>
        </p:spPr>
        <p:txBody>
          <a:bodyPr/>
          <a:lstStyle/>
          <a:p>
            <a:pPr algn="ctr"/>
            <a:r>
              <a:rPr lang="en-US" dirty="0"/>
              <a:t>Word Clouds for Fake and True </a:t>
            </a:r>
            <a:endParaRPr lang="en-IN" dirty="0"/>
          </a:p>
        </p:txBody>
      </p:sp>
      <p:pic>
        <p:nvPicPr>
          <p:cNvPr id="4" name="Content Placeholder 3">
            <a:extLst>
              <a:ext uri="{FF2B5EF4-FFF2-40B4-BE49-F238E27FC236}">
                <a16:creationId xmlns:a16="http://schemas.microsoft.com/office/drawing/2014/main" id="{F17A7F90-FB7F-1888-A8D6-7BC906BB17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8280" y="1455174"/>
            <a:ext cx="4269104" cy="4493342"/>
          </a:xfrm>
          <a:prstGeom prst="rect">
            <a:avLst/>
          </a:prstGeom>
        </p:spPr>
      </p:pic>
      <p:pic>
        <p:nvPicPr>
          <p:cNvPr id="13" name="Picture 12">
            <a:extLst>
              <a:ext uri="{FF2B5EF4-FFF2-40B4-BE49-F238E27FC236}">
                <a16:creationId xmlns:a16="http://schemas.microsoft.com/office/drawing/2014/main" id="{51DF3154-F153-C5B4-6B8C-7767EAA169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958" y="1563329"/>
            <a:ext cx="4555654" cy="4385187"/>
          </a:xfrm>
          <a:prstGeom prst="rect">
            <a:avLst/>
          </a:prstGeom>
        </p:spPr>
      </p:pic>
    </p:spTree>
    <p:extLst>
      <p:ext uri="{BB962C8B-B14F-4D97-AF65-F5344CB8AC3E}">
        <p14:creationId xmlns:p14="http://schemas.microsoft.com/office/powerpoint/2010/main" val="424644675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A7A57-4252-2F98-AD97-CF11AF5F0062}"/>
              </a:ext>
            </a:extLst>
          </p:cNvPr>
          <p:cNvSpPr>
            <a:spLocks noGrp="1"/>
          </p:cNvSpPr>
          <p:nvPr>
            <p:ph type="title"/>
          </p:nvPr>
        </p:nvSpPr>
        <p:spPr>
          <a:xfrm>
            <a:off x="2592925" y="624110"/>
            <a:ext cx="8911687" cy="781903"/>
          </a:xfrm>
        </p:spPr>
        <p:txBody>
          <a:bodyPr/>
          <a:lstStyle/>
          <a:p>
            <a:pPr algn="ctr"/>
            <a:r>
              <a:rPr lang="en-US" dirty="0"/>
              <a:t> Accuracy of different models</a:t>
            </a:r>
            <a:endParaRPr lang="en-IN" dirty="0"/>
          </a:p>
        </p:txBody>
      </p:sp>
      <p:pic>
        <p:nvPicPr>
          <p:cNvPr id="5" name="Content Placeholder 4">
            <a:extLst>
              <a:ext uri="{FF2B5EF4-FFF2-40B4-BE49-F238E27FC236}">
                <a16:creationId xmlns:a16="http://schemas.microsoft.com/office/drawing/2014/main" id="{F3580891-6EB7-9815-A3F4-972BC9F354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955" y="1750141"/>
            <a:ext cx="6056671" cy="3864077"/>
          </a:xfrm>
        </p:spPr>
      </p:pic>
    </p:spTree>
    <p:extLst>
      <p:ext uri="{BB962C8B-B14F-4D97-AF65-F5344CB8AC3E}">
        <p14:creationId xmlns:p14="http://schemas.microsoft.com/office/powerpoint/2010/main" val="36451707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90</TotalTime>
  <Words>677</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 SemiBold</vt:lpstr>
      <vt:lpstr>Century Gothic</vt:lpstr>
      <vt:lpstr>Söhne</vt:lpstr>
      <vt:lpstr>Times New Roman</vt:lpstr>
      <vt:lpstr>Wingdings</vt:lpstr>
      <vt:lpstr>Wingdings 3</vt:lpstr>
      <vt:lpstr>Wisp</vt:lpstr>
      <vt:lpstr>IE-406 Machine learning </vt:lpstr>
      <vt:lpstr>Problem Statement</vt:lpstr>
      <vt:lpstr>             Research Paper Survey</vt:lpstr>
      <vt:lpstr>              Proposed Approach  </vt:lpstr>
      <vt:lpstr>PowerPoint Presentation</vt:lpstr>
      <vt:lpstr> Output:</vt:lpstr>
      <vt:lpstr>Word count for frequently occurring words</vt:lpstr>
      <vt:lpstr>Word Clouds for Fake and True </vt:lpstr>
      <vt:lpstr> Accuracy of different models</vt:lpstr>
      <vt:lpstr>Observations and Remarks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IE-406 Machine learning </dc:title>
  <dc:creator>Harsh Patel</dc:creator>
  <cp:lastModifiedBy>Harsh Patel</cp:lastModifiedBy>
  <cp:revision>10</cp:revision>
  <dcterms:created xsi:type="dcterms:W3CDTF">2024-04-21T05:50:24Z</dcterms:created>
  <dcterms:modified xsi:type="dcterms:W3CDTF">2024-05-09T11:34:55Z</dcterms:modified>
</cp:coreProperties>
</file>