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latsi" charset="1" panose="00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Open Sans" charset="1" panose="020B0606030504020204"/>
      <p:regular r:id="rId17"/>
    </p:embeddedFont>
    <p:embeddedFont>
      <p:font typeface="Open Sans Bold" charset="1" panose="020B0806030504020204"/>
      <p:regular r:id="rId18"/>
    </p:embeddedFont>
    <p:embeddedFont>
      <p:font typeface="Open Sans Italics" charset="1" panose="020B0606030504020204"/>
      <p:regular r:id="rId19"/>
    </p:embeddedFont>
    <p:embeddedFont>
      <p:font typeface="Open Sans Bold Italics" charset="1" panose="020B0806030504020204"/>
      <p:regular r:id="rId20"/>
    </p:embeddedFont>
    <p:embeddedFont>
      <p:font typeface="Open Sans Light" charset="1" panose="020B0306030504020204"/>
      <p:regular r:id="rId21"/>
    </p:embeddedFont>
    <p:embeddedFont>
      <p:font typeface="Open Sans Light Italics" charset="1" panose="020B0306030504020204"/>
      <p:regular r:id="rId22"/>
    </p:embeddedFont>
    <p:embeddedFont>
      <p:font typeface="Open Sans Ultra-Bold" charset="1" panose="00000000000000000000"/>
      <p:regular r:id="rId23"/>
    </p:embeddedFont>
    <p:embeddedFont>
      <p:font typeface="Open Sans Ultra-Bold Italics" charset="1" panose="00000000000000000000"/>
      <p:regular r:id="rId24"/>
    </p:embeddedFont>
    <p:embeddedFont>
      <p:font typeface="Abhaya Libre" charset="1" panose="02000503000000000000"/>
      <p:regular r:id="rId25"/>
    </p:embeddedFont>
    <p:embeddedFont>
      <p:font typeface="Abhaya Libre Bold" charset="1" panose="02000803000000000000"/>
      <p:regular r:id="rId26"/>
    </p:embeddedFont>
    <p:embeddedFont>
      <p:font typeface="Abhaya Libre Italics" charset="1" panose="02000503000000000000"/>
      <p:regular r:id="rId27"/>
    </p:embeddedFont>
    <p:embeddedFont>
      <p:font typeface="Abhaya Libre Bold Italics" charset="1" panose="02000803000000000000"/>
      <p:regular r:id="rId28"/>
    </p:embeddedFont>
    <p:embeddedFont>
      <p:font typeface="Abhaya Libre Medium" charset="1" panose="02000603000000000000"/>
      <p:regular r:id="rId29"/>
    </p:embeddedFont>
    <p:embeddedFont>
      <p:font typeface="Abhaya Libre Medium Italics" charset="1" panose="02000603000000000000"/>
      <p:regular r:id="rId30"/>
    </p:embeddedFont>
    <p:embeddedFont>
      <p:font typeface="Abhaya Libre Semi-Bold" charset="1" panose="02000703000000000000"/>
      <p:regular r:id="rId31"/>
    </p:embeddedFont>
    <p:embeddedFont>
      <p:font typeface="Abhaya Libre Semi-Bold Italics" charset="1" panose="02000703000000000000"/>
      <p:regular r:id="rId32"/>
    </p:embeddedFont>
    <p:embeddedFont>
      <p:font typeface="Abhaya Libre Ultra-Bold" charset="1" panose="02000803000000000000"/>
      <p:regular r:id="rId33"/>
    </p:embeddedFont>
    <p:embeddedFont>
      <p:font typeface="Abhaya Libre Ultra-Bold Italics" charset="1" panose="02000803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624059" y="1903909"/>
            <a:ext cx="9793256" cy="4353305"/>
          </a:xfrm>
          <a:prstGeom prst="rect">
            <a:avLst/>
          </a:prstGeom>
        </p:spPr>
        <p:txBody>
          <a:bodyPr anchor="t" rtlCol="false" tIns="0" lIns="0" bIns="0" rIns="0">
            <a:spAutoFit/>
          </a:bodyPr>
          <a:lstStyle/>
          <a:p>
            <a:pPr algn="ctr">
              <a:lnSpc>
                <a:spcPts val="16696"/>
              </a:lnSpc>
            </a:pPr>
            <a:r>
              <a:rPr lang="en-US" sz="17213">
                <a:solidFill>
                  <a:srgbClr val="000000"/>
                </a:solidFill>
                <a:latin typeface="Alatsi"/>
              </a:rPr>
              <a:t>MACRO MOBILITY</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208013" y="8487667"/>
            <a:ext cx="12625348" cy="770633"/>
          </a:xfrm>
          <a:prstGeom prst="rect">
            <a:avLst/>
          </a:prstGeom>
        </p:spPr>
        <p:txBody>
          <a:bodyPr anchor="t" rtlCol="false" tIns="0" lIns="0" bIns="0" rIns="0">
            <a:spAutoFit/>
          </a:bodyPr>
          <a:lstStyle/>
          <a:p>
            <a:pPr algn="ctr">
              <a:lnSpc>
                <a:spcPts val="6349"/>
              </a:lnSpc>
            </a:pPr>
            <a:r>
              <a:rPr lang="en-US" sz="4535">
                <a:solidFill>
                  <a:srgbClr val="000000"/>
                </a:solidFill>
                <a:latin typeface="Alatsi Bold"/>
              </a:rPr>
              <a:t>Presented By : Harsh Patel, Siddhant Pasi</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TextBox 11" id="11"/>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12" id="12"/>
          <p:cNvSpPr txBox="true"/>
          <p:nvPr/>
        </p:nvSpPr>
        <p:spPr>
          <a:xfrm rot="0">
            <a:off x="1209670" y="2895980"/>
            <a:ext cx="16049630" cy="4413131"/>
          </a:xfrm>
          <a:prstGeom prst="rect">
            <a:avLst/>
          </a:prstGeom>
        </p:spPr>
        <p:txBody>
          <a:bodyPr anchor="t" rtlCol="false" tIns="0" lIns="0" bIns="0" rIns="0">
            <a:spAutoFit/>
          </a:bodyPr>
          <a:lstStyle/>
          <a:p>
            <a:pPr>
              <a:lnSpc>
                <a:spcPts val="5857"/>
              </a:lnSpc>
            </a:pPr>
            <a:r>
              <a:rPr lang="en-US" sz="4184">
                <a:solidFill>
                  <a:srgbClr val="000000"/>
                </a:solidFill>
                <a:latin typeface="Alatsi Bold"/>
              </a:rPr>
              <a:t>In conclusion, macro mobility is vital for global connectivity, economic growth, and cultural exchange. However, its rapid expansion brings challenges like congestion and pollution, demanding sustainable solutions. Embracing technology such as electric vehicles can mitigate these issues. A holistic approach prioritizing environmental sustainability and social equity is crucial for resilient societies.</a:t>
            </a:r>
          </a:p>
        </p:txBody>
      </p:sp>
      <p:sp>
        <p:nvSpPr>
          <p:cNvPr name="Freeform 13" id="13"/>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Bold"/>
              </a:rPr>
              <a:t>Presented By : Adeline Palmerston</a:t>
            </a:r>
          </a:p>
        </p:txBody>
      </p:sp>
      <p:sp>
        <p:nvSpPr>
          <p:cNvPr name="TextBox 4" id="4"/>
          <p:cNvSpPr txBox="true"/>
          <p:nvPr/>
        </p:nvSpPr>
        <p:spPr>
          <a:xfrm rot="0">
            <a:off x="6927671" y="184694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Bold"/>
              </a:rPr>
              <a:t>Larana University | 2024</a:t>
            </a:r>
          </a:p>
        </p:txBody>
      </p:sp>
      <p:grpSp>
        <p:nvGrpSpPr>
          <p:cNvPr name="Group 5" id="5"/>
          <p:cNvGrpSpPr/>
          <p:nvPr/>
        </p:nvGrpSpPr>
        <p:grpSpPr>
          <a:xfrm rot="0">
            <a:off x="-31071" y="0"/>
            <a:ext cx="4239083" cy="10287000"/>
            <a:chOff x="0" y="0"/>
            <a:chExt cx="5652111" cy="13716000"/>
          </a:xfrm>
        </p:grpSpPr>
        <p:grpSp>
          <p:nvGrpSpPr>
            <p:cNvPr name="Group 6" id="6"/>
            <p:cNvGrpSpPr/>
            <p:nvPr/>
          </p:nvGrpSpPr>
          <p:grpSpPr>
            <a:xfrm rot="0">
              <a:off x="2826056"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3028"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0" y="0"/>
              <a:ext cx="2826056" cy="13716000"/>
              <a:chOff x="0" y="0"/>
              <a:chExt cx="558233" cy="2709333"/>
            </a:xfrm>
          </p:grpSpPr>
          <p:sp>
            <p:nvSpPr>
              <p:cNvPr name="Freeform 13" id="1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4" id="1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5" id="15"/>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68211" y="1770956"/>
            <a:ext cx="16253556" cy="4437243"/>
          </a:xfrm>
          <a:prstGeom prst="rect">
            <a:avLst/>
          </a:prstGeom>
        </p:spPr>
        <p:txBody>
          <a:bodyPr anchor="t" rtlCol="false" tIns="0" lIns="0" bIns="0" rIns="0">
            <a:spAutoFit/>
          </a:bodyPr>
          <a:lstStyle/>
          <a:p>
            <a:pPr>
              <a:lnSpc>
                <a:spcPts val="5852"/>
              </a:lnSpc>
            </a:pPr>
            <a:r>
              <a:rPr lang="en-US" sz="4180">
                <a:solidFill>
                  <a:srgbClr val="000000"/>
                </a:solidFill>
                <a:latin typeface="Alatsi Bold"/>
              </a:rPr>
              <a:t>In today's mobile-centric world, the seamless mobility of devices across networks is essential. Mobile IPv6 (MIPv6) and Fast Mobile IPv6 (FMIPv6) are protocols designed to address the challenges of mobility in IPv6 networks. They ensure uninterrupted connectivity and communication for mobile devices as they move between different access points. </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203200"/>
            <a:ext cx="13180039" cy="1625607"/>
          </a:xfrm>
          <a:prstGeom prst="rect">
            <a:avLst/>
          </a:prstGeom>
        </p:spPr>
        <p:txBody>
          <a:bodyPr anchor="t" rtlCol="false" tIns="0" lIns="0" bIns="0" rIns="0">
            <a:spAutoFit/>
          </a:bodyPr>
          <a:lstStyle/>
          <a:p>
            <a:pPr algn="ctr">
              <a:lnSpc>
                <a:spcPts val="13299"/>
              </a:lnSpc>
            </a:pPr>
            <a:r>
              <a:rPr lang="en-US" sz="9499">
                <a:solidFill>
                  <a:srgbClr val="000000"/>
                </a:solidFill>
                <a:latin typeface="Alatsi Bold"/>
              </a:rPr>
              <a:t>INTRODUCTION</a:t>
            </a:r>
          </a:p>
        </p:txBody>
      </p:sp>
      <p:sp>
        <p:nvSpPr>
          <p:cNvPr name="Freeform 8" id="8"/>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 2024</a:t>
            </a:r>
          </a:p>
        </p:txBody>
      </p:sp>
      <p:sp>
        <p:nvSpPr>
          <p:cNvPr name="TextBox 4" id="4"/>
          <p:cNvSpPr txBox="true"/>
          <p:nvPr/>
        </p:nvSpPr>
        <p:spPr>
          <a:xfrm rot="0">
            <a:off x="1221986"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Introduction</a:t>
            </a:r>
          </a:p>
        </p:txBody>
      </p:sp>
      <p:sp>
        <p:nvSpPr>
          <p:cNvPr name="TextBox 5" id="5"/>
          <p:cNvSpPr txBox="true"/>
          <p:nvPr/>
        </p:nvSpPr>
        <p:spPr>
          <a:xfrm rot="0">
            <a:off x="1202936" y="4513580"/>
            <a:ext cx="5241454"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Literary Review </a:t>
            </a:r>
          </a:p>
        </p:txBody>
      </p:sp>
      <p:sp>
        <p:nvSpPr>
          <p:cNvPr name="TextBox 6" id="6"/>
          <p:cNvSpPr txBox="true"/>
          <p:nvPr/>
        </p:nvSpPr>
        <p:spPr>
          <a:xfrm rot="0">
            <a:off x="1202936" y="551214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Theoretical</a:t>
            </a:r>
          </a:p>
        </p:txBody>
      </p:sp>
      <p:sp>
        <p:nvSpPr>
          <p:cNvPr name="TextBox 7" id="7"/>
          <p:cNvSpPr txBox="true"/>
          <p:nvPr/>
        </p:nvSpPr>
        <p:spPr>
          <a:xfrm rot="0">
            <a:off x="6444390"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Methodology</a:t>
            </a:r>
          </a:p>
        </p:txBody>
      </p:sp>
      <p:sp>
        <p:nvSpPr>
          <p:cNvPr name="TextBox 8" id="8"/>
          <p:cNvSpPr txBox="true"/>
          <p:nvPr/>
        </p:nvSpPr>
        <p:spPr>
          <a:xfrm rot="0">
            <a:off x="6444390" y="4408805"/>
            <a:ext cx="5055568"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MIPv6</a:t>
            </a:r>
          </a:p>
        </p:txBody>
      </p:sp>
      <p:sp>
        <p:nvSpPr>
          <p:cNvPr name="TextBox 9" id="9"/>
          <p:cNvSpPr txBox="true"/>
          <p:nvPr/>
        </p:nvSpPr>
        <p:spPr>
          <a:xfrm rot="0">
            <a:off x="11890224"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Result</a:t>
            </a:r>
          </a:p>
        </p:txBody>
      </p:sp>
      <p:sp>
        <p:nvSpPr>
          <p:cNvPr name="TextBox 10" id="10"/>
          <p:cNvSpPr txBox="true"/>
          <p:nvPr/>
        </p:nvSpPr>
        <p:spPr>
          <a:xfrm rot="0">
            <a:off x="11890224" y="4408805"/>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Conclusion</a:t>
            </a:r>
          </a:p>
        </p:txBody>
      </p:sp>
      <p:sp>
        <p:nvSpPr>
          <p:cNvPr name="TextBox 11" id="11"/>
          <p:cNvSpPr txBox="true"/>
          <p:nvPr/>
        </p:nvSpPr>
        <p:spPr>
          <a:xfrm rot="0">
            <a:off x="11890224" y="5514975"/>
            <a:ext cx="5369076"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Recommendation</a:t>
            </a:r>
          </a:p>
        </p:txBody>
      </p:sp>
      <p:sp>
        <p:nvSpPr>
          <p:cNvPr name="TextBox 12" id="12"/>
          <p:cNvSpPr txBox="true"/>
          <p:nvPr/>
        </p:nvSpPr>
        <p:spPr>
          <a:xfrm rot="0">
            <a:off x="6444390" y="551214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Thank You</a:t>
            </a:r>
          </a:p>
        </p:txBody>
      </p:sp>
      <p:sp>
        <p:nvSpPr>
          <p:cNvPr name="AutoShape 13" id="1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4" id="1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20" id="20"/>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Larana University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2" id="12"/>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791340" y="3501103"/>
            <a:ext cx="14067815" cy="3671020"/>
          </a:xfrm>
          <a:prstGeom prst="rect">
            <a:avLst/>
          </a:prstGeom>
        </p:spPr>
        <p:txBody>
          <a:bodyPr anchor="t" rtlCol="false" tIns="0" lIns="0" bIns="0" rIns="0">
            <a:spAutoFit/>
          </a:bodyPr>
          <a:lstStyle/>
          <a:p>
            <a:pPr>
              <a:lnSpc>
                <a:spcPts val="5852"/>
              </a:lnSpc>
            </a:pPr>
            <a:r>
              <a:rPr lang="en-US" sz="4180">
                <a:solidFill>
                  <a:srgbClr val="000000"/>
                </a:solidFill>
                <a:latin typeface="Alatsi Bold"/>
              </a:rPr>
              <a:t>Macro mobility: Long-distance movement, cities, regions, countries, transportation modes, air travel, railways, highways, maritime shipping, urban planning, infrastructure, policy-making, economic trends, technology, environment, societal preferences.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THEORETICAL FRAMEWORK</a:t>
            </a:r>
          </a:p>
        </p:txBody>
      </p:sp>
      <p:sp>
        <p:nvSpPr>
          <p:cNvPr name="TextBox 6" id="6"/>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sp>
        <p:nvSpPr>
          <p:cNvPr name="TextBox 7" id="7"/>
          <p:cNvSpPr txBox="true"/>
          <p:nvPr/>
        </p:nvSpPr>
        <p:spPr>
          <a:xfrm rot="0">
            <a:off x="2411959" y="2938956"/>
            <a:ext cx="7530658" cy="795020"/>
          </a:xfrm>
          <a:prstGeom prst="rect">
            <a:avLst/>
          </a:prstGeom>
        </p:spPr>
        <p:txBody>
          <a:bodyPr anchor="t" rtlCol="false" tIns="0" lIns="0" bIns="0" rIns="0">
            <a:spAutoFit/>
          </a:bodyPr>
          <a:lstStyle/>
          <a:p>
            <a:pPr>
              <a:lnSpc>
                <a:spcPts val="6580"/>
              </a:lnSpc>
            </a:pPr>
            <a:r>
              <a:rPr lang="en-US" sz="4700">
                <a:solidFill>
                  <a:srgbClr val="000000"/>
                </a:solidFill>
                <a:latin typeface="Alatsi Bold"/>
              </a:rPr>
              <a:t>Overview</a:t>
            </a:r>
          </a:p>
        </p:txBody>
      </p:sp>
      <p:sp>
        <p:nvSpPr>
          <p:cNvPr name="TextBox 8" id="8"/>
          <p:cNvSpPr txBox="true"/>
          <p:nvPr/>
        </p:nvSpPr>
        <p:spPr>
          <a:xfrm rot="0">
            <a:off x="2411959" y="5767083"/>
            <a:ext cx="7530658" cy="795020"/>
          </a:xfrm>
          <a:prstGeom prst="rect">
            <a:avLst/>
          </a:prstGeom>
        </p:spPr>
        <p:txBody>
          <a:bodyPr anchor="t" rtlCol="false" tIns="0" lIns="0" bIns="0" rIns="0">
            <a:spAutoFit/>
          </a:bodyPr>
          <a:lstStyle/>
          <a:p>
            <a:pPr>
              <a:lnSpc>
                <a:spcPts val="6580"/>
              </a:lnSpc>
            </a:pPr>
            <a:r>
              <a:rPr lang="en-US" sz="4700">
                <a:solidFill>
                  <a:srgbClr val="000000"/>
                </a:solidFill>
                <a:latin typeface="Alatsi Bold"/>
              </a:rPr>
              <a:t>Proponents</a:t>
            </a:r>
          </a:p>
        </p:txBody>
      </p:sp>
      <p:sp>
        <p:nvSpPr>
          <p:cNvPr name="TextBox 9" id="9"/>
          <p:cNvSpPr txBox="true"/>
          <p:nvPr/>
        </p:nvSpPr>
        <p:spPr>
          <a:xfrm rot="0">
            <a:off x="2411959" y="3859959"/>
            <a:ext cx="14847341" cy="1268949"/>
          </a:xfrm>
          <a:prstGeom prst="rect">
            <a:avLst/>
          </a:prstGeom>
        </p:spPr>
        <p:txBody>
          <a:bodyPr anchor="t" rtlCol="false" tIns="0" lIns="0" bIns="0" rIns="0">
            <a:spAutoFit/>
          </a:bodyPr>
          <a:lstStyle/>
          <a:p>
            <a:pPr>
              <a:lnSpc>
                <a:spcPts val="5125"/>
              </a:lnSpc>
            </a:pPr>
            <a:r>
              <a:rPr lang="en-US" sz="3661">
                <a:solidFill>
                  <a:srgbClr val="000000"/>
                </a:solidFill>
                <a:latin typeface="Alatsi Bold"/>
              </a:rPr>
              <a:t>Mobile IPv6 uses a hierarchical addressing system with permanent home and temporary care-of addresses to facilitate seamless mobility.</a:t>
            </a:r>
          </a:p>
        </p:txBody>
      </p:sp>
      <p:sp>
        <p:nvSpPr>
          <p:cNvPr name="Freeform 10" id="10"/>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411959" y="6685928"/>
            <a:ext cx="14481439" cy="5633823"/>
          </a:xfrm>
          <a:prstGeom prst="rect">
            <a:avLst/>
          </a:prstGeom>
        </p:spPr>
        <p:txBody>
          <a:bodyPr anchor="t" rtlCol="false" tIns="0" lIns="0" bIns="0" rIns="0">
            <a:spAutoFit/>
          </a:bodyPr>
          <a:lstStyle/>
          <a:p>
            <a:pPr>
              <a:lnSpc>
                <a:spcPts val="4999"/>
              </a:lnSpc>
            </a:pPr>
            <a:r>
              <a:rPr lang="en-US" sz="3570">
                <a:solidFill>
                  <a:srgbClr val="000000"/>
                </a:solidFill>
                <a:latin typeface="Alatsi Bold"/>
              </a:rPr>
              <a:t>M</a:t>
            </a:r>
            <a:r>
              <a:rPr lang="en-US" sz="3570">
                <a:solidFill>
                  <a:srgbClr val="000000"/>
                </a:solidFill>
                <a:latin typeface="Alatsi Bold"/>
              </a:rPr>
              <a:t>obile IPv6 employs a binding update mechanism for mobile nodes to update their location information, ensuring uninterrupted connectivity and efficient packet routing.</a:t>
            </a:r>
          </a:p>
          <a:p>
            <a:pPr>
              <a:lnSpc>
                <a:spcPts val="4999"/>
              </a:lnSpc>
            </a:pPr>
          </a:p>
          <a:p>
            <a:pPr>
              <a:lnSpc>
                <a:spcPts val="4999"/>
              </a:lnSpc>
            </a:pPr>
          </a:p>
          <a:p>
            <a:pPr>
              <a:lnSpc>
                <a:spcPts val="4999"/>
              </a:lnSpc>
            </a:pPr>
          </a:p>
          <a:p>
            <a:pPr>
              <a:lnSpc>
                <a:spcPts val="4999"/>
              </a:lnSpc>
            </a:pPr>
          </a:p>
          <a:p>
            <a:pPr>
              <a:lnSpc>
                <a:spcPts val="4999"/>
              </a:lnSpc>
            </a:pPr>
          </a:p>
          <a:p>
            <a:pPr>
              <a:lnSpc>
                <a:spcPts val="4999"/>
              </a:lnSpc>
            </a:pPr>
          </a:p>
        </p:txBody>
      </p:sp>
      <p:grpSp>
        <p:nvGrpSpPr>
          <p:cNvPr name="Group 12" id="12"/>
          <p:cNvGrpSpPr/>
          <p:nvPr/>
        </p:nvGrpSpPr>
        <p:grpSpPr>
          <a:xfrm rot="0">
            <a:off x="1547891" y="5996601"/>
            <a:ext cx="516960" cy="51696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5" id="1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6" id="1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59155" y="0"/>
            <a:ext cx="1562612" cy="1673225"/>
            <a:chOff x="0" y="0"/>
            <a:chExt cx="2083482" cy="2230967"/>
          </a:xfrm>
        </p:grpSpPr>
        <p:grpSp>
          <p:nvGrpSpPr>
            <p:cNvPr name="Group 18" id="18"/>
            <p:cNvGrpSpPr/>
            <p:nvPr/>
          </p:nvGrpSpPr>
          <p:grpSpPr>
            <a:xfrm rot="0">
              <a:off x="75599" y="0"/>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22" id="22"/>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METHODOLOGY</a:t>
            </a:r>
          </a:p>
        </p:txBody>
      </p:sp>
      <p:sp>
        <p:nvSpPr>
          <p:cNvPr name="TextBox 3" id="3"/>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 2024</a:t>
            </a:r>
          </a:p>
        </p:txBody>
      </p:sp>
      <p:sp>
        <p:nvSpPr>
          <p:cNvPr name="AutoShape 4" id="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5" id="5"/>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1" id="11"/>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667033" y="2496841"/>
            <a:ext cx="11362191" cy="6761459"/>
          </a:xfrm>
          <a:custGeom>
            <a:avLst/>
            <a:gdLst/>
            <a:ahLst/>
            <a:cxnLst/>
            <a:rect r="r" b="b" t="t" l="l"/>
            <a:pathLst>
              <a:path h="6761459" w="11362191">
                <a:moveTo>
                  <a:pt x="0" y="0"/>
                </a:moveTo>
                <a:lnTo>
                  <a:pt x="11362192" y="0"/>
                </a:lnTo>
                <a:lnTo>
                  <a:pt x="11362192" y="6761459"/>
                </a:lnTo>
                <a:lnTo>
                  <a:pt x="0" y="676145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MIPV6</a:t>
            </a:r>
          </a:p>
        </p:txBody>
      </p:sp>
      <p:sp>
        <p:nvSpPr>
          <p:cNvPr name="TextBox 3" id="3"/>
          <p:cNvSpPr txBox="true"/>
          <p:nvPr/>
        </p:nvSpPr>
        <p:spPr>
          <a:xfrm rot="0">
            <a:off x="1236347" y="2687487"/>
            <a:ext cx="14622808" cy="2010077"/>
          </a:xfrm>
          <a:prstGeom prst="rect">
            <a:avLst/>
          </a:prstGeom>
        </p:spPr>
        <p:txBody>
          <a:bodyPr anchor="t" rtlCol="false" tIns="0" lIns="0" bIns="0" rIns="0">
            <a:spAutoFit/>
          </a:bodyPr>
          <a:lstStyle/>
          <a:p>
            <a:pPr>
              <a:lnSpc>
                <a:spcPts val="5358"/>
              </a:lnSpc>
            </a:pPr>
            <a:r>
              <a:rPr lang="en-US" sz="3827">
                <a:solidFill>
                  <a:srgbClr val="000000"/>
                </a:solidFill>
                <a:latin typeface="Alatsi Bold"/>
              </a:rPr>
              <a:t>A communications protocol that provides an identification and location system for computers on networks and routes traffic across the Internet.</a:t>
            </a:r>
          </a:p>
        </p:txBody>
      </p:sp>
      <p:sp>
        <p:nvSpPr>
          <p:cNvPr name="TextBox 4" id="4"/>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 2024</a:t>
            </a:r>
          </a:p>
        </p:txBody>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2" id="12"/>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236347" y="5307164"/>
            <a:ext cx="14622808" cy="1331468"/>
          </a:xfrm>
          <a:prstGeom prst="rect">
            <a:avLst/>
          </a:prstGeom>
        </p:spPr>
        <p:txBody>
          <a:bodyPr anchor="t" rtlCol="false" tIns="0" lIns="0" bIns="0" rIns="0">
            <a:spAutoFit/>
          </a:bodyPr>
          <a:lstStyle/>
          <a:p>
            <a:pPr>
              <a:lnSpc>
                <a:spcPts val="5362"/>
              </a:lnSpc>
            </a:pPr>
            <a:r>
              <a:rPr lang="en-US" sz="3830">
                <a:solidFill>
                  <a:srgbClr val="000000"/>
                </a:solidFill>
                <a:latin typeface="Alatsi"/>
              </a:rPr>
              <a:t>Designed to address IPv4 address exhaustion by providing a much larger pool of addresses for the Internet.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1959" y="876300"/>
            <a:ext cx="13464081" cy="1335401"/>
          </a:xfrm>
          <a:prstGeom prst="rect">
            <a:avLst/>
          </a:prstGeom>
        </p:spPr>
        <p:txBody>
          <a:bodyPr anchor="t" rtlCol="false" tIns="0" lIns="0" bIns="0" rIns="0">
            <a:spAutoFit/>
          </a:bodyPr>
          <a:lstStyle/>
          <a:p>
            <a:pPr algn="ctr">
              <a:lnSpc>
                <a:spcPts val="10920"/>
              </a:lnSpc>
            </a:pPr>
            <a:r>
              <a:rPr lang="en-US" sz="7800">
                <a:solidFill>
                  <a:srgbClr val="000000"/>
                </a:solidFill>
                <a:latin typeface="Alatsi Bold"/>
              </a:rPr>
              <a:t>WORKING OF MACRO MOBILITY</a:t>
            </a:r>
          </a:p>
        </p:txBody>
      </p:sp>
      <p:sp>
        <p:nvSpPr>
          <p:cNvPr name="TextBox 4" id="4"/>
          <p:cNvSpPr txBox="true"/>
          <p:nvPr/>
        </p:nvSpPr>
        <p:spPr>
          <a:xfrm rot="0">
            <a:off x="5702946" y="881933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 2024</a:t>
            </a:r>
          </a:p>
        </p:txBody>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310056" y="2274251"/>
            <a:ext cx="7111711" cy="6539682"/>
          </a:xfrm>
          <a:custGeom>
            <a:avLst/>
            <a:gdLst/>
            <a:ahLst/>
            <a:cxnLst/>
            <a:rect r="r" b="b" t="t" l="l"/>
            <a:pathLst>
              <a:path h="6539682" w="7111711">
                <a:moveTo>
                  <a:pt x="0" y="0"/>
                </a:moveTo>
                <a:lnTo>
                  <a:pt x="7111711" y="0"/>
                </a:lnTo>
                <a:lnTo>
                  <a:pt x="7111711" y="6539682"/>
                </a:lnTo>
                <a:lnTo>
                  <a:pt x="0" y="6539682"/>
                </a:lnTo>
                <a:lnTo>
                  <a:pt x="0" y="0"/>
                </a:lnTo>
                <a:close/>
              </a:path>
            </a:pathLst>
          </a:custGeom>
          <a:blipFill>
            <a:blip r:embed="rId4"/>
            <a:stretch>
              <a:fillRect l="0" t="0" r="0" b="0"/>
            </a:stretch>
          </a:blipFill>
        </p:spPr>
      </p:sp>
      <p:sp>
        <p:nvSpPr>
          <p:cNvPr name="TextBox 14" id="14"/>
          <p:cNvSpPr txBox="true"/>
          <p:nvPr/>
        </p:nvSpPr>
        <p:spPr>
          <a:xfrm rot="0">
            <a:off x="1302282" y="2998656"/>
            <a:ext cx="8801328" cy="41808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a:rPr>
              <a:t>The </a:t>
            </a:r>
            <a:r>
              <a:rPr lang="en-US" sz="3399">
                <a:solidFill>
                  <a:srgbClr val="000000"/>
                </a:solidFill>
                <a:latin typeface="Canva Sans Bold"/>
              </a:rPr>
              <a:t>CN</a:t>
            </a:r>
            <a:r>
              <a:rPr lang="en-US" sz="3399">
                <a:solidFill>
                  <a:srgbClr val="000000"/>
                </a:solidFill>
                <a:latin typeface="Canva Sans"/>
              </a:rPr>
              <a:t> sends the header to the </a:t>
            </a:r>
            <a:r>
              <a:rPr lang="en-US" sz="3399">
                <a:solidFill>
                  <a:srgbClr val="000000"/>
                </a:solidFill>
                <a:latin typeface="Canva Sans Bold"/>
              </a:rPr>
              <a:t>FA.</a:t>
            </a:r>
          </a:p>
          <a:p>
            <a:pPr marL="734059" indent="-367030" lvl="1">
              <a:lnSpc>
                <a:spcPts val="4759"/>
              </a:lnSpc>
              <a:buFont typeface="Arial"/>
              <a:buChar char="•"/>
            </a:pPr>
            <a:r>
              <a:rPr lang="en-US" sz="3399">
                <a:solidFill>
                  <a:srgbClr val="000000"/>
                </a:solidFill>
                <a:latin typeface="Canva Sans Bold"/>
              </a:rPr>
              <a:t>FA </a:t>
            </a:r>
            <a:r>
              <a:rPr lang="en-US" sz="3399">
                <a:solidFill>
                  <a:srgbClr val="000000"/>
                </a:solidFill>
                <a:latin typeface="Canva Sans"/>
              </a:rPr>
              <a:t>sends that packet to the </a:t>
            </a:r>
            <a:r>
              <a:rPr lang="en-US" sz="3399">
                <a:solidFill>
                  <a:srgbClr val="000000"/>
                </a:solidFill>
                <a:latin typeface="Canva Sans Bold"/>
              </a:rPr>
              <a:t>HA </a:t>
            </a:r>
            <a:r>
              <a:rPr lang="en-US" sz="3399">
                <a:solidFill>
                  <a:srgbClr val="000000"/>
                </a:solidFill>
                <a:latin typeface="Canva Sans"/>
              </a:rPr>
              <a:t>of </a:t>
            </a:r>
            <a:r>
              <a:rPr lang="en-US" sz="3399">
                <a:solidFill>
                  <a:srgbClr val="000000"/>
                </a:solidFill>
                <a:latin typeface="Canva Sans Bold"/>
              </a:rPr>
              <a:t>MN </a:t>
            </a:r>
            <a:r>
              <a:rPr lang="en-US" sz="3399">
                <a:solidFill>
                  <a:srgbClr val="000000"/>
                </a:solidFill>
                <a:latin typeface="Canva Sans"/>
              </a:rPr>
              <a:t>in home network.</a:t>
            </a:r>
          </a:p>
          <a:p>
            <a:pPr marL="734059" indent="-367030" lvl="1">
              <a:lnSpc>
                <a:spcPts val="4759"/>
              </a:lnSpc>
              <a:buFont typeface="Arial"/>
              <a:buChar char="•"/>
            </a:pPr>
            <a:r>
              <a:rPr lang="en-US" sz="3399">
                <a:solidFill>
                  <a:srgbClr val="000000"/>
                </a:solidFill>
                <a:latin typeface="Canva Sans"/>
              </a:rPr>
              <a:t>Through </a:t>
            </a:r>
            <a:r>
              <a:rPr lang="en-US" sz="3399">
                <a:solidFill>
                  <a:srgbClr val="000000"/>
                </a:solidFill>
                <a:latin typeface="Canva Sans Bold"/>
              </a:rPr>
              <a:t>encapsulated </a:t>
            </a:r>
            <a:r>
              <a:rPr lang="en-US" sz="3399">
                <a:solidFill>
                  <a:srgbClr val="000000"/>
                </a:solidFill>
                <a:latin typeface="Canva Sans"/>
              </a:rPr>
              <a:t>the packet is send to the 3 domain where the </a:t>
            </a:r>
            <a:r>
              <a:rPr lang="en-US" sz="3399">
                <a:solidFill>
                  <a:srgbClr val="000000"/>
                </a:solidFill>
                <a:latin typeface="Canva Sans Bold"/>
              </a:rPr>
              <a:t>MN </a:t>
            </a:r>
            <a:r>
              <a:rPr lang="en-US" sz="3399">
                <a:solidFill>
                  <a:srgbClr val="000000"/>
                </a:solidFill>
                <a:latin typeface="Canva Sans"/>
              </a:rPr>
              <a:t>has moved.</a:t>
            </a:r>
          </a:p>
          <a:p>
            <a:pPr marL="734059" indent="-367030" lvl="1">
              <a:lnSpc>
                <a:spcPts val="4759"/>
              </a:lnSpc>
              <a:buFont typeface="Arial"/>
              <a:buChar char="•"/>
            </a:pPr>
            <a:r>
              <a:rPr lang="en-US" sz="3399">
                <a:solidFill>
                  <a:srgbClr val="000000"/>
                </a:solidFill>
                <a:latin typeface="Canva Sans"/>
              </a:rPr>
              <a:t>The packet is decapsulated.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02946" y="881933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a:t>
            </a:r>
            <a:r>
              <a:rPr lang="en-US" sz="2700">
                <a:solidFill>
                  <a:srgbClr val="000000"/>
                </a:solidFill>
                <a:latin typeface="Alatsi Bold"/>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1" id="11"/>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329822" y="22581"/>
            <a:ext cx="9628356" cy="8853901"/>
          </a:xfrm>
          <a:custGeom>
            <a:avLst/>
            <a:gdLst/>
            <a:ahLst/>
            <a:cxnLst/>
            <a:rect r="r" b="b" t="t" l="l"/>
            <a:pathLst>
              <a:path h="8853901" w="9628356">
                <a:moveTo>
                  <a:pt x="0" y="0"/>
                </a:moveTo>
                <a:lnTo>
                  <a:pt x="9628356" y="0"/>
                </a:lnTo>
                <a:lnTo>
                  <a:pt x="9628356" y="8853901"/>
                </a:lnTo>
                <a:lnTo>
                  <a:pt x="0" y="885390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DAF_N_oQt2M</dc:identifier>
  <dcterms:modified xsi:type="dcterms:W3CDTF">2011-08-01T06:04:30Z</dcterms:modified>
  <cp:revision>1</cp:revision>
  <dc:title>MACRO MOBILITY</dc:title>
</cp:coreProperties>
</file>