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Glacial Indifference" charset="1" panose="00000000000000000000"/>
      <p:regular r:id="rId11"/>
    </p:embeddedFont>
    <p:embeddedFont>
      <p:font typeface="Hammersmith One" charset="1" panose="02010703030501060504"/>
      <p:regular r:id="rId12"/>
    </p:embeddedFont>
    <p:embeddedFont>
      <p:font typeface="Canva Sans Bold" charset="1" panose="020B0803030501040103"/>
      <p:regular r:id="rId13"/>
    </p:embeddedFont>
    <p:embeddedFont>
      <p:font typeface="Canva Sans" charset="1" panose="020B0503030501040103"/>
      <p:regular r:id="rId14"/>
    </p:embeddedFont>
    <p:embeddedFont>
      <p:font typeface="Clear Sans" charset="1" panose="020B0503030202020304"/>
      <p:regular r:id="rId15"/>
    </p:embeddedFont>
    <p:embeddedFont>
      <p:font typeface="Yeseva One" charset="1" panose="00000500000000000000"/>
      <p:regular r:id="rId16"/>
    </p:embeddedFont>
    <p:embeddedFont>
      <p:font typeface="Lilita One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10.jpe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14.jpeg" Type="http://schemas.openxmlformats.org/officeDocument/2006/relationships/image"/><Relationship Id="rId7" Target="../media/image15.jpe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7122378" y="332601"/>
            <a:ext cx="689712" cy="702485"/>
          </a:xfrm>
          <a:custGeom>
            <a:avLst/>
            <a:gdLst/>
            <a:ahLst/>
            <a:cxnLst/>
            <a:rect r="r" b="b" t="t" l="l"/>
            <a:pathLst>
              <a:path h="702485" w="689712">
                <a:moveTo>
                  <a:pt x="0" y="0"/>
                </a:moveTo>
                <a:lnTo>
                  <a:pt x="689712" y="0"/>
                </a:lnTo>
                <a:lnTo>
                  <a:pt x="689712" y="702485"/>
                </a:lnTo>
                <a:lnTo>
                  <a:pt x="0" y="702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15991" y="6099060"/>
            <a:ext cx="10143309" cy="23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96"/>
              </a:lnSpc>
            </a:pPr>
            <a:r>
              <a:rPr lang="en-US" sz="316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Enhancing engagement &amp; maximizing learning outcomes...</a:t>
            </a:r>
          </a:p>
          <a:p>
            <a:pPr algn="just">
              <a:lnSpc>
                <a:spcPts val="3796"/>
              </a:lnSpc>
            </a:pPr>
          </a:p>
          <a:p>
            <a:pPr algn="just">
              <a:lnSpc>
                <a:spcPts val="3796"/>
              </a:lnSpc>
              <a:spcBef>
                <a:spcPct val="0"/>
              </a:spcBef>
            </a:pPr>
            <a:r>
              <a:rPr lang="en-US" sz="316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How this recommendation can transform education by delivering customised learning experiences, addressing key challenges and leverging cutting-edge technology.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18476" y="1526230"/>
            <a:ext cx="9440824" cy="3476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6"/>
              </a:lnSpc>
            </a:pPr>
            <a:r>
              <a:rPr lang="en-US" sz="6311" spc="-63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Recommendation Systems for Personalized Learning</a:t>
            </a:r>
          </a:p>
          <a:p>
            <a:pPr algn="l" marL="0" indent="0" lvl="0">
              <a:lnSpc>
                <a:spcPts val="6821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115991" y="4667767"/>
            <a:ext cx="6437223" cy="475733"/>
          </a:xfrm>
          <a:custGeom>
            <a:avLst/>
            <a:gdLst/>
            <a:ahLst/>
            <a:cxnLst/>
            <a:rect r="r" b="b" t="t" l="l"/>
            <a:pathLst>
              <a:path h="475733" w="6437223">
                <a:moveTo>
                  <a:pt x="0" y="0"/>
                </a:moveTo>
                <a:lnTo>
                  <a:pt x="6437223" y="0"/>
                </a:lnTo>
                <a:lnTo>
                  <a:pt x="6437223" y="475733"/>
                </a:lnTo>
                <a:lnTo>
                  <a:pt x="0" y="4757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51586" y="0"/>
            <a:ext cx="6923101" cy="10384651"/>
          </a:xfrm>
          <a:custGeom>
            <a:avLst/>
            <a:gdLst/>
            <a:ahLst/>
            <a:cxnLst/>
            <a:rect r="r" b="b" t="t" l="l"/>
            <a:pathLst>
              <a:path h="10384651" w="6923101">
                <a:moveTo>
                  <a:pt x="0" y="0"/>
                </a:moveTo>
                <a:lnTo>
                  <a:pt x="6923101" y="0"/>
                </a:lnTo>
                <a:lnTo>
                  <a:pt x="6923101" y="10384651"/>
                </a:lnTo>
                <a:lnTo>
                  <a:pt x="0" y="103846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6671515" cy="13304945"/>
            <a:chOff x="0" y="0"/>
            <a:chExt cx="8895354" cy="17739927"/>
          </a:xfrm>
        </p:grpSpPr>
        <p:sp>
          <p:nvSpPr>
            <p:cNvPr name="Freeform 8" id="8"/>
            <p:cNvSpPr/>
            <p:nvPr/>
          </p:nvSpPr>
          <p:spPr>
            <a:xfrm flipH="true" flipV="false" rot="5400000">
              <a:off x="0" y="8861500"/>
              <a:ext cx="8895354" cy="8861500"/>
            </a:xfrm>
            <a:custGeom>
              <a:avLst/>
              <a:gdLst/>
              <a:ahLst/>
              <a:cxnLst/>
              <a:rect r="r" b="b" t="t" l="l"/>
              <a:pathLst>
                <a:path h="8861500" w="8895354">
                  <a:moveTo>
                    <a:pt x="8895354" y="0"/>
                  </a:moveTo>
                  <a:lnTo>
                    <a:pt x="0" y="0"/>
                  </a:lnTo>
                  <a:lnTo>
                    <a:pt x="0" y="8861501"/>
                  </a:lnTo>
                  <a:lnTo>
                    <a:pt x="8895354" y="8861501"/>
                  </a:lnTo>
                  <a:lnTo>
                    <a:pt x="8895354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-416" r="-34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false" rot="-10800000">
              <a:off x="0" y="0"/>
              <a:ext cx="8895354" cy="8861500"/>
            </a:xfrm>
            <a:custGeom>
              <a:avLst/>
              <a:gdLst/>
              <a:ahLst/>
              <a:cxnLst/>
              <a:rect r="r" b="b" t="t" l="l"/>
              <a:pathLst>
                <a:path h="8861500" w="8895354">
                  <a:moveTo>
                    <a:pt x="8895354" y="0"/>
                  </a:moveTo>
                  <a:lnTo>
                    <a:pt x="0" y="0"/>
                  </a:lnTo>
                  <a:lnTo>
                    <a:pt x="0" y="8861500"/>
                  </a:lnTo>
                  <a:lnTo>
                    <a:pt x="8895354" y="8861500"/>
                  </a:lnTo>
                  <a:lnTo>
                    <a:pt x="8895354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-416" r="-34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392851"/>
            <a:ext cx="18288000" cy="2563180"/>
          </a:xfrm>
          <a:prstGeom prst="rect">
            <a:avLst/>
          </a:prstGeom>
          <a:solidFill>
            <a:srgbClr val="FFB923"/>
          </a:solid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35086" y="1022314"/>
            <a:ext cx="689712" cy="702485"/>
          </a:xfrm>
          <a:custGeom>
            <a:avLst/>
            <a:gdLst/>
            <a:ahLst/>
            <a:cxnLst/>
            <a:rect r="r" b="b" t="t" l="l"/>
            <a:pathLst>
              <a:path h="702485" w="689712">
                <a:moveTo>
                  <a:pt x="0" y="0"/>
                </a:moveTo>
                <a:lnTo>
                  <a:pt x="689713" y="0"/>
                </a:lnTo>
                <a:lnTo>
                  <a:pt x="689713" y="702485"/>
                </a:lnTo>
                <a:lnTo>
                  <a:pt x="0" y="702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035086" y="1022314"/>
            <a:ext cx="689712" cy="702485"/>
          </a:xfrm>
          <a:custGeom>
            <a:avLst/>
            <a:gdLst/>
            <a:ahLst/>
            <a:cxnLst/>
            <a:rect r="r" b="b" t="t" l="l"/>
            <a:pathLst>
              <a:path h="702485" w="689712">
                <a:moveTo>
                  <a:pt x="0" y="0"/>
                </a:moveTo>
                <a:lnTo>
                  <a:pt x="689713" y="0"/>
                </a:lnTo>
                <a:lnTo>
                  <a:pt x="689713" y="702485"/>
                </a:lnTo>
                <a:lnTo>
                  <a:pt x="0" y="702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2019727" y="2376292"/>
            <a:ext cx="399195" cy="399534"/>
          </a:xfrm>
          <a:custGeom>
            <a:avLst/>
            <a:gdLst/>
            <a:ahLst/>
            <a:cxnLst/>
            <a:rect r="r" b="b" t="t" l="l"/>
            <a:pathLst>
              <a:path h="399534" w="399195">
                <a:moveTo>
                  <a:pt x="0" y="0"/>
                </a:moveTo>
                <a:lnTo>
                  <a:pt x="399195" y="0"/>
                </a:lnTo>
                <a:lnTo>
                  <a:pt x="399195" y="399534"/>
                </a:lnTo>
                <a:lnTo>
                  <a:pt x="0" y="399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0133781" y="2389662"/>
            <a:ext cx="399195" cy="399534"/>
          </a:xfrm>
          <a:custGeom>
            <a:avLst/>
            <a:gdLst/>
            <a:ahLst/>
            <a:cxnLst/>
            <a:rect r="r" b="b" t="t" l="l"/>
            <a:pathLst>
              <a:path h="399534" w="399195">
                <a:moveTo>
                  <a:pt x="0" y="0"/>
                </a:moveTo>
                <a:lnTo>
                  <a:pt x="399195" y="0"/>
                </a:lnTo>
                <a:lnTo>
                  <a:pt x="399195" y="399534"/>
                </a:lnTo>
                <a:lnTo>
                  <a:pt x="0" y="399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6056702" y="2376292"/>
            <a:ext cx="399195" cy="399534"/>
          </a:xfrm>
          <a:custGeom>
            <a:avLst/>
            <a:gdLst/>
            <a:ahLst/>
            <a:cxnLst/>
            <a:rect r="r" b="b" t="t" l="l"/>
            <a:pathLst>
              <a:path h="399534" w="399195">
                <a:moveTo>
                  <a:pt x="0" y="0"/>
                </a:moveTo>
                <a:lnTo>
                  <a:pt x="399195" y="0"/>
                </a:lnTo>
                <a:lnTo>
                  <a:pt x="399195" y="399534"/>
                </a:lnTo>
                <a:lnTo>
                  <a:pt x="0" y="399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5035005" y="2389662"/>
            <a:ext cx="399195" cy="399534"/>
          </a:xfrm>
          <a:custGeom>
            <a:avLst/>
            <a:gdLst/>
            <a:ahLst/>
            <a:cxnLst/>
            <a:rect r="r" b="b" t="t" l="l"/>
            <a:pathLst>
              <a:path h="399534" w="399195">
                <a:moveTo>
                  <a:pt x="0" y="0"/>
                </a:moveTo>
                <a:lnTo>
                  <a:pt x="399195" y="0"/>
                </a:lnTo>
                <a:lnTo>
                  <a:pt x="399195" y="399534"/>
                </a:lnTo>
                <a:lnTo>
                  <a:pt x="0" y="399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2219325" y="3914922"/>
            <a:ext cx="0" cy="1507904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2831303" y="3022022"/>
            <a:ext cx="5018782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difficulty in tracking performance</a:t>
            </a:r>
          </a:p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and areas for improvement</a:t>
            </a:r>
          </a:p>
        </p:txBody>
      </p:sp>
      <p:sp>
        <p:nvSpPr>
          <p:cNvPr name="AutoShape 11" id="11"/>
          <p:cNvSpPr/>
          <p:nvPr/>
        </p:nvSpPr>
        <p:spPr>
          <a:xfrm>
            <a:off x="6271589" y="3908481"/>
            <a:ext cx="0" cy="1507904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0352429" y="3911840"/>
            <a:ext cx="0" cy="1507904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5244127" y="3908481"/>
            <a:ext cx="0" cy="1507904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518854" y="2925048"/>
            <a:ext cx="3800475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 getting individualized</a:t>
            </a:r>
          </a:p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attention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27384" y="2949749"/>
            <a:ext cx="4238277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lack of engagement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554213" y="2925050"/>
            <a:ext cx="3577382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struggle to find relavent</a:t>
            </a:r>
          </a:p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learning material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8298" y="5416384"/>
            <a:ext cx="3540413" cy="374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427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AI-Powered personalize feedback and support</a:t>
            </a:r>
          </a:p>
          <a:p>
            <a:pPr algn="l" marL="431799" indent="-215899" lvl="1">
              <a:lnSpc>
                <a:spcPts val="427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virtual tutors or chat box</a:t>
            </a:r>
          </a:p>
          <a:p>
            <a:pPr algn="l" marL="431799" indent="-215899" lvl="1">
              <a:lnSpc>
                <a:spcPts val="427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peer to peer learning and collaboration</a:t>
            </a:r>
          </a:p>
          <a:p>
            <a:pPr algn="l" marL="431799" indent="-215899" lvl="1">
              <a:lnSpc>
                <a:spcPts val="427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communication and interaction features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90530" y="5416384"/>
            <a:ext cx="4486354" cy="4211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425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interactive and immersive content</a:t>
            </a:r>
          </a:p>
          <a:p>
            <a:pPr algn="l" marL="431799" indent="-215899" lvl="1">
              <a:lnSpc>
                <a:spcPts val="425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gamification &amp; reward and creative &amp; engaging contents</a:t>
            </a:r>
          </a:p>
          <a:p>
            <a:pPr algn="l" marL="431799" indent="-215899" lvl="1">
              <a:lnSpc>
                <a:spcPts val="425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virtual study groups and collaborative projects </a:t>
            </a:r>
          </a:p>
          <a:p>
            <a:pPr algn="l" marL="431799" indent="-215899" lvl="1">
              <a:lnSpc>
                <a:spcPts val="425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choice and control over some extent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465660" y="5397334"/>
            <a:ext cx="5020082" cy="381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44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advanced search and filtering </a:t>
            </a:r>
          </a:p>
          <a:p>
            <a:pPr algn="l" marL="431799" indent="-215899" lvl="1">
              <a:lnSpc>
                <a:spcPts val="44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intelligent tagging and categorization</a:t>
            </a:r>
          </a:p>
          <a:p>
            <a:pPr algn="just" marL="431799" indent="-215899" lvl="1">
              <a:lnSpc>
                <a:spcPts val="44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personalized recommendation</a:t>
            </a:r>
          </a:p>
          <a:p>
            <a:pPr algn="just" marL="431799" indent="-215899" lvl="1">
              <a:lnSpc>
                <a:spcPts val="4419"/>
              </a:lnSpc>
              <a:buFont typeface="Arial"/>
              <a:buChar char="•"/>
            </a:pPr>
            <a:r>
              <a:rPr lang="en-US" sz="1999" spc="-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pre-defined or personalized paths and curated collection</a:t>
            </a:r>
          </a:p>
          <a:p>
            <a:pPr algn="just" marL="431799" indent="-215899" lvl="1">
              <a:lnSpc>
                <a:spcPts val="44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visualization and mind mapping</a:t>
            </a:r>
          </a:p>
          <a:p>
            <a:pPr algn="just" marL="431799" indent="-215899" lvl="1">
              <a:lnSpc>
                <a:spcPts val="4419"/>
              </a:lnSpc>
              <a:buFont typeface="Arial"/>
              <a:buChar char="•"/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bookmarking and saving features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718353" y="5492584"/>
            <a:ext cx="4302289" cy="303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3479"/>
              </a:lnSpc>
              <a:buFont typeface="Arial"/>
              <a:buChar char="•"/>
            </a:pPr>
            <a:r>
              <a:rPr lang="en-US" sz="1999" spc="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detailed progress dashboard</a:t>
            </a:r>
          </a:p>
          <a:p>
            <a:pPr algn="l" marL="431799" indent="-215899" lvl="1">
              <a:lnSpc>
                <a:spcPts val="3479"/>
              </a:lnSpc>
              <a:buFont typeface="Arial"/>
              <a:buChar char="•"/>
            </a:pPr>
            <a:r>
              <a:rPr lang="en-US" sz="1999" spc="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weekly performance report and analytics</a:t>
            </a:r>
          </a:p>
          <a:p>
            <a:pPr algn="l" marL="431799" indent="-215899" lvl="1">
              <a:lnSpc>
                <a:spcPts val="3479"/>
              </a:lnSpc>
              <a:buFont typeface="Arial"/>
              <a:buChar char="•"/>
            </a:pPr>
            <a:r>
              <a:rPr lang="en-US" sz="1999" spc="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goal setting and progress tracking</a:t>
            </a:r>
          </a:p>
          <a:p>
            <a:pPr algn="l" marL="431799" indent="-215899" lvl="1">
              <a:lnSpc>
                <a:spcPts val="3479"/>
              </a:lnSpc>
              <a:buFont typeface="Arial"/>
              <a:buChar char="•"/>
            </a:pPr>
            <a:r>
              <a:rPr lang="en-US" sz="1999" spc="3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reflection and self assessment tools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61691" y="328561"/>
            <a:ext cx="13572679" cy="1559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67"/>
              </a:lnSpc>
            </a:pPr>
            <a:r>
              <a:rPr lang="en-US" sz="911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Problems And Solutions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9700" y="1038225"/>
            <a:ext cx="5059131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How it works !!!!!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09700" y="4845819"/>
            <a:ext cx="5328663" cy="345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“The system analyzes students interaction, learning preferences, and performance data to generate personalized recommendations, creating a dynamic and engaging learning experience.”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5400000">
            <a:off x="-5143500" y="4763377"/>
            <a:ext cx="10287000" cy="760245"/>
          </a:xfrm>
          <a:custGeom>
            <a:avLst/>
            <a:gdLst/>
            <a:ahLst/>
            <a:cxnLst/>
            <a:rect r="r" b="b" t="t" l="l"/>
            <a:pathLst>
              <a:path h="760245" w="10287000">
                <a:moveTo>
                  <a:pt x="0" y="0"/>
                </a:moveTo>
                <a:lnTo>
                  <a:pt x="10287000" y="0"/>
                </a:lnTo>
                <a:lnTo>
                  <a:pt x="10287000" y="760246"/>
                </a:lnTo>
                <a:lnTo>
                  <a:pt x="0" y="76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253381" y="3250890"/>
            <a:ext cx="8771798" cy="447676"/>
            <a:chOff x="0" y="0"/>
            <a:chExt cx="11695731" cy="596902"/>
          </a:xfrm>
        </p:grpSpPr>
        <p:sp>
          <p:nvSpPr>
            <p:cNvPr name="Freeform 6" id="6"/>
            <p:cNvSpPr/>
            <p:nvPr/>
          </p:nvSpPr>
          <p:spPr>
            <a:xfrm flipH="false" flipV="false" rot="5400000">
              <a:off x="226" y="40137"/>
              <a:ext cx="532260" cy="532712"/>
            </a:xfrm>
            <a:custGeom>
              <a:avLst/>
              <a:gdLst/>
              <a:ahLst/>
              <a:cxnLst/>
              <a:rect r="r" b="b" t="t" l="l"/>
              <a:pathLst>
                <a:path h="532712" w="532260">
                  <a:moveTo>
                    <a:pt x="0" y="0"/>
                  </a:moveTo>
                  <a:lnTo>
                    <a:pt x="532260" y="0"/>
                  </a:lnTo>
                  <a:lnTo>
                    <a:pt x="532260" y="532712"/>
                  </a:lnTo>
                  <a:lnTo>
                    <a:pt x="0" y="5327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50" t="0" r="-34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093551" y="-57150"/>
              <a:ext cx="10602180" cy="654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content analysis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253381" y="4784416"/>
            <a:ext cx="8771798" cy="447676"/>
            <a:chOff x="0" y="0"/>
            <a:chExt cx="11695731" cy="596902"/>
          </a:xfrm>
        </p:grpSpPr>
        <p:sp>
          <p:nvSpPr>
            <p:cNvPr name="Freeform 9" id="9"/>
            <p:cNvSpPr/>
            <p:nvPr/>
          </p:nvSpPr>
          <p:spPr>
            <a:xfrm flipH="false" flipV="false" rot="5400000">
              <a:off x="226" y="-226"/>
              <a:ext cx="532260" cy="532712"/>
            </a:xfrm>
            <a:custGeom>
              <a:avLst/>
              <a:gdLst/>
              <a:ahLst/>
              <a:cxnLst/>
              <a:rect r="r" b="b" t="t" l="l"/>
              <a:pathLst>
                <a:path h="532712" w="532260">
                  <a:moveTo>
                    <a:pt x="0" y="0"/>
                  </a:moveTo>
                  <a:lnTo>
                    <a:pt x="532260" y="0"/>
                  </a:lnTo>
                  <a:lnTo>
                    <a:pt x="532260" y="532712"/>
                  </a:lnTo>
                  <a:lnTo>
                    <a:pt x="0" y="5327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50" t="0" r="-34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093551" y="-57150"/>
              <a:ext cx="10602180" cy="654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recommendation generation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253381" y="6317942"/>
            <a:ext cx="8771798" cy="447676"/>
            <a:chOff x="0" y="0"/>
            <a:chExt cx="11695731" cy="596902"/>
          </a:xfrm>
        </p:grpSpPr>
        <p:sp>
          <p:nvSpPr>
            <p:cNvPr name="Freeform 12" id="12"/>
            <p:cNvSpPr/>
            <p:nvPr/>
          </p:nvSpPr>
          <p:spPr>
            <a:xfrm flipH="false" flipV="false" rot="5400000">
              <a:off x="226" y="-226"/>
              <a:ext cx="532260" cy="532712"/>
            </a:xfrm>
            <a:custGeom>
              <a:avLst/>
              <a:gdLst/>
              <a:ahLst/>
              <a:cxnLst/>
              <a:rect r="r" b="b" t="t" l="l"/>
              <a:pathLst>
                <a:path h="532712" w="532260">
                  <a:moveTo>
                    <a:pt x="0" y="0"/>
                  </a:moveTo>
                  <a:lnTo>
                    <a:pt x="532260" y="0"/>
                  </a:lnTo>
                  <a:lnTo>
                    <a:pt x="532260" y="532712"/>
                  </a:lnTo>
                  <a:lnTo>
                    <a:pt x="0" y="5327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50" t="0" r="-34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093551" y="-57150"/>
              <a:ext cx="10602180" cy="654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feedback &amp; adjustment 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253381" y="7855718"/>
            <a:ext cx="8771798" cy="447676"/>
            <a:chOff x="0" y="0"/>
            <a:chExt cx="11695731" cy="596902"/>
          </a:xfrm>
        </p:grpSpPr>
        <p:sp>
          <p:nvSpPr>
            <p:cNvPr name="Freeform 15" id="15"/>
            <p:cNvSpPr/>
            <p:nvPr/>
          </p:nvSpPr>
          <p:spPr>
            <a:xfrm flipH="false" flipV="false" rot="5400000">
              <a:off x="226" y="12474"/>
              <a:ext cx="532260" cy="532712"/>
            </a:xfrm>
            <a:custGeom>
              <a:avLst/>
              <a:gdLst/>
              <a:ahLst/>
              <a:cxnLst/>
              <a:rect r="r" b="b" t="t" l="l"/>
              <a:pathLst>
                <a:path h="532712" w="532260">
                  <a:moveTo>
                    <a:pt x="0" y="0"/>
                  </a:moveTo>
                  <a:lnTo>
                    <a:pt x="532260" y="0"/>
                  </a:lnTo>
                  <a:lnTo>
                    <a:pt x="532260" y="532712"/>
                  </a:lnTo>
                  <a:lnTo>
                    <a:pt x="0" y="5327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50" t="0" r="-34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093551" y="-57150"/>
              <a:ext cx="10602180" cy="654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progress tracking &amp; reporting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253381" y="1669540"/>
            <a:ext cx="4885464" cy="457200"/>
            <a:chOff x="0" y="0"/>
            <a:chExt cx="6513952" cy="609600"/>
          </a:xfrm>
        </p:grpSpPr>
        <p:sp>
          <p:nvSpPr>
            <p:cNvPr name="Freeform 18" id="18"/>
            <p:cNvSpPr/>
            <p:nvPr/>
          </p:nvSpPr>
          <p:spPr>
            <a:xfrm flipH="false" flipV="false" rot="5400000">
              <a:off x="226" y="38444"/>
              <a:ext cx="532260" cy="532712"/>
            </a:xfrm>
            <a:custGeom>
              <a:avLst/>
              <a:gdLst/>
              <a:ahLst/>
              <a:cxnLst/>
              <a:rect r="r" b="b" t="t" l="l"/>
              <a:pathLst>
                <a:path h="532712" w="532260">
                  <a:moveTo>
                    <a:pt x="0" y="0"/>
                  </a:moveTo>
                  <a:lnTo>
                    <a:pt x="532260" y="0"/>
                  </a:lnTo>
                  <a:lnTo>
                    <a:pt x="532260" y="532712"/>
                  </a:lnTo>
                  <a:lnTo>
                    <a:pt x="0" y="5327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50" t="0" r="-34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1187492" y="-66675"/>
              <a:ext cx="532645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Yeseva One"/>
                  <a:ea typeface="Yeseva One"/>
                  <a:cs typeface="Yeseva One"/>
                  <a:sym typeface="Yeseva One"/>
                </a:rPr>
                <a:t>user profile creation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3534" y="669953"/>
            <a:ext cx="2972927" cy="4322891"/>
            <a:chOff x="0" y="0"/>
            <a:chExt cx="1315922" cy="19134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15923" cy="1913464"/>
            </a:xfrm>
            <a:custGeom>
              <a:avLst/>
              <a:gdLst/>
              <a:ahLst/>
              <a:cxnLst/>
              <a:rect r="r" b="b" t="t" l="l"/>
              <a:pathLst>
                <a:path h="1913464" w="1315923">
                  <a:moveTo>
                    <a:pt x="1191462" y="1913464"/>
                  </a:moveTo>
                  <a:lnTo>
                    <a:pt x="124460" y="1913464"/>
                  </a:lnTo>
                  <a:cubicBezTo>
                    <a:pt x="55880" y="1913464"/>
                    <a:pt x="0" y="1857584"/>
                    <a:pt x="0" y="178900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91463" y="0"/>
                  </a:lnTo>
                  <a:cubicBezTo>
                    <a:pt x="1260042" y="0"/>
                    <a:pt x="1315923" y="55880"/>
                    <a:pt x="1315923" y="124460"/>
                  </a:cubicBezTo>
                  <a:lnTo>
                    <a:pt x="1315923" y="1789004"/>
                  </a:lnTo>
                  <a:cubicBezTo>
                    <a:pt x="1315923" y="1857584"/>
                    <a:pt x="1260042" y="1913464"/>
                    <a:pt x="1191463" y="191346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034653" y="876712"/>
            <a:ext cx="2314077" cy="2314068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5471" t="0" r="-25471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7753534" y="5293194"/>
            <a:ext cx="2972927" cy="4323853"/>
            <a:chOff x="0" y="0"/>
            <a:chExt cx="1315922" cy="191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15923" cy="1913890"/>
            </a:xfrm>
            <a:custGeom>
              <a:avLst/>
              <a:gdLst/>
              <a:ahLst/>
              <a:cxnLst/>
              <a:rect r="r" b="b" t="t" l="l"/>
              <a:pathLst>
                <a:path h="1913890" w="1315923">
                  <a:moveTo>
                    <a:pt x="119146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91463" y="0"/>
                  </a:lnTo>
                  <a:cubicBezTo>
                    <a:pt x="1260042" y="0"/>
                    <a:pt x="1315923" y="55880"/>
                    <a:pt x="1315923" y="124460"/>
                  </a:cubicBezTo>
                  <a:lnTo>
                    <a:pt x="1315923" y="1789430"/>
                  </a:lnTo>
                  <a:cubicBezTo>
                    <a:pt x="1315923" y="1858010"/>
                    <a:pt x="1260042" y="1913890"/>
                    <a:pt x="1191463" y="191389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187786" y="5604780"/>
            <a:ext cx="2104422" cy="2104414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24906" t="0" r="-2490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019953" y="669953"/>
            <a:ext cx="2972927" cy="4323853"/>
            <a:chOff x="0" y="0"/>
            <a:chExt cx="1315922" cy="19138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15923" cy="1913890"/>
            </a:xfrm>
            <a:custGeom>
              <a:avLst/>
              <a:gdLst/>
              <a:ahLst/>
              <a:cxnLst/>
              <a:rect r="r" b="b" t="t" l="l"/>
              <a:pathLst>
                <a:path h="1913890" w="1315923">
                  <a:moveTo>
                    <a:pt x="119146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91463" y="0"/>
                  </a:lnTo>
                  <a:cubicBezTo>
                    <a:pt x="1260042" y="0"/>
                    <a:pt x="1315923" y="55880"/>
                    <a:pt x="1315923" y="124460"/>
                  </a:cubicBezTo>
                  <a:lnTo>
                    <a:pt x="1315923" y="1789430"/>
                  </a:lnTo>
                  <a:cubicBezTo>
                    <a:pt x="1315923" y="1858010"/>
                    <a:pt x="1260042" y="1913890"/>
                    <a:pt x="1191463" y="191389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454206" y="981539"/>
            <a:ext cx="2104422" cy="2104414"/>
            <a:chOff x="0" y="0"/>
            <a:chExt cx="6350000" cy="63499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25258" t="0" r="-25258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019953" y="5293194"/>
            <a:ext cx="2972927" cy="4323853"/>
            <a:chOff x="0" y="0"/>
            <a:chExt cx="1315922" cy="19138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15923" cy="1913890"/>
            </a:xfrm>
            <a:custGeom>
              <a:avLst/>
              <a:gdLst/>
              <a:ahLst/>
              <a:cxnLst/>
              <a:rect r="r" b="b" t="t" l="l"/>
              <a:pathLst>
                <a:path h="1913890" w="1315923">
                  <a:moveTo>
                    <a:pt x="119146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91463" y="0"/>
                  </a:lnTo>
                  <a:cubicBezTo>
                    <a:pt x="1260042" y="0"/>
                    <a:pt x="1315923" y="55880"/>
                    <a:pt x="1315923" y="124460"/>
                  </a:cubicBezTo>
                  <a:lnTo>
                    <a:pt x="1315923" y="1789430"/>
                  </a:lnTo>
                  <a:cubicBezTo>
                    <a:pt x="1315923" y="1858010"/>
                    <a:pt x="1260042" y="1913890"/>
                    <a:pt x="1191463" y="191389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454206" y="5604780"/>
            <a:ext cx="2104422" cy="2104414"/>
            <a:chOff x="0" y="0"/>
            <a:chExt cx="6350000" cy="63499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38888" t="0" r="-38888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4286373" y="669953"/>
            <a:ext cx="2972927" cy="4323853"/>
            <a:chOff x="0" y="0"/>
            <a:chExt cx="1315922" cy="191389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15923" cy="1913890"/>
            </a:xfrm>
            <a:custGeom>
              <a:avLst/>
              <a:gdLst/>
              <a:ahLst/>
              <a:cxnLst/>
              <a:rect r="r" b="b" t="t" l="l"/>
              <a:pathLst>
                <a:path h="1913890" w="1315923">
                  <a:moveTo>
                    <a:pt x="119146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91463" y="0"/>
                  </a:lnTo>
                  <a:cubicBezTo>
                    <a:pt x="1260042" y="0"/>
                    <a:pt x="1315923" y="55880"/>
                    <a:pt x="1315923" y="124460"/>
                  </a:cubicBezTo>
                  <a:lnTo>
                    <a:pt x="1315923" y="1789430"/>
                  </a:lnTo>
                  <a:cubicBezTo>
                    <a:pt x="1315923" y="1858010"/>
                    <a:pt x="1260042" y="1913890"/>
                    <a:pt x="1191463" y="191389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720625" y="981539"/>
            <a:ext cx="2104422" cy="2104414"/>
            <a:chOff x="0" y="0"/>
            <a:chExt cx="6350000" cy="634997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-24999" t="0" r="-24999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286373" y="5293194"/>
            <a:ext cx="2972927" cy="4323853"/>
            <a:chOff x="0" y="0"/>
            <a:chExt cx="1315922" cy="191389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15923" cy="1913890"/>
            </a:xfrm>
            <a:custGeom>
              <a:avLst/>
              <a:gdLst/>
              <a:ahLst/>
              <a:cxnLst/>
              <a:rect r="r" b="b" t="t" l="l"/>
              <a:pathLst>
                <a:path h="1913890" w="1315923">
                  <a:moveTo>
                    <a:pt x="119146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91463" y="0"/>
                  </a:lnTo>
                  <a:cubicBezTo>
                    <a:pt x="1260042" y="0"/>
                    <a:pt x="1315923" y="55880"/>
                    <a:pt x="1315923" y="124460"/>
                  </a:cubicBezTo>
                  <a:lnTo>
                    <a:pt x="1315923" y="1789430"/>
                  </a:lnTo>
                  <a:cubicBezTo>
                    <a:pt x="1315923" y="1858010"/>
                    <a:pt x="1260042" y="1913890"/>
                    <a:pt x="1191463" y="191389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720625" y="5604780"/>
            <a:ext cx="2104422" cy="2104414"/>
            <a:chOff x="0" y="0"/>
            <a:chExt cx="6350000" cy="634997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24999" t="0" r="-24999" b="0"/>
              </a:stretch>
            </a:blipFill>
          </p:spPr>
        </p:sp>
      </p:grpSp>
      <p:sp>
        <p:nvSpPr>
          <p:cNvPr name="Freeform 26" id="26"/>
          <p:cNvSpPr/>
          <p:nvPr/>
        </p:nvSpPr>
        <p:spPr>
          <a:xfrm flipH="false" flipV="false" rot="5400000">
            <a:off x="1035086" y="1022314"/>
            <a:ext cx="689712" cy="702485"/>
          </a:xfrm>
          <a:custGeom>
            <a:avLst/>
            <a:gdLst/>
            <a:ahLst/>
            <a:cxnLst/>
            <a:rect r="r" b="b" t="t" l="l"/>
            <a:pathLst>
              <a:path h="702485" w="689712">
                <a:moveTo>
                  <a:pt x="0" y="0"/>
                </a:moveTo>
                <a:lnTo>
                  <a:pt x="689713" y="0"/>
                </a:lnTo>
                <a:lnTo>
                  <a:pt x="689713" y="702485"/>
                </a:lnTo>
                <a:lnTo>
                  <a:pt x="0" y="7024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28700" y="8916023"/>
            <a:ext cx="4631407" cy="342277"/>
          </a:xfrm>
          <a:custGeom>
            <a:avLst/>
            <a:gdLst/>
            <a:ahLst/>
            <a:cxnLst/>
            <a:rect r="r" b="b" t="t" l="l"/>
            <a:pathLst>
              <a:path h="342277" w="4631407">
                <a:moveTo>
                  <a:pt x="0" y="0"/>
                </a:moveTo>
                <a:lnTo>
                  <a:pt x="4631407" y="0"/>
                </a:lnTo>
                <a:lnTo>
                  <a:pt x="4631407" y="342277"/>
                </a:lnTo>
                <a:lnTo>
                  <a:pt x="0" y="3422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171" t="-308623" r="-7088" b="-104273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8131264" y="3417943"/>
            <a:ext cx="2217467" cy="1373315"/>
            <a:chOff x="0" y="0"/>
            <a:chExt cx="2956622" cy="1831087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-57150"/>
              <a:ext cx="2956622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</a:pPr>
              <a:r>
                <a:rPr lang="en-US" sz="3000" spc="60">
                  <a:solidFill>
                    <a:srgbClr val="000000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FRONTEND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807467"/>
              <a:ext cx="2956622" cy="1023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2000" spc="40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React and Vue.js for a responsive user interface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397684" y="3417943"/>
            <a:ext cx="2217467" cy="1124703"/>
            <a:chOff x="0" y="0"/>
            <a:chExt cx="2956622" cy="1499604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-57150"/>
              <a:ext cx="2956622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</a:pPr>
              <a:r>
                <a:rPr lang="en-US" sz="3000" spc="60">
                  <a:solidFill>
                    <a:srgbClr val="000000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BACKEND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806184"/>
              <a:ext cx="2956622" cy="693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2000" spc="40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phython(Flask/</a:t>
              </a:r>
            </a:p>
            <a:p>
              <a:pPr algn="ctr">
                <a:lnSpc>
                  <a:spcPts val="1980"/>
                </a:lnSpc>
              </a:pPr>
              <a:r>
                <a:rPr lang="en-US" sz="2000" spc="40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Dango) for API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7755316" y="7880643"/>
            <a:ext cx="297114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6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MACHINE LEARNING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755316" y="9194126"/>
            <a:ext cx="2971145" cy="26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0"/>
              </a:lnSpc>
            </a:pPr>
            <a:r>
              <a:rPr lang="en-US" sz="2000" spc="4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Sckrit-lrarn or PyTorch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1397684" y="7935099"/>
            <a:ext cx="2217467" cy="985823"/>
            <a:chOff x="0" y="0"/>
            <a:chExt cx="2956622" cy="1314430"/>
          </a:xfrm>
        </p:grpSpPr>
        <p:sp>
          <p:nvSpPr>
            <p:cNvPr name="TextBox 37" id="37"/>
            <p:cNvSpPr txBox="true"/>
            <p:nvPr/>
          </p:nvSpPr>
          <p:spPr>
            <a:xfrm rot="0">
              <a:off x="0" y="-57150"/>
              <a:ext cx="2956622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</a:pPr>
              <a:r>
                <a:rPr lang="en-US" sz="3000" spc="60">
                  <a:solidFill>
                    <a:srgbClr val="000000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CLOUD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0" y="951210"/>
              <a:ext cx="2956622" cy="363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2000" spc="40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AWS OR GCP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4664103" y="7935099"/>
            <a:ext cx="2217467" cy="1521916"/>
            <a:chOff x="0" y="0"/>
            <a:chExt cx="2956622" cy="2029222"/>
          </a:xfrm>
        </p:grpSpPr>
        <p:sp>
          <p:nvSpPr>
            <p:cNvPr name="TextBox 40" id="40"/>
            <p:cNvSpPr txBox="true"/>
            <p:nvPr/>
          </p:nvSpPr>
          <p:spPr>
            <a:xfrm rot="0">
              <a:off x="0" y="-57150"/>
              <a:ext cx="2956622" cy="1377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</a:pPr>
              <a:r>
                <a:rPr lang="en-US" sz="3000" spc="60">
                  <a:solidFill>
                    <a:srgbClr val="000000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GAMIFICAT-ION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0" y="1666002"/>
              <a:ext cx="2956622" cy="3632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2000" spc="40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XP system 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4664103" y="3417943"/>
            <a:ext cx="2217467" cy="1124703"/>
            <a:chOff x="0" y="0"/>
            <a:chExt cx="2956622" cy="1499604"/>
          </a:xfrm>
        </p:grpSpPr>
        <p:sp>
          <p:nvSpPr>
            <p:cNvPr name="TextBox 43" id="43"/>
            <p:cNvSpPr txBox="true"/>
            <p:nvPr/>
          </p:nvSpPr>
          <p:spPr>
            <a:xfrm rot="0">
              <a:off x="0" y="-57150"/>
              <a:ext cx="2956622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</a:pPr>
              <a:r>
                <a:rPr lang="en-US" sz="3000" spc="60">
                  <a:solidFill>
                    <a:srgbClr val="000000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DATABASE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0" y="806184"/>
              <a:ext cx="2956622" cy="693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80"/>
                </a:lnSpc>
              </a:pPr>
              <a:r>
                <a:rPr lang="en-US" sz="2000" spc="40">
                  <a:solidFill>
                    <a:srgbClr val="000000"/>
                  </a:solidFill>
                  <a:latin typeface="Clear Sans"/>
                  <a:ea typeface="Clear Sans"/>
                  <a:cs typeface="Clear Sans"/>
                  <a:sym typeface="Clear Sans"/>
                </a:rPr>
                <a:t>PostgreSQL or MongoDB</a:t>
              </a: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087224" y="1860924"/>
            <a:ext cx="5491311" cy="1418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70"/>
              </a:lnSpc>
            </a:pPr>
            <a:r>
              <a:rPr lang="en-US" sz="8264">
                <a:solidFill>
                  <a:srgbClr val="000000"/>
                </a:solidFill>
                <a:latin typeface="Lilita One"/>
                <a:ea typeface="Lilita One"/>
                <a:cs typeface="Lilita One"/>
                <a:sym typeface="Lilita One"/>
              </a:rPr>
              <a:t>TECH STACK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69309" y="0"/>
            <a:ext cx="17988178" cy="10287000"/>
            <a:chOff x="0" y="0"/>
            <a:chExt cx="7356943" cy="42072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56942" cy="4207256"/>
            </a:xfrm>
            <a:custGeom>
              <a:avLst/>
              <a:gdLst/>
              <a:ahLst/>
              <a:cxnLst/>
              <a:rect r="r" b="b" t="t" l="l"/>
              <a:pathLst>
                <a:path h="4207256" w="7356942">
                  <a:moveTo>
                    <a:pt x="7356942" y="0"/>
                  </a:moveTo>
                  <a:lnTo>
                    <a:pt x="4585362" y="3979799"/>
                  </a:lnTo>
                  <a:cubicBezTo>
                    <a:pt x="4492446" y="4120238"/>
                    <a:pt x="4317027" y="4207238"/>
                    <a:pt x="4126736" y="4207256"/>
                  </a:cubicBezTo>
                  <a:lnTo>
                    <a:pt x="0" y="4207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92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6455721" y="2840076"/>
            <a:ext cx="5615353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sz="7000" spc="-7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THANK YOU!!1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9612354"/>
            <a:ext cx="18257487" cy="1349292"/>
          </a:xfrm>
          <a:custGeom>
            <a:avLst/>
            <a:gdLst/>
            <a:ahLst/>
            <a:cxnLst/>
            <a:rect r="r" b="b" t="t" l="l"/>
            <a:pathLst>
              <a:path h="1349292" w="18257487">
                <a:moveTo>
                  <a:pt x="0" y="0"/>
                </a:moveTo>
                <a:lnTo>
                  <a:pt x="18257487" y="0"/>
                </a:lnTo>
                <a:lnTo>
                  <a:pt x="18257487" y="1349292"/>
                </a:lnTo>
                <a:lnTo>
                  <a:pt x="0" y="1349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037449" y="1019951"/>
            <a:ext cx="944939" cy="962438"/>
          </a:xfrm>
          <a:custGeom>
            <a:avLst/>
            <a:gdLst/>
            <a:ahLst/>
            <a:cxnLst/>
            <a:rect r="r" b="b" t="t" l="l"/>
            <a:pathLst>
              <a:path h="962438" w="944939">
                <a:moveTo>
                  <a:pt x="0" y="0"/>
                </a:moveTo>
                <a:lnTo>
                  <a:pt x="944940" y="0"/>
                </a:lnTo>
                <a:lnTo>
                  <a:pt x="944940" y="962438"/>
                </a:lnTo>
                <a:lnTo>
                  <a:pt x="0" y="962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61349" y="4107581"/>
            <a:ext cx="4565303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~Kankshi Patle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~24005043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8410684" y="5918601"/>
            <a:ext cx="1645790" cy="1551468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8425941" y="6887814"/>
            <a:ext cx="1436118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DAGioqX-9x0</dc:identifier>
  <dcterms:modified xsi:type="dcterms:W3CDTF">2011-08-01T06:04:30Z</dcterms:modified>
  <cp:revision>1</cp:revision>
  <dc:title>Tailored Learning:</dc:title>
</cp:coreProperties>
</file>