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64" r:id="rId4"/>
    <p:sldId id="259" r:id="rId5"/>
    <p:sldId id="265"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4200ECC-C59D-422B-B46F-1533FD39A649}">
          <p14:sldIdLst>
            <p14:sldId id="256"/>
            <p14:sldId id="258"/>
            <p14:sldId id="264"/>
            <p14:sldId id="259"/>
            <p14:sldId id="265"/>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1A5381-E152-40E9-9022-1941B65394C9}"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98613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A5381-E152-40E9-9022-1941B65394C9}"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2554131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A5381-E152-40E9-9022-1941B65394C9}"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2075566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1A5381-E152-40E9-9022-1941B65394C9}"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147396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1A5381-E152-40E9-9022-1941B65394C9}"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2478631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1A5381-E152-40E9-9022-1941B65394C9}"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316740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1A5381-E152-40E9-9022-1941B65394C9}"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252202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1A5381-E152-40E9-9022-1941B65394C9}"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4047813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1A5381-E152-40E9-9022-1941B65394C9}"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2452569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A5381-E152-40E9-9022-1941B65394C9}"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256297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1A5381-E152-40E9-9022-1941B65394C9}"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94E53E-BBB0-4643-8CCC-C252FE3A8355}" type="slidenum">
              <a:rPr lang="en-IN" smtClean="0"/>
              <a:t>‹#›</a:t>
            </a:fld>
            <a:endParaRPr lang="en-IN"/>
          </a:p>
        </p:txBody>
      </p:sp>
    </p:spTree>
    <p:extLst>
      <p:ext uri="{BB962C8B-B14F-4D97-AF65-F5344CB8AC3E}">
        <p14:creationId xmlns:p14="http://schemas.microsoft.com/office/powerpoint/2010/main" val="1573185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1A5381-E152-40E9-9022-1941B65394C9}" type="datetimeFigureOut">
              <a:rPr lang="en-IN" smtClean="0"/>
              <a:t>02-11-2023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4E53E-BBB0-4643-8CCC-C252FE3A8355}" type="slidenum">
              <a:rPr lang="en-IN" smtClean="0"/>
              <a:t>‹#›</a:t>
            </a:fld>
            <a:endParaRPr lang="en-IN"/>
          </a:p>
        </p:txBody>
      </p:sp>
    </p:spTree>
    <p:extLst>
      <p:ext uri="{BB962C8B-B14F-4D97-AF65-F5344CB8AC3E}">
        <p14:creationId xmlns:p14="http://schemas.microsoft.com/office/powerpoint/2010/main" val="3817060169"/>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07A6-A52A-EBB2-9C4E-8CA73A17525C}"/>
              </a:ext>
            </a:extLst>
          </p:cNvPr>
          <p:cNvSpPr>
            <a:spLocks noGrp="1"/>
          </p:cNvSpPr>
          <p:nvPr>
            <p:ph type="ctrTitle"/>
          </p:nvPr>
        </p:nvSpPr>
        <p:spPr>
          <a:xfrm>
            <a:off x="6641750" y="1905000"/>
            <a:ext cx="4547300" cy="4368800"/>
          </a:xfrm>
        </p:spPr>
        <p:txBody>
          <a:bodyPr>
            <a:noAutofit/>
          </a:bodyPr>
          <a:lstStyle/>
          <a:p>
            <a:pPr marL="0" lvl="0" indent="0" algn="l" rtl="0">
              <a:lnSpc>
                <a:spcPct val="90000"/>
              </a:lnSpc>
              <a:spcBef>
                <a:spcPts val="0"/>
              </a:spcBef>
              <a:spcAft>
                <a:spcPts val="0"/>
              </a:spcAft>
            </a:pPr>
            <a:br>
              <a:rPr lang="en-US" sz="1800" dirty="0">
                <a:solidFill>
                  <a:schemeClr val="tx1"/>
                </a:solidFill>
              </a:rPr>
            </a:br>
            <a:r>
              <a:rPr lang="en-US" sz="1800" dirty="0">
                <a:latin typeface="Franklin Gothic"/>
                <a:ea typeface="Franklin Gothic"/>
                <a:cs typeface="Franklin Gothic"/>
                <a:sym typeface="Franklin Gothic"/>
              </a:rPr>
              <a:t>   </a:t>
            </a:r>
            <a:br>
              <a:rPr lang="en-US" sz="1800" dirty="0">
                <a:latin typeface="Franklin Gothic"/>
                <a:ea typeface="Franklin Gothic"/>
                <a:cs typeface="Franklin Gothic"/>
                <a:sym typeface="Franklin Gothic"/>
              </a:rPr>
            </a:br>
            <a:r>
              <a:rPr lang="en-US" sz="1800" dirty="0">
                <a:solidFill>
                  <a:srgbClr val="FFFF00"/>
                </a:solidFill>
                <a:latin typeface="Franklin Gothic"/>
                <a:ea typeface="Franklin Gothic"/>
                <a:cs typeface="Franklin Gothic"/>
                <a:sym typeface="Franklin Gothic"/>
              </a:rPr>
              <a:t>Problem Statement Title: </a:t>
            </a:r>
            <a:r>
              <a:rPr lang="en-US" sz="1800" b="1" dirty="0">
                <a:latin typeface="Franklin Gothic"/>
                <a:ea typeface="Franklin Gothic"/>
                <a:cs typeface="Franklin Gothic"/>
                <a:sym typeface="Franklin Gothic"/>
              </a:rPr>
              <a:t>D</a:t>
            </a:r>
            <a:r>
              <a:rPr lang="en-US" sz="1800" b="1" dirty="0"/>
              <a:t>evelop an automated platform that monitors </a:t>
            </a:r>
            <a:r>
              <a:rPr lang="en-US" sz="1800" b="1" dirty="0" err="1"/>
              <a:t>nirf</a:t>
            </a:r>
            <a:r>
              <a:rPr lang="en-US" sz="1800" b="1" dirty="0"/>
              <a:t> ranking changes and </a:t>
            </a:r>
            <a:r>
              <a:rPr lang="en-IN" sz="1800" b="1" dirty="0"/>
              <a:t>recommendations for improvement based on comparative analysis</a:t>
            </a:r>
            <a:br>
              <a:rPr lang="en-US" sz="1800" dirty="0">
                <a:solidFill>
                  <a:schemeClr val="tx1"/>
                </a:solidFill>
              </a:rPr>
            </a:br>
            <a:br>
              <a:rPr lang="en-US" sz="1800" dirty="0">
                <a:latin typeface="Franklin Gothic"/>
                <a:ea typeface="Franklin Gothic"/>
                <a:cs typeface="Franklin Gothic"/>
                <a:sym typeface="Franklin Gothic"/>
              </a:rPr>
            </a:br>
            <a:r>
              <a:rPr lang="en-US" sz="1800" dirty="0">
                <a:solidFill>
                  <a:srgbClr val="FFFF00"/>
                </a:solidFill>
                <a:latin typeface="Franklin Gothic"/>
                <a:ea typeface="Franklin Gothic"/>
                <a:cs typeface="Franklin Gothic"/>
                <a:sym typeface="Franklin Gothic"/>
              </a:rPr>
              <a:t>Team Name:  </a:t>
            </a:r>
            <a:r>
              <a:rPr lang="en-US" sz="1800" b="1" dirty="0" err="1">
                <a:solidFill>
                  <a:schemeClr val="tx1"/>
                </a:solidFill>
                <a:latin typeface="Franklin Gothic"/>
                <a:ea typeface="Franklin Gothic"/>
                <a:cs typeface="Franklin Gothic"/>
                <a:sym typeface="Franklin Gothic"/>
              </a:rPr>
              <a:t>BotBrigade</a:t>
            </a:r>
            <a:br>
              <a:rPr lang="en-US" sz="1800" dirty="0">
                <a:solidFill>
                  <a:schemeClr val="tx1"/>
                </a:solidFill>
              </a:rPr>
            </a:br>
            <a:br>
              <a:rPr lang="en-US" sz="1800" dirty="0">
                <a:latin typeface="Franklin Gothic"/>
                <a:ea typeface="Franklin Gothic"/>
                <a:cs typeface="Franklin Gothic"/>
                <a:sym typeface="Franklin Gothic"/>
              </a:rPr>
            </a:br>
            <a:r>
              <a:rPr lang="en-US" sz="1800" dirty="0">
                <a:solidFill>
                  <a:srgbClr val="FFFF00"/>
                </a:solidFill>
                <a:latin typeface="Franklin Gothic"/>
                <a:ea typeface="Franklin Gothic"/>
                <a:cs typeface="Franklin Gothic"/>
                <a:sym typeface="Franklin Gothic"/>
              </a:rPr>
              <a:t>Team Leader: </a:t>
            </a:r>
            <a:r>
              <a:rPr lang="en-US" sz="1800" b="1" dirty="0">
                <a:solidFill>
                  <a:schemeClr val="tx1"/>
                </a:solidFill>
                <a:latin typeface="Franklin Gothic"/>
                <a:ea typeface="Franklin Gothic"/>
                <a:cs typeface="Franklin Gothic"/>
                <a:sym typeface="Franklin Gothic"/>
              </a:rPr>
              <a:t>Abhishek Sharma</a:t>
            </a:r>
            <a:br>
              <a:rPr lang="en-US" sz="1800" dirty="0">
                <a:solidFill>
                  <a:schemeClr val="tx1"/>
                </a:solidFill>
                <a:latin typeface="Franklin Gothic"/>
                <a:ea typeface="Franklin Gothic"/>
                <a:cs typeface="Franklin Gothic"/>
                <a:sym typeface="Franklin Gothic"/>
              </a:rPr>
            </a:br>
            <a:br>
              <a:rPr lang="en-US" sz="1800" dirty="0">
                <a:solidFill>
                  <a:schemeClr val="tx1"/>
                </a:solidFill>
                <a:latin typeface="Franklin Gothic"/>
                <a:ea typeface="Franklin Gothic"/>
                <a:cs typeface="Franklin Gothic"/>
                <a:sym typeface="Franklin Gothic"/>
              </a:rPr>
            </a:br>
            <a:r>
              <a:rPr lang="en-US" sz="1800" dirty="0">
                <a:solidFill>
                  <a:srgbClr val="FFFF00"/>
                </a:solidFill>
                <a:latin typeface="Franklin Gothic"/>
                <a:ea typeface="Franklin Gothic"/>
                <a:cs typeface="Franklin Gothic"/>
                <a:sym typeface="Franklin Gothic"/>
              </a:rPr>
              <a:t>Team Member: </a:t>
            </a:r>
            <a:r>
              <a:rPr lang="en-US" sz="1800" b="1" dirty="0" err="1">
                <a:solidFill>
                  <a:schemeClr val="tx1"/>
                </a:solidFill>
                <a:latin typeface="Franklin Gothic"/>
                <a:ea typeface="Franklin Gothic"/>
                <a:cs typeface="Franklin Gothic"/>
                <a:sym typeface="Franklin Gothic"/>
              </a:rPr>
              <a:t>Gurudayal</a:t>
            </a:r>
            <a:r>
              <a:rPr lang="en-US" sz="1800" b="1" dirty="0">
                <a:solidFill>
                  <a:schemeClr val="tx1"/>
                </a:solidFill>
                <a:latin typeface="Franklin Gothic"/>
                <a:ea typeface="Franklin Gothic"/>
                <a:cs typeface="Franklin Gothic"/>
                <a:sym typeface="Franklin Gothic"/>
              </a:rPr>
              <a:t> Maurya</a:t>
            </a:r>
            <a:br>
              <a:rPr lang="en-US" sz="1800" dirty="0">
                <a:solidFill>
                  <a:schemeClr val="tx1"/>
                </a:solidFill>
                <a:latin typeface="Franklin Gothic"/>
                <a:ea typeface="Franklin Gothic"/>
                <a:cs typeface="Franklin Gothic"/>
                <a:sym typeface="Franklin Gothic"/>
              </a:rPr>
            </a:br>
            <a:br>
              <a:rPr lang="en-US" sz="1800" dirty="0">
                <a:solidFill>
                  <a:schemeClr val="tx1"/>
                </a:solidFill>
                <a:latin typeface="Franklin Gothic"/>
                <a:ea typeface="Franklin Gothic"/>
                <a:cs typeface="Franklin Gothic"/>
                <a:sym typeface="Franklin Gothic"/>
              </a:rPr>
            </a:br>
            <a:r>
              <a:rPr lang="en-US" sz="1800" dirty="0">
                <a:solidFill>
                  <a:srgbClr val="FFFF00"/>
                </a:solidFill>
                <a:latin typeface="Franklin Gothic"/>
                <a:ea typeface="Franklin Gothic"/>
                <a:cs typeface="Franklin Gothic"/>
                <a:sym typeface="Franklin Gothic"/>
              </a:rPr>
              <a:t>Team Member: </a:t>
            </a:r>
            <a:r>
              <a:rPr lang="en-US" sz="1800" b="1" dirty="0">
                <a:solidFill>
                  <a:schemeClr val="tx1"/>
                </a:solidFill>
                <a:latin typeface="Franklin Gothic"/>
                <a:ea typeface="Franklin Gothic"/>
                <a:cs typeface="Franklin Gothic"/>
                <a:sym typeface="Franklin Gothic"/>
              </a:rPr>
              <a:t>Harsh Chauhan</a:t>
            </a:r>
            <a:br>
              <a:rPr lang="en-US" sz="1800" dirty="0">
                <a:solidFill>
                  <a:schemeClr val="tx1"/>
                </a:solidFill>
                <a:latin typeface="Franklin Gothic"/>
                <a:ea typeface="Franklin Gothic"/>
                <a:cs typeface="Franklin Gothic"/>
                <a:sym typeface="Franklin Gothic"/>
              </a:rPr>
            </a:br>
            <a:br>
              <a:rPr lang="en-US" sz="1800" dirty="0">
                <a:solidFill>
                  <a:schemeClr val="tx1"/>
                </a:solidFill>
                <a:latin typeface="Franklin Gothic"/>
                <a:ea typeface="Franklin Gothic"/>
                <a:cs typeface="Franklin Gothic"/>
                <a:sym typeface="Franklin Gothic"/>
              </a:rPr>
            </a:br>
            <a:r>
              <a:rPr lang="en-US" sz="1800" dirty="0">
                <a:solidFill>
                  <a:srgbClr val="FFFF00"/>
                </a:solidFill>
                <a:latin typeface="Franklin Gothic"/>
                <a:ea typeface="Franklin Gothic"/>
                <a:cs typeface="Franklin Gothic"/>
                <a:sym typeface="Franklin Gothic"/>
              </a:rPr>
              <a:t>Team Member: </a:t>
            </a:r>
            <a:r>
              <a:rPr lang="en-US" sz="1800" b="1" dirty="0">
                <a:solidFill>
                  <a:schemeClr val="tx1"/>
                </a:solidFill>
                <a:latin typeface="Franklin Gothic"/>
                <a:ea typeface="Franklin Gothic"/>
                <a:cs typeface="Franklin Gothic"/>
                <a:sym typeface="Franklin Gothic"/>
              </a:rPr>
              <a:t>Anurag Kumar</a:t>
            </a:r>
            <a:br>
              <a:rPr lang="en-US" sz="1800" dirty="0">
                <a:solidFill>
                  <a:schemeClr val="tx1"/>
                </a:solidFill>
                <a:latin typeface="Franklin Gothic"/>
                <a:ea typeface="Franklin Gothic"/>
                <a:cs typeface="Franklin Gothic"/>
                <a:sym typeface="Franklin Gothic"/>
              </a:rPr>
            </a:br>
            <a:br>
              <a:rPr lang="en-US" sz="1800" dirty="0">
                <a:solidFill>
                  <a:schemeClr val="tx1"/>
                </a:solidFill>
                <a:latin typeface="Franklin Gothic"/>
                <a:ea typeface="Franklin Gothic"/>
                <a:cs typeface="Franklin Gothic"/>
                <a:sym typeface="Franklin Gothic"/>
              </a:rPr>
            </a:br>
            <a:endParaRPr lang="en-US" sz="1800" dirty="0">
              <a:solidFill>
                <a:schemeClr val="tx1"/>
              </a:solidFill>
            </a:endParaRPr>
          </a:p>
        </p:txBody>
      </p:sp>
      <p:sp>
        <p:nvSpPr>
          <p:cNvPr id="8" name="Freeform: Shape 7">
            <a:extLst>
              <a:ext uri="{FF2B5EF4-FFF2-40B4-BE49-F238E27FC236}">
                <a16:creationId xmlns:a16="http://schemas.microsoft.com/office/drawing/2014/main" id="{CCA43678-A054-4F21-943C-2FCA9AA7A8C2}"/>
              </a:ext>
            </a:extLst>
          </p:cNvPr>
          <p:cNvSpPr/>
          <p:nvPr/>
        </p:nvSpPr>
        <p:spPr>
          <a:xfrm rot="2676704">
            <a:off x="-2454896" y="1091354"/>
            <a:ext cx="5228650" cy="4919524"/>
          </a:xfrm>
          <a:custGeom>
            <a:avLst/>
            <a:gdLst>
              <a:gd name="connsiteX0" fmla="*/ 51608 w 5228650"/>
              <a:gd name="connsiteY0" fmla="*/ 0 h 4919524"/>
              <a:gd name="connsiteX1" fmla="*/ 1508511 w 5228650"/>
              <a:gd name="connsiteY1" fmla="*/ 0 h 4919524"/>
              <a:gd name="connsiteX2" fmla="*/ 1523864 w 5228650"/>
              <a:gd name="connsiteY2" fmla="*/ 43804 h 4919524"/>
              <a:gd name="connsiteX3" fmla="*/ 1733568 w 5228650"/>
              <a:gd name="connsiteY3" fmla="*/ 347319 h 4919524"/>
              <a:gd name="connsiteX4" fmla="*/ 2967746 w 5228650"/>
              <a:gd name="connsiteY4" fmla="*/ 440996 h 4919524"/>
              <a:gd name="connsiteX5" fmla="*/ 3179298 w 5228650"/>
              <a:gd name="connsiteY5" fmla="*/ 8354 h 4919524"/>
              <a:gd name="connsiteX6" fmla="*/ 3179579 w 5228650"/>
              <a:gd name="connsiteY6" fmla="*/ 0 h 4919524"/>
              <a:gd name="connsiteX7" fmla="*/ 4164482 w 5228650"/>
              <a:gd name="connsiteY7" fmla="*/ 0 h 4919524"/>
              <a:gd name="connsiteX8" fmla="*/ 5228650 w 5228650"/>
              <a:gd name="connsiteY8" fmla="*/ 1064168 h 4919524"/>
              <a:gd name="connsiteX9" fmla="*/ 5228650 w 5228650"/>
              <a:gd name="connsiteY9" fmla="*/ 4524269 h 4919524"/>
              <a:gd name="connsiteX10" fmla="*/ 4830283 w 5228650"/>
              <a:gd name="connsiteY10" fmla="*/ 4919524 h 4919524"/>
              <a:gd name="connsiteX11" fmla="*/ 0 w 5228650"/>
              <a:gd name="connsiteY11" fmla="*/ 51205 h 491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8650" h="4919524">
                <a:moveTo>
                  <a:pt x="51608" y="0"/>
                </a:moveTo>
                <a:lnTo>
                  <a:pt x="1508511" y="0"/>
                </a:lnTo>
                <a:lnTo>
                  <a:pt x="1523864" y="43804"/>
                </a:lnTo>
                <a:cubicBezTo>
                  <a:pt x="1573015" y="152190"/>
                  <a:pt x="1643054" y="255569"/>
                  <a:pt x="1733568" y="347319"/>
                </a:cubicBezTo>
                <a:cubicBezTo>
                  <a:pt x="2095624" y="714315"/>
                  <a:pt x="2648184" y="756256"/>
                  <a:pt x="2967746" y="440996"/>
                </a:cubicBezTo>
                <a:cubicBezTo>
                  <a:pt x="3087582" y="322774"/>
                  <a:pt x="3157635" y="171108"/>
                  <a:pt x="3179298" y="8354"/>
                </a:cubicBezTo>
                <a:lnTo>
                  <a:pt x="3179579" y="0"/>
                </a:lnTo>
                <a:lnTo>
                  <a:pt x="4164482" y="0"/>
                </a:lnTo>
                <a:cubicBezTo>
                  <a:pt x="4752206" y="0"/>
                  <a:pt x="5228650" y="476444"/>
                  <a:pt x="5228650" y="1064168"/>
                </a:cubicBezTo>
                <a:lnTo>
                  <a:pt x="5228650" y="4524269"/>
                </a:lnTo>
                <a:lnTo>
                  <a:pt x="4830283" y="4919524"/>
                </a:lnTo>
                <a:lnTo>
                  <a:pt x="0" y="51205"/>
                </a:lnTo>
                <a:close/>
              </a:path>
            </a:pathLst>
          </a:cu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A79A2C37-ABC7-68F5-0B96-071A7737E1FF}"/>
              </a:ext>
            </a:extLst>
          </p:cNvPr>
          <p:cNvSpPr/>
          <p:nvPr/>
        </p:nvSpPr>
        <p:spPr>
          <a:xfrm>
            <a:off x="1130300" y="812800"/>
            <a:ext cx="1308100" cy="13970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5F77594-89E4-FCD3-37D7-88B24F588FF8}"/>
              </a:ext>
            </a:extLst>
          </p:cNvPr>
          <p:cNvSpPr txBox="1"/>
          <p:nvPr/>
        </p:nvSpPr>
        <p:spPr>
          <a:xfrm>
            <a:off x="5905500" y="444500"/>
            <a:ext cx="6019800" cy="1077218"/>
          </a:xfrm>
          <a:prstGeom prst="rect">
            <a:avLst/>
          </a:prstGeom>
          <a:noFill/>
        </p:spPr>
        <p:txBody>
          <a:bodyPr wrap="square" rtlCol="0">
            <a:spAutoFit/>
          </a:bodyPr>
          <a:lstStyle/>
          <a:p>
            <a:pPr algn="ctr"/>
            <a:r>
              <a:rPr lang="en-US" sz="3200" b="1" dirty="0"/>
              <a:t>Basic Details of the Team and Problem Statement</a:t>
            </a:r>
            <a:endParaRPr lang="en-IN" sz="3200" dirty="0"/>
          </a:p>
        </p:txBody>
      </p:sp>
      <p:pic>
        <p:nvPicPr>
          <p:cNvPr id="16" name="Picture 15">
            <a:extLst>
              <a:ext uri="{FF2B5EF4-FFF2-40B4-BE49-F238E27FC236}">
                <a16:creationId xmlns:a16="http://schemas.microsoft.com/office/drawing/2014/main" id="{B7D90A71-C36F-1433-36A1-254A281A9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075" y="723900"/>
            <a:ext cx="2939745" cy="1538163"/>
          </a:xfrm>
          <a:prstGeom prst="rect">
            <a:avLst/>
          </a:prstGeom>
        </p:spPr>
      </p:pic>
    </p:spTree>
    <p:extLst>
      <p:ext uri="{BB962C8B-B14F-4D97-AF65-F5344CB8AC3E}">
        <p14:creationId xmlns:p14="http://schemas.microsoft.com/office/powerpoint/2010/main" val="277154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07A6-A52A-EBB2-9C4E-8CA73A17525C}"/>
              </a:ext>
            </a:extLst>
          </p:cNvPr>
          <p:cNvSpPr>
            <a:spLocks noGrp="1"/>
          </p:cNvSpPr>
          <p:nvPr>
            <p:ph type="ctrTitle"/>
          </p:nvPr>
        </p:nvSpPr>
        <p:spPr>
          <a:xfrm>
            <a:off x="838200" y="3810000"/>
            <a:ext cx="6019800" cy="2768600"/>
          </a:xfrm>
        </p:spPr>
        <p:txBody>
          <a:bodyPr>
            <a:noAutofit/>
          </a:bodyPr>
          <a:lstStyle/>
          <a:p>
            <a:pPr marL="0" lvl="0" indent="0" algn="l" rtl="0">
              <a:lnSpc>
                <a:spcPct val="90000"/>
              </a:lnSpc>
              <a:spcBef>
                <a:spcPts val="0"/>
              </a:spcBef>
              <a:spcAft>
                <a:spcPts val="0"/>
              </a:spcAft>
            </a:pPr>
            <a:br>
              <a:rPr lang="en-US" sz="1800" dirty="0">
                <a:solidFill>
                  <a:schemeClr val="tx1"/>
                </a:solidFill>
              </a:rPr>
            </a:br>
            <a:r>
              <a:rPr lang="en-US" sz="1800" dirty="0">
                <a:latin typeface="Franklin Gothic"/>
                <a:ea typeface="Franklin Gothic"/>
                <a:cs typeface="Franklin Gothic"/>
                <a:sym typeface="Franklin Gothic"/>
              </a:rPr>
              <a:t>   </a:t>
            </a:r>
            <a:br>
              <a:rPr lang="en-US" sz="1800" dirty="0">
                <a:latin typeface="Franklin Gothic"/>
                <a:ea typeface="Franklin Gothic"/>
                <a:cs typeface="Franklin Gothic"/>
                <a:sym typeface="Franklin Gothic"/>
              </a:rPr>
            </a:br>
            <a:endParaRPr lang="en-US" sz="1800" dirty="0">
              <a:solidFill>
                <a:schemeClr val="tx1"/>
              </a:solidFill>
            </a:endParaRPr>
          </a:p>
        </p:txBody>
      </p:sp>
      <p:sp>
        <p:nvSpPr>
          <p:cNvPr id="8" name="Freeform: Shape 7">
            <a:extLst>
              <a:ext uri="{FF2B5EF4-FFF2-40B4-BE49-F238E27FC236}">
                <a16:creationId xmlns:a16="http://schemas.microsoft.com/office/drawing/2014/main" id="{CCA43678-A054-4F21-943C-2FCA9AA7A8C2}"/>
              </a:ext>
            </a:extLst>
          </p:cNvPr>
          <p:cNvSpPr/>
          <p:nvPr/>
        </p:nvSpPr>
        <p:spPr>
          <a:xfrm rot="2676704">
            <a:off x="-2454896" y="1091354"/>
            <a:ext cx="5228650" cy="4919524"/>
          </a:xfrm>
          <a:custGeom>
            <a:avLst/>
            <a:gdLst>
              <a:gd name="connsiteX0" fmla="*/ 51608 w 5228650"/>
              <a:gd name="connsiteY0" fmla="*/ 0 h 4919524"/>
              <a:gd name="connsiteX1" fmla="*/ 1508511 w 5228650"/>
              <a:gd name="connsiteY1" fmla="*/ 0 h 4919524"/>
              <a:gd name="connsiteX2" fmla="*/ 1523864 w 5228650"/>
              <a:gd name="connsiteY2" fmla="*/ 43804 h 4919524"/>
              <a:gd name="connsiteX3" fmla="*/ 1733568 w 5228650"/>
              <a:gd name="connsiteY3" fmla="*/ 347319 h 4919524"/>
              <a:gd name="connsiteX4" fmla="*/ 2967746 w 5228650"/>
              <a:gd name="connsiteY4" fmla="*/ 440996 h 4919524"/>
              <a:gd name="connsiteX5" fmla="*/ 3179298 w 5228650"/>
              <a:gd name="connsiteY5" fmla="*/ 8354 h 4919524"/>
              <a:gd name="connsiteX6" fmla="*/ 3179579 w 5228650"/>
              <a:gd name="connsiteY6" fmla="*/ 0 h 4919524"/>
              <a:gd name="connsiteX7" fmla="*/ 4164482 w 5228650"/>
              <a:gd name="connsiteY7" fmla="*/ 0 h 4919524"/>
              <a:gd name="connsiteX8" fmla="*/ 5228650 w 5228650"/>
              <a:gd name="connsiteY8" fmla="*/ 1064168 h 4919524"/>
              <a:gd name="connsiteX9" fmla="*/ 5228650 w 5228650"/>
              <a:gd name="connsiteY9" fmla="*/ 4524269 h 4919524"/>
              <a:gd name="connsiteX10" fmla="*/ 4830283 w 5228650"/>
              <a:gd name="connsiteY10" fmla="*/ 4919524 h 4919524"/>
              <a:gd name="connsiteX11" fmla="*/ 0 w 5228650"/>
              <a:gd name="connsiteY11" fmla="*/ 51205 h 491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8650" h="4919524">
                <a:moveTo>
                  <a:pt x="51608" y="0"/>
                </a:moveTo>
                <a:lnTo>
                  <a:pt x="1508511" y="0"/>
                </a:lnTo>
                <a:lnTo>
                  <a:pt x="1523864" y="43804"/>
                </a:lnTo>
                <a:cubicBezTo>
                  <a:pt x="1573015" y="152190"/>
                  <a:pt x="1643054" y="255569"/>
                  <a:pt x="1733568" y="347319"/>
                </a:cubicBezTo>
                <a:cubicBezTo>
                  <a:pt x="2095624" y="714315"/>
                  <a:pt x="2648184" y="756256"/>
                  <a:pt x="2967746" y="440996"/>
                </a:cubicBezTo>
                <a:cubicBezTo>
                  <a:pt x="3087582" y="322774"/>
                  <a:pt x="3157635" y="171108"/>
                  <a:pt x="3179298" y="8354"/>
                </a:cubicBezTo>
                <a:lnTo>
                  <a:pt x="3179579" y="0"/>
                </a:lnTo>
                <a:lnTo>
                  <a:pt x="4164482" y="0"/>
                </a:lnTo>
                <a:cubicBezTo>
                  <a:pt x="4752206" y="0"/>
                  <a:pt x="5228650" y="476444"/>
                  <a:pt x="5228650" y="1064168"/>
                </a:cubicBezTo>
                <a:lnTo>
                  <a:pt x="5228650" y="4524269"/>
                </a:lnTo>
                <a:lnTo>
                  <a:pt x="4830283" y="4919524"/>
                </a:lnTo>
                <a:lnTo>
                  <a:pt x="0" y="51205"/>
                </a:lnTo>
                <a:close/>
              </a:path>
            </a:pathLst>
          </a:cu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A79A2C37-ABC7-68F5-0B96-071A7737E1FF}"/>
              </a:ext>
            </a:extLst>
          </p:cNvPr>
          <p:cNvSpPr/>
          <p:nvPr/>
        </p:nvSpPr>
        <p:spPr>
          <a:xfrm>
            <a:off x="1130300" y="812800"/>
            <a:ext cx="1308100" cy="13970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5F77594-89E4-FCD3-37D7-88B24F588FF8}"/>
              </a:ext>
            </a:extLst>
          </p:cNvPr>
          <p:cNvSpPr txBox="1"/>
          <p:nvPr/>
        </p:nvSpPr>
        <p:spPr>
          <a:xfrm>
            <a:off x="3848100" y="555176"/>
            <a:ext cx="6019800" cy="584775"/>
          </a:xfrm>
          <a:prstGeom prst="rect">
            <a:avLst/>
          </a:prstGeom>
          <a:noFill/>
        </p:spPr>
        <p:txBody>
          <a:bodyPr wrap="square" rtlCol="0">
            <a:spAutoFit/>
          </a:bodyPr>
          <a:lstStyle/>
          <a:p>
            <a:pPr algn="ctr"/>
            <a:r>
              <a:rPr lang="en-IN" sz="3200" b="1" dirty="0">
                <a:solidFill>
                  <a:srgbClr val="FFFF00"/>
                </a:solidFill>
              </a:rPr>
              <a:t>Idea Explanation</a:t>
            </a:r>
          </a:p>
        </p:txBody>
      </p:sp>
      <p:sp>
        <p:nvSpPr>
          <p:cNvPr id="3" name="TextBox 2">
            <a:extLst>
              <a:ext uri="{FF2B5EF4-FFF2-40B4-BE49-F238E27FC236}">
                <a16:creationId xmlns:a16="http://schemas.microsoft.com/office/drawing/2014/main" id="{F0F9932E-20A6-0558-C32C-F74360D0C8EE}"/>
              </a:ext>
            </a:extLst>
          </p:cNvPr>
          <p:cNvSpPr txBox="1"/>
          <p:nvPr/>
        </p:nvSpPr>
        <p:spPr>
          <a:xfrm>
            <a:off x="3748009" y="1341054"/>
            <a:ext cx="7859791" cy="5298053"/>
          </a:xfrm>
          <a:prstGeom prst="rect">
            <a:avLst/>
          </a:prstGeom>
          <a:noFill/>
        </p:spPr>
        <p:txBody>
          <a:bodyPr wrap="square" rtlCol="0">
            <a:spAutoFit/>
          </a:bodyPr>
          <a:lstStyle/>
          <a:p>
            <a:endParaRPr lang="en-US" sz="1800" b="0" i="0" dirty="0">
              <a:solidFill>
                <a:srgbClr val="7CA655"/>
              </a:solidFill>
              <a:effectLst/>
              <a:latin typeface="Arial" panose="020B0604020202020204" pitchFamily="34" charset="0"/>
              <a:ea typeface="Franklin Gothic" panose="020B0604020202020204" charset="0"/>
              <a:cs typeface="Franklin Gothic" panose="020B0604020202020204" charset="0"/>
            </a:endParaRPr>
          </a:p>
          <a:p>
            <a:pPr>
              <a:lnSpc>
                <a:spcPct val="150000"/>
              </a:lnSpc>
            </a:pPr>
            <a:r>
              <a:rPr lang="en-US" sz="2400" dirty="0"/>
              <a:t>Our task is to predict and suggest how NIRF ranking of institutions can be improved so for this we first discovered about the factors on which it depends that are Teaching Learning and Resources , Research and publications , Graduation outcomes , Outreach and </a:t>
            </a:r>
            <a:r>
              <a:rPr lang="en-US" sz="2400" dirty="0" err="1"/>
              <a:t>inceptibilities</a:t>
            </a:r>
            <a:r>
              <a:rPr lang="en-US" sz="2400" dirty="0"/>
              <a:t> and Perception.so we decide to make </a:t>
            </a:r>
            <a:r>
              <a:rPr lang="en-US" sz="2400" dirty="0" err="1"/>
              <a:t>machin</a:t>
            </a:r>
            <a:r>
              <a:rPr lang="en-US" sz="2400" dirty="0"/>
              <a:t> learning models for the predictions and suggestions and then make a web platform with good user interface for the application of model.</a:t>
            </a:r>
            <a:endParaRPr lang="en-IN" sz="2400" dirty="0"/>
          </a:p>
        </p:txBody>
      </p:sp>
      <p:sp>
        <p:nvSpPr>
          <p:cNvPr id="6" name="TextBox 5">
            <a:extLst>
              <a:ext uri="{FF2B5EF4-FFF2-40B4-BE49-F238E27FC236}">
                <a16:creationId xmlns:a16="http://schemas.microsoft.com/office/drawing/2014/main" id="{83BC6E75-3407-D202-8450-7D9E5A90EF5B}"/>
              </a:ext>
            </a:extLst>
          </p:cNvPr>
          <p:cNvSpPr txBox="1"/>
          <p:nvPr/>
        </p:nvSpPr>
        <p:spPr>
          <a:xfrm>
            <a:off x="838200" y="3619500"/>
            <a:ext cx="6362700" cy="369332"/>
          </a:xfrm>
          <a:prstGeom prst="rect">
            <a:avLst/>
          </a:prstGeom>
          <a:noFill/>
        </p:spPr>
        <p:txBody>
          <a:bodyPr wrap="square" rtlCol="0">
            <a:spAutoFit/>
          </a:bodyPr>
          <a:lstStyle/>
          <a:p>
            <a:pPr marL="0" marR="0" lvl="0" indent="0" algn="l" rtl="0">
              <a:lnSpc>
                <a:spcPct val="100000"/>
              </a:lnSpc>
              <a:spcBef>
                <a:spcPts val="0"/>
              </a:spcBef>
              <a:spcAft>
                <a:spcPts val="0"/>
              </a:spcAft>
              <a:buClr>
                <a:schemeClr val="lt2"/>
              </a:buClr>
              <a:buSzPts val="1800"/>
              <a:buFont typeface="Arial"/>
              <a:buNone/>
            </a:pPr>
            <a:endParaRPr lang="en-US" sz="1800" b="1" dirty="0"/>
          </a:p>
        </p:txBody>
      </p:sp>
    </p:spTree>
    <p:extLst>
      <p:ext uri="{BB962C8B-B14F-4D97-AF65-F5344CB8AC3E}">
        <p14:creationId xmlns:p14="http://schemas.microsoft.com/office/powerpoint/2010/main" val="1764612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07A6-A52A-EBB2-9C4E-8CA73A17525C}"/>
              </a:ext>
            </a:extLst>
          </p:cNvPr>
          <p:cNvSpPr>
            <a:spLocks noGrp="1"/>
          </p:cNvSpPr>
          <p:nvPr>
            <p:ph type="ctrTitle"/>
          </p:nvPr>
        </p:nvSpPr>
        <p:spPr>
          <a:xfrm>
            <a:off x="838200" y="3810000"/>
            <a:ext cx="6019800" cy="2768600"/>
          </a:xfrm>
        </p:spPr>
        <p:txBody>
          <a:bodyPr>
            <a:noAutofit/>
          </a:bodyPr>
          <a:lstStyle/>
          <a:p>
            <a:pPr marL="0" lvl="0" indent="0" algn="l" rtl="0">
              <a:lnSpc>
                <a:spcPct val="90000"/>
              </a:lnSpc>
              <a:spcBef>
                <a:spcPts val="0"/>
              </a:spcBef>
              <a:spcAft>
                <a:spcPts val="0"/>
              </a:spcAft>
            </a:pPr>
            <a:br>
              <a:rPr lang="en-US" sz="1800" dirty="0">
                <a:solidFill>
                  <a:schemeClr val="tx1"/>
                </a:solidFill>
              </a:rPr>
            </a:br>
            <a:r>
              <a:rPr lang="en-US" sz="1800" dirty="0">
                <a:latin typeface="Franklin Gothic"/>
                <a:ea typeface="Franklin Gothic"/>
                <a:cs typeface="Franklin Gothic"/>
                <a:sym typeface="Franklin Gothic"/>
              </a:rPr>
              <a:t>   </a:t>
            </a:r>
            <a:br>
              <a:rPr lang="en-US" sz="1800" dirty="0">
                <a:latin typeface="Franklin Gothic"/>
                <a:ea typeface="Franklin Gothic"/>
                <a:cs typeface="Franklin Gothic"/>
                <a:sym typeface="Franklin Gothic"/>
              </a:rPr>
            </a:br>
            <a:endParaRPr lang="en-US" sz="1800" dirty="0">
              <a:solidFill>
                <a:schemeClr val="tx1"/>
              </a:solidFill>
            </a:endParaRPr>
          </a:p>
        </p:txBody>
      </p:sp>
      <p:sp>
        <p:nvSpPr>
          <p:cNvPr id="8" name="Freeform: Shape 7">
            <a:extLst>
              <a:ext uri="{FF2B5EF4-FFF2-40B4-BE49-F238E27FC236}">
                <a16:creationId xmlns:a16="http://schemas.microsoft.com/office/drawing/2014/main" id="{CCA43678-A054-4F21-943C-2FCA9AA7A8C2}"/>
              </a:ext>
            </a:extLst>
          </p:cNvPr>
          <p:cNvSpPr/>
          <p:nvPr/>
        </p:nvSpPr>
        <p:spPr>
          <a:xfrm rot="2676704">
            <a:off x="-2454896" y="1091354"/>
            <a:ext cx="5228650" cy="4919524"/>
          </a:xfrm>
          <a:custGeom>
            <a:avLst/>
            <a:gdLst>
              <a:gd name="connsiteX0" fmla="*/ 51608 w 5228650"/>
              <a:gd name="connsiteY0" fmla="*/ 0 h 4919524"/>
              <a:gd name="connsiteX1" fmla="*/ 1508511 w 5228650"/>
              <a:gd name="connsiteY1" fmla="*/ 0 h 4919524"/>
              <a:gd name="connsiteX2" fmla="*/ 1523864 w 5228650"/>
              <a:gd name="connsiteY2" fmla="*/ 43804 h 4919524"/>
              <a:gd name="connsiteX3" fmla="*/ 1733568 w 5228650"/>
              <a:gd name="connsiteY3" fmla="*/ 347319 h 4919524"/>
              <a:gd name="connsiteX4" fmla="*/ 2967746 w 5228650"/>
              <a:gd name="connsiteY4" fmla="*/ 440996 h 4919524"/>
              <a:gd name="connsiteX5" fmla="*/ 3179298 w 5228650"/>
              <a:gd name="connsiteY5" fmla="*/ 8354 h 4919524"/>
              <a:gd name="connsiteX6" fmla="*/ 3179579 w 5228650"/>
              <a:gd name="connsiteY6" fmla="*/ 0 h 4919524"/>
              <a:gd name="connsiteX7" fmla="*/ 4164482 w 5228650"/>
              <a:gd name="connsiteY7" fmla="*/ 0 h 4919524"/>
              <a:gd name="connsiteX8" fmla="*/ 5228650 w 5228650"/>
              <a:gd name="connsiteY8" fmla="*/ 1064168 h 4919524"/>
              <a:gd name="connsiteX9" fmla="*/ 5228650 w 5228650"/>
              <a:gd name="connsiteY9" fmla="*/ 4524269 h 4919524"/>
              <a:gd name="connsiteX10" fmla="*/ 4830283 w 5228650"/>
              <a:gd name="connsiteY10" fmla="*/ 4919524 h 4919524"/>
              <a:gd name="connsiteX11" fmla="*/ 0 w 5228650"/>
              <a:gd name="connsiteY11" fmla="*/ 51205 h 491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8650" h="4919524">
                <a:moveTo>
                  <a:pt x="51608" y="0"/>
                </a:moveTo>
                <a:lnTo>
                  <a:pt x="1508511" y="0"/>
                </a:lnTo>
                <a:lnTo>
                  <a:pt x="1523864" y="43804"/>
                </a:lnTo>
                <a:cubicBezTo>
                  <a:pt x="1573015" y="152190"/>
                  <a:pt x="1643054" y="255569"/>
                  <a:pt x="1733568" y="347319"/>
                </a:cubicBezTo>
                <a:cubicBezTo>
                  <a:pt x="2095624" y="714315"/>
                  <a:pt x="2648184" y="756256"/>
                  <a:pt x="2967746" y="440996"/>
                </a:cubicBezTo>
                <a:cubicBezTo>
                  <a:pt x="3087582" y="322774"/>
                  <a:pt x="3157635" y="171108"/>
                  <a:pt x="3179298" y="8354"/>
                </a:cubicBezTo>
                <a:lnTo>
                  <a:pt x="3179579" y="0"/>
                </a:lnTo>
                <a:lnTo>
                  <a:pt x="4164482" y="0"/>
                </a:lnTo>
                <a:cubicBezTo>
                  <a:pt x="4752206" y="0"/>
                  <a:pt x="5228650" y="476444"/>
                  <a:pt x="5228650" y="1064168"/>
                </a:cubicBezTo>
                <a:lnTo>
                  <a:pt x="5228650" y="4524269"/>
                </a:lnTo>
                <a:lnTo>
                  <a:pt x="4830283" y="4919524"/>
                </a:lnTo>
                <a:lnTo>
                  <a:pt x="0" y="51205"/>
                </a:lnTo>
                <a:close/>
              </a:path>
            </a:pathLst>
          </a:cu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A79A2C37-ABC7-68F5-0B96-071A7737E1FF}"/>
              </a:ext>
            </a:extLst>
          </p:cNvPr>
          <p:cNvSpPr/>
          <p:nvPr/>
        </p:nvSpPr>
        <p:spPr>
          <a:xfrm>
            <a:off x="1130300" y="812800"/>
            <a:ext cx="1308100" cy="13970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5F77594-89E4-FCD3-37D7-88B24F588FF8}"/>
              </a:ext>
            </a:extLst>
          </p:cNvPr>
          <p:cNvSpPr txBox="1"/>
          <p:nvPr/>
        </p:nvSpPr>
        <p:spPr>
          <a:xfrm>
            <a:off x="4477124" y="520412"/>
            <a:ext cx="6019800" cy="584775"/>
          </a:xfrm>
          <a:prstGeom prst="rect">
            <a:avLst/>
          </a:prstGeom>
          <a:noFill/>
        </p:spPr>
        <p:txBody>
          <a:bodyPr wrap="square" rtlCol="0">
            <a:spAutoFit/>
          </a:bodyPr>
          <a:lstStyle/>
          <a:p>
            <a:pPr algn="ctr"/>
            <a:r>
              <a:rPr lang="en-IN" sz="3200" b="1" dirty="0">
                <a:solidFill>
                  <a:srgbClr val="FFFF00"/>
                </a:solidFill>
              </a:rPr>
              <a:t>Solution</a:t>
            </a:r>
          </a:p>
        </p:txBody>
      </p:sp>
      <p:sp>
        <p:nvSpPr>
          <p:cNvPr id="3" name="TextBox 2">
            <a:extLst>
              <a:ext uri="{FF2B5EF4-FFF2-40B4-BE49-F238E27FC236}">
                <a16:creationId xmlns:a16="http://schemas.microsoft.com/office/drawing/2014/main" id="{F0F9932E-20A6-0558-C32C-F74360D0C8EE}"/>
              </a:ext>
            </a:extLst>
          </p:cNvPr>
          <p:cNvSpPr txBox="1"/>
          <p:nvPr/>
        </p:nvSpPr>
        <p:spPr>
          <a:xfrm>
            <a:off x="5588151" y="1443841"/>
            <a:ext cx="5829300" cy="3970318"/>
          </a:xfrm>
          <a:prstGeom prst="rect">
            <a:avLst/>
          </a:prstGeom>
          <a:noFill/>
        </p:spPr>
        <p:txBody>
          <a:bodyPr wrap="square" rtlCol="0">
            <a:spAutoFit/>
          </a:bodyPr>
          <a:lstStyle/>
          <a:p>
            <a:r>
              <a:rPr lang="en-US" sz="2000" dirty="0">
                <a:solidFill>
                  <a:schemeClr val="accent4"/>
                </a:solidFill>
                <a:latin typeface="Arial" panose="020B0604020202020204" pitchFamily="34" charset="0"/>
                <a:ea typeface="Franklin Gothic" panose="020B0604020202020204" charset="0"/>
                <a:cs typeface="Franklin Gothic" panose="020B0604020202020204" charset="0"/>
              </a:rPr>
              <a:t>O</a:t>
            </a:r>
            <a:r>
              <a:rPr lang="en-US" sz="2000" b="0" i="0" dirty="0">
                <a:solidFill>
                  <a:schemeClr val="accent4"/>
                </a:solidFill>
                <a:effectLst/>
                <a:latin typeface="Arial" panose="020B0604020202020204" pitchFamily="34" charset="0"/>
                <a:ea typeface="Franklin Gothic" panose="020B0604020202020204" charset="0"/>
                <a:cs typeface="Franklin Gothic" panose="020B0604020202020204" charset="0"/>
              </a:rPr>
              <a:t>ur solution consist of the following steps:</a:t>
            </a:r>
          </a:p>
          <a:p>
            <a:endParaRPr lang="en-US" sz="1800" b="0" i="0" dirty="0">
              <a:effectLst/>
              <a:latin typeface="Arial" panose="020B0604020202020204" pitchFamily="34" charset="0"/>
              <a:ea typeface="Franklin Gothic" panose="020B0604020202020204" charset="0"/>
              <a:cs typeface="Franklin Gothic" panose="020B0604020202020204" charset="0"/>
            </a:endParaRPr>
          </a:p>
          <a:p>
            <a:pPr marL="342900" indent="-342900">
              <a:buFont typeface="Wingdings" panose="05000000000000000000" pitchFamily="2" charset="2"/>
              <a:buChar char="Ø"/>
            </a:pPr>
            <a:r>
              <a:rPr lang="en-US" dirty="0">
                <a:latin typeface="Arial" panose="020B0604020202020204" pitchFamily="34" charset="0"/>
                <a:ea typeface="Franklin Gothic" panose="020B0604020202020204" charset="0"/>
                <a:cs typeface="Franklin Gothic" panose="020B0604020202020204" charset="0"/>
              </a:rPr>
              <a:t>M</a:t>
            </a:r>
            <a:r>
              <a:rPr lang="en-US" sz="1800" b="0" i="0" dirty="0">
                <a:effectLst/>
                <a:latin typeface="Arial" panose="020B0604020202020204" pitchFamily="34" charset="0"/>
                <a:ea typeface="Franklin Gothic" panose="020B0604020202020204" charset="0"/>
                <a:cs typeface="Franklin Gothic" panose="020B0604020202020204" charset="0"/>
              </a:rPr>
              <a:t>ake two models one for predictions and one for suggestions using ml algorithms which </a:t>
            </a:r>
            <a:r>
              <a:rPr lang="en-US" sz="1800" b="0" i="0" dirty="0" err="1">
                <a:effectLst/>
                <a:latin typeface="Arial" panose="020B0604020202020204" pitchFamily="34" charset="0"/>
                <a:ea typeface="Franklin Gothic" panose="020B0604020202020204" charset="0"/>
                <a:cs typeface="Franklin Gothic" panose="020B0604020202020204" charset="0"/>
              </a:rPr>
              <a:t>i</a:t>
            </a:r>
            <a:r>
              <a:rPr lang="en-US" sz="1800" b="0" i="0" dirty="0">
                <a:effectLst/>
                <a:latin typeface="Arial" panose="020B0604020202020204" pitchFamily="34" charset="0"/>
                <a:ea typeface="Franklin Gothic" panose="020B0604020202020204" charset="0"/>
                <a:cs typeface="Franklin Gothic" panose="020B0604020202020204" charset="0"/>
              </a:rPr>
              <a:t> have done using random forest</a:t>
            </a:r>
          </a:p>
          <a:p>
            <a:pPr marL="342900" indent="-342900">
              <a:buFont typeface="Wingdings" panose="05000000000000000000" pitchFamily="2" charset="2"/>
              <a:buChar char="Ø"/>
            </a:pPr>
            <a:r>
              <a:rPr lang="en-US" sz="1800" b="0" i="0" dirty="0">
                <a:effectLst/>
                <a:latin typeface="Arial" panose="020B0604020202020204" pitchFamily="34" charset="0"/>
                <a:ea typeface="Franklin Gothic" panose="020B0604020202020204" charset="0"/>
                <a:cs typeface="Franklin Gothic" panose="020B0604020202020204" charset="0"/>
              </a:rPr>
              <a:t>Then for suggestions our model gives us value of TLR , RP , GO , OI , PERCEPTION after that we made some </a:t>
            </a:r>
            <a:r>
              <a:rPr lang="en-US" sz="1800" b="0" i="0" dirty="0" err="1">
                <a:effectLst/>
                <a:latin typeface="Arial" panose="020B0604020202020204" pitchFamily="34" charset="0"/>
                <a:ea typeface="Franklin Gothic" panose="020B0604020202020204" charset="0"/>
                <a:cs typeface="Franklin Gothic" panose="020B0604020202020204" charset="0"/>
              </a:rPr>
              <a:t>json</a:t>
            </a:r>
            <a:r>
              <a:rPr lang="en-US" sz="1800" b="0" i="0" dirty="0">
                <a:effectLst/>
                <a:latin typeface="Arial" panose="020B0604020202020204" pitchFamily="34" charset="0"/>
                <a:ea typeface="Franklin Gothic" panose="020B0604020202020204" charset="0"/>
                <a:cs typeface="Franklin Gothic" panose="020B0604020202020204" charset="0"/>
              </a:rPr>
              <a:t> files using content based filtering which contains practical description of quantitative values of these factors .</a:t>
            </a:r>
          </a:p>
          <a:p>
            <a:pPr marL="342900" indent="-342900">
              <a:buFont typeface="Wingdings" panose="05000000000000000000" pitchFamily="2" charset="2"/>
              <a:buChar char="Ø"/>
            </a:pPr>
            <a:r>
              <a:rPr lang="en-US" sz="1800" b="0" i="0" dirty="0">
                <a:effectLst/>
                <a:latin typeface="Arial" panose="020B0604020202020204" pitchFamily="34" charset="0"/>
                <a:ea typeface="Franklin Gothic" panose="020B0604020202020204" charset="0"/>
                <a:cs typeface="Franklin Gothic" panose="020B0604020202020204" charset="0"/>
              </a:rPr>
              <a:t>And after that we have displayed the description of these factors for suggestions according to the values predicted by our model for a required rank.</a:t>
            </a:r>
          </a:p>
          <a:p>
            <a:endParaRPr lang="en-IN" dirty="0"/>
          </a:p>
        </p:txBody>
      </p:sp>
    </p:spTree>
    <p:extLst>
      <p:ext uri="{BB962C8B-B14F-4D97-AF65-F5344CB8AC3E}">
        <p14:creationId xmlns:p14="http://schemas.microsoft.com/office/powerpoint/2010/main" val="3854268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07A6-A52A-EBB2-9C4E-8CA73A17525C}"/>
              </a:ext>
            </a:extLst>
          </p:cNvPr>
          <p:cNvSpPr>
            <a:spLocks noGrp="1"/>
          </p:cNvSpPr>
          <p:nvPr>
            <p:ph type="ctrTitle"/>
          </p:nvPr>
        </p:nvSpPr>
        <p:spPr>
          <a:xfrm>
            <a:off x="838200" y="3810000"/>
            <a:ext cx="6019800" cy="2768600"/>
          </a:xfrm>
        </p:spPr>
        <p:txBody>
          <a:bodyPr>
            <a:noAutofit/>
          </a:bodyPr>
          <a:lstStyle/>
          <a:p>
            <a:pPr marL="0" lvl="0" indent="0" algn="l" rtl="0">
              <a:lnSpc>
                <a:spcPct val="90000"/>
              </a:lnSpc>
              <a:spcBef>
                <a:spcPts val="0"/>
              </a:spcBef>
              <a:spcAft>
                <a:spcPts val="0"/>
              </a:spcAft>
            </a:pPr>
            <a:br>
              <a:rPr lang="en-US" sz="1800" dirty="0">
                <a:solidFill>
                  <a:schemeClr val="tx1"/>
                </a:solidFill>
              </a:rPr>
            </a:br>
            <a:r>
              <a:rPr lang="en-US" sz="1800" dirty="0">
                <a:latin typeface="Franklin Gothic"/>
                <a:ea typeface="Franklin Gothic"/>
                <a:cs typeface="Franklin Gothic"/>
                <a:sym typeface="Franklin Gothic"/>
              </a:rPr>
              <a:t>   </a:t>
            </a:r>
            <a:br>
              <a:rPr lang="en-US" sz="1800" dirty="0">
                <a:latin typeface="Franklin Gothic"/>
                <a:ea typeface="Franklin Gothic"/>
                <a:cs typeface="Franklin Gothic"/>
                <a:sym typeface="Franklin Gothic"/>
              </a:rPr>
            </a:br>
            <a:endParaRPr lang="en-US" sz="1800" dirty="0">
              <a:solidFill>
                <a:schemeClr val="tx1"/>
              </a:solidFill>
            </a:endParaRPr>
          </a:p>
        </p:txBody>
      </p:sp>
      <p:sp>
        <p:nvSpPr>
          <p:cNvPr id="8" name="Freeform: Shape 7">
            <a:extLst>
              <a:ext uri="{FF2B5EF4-FFF2-40B4-BE49-F238E27FC236}">
                <a16:creationId xmlns:a16="http://schemas.microsoft.com/office/drawing/2014/main" id="{CCA43678-A054-4F21-943C-2FCA9AA7A8C2}"/>
              </a:ext>
            </a:extLst>
          </p:cNvPr>
          <p:cNvSpPr/>
          <p:nvPr/>
        </p:nvSpPr>
        <p:spPr>
          <a:xfrm rot="2676704">
            <a:off x="-2454896" y="1091354"/>
            <a:ext cx="5228650" cy="4919524"/>
          </a:xfrm>
          <a:custGeom>
            <a:avLst/>
            <a:gdLst>
              <a:gd name="connsiteX0" fmla="*/ 51608 w 5228650"/>
              <a:gd name="connsiteY0" fmla="*/ 0 h 4919524"/>
              <a:gd name="connsiteX1" fmla="*/ 1508511 w 5228650"/>
              <a:gd name="connsiteY1" fmla="*/ 0 h 4919524"/>
              <a:gd name="connsiteX2" fmla="*/ 1523864 w 5228650"/>
              <a:gd name="connsiteY2" fmla="*/ 43804 h 4919524"/>
              <a:gd name="connsiteX3" fmla="*/ 1733568 w 5228650"/>
              <a:gd name="connsiteY3" fmla="*/ 347319 h 4919524"/>
              <a:gd name="connsiteX4" fmla="*/ 2967746 w 5228650"/>
              <a:gd name="connsiteY4" fmla="*/ 440996 h 4919524"/>
              <a:gd name="connsiteX5" fmla="*/ 3179298 w 5228650"/>
              <a:gd name="connsiteY5" fmla="*/ 8354 h 4919524"/>
              <a:gd name="connsiteX6" fmla="*/ 3179579 w 5228650"/>
              <a:gd name="connsiteY6" fmla="*/ 0 h 4919524"/>
              <a:gd name="connsiteX7" fmla="*/ 4164482 w 5228650"/>
              <a:gd name="connsiteY7" fmla="*/ 0 h 4919524"/>
              <a:gd name="connsiteX8" fmla="*/ 5228650 w 5228650"/>
              <a:gd name="connsiteY8" fmla="*/ 1064168 h 4919524"/>
              <a:gd name="connsiteX9" fmla="*/ 5228650 w 5228650"/>
              <a:gd name="connsiteY9" fmla="*/ 4524269 h 4919524"/>
              <a:gd name="connsiteX10" fmla="*/ 4830283 w 5228650"/>
              <a:gd name="connsiteY10" fmla="*/ 4919524 h 4919524"/>
              <a:gd name="connsiteX11" fmla="*/ 0 w 5228650"/>
              <a:gd name="connsiteY11" fmla="*/ 51205 h 491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8650" h="4919524">
                <a:moveTo>
                  <a:pt x="51608" y="0"/>
                </a:moveTo>
                <a:lnTo>
                  <a:pt x="1508511" y="0"/>
                </a:lnTo>
                <a:lnTo>
                  <a:pt x="1523864" y="43804"/>
                </a:lnTo>
                <a:cubicBezTo>
                  <a:pt x="1573015" y="152190"/>
                  <a:pt x="1643054" y="255569"/>
                  <a:pt x="1733568" y="347319"/>
                </a:cubicBezTo>
                <a:cubicBezTo>
                  <a:pt x="2095624" y="714315"/>
                  <a:pt x="2648184" y="756256"/>
                  <a:pt x="2967746" y="440996"/>
                </a:cubicBezTo>
                <a:cubicBezTo>
                  <a:pt x="3087582" y="322774"/>
                  <a:pt x="3157635" y="171108"/>
                  <a:pt x="3179298" y="8354"/>
                </a:cubicBezTo>
                <a:lnTo>
                  <a:pt x="3179579" y="0"/>
                </a:lnTo>
                <a:lnTo>
                  <a:pt x="4164482" y="0"/>
                </a:lnTo>
                <a:cubicBezTo>
                  <a:pt x="4752206" y="0"/>
                  <a:pt x="5228650" y="476444"/>
                  <a:pt x="5228650" y="1064168"/>
                </a:cubicBezTo>
                <a:lnTo>
                  <a:pt x="5228650" y="4524269"/>
                </a:lnTo>
                <a:lnTo>
                  <a:pt x="4830283" y="4919524"/>
                </a:lnTo>
                <a:lnTo>
                  <a:pt x="0" y="51205"/>
                </a:lnTo>
                <a:close/>
              </a:path>
            </a:pathLst>
          </a:cu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A79A2C37-ABC7-68F5-0B96-071A7737E1FF}"/>
              </a:ext>
            </a:extLst>
          </p:cNvPr>
          <p:cNvSpPr/>
          <p:nvPr/>
        </p:nvSpPr>
        <p:spPr>
          <a:xfrm>
            <a:off x="1130300" y="812800"/>
            <a:ext cx="1308100" cy="13970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5F77594-89E4-FCD3-37D7-88B24F588FF8}"/>
              </a:ext>
            </a:extLst>
          </p:cNvPr>
          <p:cNvSpPr txBox="1"/>
          <p:nvPr/>
        </p:nvSpPr>
        <p:spPr>
          <a:xfrm>
            <a:off x="3086100" y="287925"/>
            <a:ext cx="6019800" cy="584775"/>
          </a:xfrm>
          <a:prstGeom prst="rect">
            <a:avLst/>
          </a:prstGeom>
          <a:noFill/>
        </p:spPr>
        <p:txBody>
          <a:bodyPr wrap="square" rtlCol="0">
            <a:spAutoFit/>
          </a:bodyPr>
          <a:lstStyle/>
          <a:p>
            <a:pPr algn="ctr"/>
            <a:r>
              <a:rPr lang="en-US" sz="3200" dirty="0">
                <a:solidFill>
                  <a:schemeClr val="accent6">
                    <a:lumMod val="75000"/>
                  </a:schemeClr>
                </a:solidFill>
              </a:rPr>
              <a:t>Graph &amp; Model</a:t>
            </a:r>
            <a:endParaRPr lang="en-IN" sz="3200" dirty="0">
              <a:solidFill>
                <a:schemeClr val="accent6">
                  <a:lumMod val="75000"/>
                </a:schemeClr>
              </a:solidFill>
            </a:endParaRPr>
          </a:p>
        </p:txBody>
      </p:sp>
      <p:sp>
        <p:nvSpPr>
          <p:cNvPr id="3" name="TextBox 2">
            <a:extLst>
              <a:ext uri="{FF2B5EF4-FFF2-40B4-BE49-F238E27FC236}">
                <a16:creationId xmlns:a16="http://schemas.microsoft.com/office/drawing/2014/main" id="{F0F9932E-20A6-0558-C32C-F74360D0C8EE}"/>
              </a:ext>
            </a:extLst>
          </p:cNvPr>
          <p:cNvSpPr txBox="1"/>
          <p:nvPr/>
        </p:nvSpPr>
        <p:spPr>
          <a:xfrm>
            <a:off x="3748009" y="1341054"/>
            <a:ext cx="7859791" cy="646331"/>
          </a:xfrm>
          <a:prstGeom prst="rect">
            <a:avLst/>
          </a:prstGeom>
          <a:noFill/>
        </p:spPr>
        <p:txBody>
          <a:bodyPr wrap="square" rtlCol="0">
            <a:spAutoFit/>
          </a:bodyPr>
          <a:lstStyle/>
          <a:p>
            <a:endParaRPr lang="en-US" sz="1800" b="0" i="0" dirty="0">
              <a:solidFill>
                <a:srgbClr val="7CA655"/>
              </a:solidFill>
              <a:effectLst/>
              <a:latin typeface="Arial" panose="020B0604020202020204" pitchFamily="34" charset="0"/>
              <a:ea typeface="Franklin Gothic" panose="020B0604020202020204" charset="0"/>
              <a:cs typeface="Franklin Gothic" panose="020B0604020202020204" charset="0"/>
            </a:endParaRPr>
          </a:p>
          <a:p>
            <a:endParaRPr lang="en-IN" dirty="0"/>
          </a:p>
        </p:txBody>
      </p:sp>
      <p:sp>
        <p:nvSpPr>
          <p:cNvPr id="6" name="TextBox 5">
            <a:extLst>
              <a:ext uri="{FF2B5EF4-FFF2-40B4-BE49-F238E27FC236}">
                <a16:creationId xmlns:a16="http://schemas.microsoft.com/office/drawing/2014/main" id="{83BC6E75-3407-D202-8450-7D9E5A90EF5B}"/>
              </a:ext>
            </a:extLst>
          </p:cNvPr>
          <p:cNvSpPr txBox="1"/>
          <p:nvPr/>
        </p:nvSpPr>
        <p:spPr>
          <a:xfrm>
            <a:off x="838200" y="3619500"/>
            <a:ext cx="6362700" cy="369332"/>
          </a:xfrm>
          <a:prstGeom prst="rect">
            <a:avLst/>
          </a:prstGeom>
          <a:noFill/>
        </p:spPr>
        <p:txBody>
          <a:bodyPr wrap="square" rtlCol="0">
            <a:spAutoFit/>
          </a:bodyPr>
          <a:lstStyle/>
          <a:p>
            <a:pPr marL="0" marR="0" lvl="0" indent="0" algn="l" rtl="0">
              <a:lnSpc>
                <a:spcPct val="100000"/>
              </a:lnSpc>
              <a:spcBef>
                <a:spcPts val="0"/>
              </a:spcBef>
              <a:spcAft>
                <a:spcPts val="0"/>
              </a:spcAft>
              <a:buClr>
                <a:schemeClr val="lt2"/>
              </a:buClr>
              <a:buSzPts val="1800"/>
              <a:buFont typeface="Arial"/>
              <a:buNone/>
            </a:pPr>
            <a:endParaRPr lang="en-US" sz="1800" b="1" dirty="0"/>
          </a:p>
        </p:txBody>
      </p:sp>
      <p:pic>
        <p:nvPicPr>
          <p:cNvPr id="10" name="Picture 9">
            <a:extLst>
              <a:ext uri="{FF2B5EF4-FFF2-40B4-BE49-F238E27FC236}">
                <a16:creationId xmlns:a16="http://schemas.microsoft.com/office/drawing/2014/main" id="{8689D7C8-5AA5-AB1C-BC72-EE2444C1F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795" y="3570069"/>
            <a:ext cx="5582428" cy="1503431"/>
          </a:xfrm>
          <a:prstGeom prst="rect">
            <a:avLst/>
          </a:prstGeom>
        </p:spPr>
      </p:pic>
      <p:pic>
        <p:nvPicPr>
          <p:cNvPr id="13" name="Picture 12">
            <a:extLst>
              <a:ext uri="{FF2B5EF4-FFF2-40B4-BE49-F238E27FC236}">
                <a16:creationId xmlns:a16="http://schemas.microsoft.com/office/drawing/2014/main" id="{992B101F-E639-547B-7E71-0F9D67B13E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688" y="1891191"/>
            <a:ext cx="4425484" cy="1503431"/>
          </a:xfrm>
          <a:prstGeom prst="rect">
            <a:avLst/>
          </a:prstGeom>
        </p:spPr>
      </p:pic>
      <p:pic>
        <p:nvPicPr>
          <p:cNvPr id="18" name="Picture 17">
            <a:extLst>
              <a:ext uri="{FF2B5EF4-FFF2-40B4-BE49-F238E27FC236}">
                <a16:creationId xmlns:a16="http://schemas.microsoft.com/office/drawing/2014/main" id="{F87B8120-E3DF-A21C-F2F3-2C680A623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5624" y="1341054"/>
            <a:ext cx="4603376" cy="2768601"/>
          </a:xfrm>
          <a:prstGeom prst="rect">
            <a:avLst/>
          </a:prstGeom>
        </p:spPr>
      </p:pic>
    </p:spTree>
    <p:extLst>
      <p:ext uri="{BB962C8B-B14F-4D97-AF65-F5344CB8AC3E}">
        <p14:creationId xmlns:p14="http://schemas.microsoft.com/office/powerpoint/2010/main" val="392709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07A6-A52A-EBB2-9C4E-8CA73A17525C}"/>
              </a:ext>
            </a:extLst>
          </p:cNvPr>
          <p:cNvSpPr>
            <a:spLocks noGrp="1"/>
          </p:cNvSpPr>
          <p:nvPr>
            <p:ph type="ctrTitle"/>
          </p:nvPr>
        </p:nvSpPr>
        <p:spPr>
          <a:xfrm>
            <a:off x="838200" y="3810000"/>
            <a:ext cx="6019800" cy="2768600"/>
          </a:xfrm>
        </p:spPr>
        <p:txBody>
          <a:bodyPr>
            <a:noAutofit/>
          </a:bodyPr>
          <a:lstStyle/>
          <a:p>
            <a:pPr marL="0" lvl="0" indent="0" algn="l" rtl="0">
              <a:lnSpc>
                <a:spcPct val="90000"/>
              </a:lnSpc>
              <a:spcBef>
                <a:spcPts val="0"/>
              </a:spcBef>
              <a:spcAft>
                <a:spcPts val="0"/>
              </a:spcAft>
            </a:pPr>
            <a:br>
              <a:rPr lang="en-US" sz="1800" dirty="0">
                <a:solidFill>
                  <a:schemeClr val="tx1"/>
                </a:solidFill>
              </a:rPr>
            </a:br>
            <a:r>
              <a:rPr lang="en-US" sz="1800" dirty="0">
                <a:latin typeface="Franklin Gothic"/>
                <a:ea typeface="Franklin Gothic"/>
                <a:cs typeface="Franklin Gothic"/>
                <a:sym typeface="Franklin Gothic"/>
              </a:rPr>
              <a:t>   </a:t>
            </a:r>
            <a:br>
              <a:rPr lang="en-US" sz="1800" dirty="0">
                <a:latin typeface="Franklin Gothic"/>
                <a:ea typeface="Franklin Gothic"/>
                <a:cs typeface="Franklin Gothic"/>
                <a:sym typeface="Franklin Gothic"/>
              </a:rPr>
            </a:br>
            <a:endParaRPr lang="en-US" sz="1800" dirty="0">
              <a:solidFill>
                <a:schemeClr val="tx1"/>
              </a:solidFill>
            </a:endParaRPr>
          </a:p>
        </p:txBody>
      </p:sp>
      <p:sp>
        <p:nvSpPr>
          <p:cNvPr id="9" name="Oval 8">
            <a:extLst>
              <a:ext uri="{FF2B5EF4-FFF2-40B4-BE49-F238E27FC236}">
                <a16:creationId xmlns:a16="http://schemas.microsoft.com/office/drawing/2014/main" id="{A79A2C37-ABC7-68F5-0B96-071A7737E1FF}"/>
              </a:ext>
            </a:extLst>
          </p:cNvPr>
          <p:cNvSpPr/>
          <p:nvPr/>
        </p:nvSpPr>
        <p:spPr>
          <a:xfrm>
            <a:off x="1130300" y="812800"/>
            <a:ext cx="1308100" cy="13970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0F9932E-20A6-0558-C32C-F74360D0C8EE}"/>
              </a:ext>
            </a:extLst>
          </p:cNvPr>
          <p:cNvSpPr txBox="1"/>
          <p:nvPr/>
        </p:nvSpPr>
        <p:spPr>
          <a:xfrm>
            <a:off x="5588151" y="1443841"/>
            <a:ext cx="5829300" cy="646331"/>
          </a:xfrm>
          <a:prstGeom prst="rect">
            <a:avLst/>
          </a:prstGeom>
          <a:noFill/>
        </p:spPr>
        <p:txBody>
          <a:bodyPr wrap="square" rtlCol="0">
            <a:spAutoFit/>
          </a:bodyPr>
          <a:lstStyle/>
          <a:p>
            <a:r>
              <a:rPr lang="en-US" sz="1800" b="0" i="0" dirty="0">
                <a:effectLst/>
                <a:latin typeface="Arial" panose="020B0604020202020204" pitchFamily="34" charset="0"/>
                <a:ea typeface="Franklin Gothic" panose="020B0604020202020204" charset="0"/>
                <a:cs typeface="Franklin Gothic" panose="020B0604020202020204" charset="0"/>
              </a:rPr>
              <a:t>.</a:t>
            </a:r>
          </a:p>
          <a:p>
            <a:endParaRPr lang="en-IN" dirty="0"/>
          </a:p>
        </p:txBody>
      </p:sp>
      <p:pic>
        <p:nvPicPr>
          <p:cNvPr id="7" name="Picture 6">
            <a:extLst>
              <a:ext uri="{FF2B5EF4-FFF2-40B4-BE49-F238E27FC236}">
                <a16:creationId xmlns:a16="http://schemas.microsoft.com/office/drawing/2014/main" id="{66868248-C3EF-4232-1486-5522074967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587" y="3281482"/>
            <a:ext cx="3285296" cy="3453933"/>
          </a:xfrm>
          <a:prstGeom prst="rect">
            <a:avLst/>
          </a:prstGeom>
        </p:spPr>
      </p:pic>
      <p:pic>
        <p:nvPicPr>
          <p:cNvPr id="10" name="Picture 9">
            <a:extLst>
              <a:ext uri="{FF2B5EF4-FFF2-40B4-BE49-F238E27FC236}">
                <a16:creationId xmlns:a16="http://schemas.microsoft.com/office/drawing/2014/main" id="{9F7F24E4-411E-E5E4-D11C-DFB49AF11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0270" y="4460482"/>
            <a:ext cx="5415643" cy="1907353"/>
          </a:xfrm>
          <a:prstGeom prst="rect">
            <a:avLst/>
          </a:prstGeom>
        </p:spPr>
      </p:pic>
      <p:sp>
        <p:nvSpPr>
          <p:cNvPr id="12" name="TextBox 11">
            <a:extLst>
              <a:ext uri="{FF2B5EF4-FFF2-40B4-BE49-F238E27FC236}">
                <a16:creationId xmlns:a16="http://schemas.microsoft.com/office/drawing/2014/main" id="{95ECC526-3CA6-5D3F-EBB9-F04441BC546F}"/>
              </a:ext>
            </a:extLst>
          </p:cNvPr>
          <p:cNvSpPr txBox="1"/>
          <p:nvPr/>
        </p:nvSpPr>
        <p:spPr>
          <a:xfrm>
            <a:off x="2729753" y="618999"/>
            <a:ext cx="7974105" cy="1692771"/>
          </a:xfrm>
          <a:prstGeom prst="rect">
            <a:avLst/>
          </a:prstGeom>
          <a:noFill/>
        </p:spPr>
        <p:txBody>
          <a:bodyPr wrap="square" rtlCol="0">
            <a:spAutoFit/>
          </a:bodyPr>
          <a:lstStyle/>
          <a:p>
            <a:r>
              <a:rPr lang="en-US" dirty="0"/>
              <a:t>                               </a:t>
            </a:r>
            <a:r>
              <a:rPr lang="en-US" sz="3200" b="1" dirty="0">
                <a:solidFill>
                  <a:srgbClr val="FFFF00"/>
                </a:solidFill>
              </a:rPr>
              <a:t>Conclusion</a:t>
            </a:r>
          </a:p>
          <a:p>
            <a:endParaRPr lang="en-US" dirty="0"/>
          </a:p>
          <a:p>
            <a:r>
              <a:rPr lang="en-US" dirty="0"/>
              <a:t>Finally after all the implementations our project predicts the factor's values and suggest institution on the basis of the </a:t>
            </a:r>
            <a:r>
              <a:rPr lang="en-US" dirty="0" err="1"/>
              <a:t>values.These</a:t>
            </a:r>
            <a:r>
              <a:rPr lang="en-US" dirty="0"/>
              <a:t> are some screenshots of our project.</a:t>
            </a:r>
            <a:endParaRPr lang="en-IN" dirty="0"/>
          </a:p>
        </p:txBody>
      </p:sp>
    </p:spTree>
    <p:extLst>
      <p:ext uri="{BB962C8B-B14F-4D97-AF65-F5344CB8AC3E}">
        <p14:creationId xmlns:p14="http://schemas.microsoft.com/office/powerpoint/2010/main" val="288476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07A6-A52A-EBB2-9C4E-8CA73A17525C}"/>
              </a:ext>
            </a:extLst>
          </p:cNvPr>
          <p:cNvSpPr>
            <a:spLocks noGrp="1"/>
          </p:cNvSpPr>
          <p:nvPr>
            <p:ph type="ctrTitle"/>
          </p:nvPr>
        </p:nvSpPr>
        <p:spPr>
          <a:xfrm>
            <a:off x="838200" y="3810000"/>
            <a:ext cx="6019800" cy="2768600"/>
          </a:xfrm>
        </p:spPr>
        <p:txBody>
          <a:bodyPr>
            <a:noAutofit/>
          </a:bodyPr>
          <a:lstStyle/>
          <a:p>
            <a:pPr marL="0" lvl="0" indent="0" algn="l" rtl="0">
              <a:lnSpc>
                <a:spcPct val="90000"/>
              </a:lnSpc>
              <a:spcBef>
                <a:spcPts val="0"/>
              </a:spcBef>
              <a:spcAft>
                <a:spcPts val="0"/>
              </a:spcAft>
            </a:pPr>
            <a:br>
              <a:rPr lang="en-US" sz="1800" dirty="0">
                <a:solidFill>
                  <a:schemeClr val="tx1"/>
                </a:solidFill>
              </a:rPr>
            </a:br>
            <a:r>
              <a:rPr lang="en-US" sz="1800" dirty="0">
                <a:latin typeface="Franklin Gothic"/>
                <a:ea typeface="Franklin Gothic"/>
                <a:cs typeface="Franklin Gothic"/>
                <a:sym typeface="Franklin Gothic"/>
              </a:rPr>
              <a:t>   </a:t>
            </a:r>
            <a:br>
              <a:rPr lang="en-US" sz="1800" dirty="0">
                <a:latin typeface="Franklin Gothic"/>
                <a:ea typeface="Franklin Gothic"/>
                <a:cs typeface="Franklin Gothic"/>
                <a:sym typeface="Franklin Gothic"/>
              </a:rPr>
            </a:br>
            <a:endParaRPr lang="en-US" sz="1800" dirty="0">
              <a:solidFill>
                <a:schemeClr val="tx1"/>
              </a:solidFill>
            </a:endParaRPr>
          </a:p>
        </p:txBody>
      </p:sp>
      <p:sp>
        <p:nvSpPr>
          <p:cNvPr id="8" name="Freeform: Shape 7">
            <a:extLst>
              <a:ext uri="{FF2B5EF4-FFF2-40B4-BE49-F238E27FC236}">
                <a16:creationId xmlns:a16="http://schemas.microsoft.com/office/drawing/2014/main" id="{CCA43678-A054-4F21-943C-2FCA9AA7A8C2}"/>
              </a:ext>
            </a:extLst>
          </p:cNvPr>
          <p:cNvSpPr/>
          <p:nvPr/>
        </p:nvSpPr>
        <p:spPr>
          <a:xfrm rot="2676704">
            <a:off x="-2454896" y="1091354"/>
            <a:ext cx="5228650" cy="4919524"/>
          </a:xfrm>
          <a:custGeom>
            <a:avLst/>
            <a:gdLst>
              <a:gd name="connsiteX0" fmla="*/ 51608 w 5228650"/>
              <a:gd name="connsiteY0" fmla="*/ 0 h 4919524"/>
              <a:gd name="connsiteX1" fmla="*/ 1508511 w 5228650"/>
              <a:gd name="connsiteY1" fmla="*/ 0 h 4919524"/>
              <a:gd name="connsiteX2" fmla="*/ 1523864 w 5228650"/>
              <a:gd name="connsiteY2" fmla="*/ 43804 h 4919524"/>
              <a:gd name="connsiteX3" fmla="*/ 1733568 w 5228650"/>
              <a:gd name="connsiteY3" fmla="*/ 347319 h 4919524"/>
              <a:gd name="connsiteX4" fmla="*/ 2967746 w 5228650"/>
              <a:gd name="connsiteY4" fmla="*/ 440996 h 4919524"/>
              <a:gd name="connsiteX5" fmla="*/ 3179298 w 5228650"/>
              <a:gd name="connsiteY5" fmla="*/ 8354 h 4919524"/>
              <a:gd name="connsiteX6" fmla="*/ 3179579 w 5228650"/>
              <a:gd name="connsiteY6" fmla="*/ 0 h 4919524"/>
              <a:gd name="connsiteX7" fmla="*/ 4164482 w 5228650"/>
              <a:gd name="connsiteY7" fmla="*/ 0 h 4919524"/>
              <a:gd name="connsiteX8" fmla="*/ 5228650 w 5228650"/>
              <a:gd name="connsiteY8" fmla="*/ 1064168 h 4919524"/>
              <a:gd name="connsiteX9" fmla="*/ 5228650 w 5228650"/>
              <a:gd name="connsiteY9" fmla="*/ 4524269 h 4919524"/>
              <a:gd name="connsiteX10" fmla="*/ 4830283 w 5228650"/>
              <a:gd name="connsiteY10" fmla="*/ 4919524 h 4919524"/>
              <a:gd name="connsiteX11" fmla="*/ 0 w 5228650"/>
              <a:gd name="connsiteY11" fmla="*/ 51205 h 4919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28650" h="4919524">
                <a:moveTo>
                  <a:pt x="51608" y="0"/>
                </a:moveTo>
                <a:lnTo>
                  <a:pt x="1508511" y="0"/>
                </a:lnTo>
                <a:lnTo>
                  <a:pt x="1523864" y="43804"/>
                </a:lnTo>
                <a:cubicBezTo>
                  <a:pt x="1573015" y="152190"/>
                  <a:pt x="1643054" y="255569"/>
                  <a:pt x="1733568" y="347319"/>
                </a:cubicBezTo>
                <a:cubicBezTo>
                  <a:pt x="2095624" y="714315"/>
                  <a:pt x="2648184" y="756256"/>
                  <a:pt x="2967746" y="440996"/>
                </a:cubicBezTo>
                <a:cubicBezTo>
                  <a:pt x="3087582" y="322774"/>
                  <a:pt x="3157635" y="171108"/>
                  <a:pt x="3179298" y="8354"/>
                </a:cubicBezTo>
                <a:lnTo>
                  <a:pt x="3179579" y="0"/>
                </a:lnTo>
                <a:lnTo>
                  <a:pt x="4164482" y="0"/>
                </a:lnTo>
                <a:cubicBezTo>
                  <a:pt x="4752206" y="0"/>
                  <a:pt x="5228650" y="476444"/>
                  <a:pt x="5228650" y="1064168"/>
                </a:cubicBezTo>
                <a:lnTo>
                  <a:pt x="5228650" y="4524269"/>
                </a:lnTo>
                <a:lnTo>
                  <a:pt x="4830283" y="4919524"/>
                </a:lnTo>
                <a:lnTo>
                  <a:pt x="0" y="51205"/>
                </a:lnTo>
                <a:close/>
              </a:path>
            </a:pathLst>
          </a:cu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Oval 8">
            <a:extLst>
              <a:ext uri="{FF2B5EF4-FFF2-40B4-BE49-F238E27FC236}">
                <a16:creationId xmlns:a16="http://schemas.microsoft.com/office/drawing/2014/main" id="{A79A2C37-ABC7-68F5-0B96-071A7737E1FF}"/>
              </a:ext>
            </a:extLst>
          </p:cNvPr>
          <p:cNvSpPr/>
          <p:nvPr/>
        </p:nvSpPr>
        <p:spPr>
          <a:xfrm>
            <a:off x="1130300" y="812800"/>
            <a:ext cx="1308100" cy="1397000"/>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5F77594-89E4-FCD3-37D7-88B24F588FF8}"/>
              </a:ext>
            </a:extLst>
          </p:cNvPr>
          <p:cNvSpPr txBox="1"/>
          <p:nvPr/>
        </p:nvSpPr>
        <p:spPr>
          <a:xfrm>
            <a:off x="4343400" y="2644170"/>
            <a:ext cx="6019800" cy="1569660"/>
          </a:xfrm>
          <a:prstGeom prst="rect">
            <a:avLst/>
          </a:prstGeom>
          <a:noFill/>
        </p:spPr>
        <p:txBody>
          <a:bodyPr wrap="square" rtlCol="0">
            <a:spAutoFit/>
          </a:bodyPr>
          <a:lstStyle/>
          <a:p>
            <a:pPr algn="ctr"/>
            <a:r>
              <a:rPr lang="en-US" sz="9600" dirty="0">
                <a:solidFill>
                  <a:schemeClr val="accent6">
                    <a:lumMod val="75000"/>
                  </a:schemeClr>
                </a:solidFill>
              </a:rPr>
              <a:t>Thank You</a:t>
            </a:r>
            <a:endParaRPr lang="en-IN" sz="9600" dirty="0">
              <a:solidFill>
                <a:schemeClr val="accent6">
                  <a:lumMod val="75000"/>
                </a:schemeClr>
              </a:solidFill>
            </a:endParaRPr>
          </a:p>
        </p:txBody>
      </p:sp>
      <p:sp>
        <p:nvSpPr>
          <p:cNvPr id="6" name="TextBox 5">
            <a:extLst>
              <a:ext uri="{FF2B5EF4-FFF2-40B4-BE49-F238E27FC236}">
                <a16:creationId xmlns:a16="http://schemas.microsoft.com/office/drawing/2014/main" id="{83BC6E75-3407-D202-8450-7D9E5A90EF5B}"/>
              </a:ext>
            </a:extLst>
          </p:cNvPr>
          <p:cNvSpPr txBox="1"/>
          <p:nvPr/>
        </p:nvSpPr>
        <p:spPr>
          <a:xfrm>
            <a:off x="838200" y="3619500"/>
            <a:ext cx="6362700" cy="369332"/>
          </a:xfrm>
          <a:prstGeom prst="rect">
            <a:avLst/>
          </a:prstGeom>
          <a:noFill/>
        </p:spPr>
        <p:txBody>
          <a:bodyPr wrap="square" rtlCol="0">
            <a:spAutoFit/>
          </a:bodyPr>
          <a:lstStyle/>
          <a:p>
            <a:pPr marL="0" marR="0" lvl="0" indent="0" algn="l" rtl="0">
              <a:lnSpc>
                <a:spcPct val="100000"/>
              </a:lnSpc>
              <a:spcBef>
                <a:spcPts val="0"/>
              </a:spcBef>
              <a:spcAft>
                <a:spcPts val="0"/>
              </a:spcAft>
              <a:buClr>
                <a:schemeClr val="lt2"/>
              </a:buClr>
              <a:buSzPts val="1800"/>
              <a:buFont typeface="Arial"/>
              <a:buNone/>
            </a:pPr>
            <a:endParaRPr lang="en-US" sz="1800" b="1" dirty="0"/>
          </a:p>
        </p:txBody>
      </p:sp>
    </p:spTree>
    <p:extLst>
      <p:ext uri="{BB962C8B-B14F-4D97-AF65-F5344CB8AC3E}">
        <p14:creationId xmlns:p14="http://schemas.microsoft.com/office/powerpoint/2010/main" val="7629762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383</TotalTime>
  <Words>294</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Franklin Gothic</vt:lpstr>
      <vt:lpstr>Wingdings</vt:lpstr>
      <vt:lpstr>Office Theme</vt:lpstr>
      <vt:lpstr>     Problem Statement Title: Develop an automated platform that monitors nirf ranking changes and recommendations for improvement based on comparative analysis  Team Name:  BotBrigade  Team Leader: Abhishek Sharma  Team Member: Gurudayal Maurya  Team Member: Harsh Chauhan  Team Member: Anurag Kumar  </vt:lpstr>
      <vt:lpstr>     </vt:lpstr>
      <vt:lpstr>     </vt:lpstr>
      <vt:lpstr>     </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The National Institutional Ranking Framework (NIRF) ranks colleges across India based on a multitude of factors  Team Name:  BotBrigade  Team Leader Name: Abhishek Sharma  Team Member: Gurudayal Maurya  Team Member: Harsh Chauhan  Team Member: Anurag Kumar</dc:title>
  <dc:creator>guru dayal</dc:creator>
  <cp:lastModifiedBy>guru dayal</cp:lastModifiedBy>
  <cp:revision>3</cp:revision>
  <dcterms:created xsi:type="dcterms:W3CDTF">2023-11-01T17:36:03Z</dcterms:created>
  <dcterms:modified xsi:type="dcterms:W3CDTF">2023-11-02T08:17:18Z</dcterms:modified>
</cp:coreProperties>
</file>