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5" r:id="rId8"/>
    <p:sldId id="267" r:id="rId9"/>
    <p:sldId id="261" r:id="rId10"/>
    <p:sldId id="266"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28EAC2-289C-4A8A-8476-7E1AC674FDD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2477100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EAC2-289C-4A8A-8476-7E1AC674FDD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2286337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EAC2-289C-4A8A-8476-7E1AC674FDD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2499838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EAC2-289C-4A8A-8476-7E1AC674FDD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2349456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28EAC2-289C-4A8A-8476-7E1AC674FDDA}"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728391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28EAC2-289C-4A8A-8476-7E1AC674FDD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1148791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28EAC2-289C-4A8A-8476-7E1AC674FDDA}"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4100726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28EAC2-289C-4A8A-8476-7E1AC674FDDA}"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1402497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8EAC2-289C-4A8A-8476-7E1AC674FDDA}"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2442065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28EAC2-289C-4A8A-8476-7E1AC674FDD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131329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28EAC2-289C-4A8A-8476-7E1AC674FDDA}"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762D-AB85-4627-B10C-694313D6B77F}" type="slidenum">
              <a:rPr lang="en-US" smtClean="0"/>
              <a:t>‹#›</a:t>
            </a:fld>
            <a:endParaRPr lang="en-US"/>
          </a:p>
        </p:txBody>
      </p:sp>
    </p:spTree>
    <p:extLst>
      <p:ext uri="{BB962C8B-B14F-4D97-AF65-F5344CB8AC3E}">
        <p14:creationId xmlns:p14="http://schemas.microsoft.com/office/powerpoint/2010/main" val="135116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8EAC2-289C-4A8A-8476-7E1AC674FDDA}"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2762D-AB85-4627-B10C-694313D6B77F}" type="slidenum">
              <a:rPr lang="en-US" smtClean="0"/>
              <a:t>‹#›</a:t>
            </a:fld>
            <a:endParaRPr lang="en-US"/>
          </a:p>
        </p:txBody>
      </p:sp>
    </p:spTree>
    <p:extLst>
      <p:ext uri="{BB962C8B-B14F-4D97-AF65-F5344CB8AC3E}">
        <p14:creationId xmlns:p14="http://schemas.microsoft.com/office/powerpoint/2010/main" val="159293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hyperlink" Target="https://www.geeksforgeeks.org/selenium-basics-components-features-uses-and-limi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6850" y="2176695"/>
            <a:ext cx="10238322" cy="985364"/>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endParaRPr lang="en-US" sz="3200" b="1" u="sng"/>
          </a:p>
          <a:p>
            <a:r>
              <a:rPr lang="en-US" sz="3200" b="1" u="sng"/>
              <a:t>Mini Project phase 1 Presentation</a:t>
            </a:r>
            <a:endParaRPr lang="en-US" sz="3200" b="1" u="sng" dirty="0"/>
          </a:p>
        </p:txBody>
      </p:sp>
      <p:sp>
        <p:nvSpPr>
          <p:cNvPr id="4" name="Rectangle 1"/>
          <p:cNvSpPr>
            <a:spLocks noGrp="1" noChangeArrowheads="1"/>
          </p:cNvSpPr>
          <p:nvPr>
            <p:ph type="ctrTitle"/>
          </p:nvPr>
        </p:nvSpPr>
        <p:spPr bwMode="auto">
          <a:xfrm>
            <a:off x="976840" y="777652"/>
            <a:ext cx="10238320" cy="187743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en-US" sz="2400" b="1">
                <a:solidFill>
                  <a:schemeClr val="tx1"/>
                </a:solidFill>
                <a:ea typeface="Times New Roman" panose="02020603050405020304" pitchFamily="18" charset="0"/>
              </a:rPr>
              <a:t>DAYANANDA SAGAR COLLEGE OF ENGINEERING</a:t>
            </a:r>
            <a:br>
              <a:rPr lang="en-US" altLang="en-US" sz="1600" b="1">
                <a:solidFill>
                  <a:schemeClr val="tx1"/>
                </a:solidFill>
                <a:ea typeface="Times New Roman" panose="02020603050405020304" pitchFamily="18" charset="0"/>
              </a:rPr>
            </a:br>
            <a:r>
              <a:rPr lang="en-US" altLang="en-US" sz="1600" b="1">
                <a:solidFill>
                  <a:schemeClr val="tx1"/>
                </a:solidFill>
                <a:ea typeface="Times New Roman" panose="02020603050405020304" pitchFamily="18" charset="0"/>
              </a:rPr>
              <a:t>Shavige Malleshwara Hills, Kumaraswamy Layout, Bangalore-560078</a:t>
            </a:r>
            <a:br>
              <a:rPr lang="en-US" altLang="en-US" sz="1600" b="1">
                <a:solidFill>
                  <a:schemeClr val="tx1"/>
                </a:solidFill>
                <a:ea typeface="Times New Roman" panose="02020603050405020304" pitchFamily="18" charset="0"/>
              </a:rPr>
            </a:br>
            <a:r>
              <a:rPr lang="en-US" altLang="en-US" sz="1600" b="1">
                <a:solidFill>
                  <a:schemeClr val="tx1"/>
                </a:solidFill>
                <a:ea typeface="Times New Roman" panose="02020603050405020304" pitchFamily="18" charset="0"/>
              </a:rPr>
              <a:t>(An Autonomous Institute affiliated to VTU, Approved by AICTE &amp;ISO 9001: 2008 Certified)</a:t>
            </a:r>
            <a:br>
              <a:rPr lang="en-US" altLang="en-US" sz="1600" b="1">
                <a:solidFill>
                  <a:schemeClr val="tx1"/>
                </a:solidFill>
                <a:ea typeface="Times New Roman" panose="02020603050405020304" pitchFamily="18" charset="0"/>
              </a:rPr>
            </a:br>
            <a:r>
              <a:rPr lang="en-US" altLang="en-US" sz="1600" b="1">
                <a:solidFill>
                  <a:schemeClr val="tx1"/>
                </a:solidFill>
                <a:ea typeface="Times New Roman" panose="02020603050405020304" pitchFamily="18" charset="0"/>
              </a:rPr>
              <a:t>Accredited by National Assessment &amp; Accreditation Council (NAAC) with ‘A’ Grade</a:t>
            </a:r>
            <a:br>
              <a:rPr lang="en-US" altLang="en-US" sz="1600" b="1">
                <a:solidFill>
                  <a:schemeClr val="tx1"/>
                </a:solidFill>
                <a:ea typeface="Times New Roman" panose="02020603050405020304" pitchFamily="18" charset="0"/>
              </a:rPr>
            </a:br>
            <a:r>
              <a:rPr lang="en-US" altLang="en-US" sz="2800" b="1">
                <a:solidFill>
                  <a:schemeClr val="tx1"/>
                </a:solidFill>
                <a:ea typeface="Times New Roman" panose="02020603050405020304" pitchFamily="18" charset="0"/>
              </a:rPr>
              <a:t>Department of Mechanical Engineering</a:t>
            </a:r>
            <a:br>
              <a:rPr lang="en-US" altLang="en-US" sz="1600" b="1">
                <a:solidFill>
                  <a:schemeClr val="tx1"/>
                </a:solidFill>
                <a:ea typeface="Times New Roman" panose="02020603050405020304" pitchFamily="18" charset="0"/>
              </a:rPr>
            </a:br>
            <a:r>
              <a:rPr kumimoji="0" lang="en-US" altLang="en-US" sz="1600" b="0" i="0" u="none" strike="noStrike" cap="none" normalizeH="0" baseline="0">
                <a:ln>
                  <a:noFill/>
                </a:ln>
                <a:solidFill>
                  <a:schemeClr val="tx1"/>
                </a:solidFill>
                <a:effectLst/>
                <a:latin typeface="+mn-lt"/>
                <a:ea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mn-lt"/>
            </a:endParaRPr>
          </a:p>
        </p:txBody>
      </p:sp>
      <p:sp>
        <p:nvSpPr>
          <p:cNvPr id="6" name="TextBox 5"/>
          <p:cNvSpPr txBox="1"/>
          <p:nvPr/>
        </p:nvSpPr>
        <p:spPr>
          <a:xfrm>
            <a:off x="976849" y="3162059"/>
            <a:ext cx="10238319"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a:t>Title:  </a:t>
            </a:r>
            <a:r>
              <a:rPr lang="en-US" sz="2000" b="1">
                <a:solidFill>
                  <a:schemeClr val="accent6"/>
                </a:solidFill>
              </a:rPr>
              <a:t>Artificial Intelligence (AI) - Desktop Voice Assistant using python programming language.</a:t>
            </a:r>
          </a:p>
          <a:p>
            <a:endParaRPr lang="en-US" sz="2000" b="1"/>
          </a:p>
          <a:p>
            <a:endParaRPr lang="en-US" sz="2000" b="1"/>
          </a:p>
          <a:p>
            <a:endParaRPr lang="en-US" sz="2000" b="1" dirty="0"/>
          </a:p>
        </p:txBody>
      </p:sp>
      <p:pic>
        <p:nvPicPr>
          <p:cNvPr id="1026" name="Picture 2" descr="Image result for dsce logo png">
            <a:extLst>
              <a:ext uri="{FF2B5EF4-FFF2-40B4-BE49-F238E27FC236}">
                <a16:creationId xmlns:a16="http://schemas.microsoft.com/office/drawing/2014/main" id="{E3862D6C-906C-4696-AFED-66CF0717C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828" y="851699"/>
            <a:ext cx="1250949" cy="125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4">
            <a:extLst>
              <a:ext uri="{FF2B5EF4-FFF2-40B4-BE49-F238E27FC236}">
                <a16:creationId xmlns:a16="http://schemas.microsoft.com/office/drawing/2014/main" id="{F51B3B7D-1E53-45B2-875A-BC8A7B562DFD}"/>
              </a:ext>
            </a:extLst>
          </p:cNvPr>
          <p:cNvGraphicFramePr>
            <a:graphicFrameLocks noGrp="1"/>
          </p:cNvGraphicFramePr>
          <p:nvPr>
            <p:extLst>
              <p:ext uri="{D42A27DB-BD31-4B8C-83A1-F6EECF244321}">
                <p14:modId xmlns:p14="http://schemas.microsoft.com/office/powerpoint/2010/main" val="1819825692"/>
              </p:ext>
            </p:extLst>
          </p:nvPr>
        </p:nvGraphicFramePr>
        <p:xfrm>
          <a:off x="976840" y="4485498"/>
          <a:ext cx="10238320" cy="731520"/>
        </p:xfrm>
        <a:graphic>
          <a:graphicData uri="http://schemas.openxmlformats.org/drawingml/2006/table">
            <a:tbl>
              <a:tblPr firstRow="1" bandRow="1">
                <a:tableStyleId>{5940675A-B579-460E-94D1-54222C63F5DA}</a:tableStyleId>
              </a:tblPr>
              <a:tblGrid>
                <a:gridCol w="2047664">
                  <a:extLst>
                    <a:ext uri="{9D8B030D-6E8A-4147-A177-3AD203B41FA5}">
                      <a16:colId xmlns:a16="http://schemas.microsoft.com/office/drawing/2014/main" val="3644077821"/>
                    </a:ext>
                  </a:extLst>
                </a:gridCol>
                <a:gridCol w="8190656">
                  <a:extLst>
                    <a:ext uri="{9D8B030D-6E8A-4147-A177-3AD203B41FA5}">
                      <a16:colId xmlns:a16="http://schemas.microsoft.com/office/drawing/2014/main" val="520701556"/>
                    </a:ext>
                  </a:extLst>
                </a:gridCol>
              </a:tblGrid>
              <a:tr h="353985">
                <a:tc>
                  <a:txBody>
                    <a:bodyPr/>
                    <a:lstStyle/>
                    <a:p>
                      <a:r>
                        <a:rPr lang="en-US" dirty="0"/>
                        <a:t>Guide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cap="all" dirty="0">
                          <a:solidFill>
                            <a:schemeClr val="tx1">
                              <a:lumMod val="85000"/>
                              <a:lumOff val="15000"/>
                            </a:schemeClr>
                          </a:solidFill>
                          <a:effectLst/>
                          <a:latin typeface="+mn-lt"/>
                          <a:ea typeface="+mn-ea"/>
                          <a:cs typeface="+mn-cs"/>
                        </a:rPr>
                        <a:t>MRS. G PADMAVATHI</a:t>
                      </a:r>
                      <a:endParaRPr lang="en-IN" sz="1800" b="1" i="0" u="none" kern="1200" dirty="0">
                        <a:solidFill>
                          <a:schemeClr val="tx1">
                            <a:lumMod val="85000"/>
                            <a:lumOff val="15000"/>
                          </a:schemeClr>
                        </a:solidFill>
                        <a:effectLst/>
                        <a:latin typeface="+mn-lt"/>
                        <a:ea typeface="+mn-ea"/>
                        <a:cs typeface="+mn-cs"/>
                      </a:endParaRPr>
                    </a:p>
                  </a:txBody>
                  <a:tcPr/>
                </a:tc>
                <a:extLst>
                  <a:ext uri="{0D108BD9-81ED-4DB2-BD59-A6C34878D82A}">
                    <a16:rowId xmlns:a16="http://schemas.microsoft.com/office/drawing/2014/main" val="3131725323"/>
                  </a:ext>
                </a:extLst>
              </a:tr>
              <a:tr h="353985">
                <a:tc>
                  <a:txBody>
                    <a:bodyPr/>
                    <a:lstStyle/>
                    <a:p>
                      <a:r>
                        <a:rPr lang="en-US" dirty="0"/>
                        <a:t>Designation</a:t>
                      </a:r>
                    </a:p>
                  </a:txBody>
                  <a:tcPr/>
                </a:tc>
                <a:tc>
                  <a:txBody>
                    <a:bodyPr/>
                    <a:lstStyle/>
                    <a:p>
                      <a:r>
                        <a:rPr lang="en-IN" sz="1800" b="0" i="0" kern="1200" dirty="0">
                          <a:solidFill>
                            <a:schemeClr val="tx1"/>
                          </a:solidFill>
                          <a:effectLst/>
                          <a:latin typeface="+mn-lt"/>
                          <a:ea typeface="+mn-ea"/>
                          <a:cs typeface="+mn-cs"/>
                        </a:rPr>
                        <a:t>Assistant Professor</a:t>
                      </a:r>
                      <a:endParaRPr lang="en-US" b="0" dirty="0"/>
                    </a:p>
                  </a:txBody>
                  <a:tcPr/>
                </a:tc>
                <a:extLst>
                  <a:ext uri="{0D108BD9-81ED-4DB2-BD59-A6C34878D82A}">
                    <a16:rowId xmlns:a16="http://schemas.microsoft.com/office/drawing/2014/main" val="1076997139"/>
                  </a:ext>
                </a:extLst>
              </a:tr>
            </a:tbl>
          </a:graphicData>
        </a:graphic>
      </p:graphicFrame>
      <p:graphicFrame>
        <p:nvGraphicFramePr>
          <p:cNvPr id="7" name="Table 6">
            <a:extLst>
              <a:ext uri="{FF2B5EF4-FFF2-40B4-BE49-F238E27FC236}">
                <a16:creationId xmlns:a16="http://schemas.microsoft.com/office/drawing/2014/main" id="{B455C66E-9973-41B9-B20F-4B60C9CBCEF5}"/>
              </a:ext>
            </a:extLst>
          </p:cNvPr>
          <p:cNvGraphicFramePr>
            <a:graphicFrameLocks noGrp="1"/>
          </p:cNvGraphicFramePr>
          <p:nvPr>
            <p:extLst>
              <p:ext uri="{D42A27DB-BD31-4B8C-83A1-F6EECF244321}">
                <p14:modId xmlns:p14="http://schemas.microsoft.com/office/powerpoint/2010/main" val="2612383721"/>
              </p:ext>
            </p:extLst>
          </p:nvPr>
        </p:nvGraphicFramePr>
        <p:xfrm>
          <a:off x="976840" y="5217018"/>
          <a:ext cx="10238320" cy="731520"/>
        </p:xfrm>
        <a:graphic>
          <a:graphicData uri="http://schemas.openxmlformats.org/drawingml/2006/table">
            <a:tbl>
              <a:tblPr firstRow="1" bandRow="1">
                <a:tableStyleId>{5940675A-B579-460E-94D1-54222C63F5DA}</a:tableStyleId>
              </a:tblPr>
              <a:tblGrid>
                <a:gridCol w="2047664">
                  <a:extLst>
                    <a:ext uri="{9D8B030D-6E8A-4147-A177-3AD203B41FA5}">
                      <a16:colId xmlns:a16="http://schemas.microsoft.com/office/drawing/2014/main" val="1065001838"/>
                    </a:ext>
                  </a:extLst>
                </a:gridCol>
                <a:gridCol w="2047664">
                  <a:extLst>
                    <a:ext uri="{9D8B030D-6E8A-4147-A177-3AD203B41FA5}">
                      <a16:colId xmlns:a16="http://schemas.microsoft.com/office/drawing/2014/main" val="1447503672"/>
                    </a:ext>
                  </a:extLst>
                </a:gridCol>
                <a:gridCol w="2047664">
                  <a:extLst>
                    <a:ext uri="{9D8B030D-6E8A-4147-A177-3AD203B41FA5}">
                      <a16:colId xmlns:a16="http://schemas.microsoft.com/office/drawing/2014/main" val="4280582233"/>
                    </a:ext>
                  </a:extLst>
                </a:gridCol>
                <a:gridCol w="2047664">
                  <a:extLst>
                    <a:ext uri="{9D8B030D-6E8A-4147-A177-3AD203B41FA5}">
                      <a16:colId xmlns:a16="http://schemas.microsoft.com/office/drawing/2014/main" val="2090501975"/>
                    </a:ext>
                  </a:extLst>
                </a:gridCol>
                <a:gridCol w="2047664">
                  <a:extLst>
                    <a:ext uri="{9D8B030D-6E8A-4147-A177-3AD203B41FA5}">
                      <a16:colId xmlns:a16="http://schemas.microsoft.com/office/drawing/2014/main" val="1859574839"/>
                    </a:ext>
                  </a:extLst>
                </a:gridCol>
              </a:tblGrid>
              <a:tr h="353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Student Name</a:t>
                      </a:r>
                    </a:p>
                  </a:txBody>
                  <a:tcPr/>
                </a:tc>
                <a:tc>
                  <a:txBody>
                    <a:bodyPr/>
                    <a:lstStyle/>
                    <a:p>
                      <a:r>
                        <a:rPr lang="en-US" dirty="0"/>
                        <a:t>1. </a:t>
                      </a:r>
                      <a:r>
                        <a:rPr lang="en-IN" sz="1800" kern="1200" dirty="0">
                          <a:solidFill>
                            <a:schemeClr val="tx1"/>
                          </a:solidFill>
                          <a:effectLst/>
                          <a:latin typeface="+mn-lt"/>
                          <a:ea typeface="+mn-ea"/>
                          <a:cs typeface="+mn-cs"/>
                        </a:rPr>
                        <a:t>Harsh Raj</a:t>
                      </a:r>
                      <a:endParaRPr lang="en-US" dirty="0"/>
                    </a:p>
                  </a:txBody>
                  <a:tcPr/>
                </a:tc>
                <a:tc>
                  <a:txBody>
                    <a:bodyPr/>
                    <a:lstStyle/>
                    <a:p>
                      <a:r>
                        <a:rPr lang="en-US" dirty="0"/>
                        <a:t>2. </a:t>
                      </a:r>
                      <a:r>
                        <a:rPr lang="en-IN" sz="1800" kern="1200" dirty="0">
                          <a:solidFill>
                            <a:schemeClr val="tx1"/>
                          </a:solidFill>
                          <a:effectLst/>
                          <a:latin typeface="+mn-lt"/>
                          <a:ea typeface="+mn-ea"/>
                          <a:cs typeface="+mn-cs"/>
                        </a:rPr>
                        <a:t>Kushagra Sinha</a:t>
                      </a:r>
                      <a:endParaRPr lang="en-US" dirty="0"/>
                    </a:p>
                  </a:txBody>
                  <a:tcPr/>
                </a:tc>
                <a:tc>
                  <a:txBody>
                    <a:bodyPr/>
                    <a:lstStyle/>
                    <a:p>
                      <a:r>
                        <a:rPr lang="en-US" dirty="0"/>
                        <a:t>3. </a:t>
                      </a:r>
                      <a:r>
                        <a:rPr lang="en-IN" sz="1800" kern="1200" dirty="0">
                          <a:solidFill>
                            <a:schemeClr val="tx1"/>
                          </a:solidFill>
                          <a:effectLst/>
                          <a:latin typeface="+mn-lt"/>
                          <a:ea typeface="+mn-ea"/>
                          <a:cs typeface="+mn-cs"/>
                        </a:rPr>
                        <a:t>Pratyush Nandan </a:t>
                      </a:r>
                      <a:endParaRPr lang="en-US" dirty="0"/>
                    </a:p>
                  </a:txBody>
                  <a:tcPr/>
                </a:tc>
                <a:tc>
                  <a:txBody>
                    <a:bodyPr/>
                    <a:lstStyle/>
                    <a:p>
                      <a:r>
                        <a:rPr lang="en-US" dirty="0"/>
                        <a:t>4. </a:t>
                      </a:r>
                      <a:r>
                        <a:rPr lang="en-IN" sz="1800" kern="1200" dirty="0" err="1">
                          <a:solidFill>
                            <a:schemeClr val="tx1"/>
                          </a:solidFill>
                          <a:effectLst/>
                          <a:latin typeface="+mn-lt"/>
                          <a:ea typeface="+mn-ea"/>
                          <a:cs typeface="+mn-cs"/>
                        </a:rPr>
                        <a:t>Likhith</a:t>
                      </a:r>
                      <a:r>
                        <a:rPr lang="en-IN" sz="1800" kern="1200" dirty="0">
                          <a:solidFill>
                            <a:schemeClr val="tx1"/>
                          </a:solidFill>
                          <a:effectLst/>
                          <a:latin typeface="+mn-lt"/>
                          <a:ea typeface="+mn-ea"/>
                          <a:cs typeface="+mn-cs"/>
                        </a:rPr>
                        <a:t> Gowda Bs</a:t>
                      </a:r>
                      <a:endParaRPr lang="en-US" dirty="0"/>
                    </a:p>
                  </a:txBody>
                  <a:tcPr/>
                </a:tc>
                <a:extLst>
                  <a:ext uri="{0D108BD9-81ED-4DB2-BD59-A6C34878D82A}">
                    <a16:rowId xmlns:a16="http://schemas.microsoft.com/office/drawing/2014/main" val="914668678"/>
                  </a:ext>
                </a:extLst>
              </a:tr>
              <a:tr h="353985">
                <a:tc>
                  <a:txBody>
                    <a:bodyPr/>
                    <a:lstStyle/>
                    <a:p>
                      <a:r>
                        <a:rPr lang="en-US" dirty="0"/>
                        <a:t>USN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1DS20ME030</a:t>
                      </a:r>
                      <a:endParaRPr lang="en-IN"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1DS20ME040</a:t>
                      </a:r>
                      <a:endParaRPr lang="en-US" dirty="0"/>
                    </a:p>
                  </a:txBody>
                  <a:tcPr/>
                </a:tc>
                <a:tc>
                  <a:txBody>
                    <a:bodyPr/>
                    <a:lstStyle/>
                    <a:p>
                      <a:r>
                        <a:rPr lang="en-IN" sz="1800" kern="1200" dirty="0">
                          <a:solidFill>
                            <a:schemeClr val="tx1"/>
                          </a:solidFill>
                          <a:effectLst/>
                          <a:latin typeface="+mn-lt"/>
                          <a:ea typeface="+mn-ea"/>
                          <a:cs typeface="+mn-cs"/>
                        </a:rPr>
                        <a:t>1DS20ME059</a:t>
                      </a:r>
                      <a:endParaRPr lang="en-US" dirty="0"/>
                    </a:p>
                  </a:txBody>
                  <a:tcPr/>
                </a:tc>
                <a:tc>
                  <a:txBody>
                    <a:bodyPr/>
                    <a:lstStyle/>
                    <a:p>
                      <a:r>
                        <a:rPr lang="en-IN" sz="1800" kern="1200" dirty="0">
                          <a:solidFill>
                            <a:schemeClr val="tx1"/>
                          </a:solidFill>
                          <a:effectLst/>
                          <a:latin typeface="+mn-lt"/>
                          <a:ea typeface="+mn-ea"/>
                          <a:cs typeface="+mn-cs"/>
                        </a:rPr>
                        <a:t>1DS20ME041</a:t>
                      </a:r>
                      <a:endParaRPr lang="en-US" dirty="0"/>
                    </a:p>
                  </a:txBody>
                  <a:tcPr/>
                </a:tc>
                <a:extLst>
                  <a:ext uri="{0D108BD9-81ED-4DB2-BD59-A6C34878D82A}">
                    <a16:rowId xmlns:a16="http://schemas.microsoft.com/office/drawing/2014/main" val="4162616864"/>
                  </a:ext>
                </a:extLst>
              </a:tr>
            </a:tbl>
          </a:graphicData>
        </a:graphic>
      </p:graphicFrame>
      <p:graphicFrame>
        <p:nvGraphicFramePr>
          <p:cNvPr id="8" name="Table 7">
            <a:extLst>
              <a:ext uri="{FF2B5EF4-FFF2-40B4-BE49-F238E27FC236}">
                <a16:creationId xmlns:a16="http://schemas.microsoft.com/office/drawing/2014/main" id="{CB927293-C670-4D19-9C46-D52A3332BCE7}"/>
              </a:ext>
            </a:extLst>
          </p:cNvPr>
          <p:cNvGraphicFramePr>
            <a:graphicFrameLocks noGrp="1"/>
          </p:cNvGraphicFramePr>
          <p:nvPr>
            <p:extLst>
              <p:ext uri="{D42A27DB-BD31-4B8C-83A1-F6EECF244321}">
                <p14:modId xmlns:p14="http://schemas.microsoft.com/office/powerpoint/2010/main" val="2205944775"/>
              </p:ext>
            </p:extLst>
          </p:nvPr>
        </p:nvGraphicFramePr>
        <p:xfrm>
          <a:off x="10141542" y="812237"/>
          <a:ext cx="1073618" cy="1828800"/>
        </p:xfrm>
        <a:graphic>
          <a:graphicData uri="http://schemas.openxmlformats.org/drawingml/2006/table">
            <a:tbl>
              <a:tblPr/>
              <a:tblGrid>
                <a:gridCol w="1073618">
                  <a:extLst>
                    <a:ext uri="{9D8B030D-6E8A-4147-A177-3AD203B41FA5}">
                      <a16:colId xmlns:a16="http://schemas.microsoft.com/office/drawing/2014/main" val="768083958"/>
                    </a:ext>
                  </a:extLst>
                </a:gridCol>
              </a:tblGrid>
              <a:tr h="1828800">
                <a:tc>
                  <a:txBody>
                    <a:bodyPr/>
                    <a:lstStyle/>
                    <a:p>
                      <a:pPr algn="ctr"/>
                      <a:r>
                        <a:rPr lang="en-US" dirty="0"/>
                        <a:t> </a:t>
                      </a:r>
                      <a:r>
                        <a:rPr lang="en-US" sz="2000" b="1" dirty="0"/>
                        <a:t>Batch </a:t>
                      </a:r>
                    </a:p>
                    <a:p>
                      <a:pPr algn="ctr"/>
                      <a:r>
                        <a:rPr lang="en-US" sz="2000" b="1" dirty="0"/>
                        <a:t>Number</a:t>
                      </a:r>
                    </a:p>
                    <a:p>
                      <a:pPr algn="ctr"/>
                      <a:r>
                        <a:rPr lang="en-US" sz="2000" b="1" dirty="0"/>
                        <a:t>35</a:t>
                      </a:r>
                    </a:p>
                    <a:p>
                      <a:pPr algn="ctr"/>
                      <a:endParaRPr lang="en-US" sz="2000"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0227761"/>
                  </a:ext>
                </a:extLst>
              </a:tr>
            </a:tbl>
          </a:graphicData>
        </a:graphic>
      </p:graphicFrame>
    </p:spTree>
    <p:extLst>
      <p:ext uri="{BB962C8B-B14F-4D97-AF65-F5344CB8AC3E}">
        <p14:creationId xmlns:p14="http://schemas.microsoft.com/office/powerpoint/2010/main" val="61620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6158883-D263-9EAD-F6C6-E698576B9CA4}"/>
              </a:ext>
            </a:extLst>
          </p:cNvPr>
          <p:cNvSpPr txBox="1"/>
          <p:nvPr/>
        </p:nvSpPr>
        <p:spPr>
          <a:xfrm>
            <a:off x="1020228" y="1131350"/>
            <a:ext cx="7382663" cy="923330"/>
          </a:xfrm>
          <a:prstGeom prst="rect">
            <a:avLst/>
          </a:prstGeom>
          <a:noFill/>
        </p:spPr>
        <p:txBody>
          <a:bodyPr wrap="square" rtlCol="0">
            <a:spAutoFit/>
          </a:bodyPr>
          <a:lstStyle/>
          <a:p>
            <a:pPr defTabSz="777240">
              <a:spcAft>
                <a:spcPts val="600"/>
              </a:spcAft>
            </a:pPr>
            <a:r>
              <a:rPr lang="en-US" b="1" kern="1200" dirty="0">
                <a:solidFill>
                  <a:schemeClr val="tx1"/>
                </a:solidFill>
                <a:latin typeface="+mn-lt"/>
                <a:ea typeface="+mn-ea"/>
                <a:cs typeface="+mn-cs"/>
              </a:rPr>
              <a:t>3.) </a:t>
            </a:r>
            <a:r>
              <a:rPr lang="en-US" b="1" kern="1200" dirty="0" err="1">
                <a:solidFill>
                  <a:schemeClr val="tx1"/>
                </a:solidFill>
                <a:latin typeface="+mn-lt"/>
                <a:ea typeface="+mn-ea"/>
                <a:cs typeface="+mn-cs"/>
              </a:rPr>
              <a:t>WolframAlpha</a:t>
            </a:r>
            <a:r>
              <a:rPr lang="en-US" b="1" kern="1200" dirty="0">
                <a:solidFill>
                  <a:schemeClr val="tx1"/>
                </a:solidFill>
                <a:latin typeface="+mn-lt"/>
                <a:ea typeface="+mn-ea"/>
                <a:cs typeface="+mn-cs"/>
              </a:rPr>
              <a:t>- </a:t>
            </a:r>
            <a:r>
              <a:rPr lang="en-US" kern="1200" dirty="0">
                <a:solidFill>
                  <a:schemeClr val="tx1"/>
                </a:solidFill>
                <a:latin typeface="+mn-lt"/>
                <a:ea typeface="+mn-ea"/>
                <a:cs typeface="+mn-cs"/>
              </a:rPr>
              <a:t>It is used to compute expert-level answers of any command using Wolfram’s algorithms, knowledgebase and AI technology.  It answers factual queries by computing answers from externally sourced data. </a:t>
            </a:r>
            <a:endParaRPr lang="en-IN" dirty="0"/>
          </a:p>
        </p:txBody>
      </p:sp>
      <p:pic>
        <p:nvPicPr>
          <p:cNvPr id="6" name="Picture 5">
            <a:extLst>
              <a:ext uri="{FF2B5EF4-FFF2-40B4-BE49-F238E27FC236}">
                <a16:creationId xmlns:a16="http://schemas.microsoft.com/office/drawing/2014/main" id="{D78E73FE-206F-306A-3E1F-8E7A2B678425}"/>
              </a:ext>
            </a:extLst>
          </p:cNvPr>
          <p:cNvPicPr>
            <a:picLocks noChangeAspect="1"/>
          </p:cNvPicPr>
          <p:nvPr/>
        </p:nvPicPr>
        <p:blipFill rotWithShape="1">
          <a:blip r:embed="rId2">
            <a:extLst>
              <a:ext uri="{28A0092B-C50C-407E-A947-70E740481C1C}">
                <a14:useLocalDpi xmlns:a14="http://schemas.microsoft.com/office/drawing/2010/main" val="0"/>
              </a:ext>
            </a:extLst>
          </a:blip>
          <a:srcRect t="20003" b="26341"/>
          <a:stretch/>
        </p:blipFill>
        <p:spPr>
          <a:xfrm>
            <a:off x="8402891" y="1196564"/>
            <a:ext cx="2587014" cy="1388091"/>
          </a:xfrm>
          <a:prstGeom prst="rect">
            <a:avLst/>
          </a:prstGeom>
        </p:spPr>
      </p:pic>
      <p:sp>
        <p:nvSpPr>
          <p:cNvPr id="7" name="TextBox 6">
            <a:extLst>
              <a:ext uri="{FF2B5EF4-FFF2-40B4-BE49-F238E27FC236}">
                <a16:creationId xmlns:a16="http://schemas.microsoft.com/office/drawing/2014/main" id="{B4FE936F-FC36-5445-D6E3-649448E789BA}"/>
              </a:ext>
            </a:extLst>
          </p:cNvPr>
          <p:cNvSpPr txBox="1"/>
          <p:nvPr/>
        </p:nvSpPr>
        <p:spPr>
          <a:xfrm>
            <a:off x="3483367" y="2963684"/>
            <a:ext cx="7291108" cy="1200329"/>
          </a:xfrm>
          <a:prstGeom prst="rect">
            <a:avLst/>
          </a:prstGeom>
          <a:noFill/>
        </p:spPr>
        <p:txBody>
          <a:bodyPr wrap="square" rtlCol="0">
            <a:spAutoFit/>
          </a:bodyPr>
          <a:lstStyle/>
          <a:p>
            <a:pPr defTabSz="777240">
              <a:spcAft>
                <a:spcPts val="600"/>
              </a:spcAft>
            </a:pPr>
            <a:r>
              <a:rPr lang="en-US" b="1" kern="1200" dirty="0">
                <a:solidFill>
                  <a:schemeClr val="tx1"/>
                </a:solidFill>
                <a:latin typeface="+mn-lt"/>
                <a:ea typeface="+mn-ea"/>
                <a:cs typeface="+mn-cs"/>
              </a:rPr>
              <a:t>4.) </a:t>
            </a:r>
            <a:r>
              <a:rPr lang="en-US" b="1" kern="1200" dirty="0" err="1">
                <a:solidFill>
                  <a:schemeClr val="tx1"/>
                </a:solidFill>
                <a:latin typeface="+mn-lt"/>
                <a:ea typeface="+mn-ea"/>
                <a:cs typeface="+mn-cs"/>
              </a:rPr>
              <a:t>Pyaudio</a:t>
            </a:r>
            <a:r>
              <a:rPr lang="en-US" b="1" kern="1200" dirty="0">
                <a:solidFill>
                  <a:schemeClr val="tx1"/>
                </a:solidFill>
                <a:latin typeface="+mn-lt"/>
                <a:ea typeface="+mn-ea"/>
                <a:cs typeface="+mn-cs"/>
              </a:rPr>
              <a:t>- </a:t>
            </a:r>
            <a:r>
              <a:rPr lang="en-US" kern="1200" dirty="0" err="1">
                <a:solidFill>
                  <a:schemeClr val="tx1"/>
                </a:solidFill>
                <a:latin typeface="+mn-lt"/>
                <a:ea typeface="+mn-ea"/>
                <a:cs typeface="+mn-cs"/>
              </a:rPr>
              <a:t>PyAudio</a:t>
            </a:r>
            <a:r>
              <a:rPr lang="en-US" kern="1200" dirty="0">
                <a:solidFill>
                  <a:schemeClr val="tx1"/>
                </a:solidFill>
                <a:latin typeface="+mn-lt"/>
                <a:ea typeface="+mn-ea"/>
                <a:cs typeface="+mn-cs"/>
              </a:rPr>
              <a:t> provides Python bindings , the cross-platform audio I/O library. With </a:t>
            </a:r>
            <a:r>
              <a:rPr lang="en-US" kern="1200" dirty="0" err="1">
                <a:solidFill>
                  <a:schemeClr val="tx1"/>
                </a:solidFill>
                <a:latin typeface="+mn-lt"/>
                <a:ea typeface="+mn-ea"/>
                <a:cs typeface="+mn-cs"/>
              </a:rPr>
              <a:t>PyAudio</a:t>
            </a:r>
            <a:r>
              <a:rPr lang="en-US" kern="1200" dirty="0">
                <a:solidFill>
                  <a:schemeClr val="tx1"/>
                </a:solidFill>
                <a:latin typeface="+mn-lt"/>
                <a:ea typeface="+mn-ea"/>
                <a:cs typeface="+mn-cs"/>
              </a:rPr>
              <a:t>, you can easily use Python to play and record audio on a variety of platforms, such as GNU/Linux, Microsoft Windows, and Apple macOS.</a:t>
            </a:r>
            <a:endParaRPr lang="en-IN" dirty="0"/>
          </a:p>
        </p:txBody>
      </p:sp>
      <p:pic>
        <p:nvPicPr>
          <p:cNvPr id="9" name="Picture 8" descr="Logo, company name&#10;&#10;Description automatically generated">
            <a:extLst>
              <a:ext uri="{FF2B5EF4-FFF2-40B4-BE49-F238E27FC236}">
                <a16:creationId xmlns:a16="http://schemas.microsoft.com/office/drawing/2014/main" id="{4BDD3469-CC17-8275-AA2F-01E4CC50C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28" y="2963684"/>
            <a:ext cx="2049472" cy="1100642"/>
          </a:xfrm>
          <a:prstGeom prst="rect">
            <a:avLst/>
          </a:prstGeom>
        </p:spPr>
      </p:pic>
      <p:sp>
        <p:nvSpPr>
          <p:cNvPr id="10" name="TextBox 9">
            <a:extLst>
              <a:ext uri="{FF2B5EF4-FFF2-40B4-BE49-F238E27FC236}">
                <a16:creationId xmlns:a16="http://schemas.microsoft.com/office/drawing/2014/main" id="{17669845-E5C0-BD21-1EC0-E870E01D0503}"/>
              </a:ext>
            </a:extLst>
          </p:cNvPr>
          <p:cNvSpPr txBox="1"/>
          <p:nvPr/>
        </p:nvSpPr>
        <p:spPr>
          <a:xfrm>
            <a:off x="1096428" y="4859048"/>
            <a:ext cx="5817906" cy="1477328"/>
          </a:xfrm>
          <a:prstGeom prst="rect">
            <a:avLst/>
          </a:prstGeom>
          <a:noFill/>
        </p:spPr>
        <p:txBody>
          <a:bodyPr wrap="square" rtlCol="0">
            <a:spAutoFit/>
          </a:bodyPr>
          <a:lstStyle/>
          <a:p>
            <a:pPr defTabSz="777240">
              <a:spcAft>
                <a:spcPts val="600"/>
              </a:spcAft>
            </a:pPr>
            <a:r>
              <a:rPr lang="en-US" b="1" kern="1200" dirty="0">
                <a:solidFill>
                  <a:srgbClr val="202124"/>
                </a:solidFill>
                <a:ea typeface="+mn-ea"/>
                <a:cs typeface="+mn-cs"/>
              </a:rPr>
              <a:t>5.) Selenium WebDriver </a:t>
            </a:r>
            <a:r>
              <a:rPr lang="en-US" kern="1200" dirty="0">
                <a:solidFill>
                  <a:srgbClr val="202124"/>
                </a:solidFill>
                <a:ea typeface="+mn-ea"/>
                <a:cs typeface="+mn-cs"/>
              </a:rPr>
              <a:t>- WebDriver is a web framework that permits you to execute cross-browser tests. This tool is used for automating web-based application testing to verify that it performs expectedly. Selenium WebDriver allows you to choose a programming language to create test scripts .</a:t>
            </a:r>
            <a:endParaRPr lang="en-IN" dirty="0"/>
          </a:p>
        </p:txBody>
      </p:sp>
      <p:pic>
        <p:nvPicPr>
          <p:cNvPr id="12" name="Picture 11" descr="A picture containing text, clipart&#10;&#10;Description automatically generated">
            <a:extLst>
              <a:ext uri="{FF2B5EF4-FFF2-40B4-BE49-F238E27FC236}">
                <a16:creationId xmlns:a16="http://schemas.microsoft.com/office/drawing/2014/main" id="{CBBD7FA6-65D6-4483-8A4D-6F1FA9522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328" y="4985239"/>
            <a:ext cx="2809078" cy="1067120"/>
          </a:xfrm>
          <a:prstGeom prst="rect">
            <a:avLst/>
          </a:prstGeom>
        </p:spPr>
      </p:pic>
    </p:spTree>
    <p:extLst>
      <p:ext uri="{BB962C8B-B14F-4D97-AF65-F5344CB8AC3E}">
        <p14:creationId xmlns:p14="http://schemas.microsoft.com/office/powerpoint/2010/main" val="330157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E4C77E0-AD32-4D51-A420-0A861D5A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73218"/>
            <a:ext cx="7071301" cy="1322888"/>
          </a:xfrm>
        </p:spPr>
        <p:txBody>
          <a:bodyPr>
            <a:normAutofit/>
          </a:bodyPr>
          <a:lstStyle/>
          <a:p>
            <a:r>
              <a:rPr lang="en-US" u="sng" dirty="0">
                <a:latin typeface="Fira Sans Black" panose="020B0A03050000020004" pitchFamily="34" charset="0"/>
              </a:rPr>
              <a:t>BUDGET DETAILS</a:t>
            </a:r>
          </a:p>
        </p:txBody>
      </p:sp>
      <p:sp>
        <p:nvSpPr>
          <p:cNvPr id="7" name="Content Placeholder 6">
            <a:extLst>
              <a:ext uri="{FF2B5EF4-FFF2-40B4-BE49-F238E27FC236}">
                <a16:creationId xmlns:a16="http://schemas.microsoft.com/office/drawing/2014/main" id="{702AA432-83F0-9B46-D646-4F2C39E694ED}"/>
              </a:ext>
            </a:extLst>
          </p:cNvPr>
          <p:cNvSpPr>
            <a:spLocks noGrp="1"/>
          </p:cNvSpPr>
          <p:nvPr>
            <p:ph idx="1"/>
          </p:nvPr>
        </p:nvSpPr>
        <p:spPr>
          <a:xfrm>
            <a:off x="1137034" y="2337641"/>
            <a:ext cx="7071301" cy="3680387"/>
          </a:xfrm>
        </p:spPr>
        <p:txBody>
          <a:bodyPr>
            <a:normAutofit/>
          </a:bodyPr>
          <a:lstStyle/>
          <a:p>
            <a:r>
              <a:rPr lang="en-IN" sz="2000" dirty="0"/>
              <a:t>Placement Data Structure and Algorithm course by APNA COLLEGE worth Rs 5000/- .</a:t>
            </a:r>
          </a:p>
          <a:p>
            <a:r>
              <a:rPr lang="en-IN" sz="2000" dirty="0"/>
              <a:t>Coding blocks course Worth Rs. 3500/.</a:t>
            </a:r>
          </a:p>
          <a:p>
            <a:endParaRPr lang="en-IN" sz="2000" dirty="0"/>
          </a:p>
        </p:txBody>
      </p:sp>
      <p:pic>
        <p:nvPicPr>
          <p:cNvPr id="11" name="Picture 10" descr="Logo&#10;&#10;Description automatically generated">
            <a:extLst>
              <a:ext uri="{FF2B5EF4-FFF2-40B4-BE49-F238E27FC236}">
                <a16:creationId xmlns:a16="http://schemas.microsoft.com/office/drawing/2014/main" id="{658FEFAE-E817-A904-FCAE-F52CD8246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895" y="1330134"/>
            <a:ext cx="1923130" cy="1923130"/>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29A01531-BA52-2162-AE56-9FA35307B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121" y="3574997"/>
            <a:ext cx="2402679" cy="730225"/>
          </a:xfrm>
          <a:prstGeom prst="rect">
            <a:avLst/>
          </a:prstGeom>
        </p:spPr>
      </p:pic>
      <p:sp>
        <p:nvSpPr>
          <p:cNvPr id="30" name="Freeform: Shape 29">
            <a:extLst>
              <a:ext uri="{FF2B5EF4-FFF2-40B4-BE49-F238E27FC236}">
                <a16:creationId xmlns:a16="http://schemas.microsoft.com/office/drawing/2014/main" id="{7900702D-FF4F-4820-9979-F623BBCC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5673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28675" y="859468"/>
            <a:ext cx="9543405" cy="1188720"/>
          </a:xfrm>
        </p:spPr>
        <p:txBody>
          <a:bodyPr>
            <a:normAutofit/>
          </a:bodyPr>
          <a:lstStyle/>
          <a:p>
            <a:r>
              <a:rPr lang="en-US" sz="3700" b="1" u="sng" dirty="0">
                <a:solidFill>
                  <a:schemeClr val="tx1">
                    <a:lumMod val="85000"/>
                    <a:lumOff val="15000"/>
                  </a:schemeClr>
                </a:solidFill>
                <a:latin typeface="Fira Sans Black" panose="020B0A03050000020004" pitchFamily="34" charset="0"/>
              </a:rPr>
              <a:t>References</a:t>
            </a:r>
            <a:br>
              <a:rPr lang="en-US" sz="3700" b="1" u="sng" dirty="0">
                <a:solidFill>
                  <a:schemeClr val="tx1">
                    <a:lumMod val="85000"/>
                    <a:lumOff val="15000"/>
                  </a:schemeClr>
                </a:solidFill>
                <a:latin typeface="Fira Sans Black" panose="020B0A03050000020004" pitchFamily="34" charset="0"/>
              </a:rPr>
            </a:br>
            <a:endParaRPr lang="en-US" sz="3700" b="1" u="sng" dirty="0">
              <a:solidFill>
                <a:schemeClr val="tx1">
                  <a:lumMod val="85000"/>
                  <a:lumOff val="15000"/>
                </a:schemeClr>
              </a:solidFill>
              <a:latin typeface="Fira Sans Black" panose="020B0A03050000020004" pitchFamily="34" charset="0"/>
            </a:endParaRPr>
          </a:p>
        </p:txBody>
      </p:sp>
      <p:sp>
        <p:nvSpPr>
          <p:cNvPr id="3" name="Content Placeholder 2"/>
          <p:cNvSpPr>
            <a:spLocks noGrp="1"/>
          </p:cNvSpPr>
          <p:nvPr>
            <p:ph idx="1"/>
          </p:nvPr>
        </p:nvSpPr>
        <p:spPr>
          <a:xfrm>
            <a:off x="828675" y="1847851"/>
            <a:ext cx="9405338" cy="3903946"/>
          </a:xfrm>
        </p:spPr>
        <p:txBody>
          <a:bodyPr anchor="ctr">
            <a:normAutofit/>
          </a:bodyPr>
          <a:lstStyle/>
          <a:p>
            <a:endParaRPr lang="en-IN" sz="1700" dirty="0">
              <a:solidFill>
                <a:schemeClr val="tx1">
                  <a:lumMod val="85000"/>
                  <a:lumOff val="15000"/>
                </a:schemeClr>
              </a:solidFill>
            </a:endParaRPr>
          </a:p>
          <a:p>
            <a:r>
              <a:rPr lang="en-IN" sz="1700" dirty="0">
                <a:solidFill>
                  <a:schemeClr val="tx1">
                    <a:lumMod val="85000"/>
                    <a:lumOff val="15000"/>
                  </a:schemeClr>
                </a:solidFill>
              </a:rPr>
              <a:t> [1] F. L. I. </a:t>
            </a:r>
            <a:r>
              <a:rPr lang="en-IN" sz="1700" dirty="0" err="1">
                <a:solidFill>
                  <a:schemeClr val="tx1">
                    <a:lumMod val="85000"/>
                    <a:lumOff val="15000"/>
                  </a:schemeClr>
                </a:solidFill>
              </a:rPr>
              <a:t>Dutsinma</a:t>
            </a:r>
            <a:r>
              <a:rPr lang="en-IN" sz="1700" dirty="0">
                <a:solidFill>
                  <a:schemeClr val="tx1">
                    <a:lumMod val="85000"/>
                    <a:lumOff val="15000"/>
                  </a:schemeClr>
                </a:solidFill>
              </a:rPr>
              <a:t>, “A systematic review of voice assistant usability,” A springer nature journal, p. 23, 2022. </a:t>
            </a:r>
          </a:p>
          <a:p>
            <a:r>
              <a:rPr lang="en-IN" sz="1700" dirty="0">
                <a:solidFill>
                  <a:schemeClr val="tx1">
                    <a:lumMod val="85000"/>
                    <a:lumOff val="15000"/>
                  </a:schemeClr>
                </a:solidFill>
              </a:rPr>
              <a:t>[2] </a:t>
            </a:r>
            <a:r>
              <a:rPr lang="en-IN" sz="1700" dirty="0" err="1">
                <a:solidFill>
                  <a:schemeClr val="tx1">
                    <a:lumMod val="85000"/>
                    <a:lumOff val="15000"/>
                  </a:schemeClr>
                </a:solidFill>
              </a:rPr>
              <a:t>Dr.S.Brindha</a:t>
            </a:r>
            <a:r>
              <a:rPr lang="en-IN" sz="1700" dirty="0">
                <a:solidFill>
                  <a:schemeClr val="tx1">
                    <a:lumMod val="85000"/>
                    <a:lumOff val="15000"/>
                  </a:schemeClr>
                </a:solidFill>
              </a:rPr>
              <a:t>, "Intelligent AI based voice assistant," International Journal of creative research thought (IJCRT), vol. 10, no. 6, pp. 1-5, 6 June 2022.</a:t>
            </a:r>
          </a:p>
          <a:p>
            <a:r>
              <a:rPr lang="en-IN" sz="1700" dirty="0">
                <a:solidFill>
                  <a:schemeClr val="tx1">
                    <a:lumMod val="85000"/>
                    <a:lumOff val="15000"/>
                  </a:schemeClr>
                </a:solidFill>
              </a:rPr>
              <a:t> [3] V. K. Dhanraj, "Research paper on Desktop Voice Assistant," International Journal of Research in Engineering and sciences (IJRES), vol. 10, no. 2, pp. 15-20, 2022.</a:t>
            </a:r>
          </a:p>
          <a:p>
            <a:r>
              <a:rPr lang="en-IN" sz="1700" dirty="0">
                <a:solidFill>
                  <a:schemeClr val="tx1">
                    <a:lumMod val="85000"/>
                    <a:lumOff val="15000"/>
                  </a:schemeClr>
                </a:solidFill>
              </a:rPr>
              <a:t> [4] N. Arora, "Geek for Geeks," 6 April 2020. [Online]. Available: </a:t>
            </a:r>
            <a:r>
              <a:rPr lang="en-IN" sz="1700" dirty="0">
                <a:solidFill>
                  <a:schemeClr val="tx1">
                    <a:lumMod val="85000"/>
                    <a:lumOff val="15000"/>
                  </a:schemeClr>
                </a:solidFill>
                <a:hlinkClick r:id="rId2"/>
              </a:rPr>
              <a:t>https://www.geeksforgeeks.org/selenium-basics-components-features-uses-and-limitations/</a:t>
            </a:r>
            <a:r>
              <a:rPr lang="en-IN" sz="1700" dirty="0">
                <a:solidFill>
                  <a:schemeClr val="tx1">
                    <a:lumMod val="85000"/>
                    <a:lumOff val="15000"/>
                  </a:schemeClr>
                </a:solidFill>
              </a:rPr>
              <a:t>.</a:t>
            </a:r>
          </a:p>
          <a:p>
            <a:r>
              <a:rPr lang="en-IN" sz="1700">
                <a:solidFill>
                  <a:schemeClr val="tx1">
                    <a:lumMod val="85000"/>
                    <a:lumOff val="15000"/>
                  </a:schemeClr>
                </a:solidFill>
              </a:rPr>
              <a:t>[5] </a:t>
            </a:r>
            <a:r>
              <a:rPr lang="en-IN" sz="1700" dirty="0">
                <a:solidFill>
                  <a:schemeClr val="tx1">
                    <a:lumMod val="85000"/>
                    <a:lumOff val="15000"/>
                  </a:schemeClr>
                </a:solidFill>
              </a:rPr>
              <a:t>"JAVA T POINT," [Online]. Available: </a:t>
            </a:r>
            <a:r>
              <a:rPr lang="en-IN" sz="1700" dirty="0">
                <a:solidFill>
                  <a:schemeClr val="tx1">
                    <a:lumMod val="85000"/>
                    <a:lumOff val="15000"/>
                  </a:schemeClr>
                </a:solidFill>
                <a:hlinkClick r:id="rId3"/>
              </a:rPr>
              <a:t>https://www.javatpoint.com/python-tutorial</a:t>
            </a:r>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414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7"/>
            <a:ext cx="9392421" cy="1330841"/>
          </a:xfrm>
        </p:spPr>
        <p:txBody>
          <a:bodyPr>
            <a:normAutofit/>
          </a:bodyPr>
          <a:lstStyle/>
          <a:p>
            <a:r>
              <a:rPr lang="en-US" b="1" u="sng" dirty="0">
                <a:latin typeface="Fira Sans Black" panose="020B0A03050000020004" pitchFamily="34" charset="0"/>
              </a:rPr>
              <a:t>Abstract</a:t>
            </a:r>
          </a:p>
        </p:txBody>
      </p:sp>
      <p:sp>
        <p:nvSpPr>
          <p:cNvPr id="3" name="Content Placeholder 2"/>
          <p:cNvSpPr>
            <a:spLocks noGrp="1"/>
          </p:cNvSpPr>
          <p:nvPr>
            <p:ph idx="1"/>
          </p:nvPr>
        </p:nvSpPr>
        <p:spPr>
          <a:xfrm>
            <a:off x="1137034" y="2198362"/>
            <a:ext cx="4958966" cy="3917773"/>
          </a:xfrm>
        </p:spPr>
        <p:txBody>
          <a:bodyPr>
            <a:normAutofit/>
          </a:bodyPr>
          <a:lstStyle/>
          <a:p>
            <a:pPr algn="just"/>
            <a:r>
              <a:rPr lang="en-US" sz="1900" i="0" dirty="0">
                <a:effectLst/>
                <a:latin typeface="Roboto" panose="02000000000000000000" pitchFamily="2" charset="0"/>
              </a:rPr>
              <a:t>This project </a:t>
            </a:r>
            <a:r>
              <a:rPr lang="en-US" sz="1900" dirty="0">
                <a:latin typeface="Roboto" panose="02000000000000000000" pitchFamily="2" charset="0"/>
              </a:rPr>
              <a:t>is </a:t>
            </a:r>
            <a:r>
              <a:rPr lang="en-US" sz="1900" i="0" dirty="0">
                <a:effectLst/>
                <a:latin typeface="Roboto" panose="02000000000000000000" pitchFamily="2" charset="0"/>
              </a:rPr>
              <a:t>to create a Voice Activated Desktop Assistant with the use of  Python programming language. This AI virtual Assistant project will get us a kick start and move towards the world of AI and ML(Machine Learning)..</a:t>
            </a:r>
          </a:p>
          <a:p>
            <a:pPr algn="just"/>
            <a:r>
              <a:rPr lang="en-US" sz="1900" i="0" dirty="0">
                <a:effectLst/>
                <a:latin typeface="Roboto" panose="02000000000000000000" pitchFamily="2" charset="0"/>
              </a:rPr>
              <a:t>Voice assistants are software agents that can interpret human speech and respond via synthesized voices. Apple’s Siri, Amazon’s Alexa, Microsoft’s Cortana, and Google’s Assistant are the most popular voice assistants and are embedded in smartphones or dedicated home speakers.</a:t>
            </a:r>
          </a:p>
          <a:p>
            <a:endParaRPr lang="en-US" sz="1900" i="0" dirty="0">
              <a:effectLst/>
              <a:latin typeface="Roboto" panose="02000000000000000000" pitchFamily="2" charset="0"/>
            </a:endParaRPr>
          </a:p>
          <a:p>
            <a:endParaRPr lang="en-US" sz="1900" dirty="0"/>
          </a:p>
        </p:txBody>
      </p:sp>
      <p:pic>
        <p:nvPicPr>
          <p:cNvPr id="5" name="Picture 4" descr="Logo, company name&#10;&#10;Description automatically generated">
            <a:extLst>
              <a:ext uri="{FF2B5EF4-FFF2-40B4-BE49-F238E27FC236}">
                <a16:creationId xmlns:a16="http://schemas.microsoft.com/office/drawing/2014/main" id="{735CC190-33B1-B836-0055-2936BE4C3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716104"/>
            <a:ext cx="4788505" cy="269353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4214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548640"/>
            <a:ext cx="9543405" cy="1188720"/>
          </a:xfrm>
        </p:spPr>
        <p:txBody>
          <a:bodyPr>
            <a:normAutofit/>
          </a:bodyPr>
          <a:lstStyle/>
          <a:p>
            <a:r>
              <a:rPr lang="en-US" b="1" u="sng" dirty="0">
                <a:solidFill>
                  <a:schemeClr val="tx1">
                    <a:lumMod val="85000"/>
                    <a:lumOff val="15000"/>
                  </a:schemeClr>
                </a:solidFill>
                <a:latin typeface="Fira Sans Black" panose="020B0A03050000020004" pitchFamily="34" charset="0"/>
              </a:rPr>
              <a:t>Literature survey</a:t>
            </a:r>
          </a:p>
        </p:txBody>
      </p:sp>
      <p:sp>
        <p:nvSpPr>
          <p:cNvPr id="23" name="Content Placeholder 2"/>
          <p:cNvSpPr>
            <a:spLocks noGrp="1"/>
          </p:cNvSpPr>
          <p:nvPr>
            <p:ph idx="1"/>
          </p:nvPr>
        </p:nvSpPr>
        <p:spPr>
          <a:xfrm>
            <a:off x="1137036" y="2285997"/>
            <a:ext cx="9096977" cy="3465800"/>
          </a:xfrm>
        </p:spPr>
        <p:txBody>
          <a:bodyPr anchor="ctr">
            <a:normAutofit/>
          </a:bodyPr>
          <a:lstStyle/>
          <a:p>
            <a:pPr marL="182880" indent="-182880" algn="just" rtl="0" eaLnBrk="1" latinLnBrk="0" hangingPunct="1">
              <a:spcBef>
                <a:spcPts val="1200"/>
              </a:spcBef>
              <a:spcAft>
                <a:spcPts val="0"/>
              </a:spcAft>
              <a:buClr>
                <a:schemeClr val="accent1"/>
              </a:buClr>
              <a:buSzPts val="1400"/>
              <a:buFont typeface="Wingdings 2" panose="05020102010507070707" pitchFamily="18" charset="2"/>
              <a:buChar char=""/>
            </a:pPr>
            <a:r>
              <a:rPr lang="en-US" sz="1400" kern="1200" dirty="0">
                <a:solidFill>
                  <a:schemeClr val="tx1">
                    <a:lumMod val="85000"/>
                    <a:lumOff val="15000"/>
                  </a:schemeClr>
                </a:solidFill>
                <a:effectLst/>
                <a:ea typeface="Calibri BOLD" panose="020F0702030404030204" pitchFamily="34" charset="0"/>
                <a:cs typeface="Calibri BOLD" panose="020F0702030404030204" pitchFamily="34" charset="0"/>
              </a:rPr>
              <a:t>Faruk Lawal Ibrahim </a:t>
            </a:r>
            <a:r>
              <a:rPr lang="en-US" sz="1400" kern="1200" dirty="0" err="1">
                <a:solidFill>
                  <a:schemeClr val="tx1">
                    <a:lumMod val="85000"/>
                    <a:lumOff val="15000"/>
                  </a:schemeClr>
                </a:solidFill>
                <a:effectLst/>
                <a:ea typeface="Calibri BOLD" panose="020F0702030404030204" pitchFamily="34" charset="0"/>
                <a:cs typeface="Calibri BOLD" panose="020F0702030404030204" pitchFamily="34" charset="0"/>
              </a:rPr>
              <a:t>Dutsinma</a:t>
            </a:r>
            <a:r>
              <a:rPr lang="en-US" sz="1400" kern="1200" dirty="0">
                <a:solidFill>
                  <a:schemeClr val="tx1">
                    <a:lumMod val="85000"/>
                    <a:lumOff val="15000"/>
                  </a:schemeClr>
                </a:solidFill>
                <a:effectLst/>
                <a:ea typeface="Calibri BOLD" panose="020F0702030404030204" pitchFamily="34" charset="0"/>
                <a:cs typeface="Calibri BOLD" panose="020F0702030404030204" pitchFamily="34" charset="0"/>
              </a:rPr>
              <a:t> et.al[1], Voice assistants (VAs) are computer programs capable of understanding and responding to users using synthetic voices. A report in indicates that 4.2 billion VAs were adopted and used in 2020 alone, with a projected increase to 8.4 billion by 2024.Usability is a critical factor in the adoption of voice assistants. Their study aimed to understand what is currently employed for measuring voice assistant usability, and we identified the different independent variables, dependent variables, and the techniques used. Furthermore, they also focused on using the ISO 9241-11 framework to measure the usability of voices assistants. Their study classified five independent variable classes used for measuring the dependent variables. These separate classes were categorized based on the similarities between the member groups.</a:t>
            </a:r>
          </a:p>
          <a:p>
            <a:pPr marL="182880" indent="-182880" algn="just" rtl="0" eaLnBrk="1" latinLnBrk="0" hangingPunct="1">
              <a:spcBef>
                <a:spcPts val="1200"/>
              </a:spcBef>
              <a:spcAft>
                <a:spcPts val="0"/>
              </a:spcAft>
              <a:buClr>
                <a:schemeClr val="accent1"/>
              </a:buClr>
              <a:buSzPts val="1400"/>
              <a:buFont typeface="Wingdings 2" panose="05020102010507070707" pitchFamily="18" charset="2"/>
              <a:buChar char=""/>
            </a:pPr>
            <a:r>
              <a:rPr lang="en-US" sz="1400" kern="1200" dirty="0">
                <a:solidFill>
                  <a:schemeClr val="tx1">
                    <a:lumMod val="85000"/>
                    <a:lumOff val="15000"/>
                  </a:schemeClr>
                </a:solidFill>
                <a:effectLst/>
                <a:ea typeface="Calibri BOLD" panose="020F0702030404030204" pitchFamily="34" charset="0"/>
                <a:cs typeface="Calibri BOLD" panose="020F0702030404030204" pitchFamily="34" charset="0"/>
              </a:rPr>
              <a:t>Vishal Kumar Dhanraj et.al[2],  have discussed about Personal Virtual Assistant for Windows made Using Python. Virtual assistant makes life easier to humans. Virtual assistant is the flexibility to contract for just the services they need. As like Alexa, Cortana, Siri, Google assistant they also make virtual assistant using python for all windows versions. They use Artificial Intelligence technology for their project .Virtual Personal Assistants are effective way to manage or organize your schedule. Virtual Personal assistants are also reliable than Human Personal Assistant because, virtual personal Assistants are more portable, loyal and available to use anytime.</a:t>
            </a:r>
            <a:endParaRPr lang="en-IN" sz="1400" dirty="0">
              <a:solidFill>
                <a:schemeClr val="tx1">
                  <a:lumMod val="85000"/>
                  <a:lumOff val="15000"/>
                </a:schemeClr>
              </a:solidFill>
              <a:effectLst/>
              <a:ea typeface="Calibri BOLD" panose="020F0702030404030204" pitchFamily="34" charset="0"/>
              <a:cs typeface="Calibri BOLD" panose="020F0702030404030204" pitchFamily="34" charset="0"/>
            </a:endParaRPr>
          </a:p>
          <a:p>
            <a:endParaRPr lang="en-US" sz="1400" dirty="0">
              <a:solidFill>
                <a:schemeClr val="tx1">
                  <a:lumMod val="85000"/>
                  <a:lumOff val="15000"/>
                </a:schemeClr>
              </a:solidFill>
              <a:ea typeface="Calibri BOLD" panose="020F0702030404030204" pitchFamily="34" charset="0"/>
              <a:cs typeface="Calibri BOLD" panose="020F0702030404030204" pitchFamily="34" charset="0"/>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791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C126535-4A4B-1DD5-F54F-F3537DF691F2}"/>
              </a:ext>
            </a:extLst>
          </p:cNvPr>
          <p:cNvSpPr txBox="1"/>
          <p:nvPr/>
        </p:nvSpPr>
        <p:spPr>
          <a:xfrm>
            <a:off x="1137036" y="548640"/>
            <a:ext cx="9543405"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u="sng" kern="1200" dirty="0">
                <a:solidFill>
                  <a:schemeClr val="tx1">
                    <a:lumMod val="85000"/>
                    <a:lumOff val="15000"/>
                  </a:schemeClr>
                </a:solidFill>
                <a:latin typeface="Fira Sans Black" panose="020B0A03050000020004" pitchFamily="34" charset="0"/>
                <a:ea typeface="+mj-ea"/>
                <a:cs typeface="+mj-cs"/>
              </a:rPr>
              <a:t>Literature survey</a:t>
            </a:r>
            <a:endParaRPr lang="en-US" sz="4400" b="1" kern="1200" dirty="0">
              <a:solidFill>
                <a:schemeClr val="tx1">
                  <a:lumMod val="85000"/>
                  <a:lumOff val="15000"/>
                </a:schemeClr>
              </a:solidFill>
              <a:latin typeface="Fira Sans Black" panose="020B0A03050000020004" pitchFamily="34" charset="0"/>
              <a:ea typeface="+mj-ea"/>
              <a:cs typeface="+mj-cs"/>
            </a:endParaRPr>
          </a:p>
        </p:txBody>
      </p:sp>
      <p:sp>
        <p:nvSpPr>
          <p:cNvPr id="3" name="Content Placeholder 2">
            <a:extLst>
              <a:ext uri="{FF2B5EF4-FFF2-40B4-BE49-F238E27FC236}">
                <a16:creationId xmlns:a16="http://schemas.microsoft.com/office/drawing/2014/main" id="{229A56F9-05F2-BACA-C5A1-91C8AAC22E51}"/>
              </a:ext>
            </a:extLst>
          </p:cNvPr>
          <p:cNvSpPr>
            <a:spLocks noGrp="1"/>
          </p:cNvSpPr>
          <p:nvPr>
            <p:ph idx="1"/>
          </p:nvPr>
        </p:nvSpPr>
        <p:spPr>
          <a:xfrm>
            <a:off x="1137036" y="2181225"/>
            <a:ext cx="9096977" cy="3570571"/>
          </a:xfrm>
        </p:spPr>
        <p:txBody>
          <a:bodyPr vert="horz" lIns="91440" tIns="45720" rIns="91440" bIns="45720" rtlCol="0" anchor="ctr">
            <a:normAutofit/>
          </a:bodyPr>
          <a:lstStyle/>
          <a:p>
            <a:pPr algn="just"/>
            <a:r>
              <a:rPr lang="en-US" sz="1700" dirty="0" err="1">
                <a:solidFill>
                  <a:schemeClr val="tx1">
                    <a:lumMod val="85000"/>
                    <a:lumOff val="15000"/>
                  </a:schemeClr>
                </a:solidFill>
              </a:rPr>
              <a:t>Dr.S.Brindha</a:t>
            </a:r>
            <a:r>
              <a:rPr lang="en-US" sz="1700" dirty="0">
                <a:solidFill>
                  <a:schemeClr val="tx1">
                    <a:lumMod val="85000"/>
                    <a:lumOff val="15000"/>
                  </a:schemeClr>
                </a:solidFill>
              </a:rPr>
              <a:t> et.al[3],The paper describes a new emerging service for the user. The Voice Assistance provides an intelligent computer secretarial service for any professionals. The new service is based on convergence of internet and speech recognition technology. This Voice assistant minimizes the interruption of the user, improves the utilization of user’s time, and provides a single point of communication for all their messages, contacts, schedule, and source of information. The paper proposes a decision structure as well about Computer hardware. However, it is expected to become a standard feature for millions of other users. It overcomes many of the drawbacks in the existing solutions. It is mainly built to make a much more efficient Voice Assistant that they can be brought into much more practical day to day uses. But the system has its own limitation. Though the efficiency is high the time consumption for each task to complete maybe higher than the other Voice assistants and the complexity of the algorithms and the concepts would make it very tough to tweak it if needed in the future.</a:t>
            </a:r>
          </a:p>
          <a:p>
            <a:endParaRPr lang="en-US" sz="1700" dirty="0">
              <a:solidFill>
                <a:schemeClr val="tx1">
                  <a:lumMod val="85000"/>
                  <a:lumOff val="15000"/>
                </a:schemeClr>
              </a:solidFill>
            </a:endParaRPr>
          </a:p>
          <a:p>
            <a:endParaRPr lang="en-US" sz="1700" dirty="0">
              <a:solidFill>
                <a:schemeClr val="tx1">
                  <a:lumMod val="85000"/>
                  <a:lumOff val="15000"/>
                </a:schemeClr>
              </a:solidFill>
            </a:endParaRPr>
          </a:p>
        </p:txBody>
      </p:sp>
      <p:sp>
        <p:nvSpPr>
          <p:cNvPr id="14" name="Freeform: Shape 13">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2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747476"/>
            <a:ext cx="9543405" cy="1188720"/>
          </a:xfrm>
        </p:spPr>
        <p:txBody>
          <a:bodyPr>
            <a:normAutofit/>
          </a:bodyPr>
          <a:lstStyle/>
          <a:p>
            <a:r>
              <a:rPr lang="en-US" sz="3700" b="1" u="sng" dirty="0">
                <a:solidFill>
                  <a:schemeClr val="tx1">
                    <a:lumMod val="85000"/>
                    <a:lumOff val="15000"/>
                  </a:schemeClr>
                </a:solidFill>
                <a:latin typeface="Fira Sans Black" panose="020B0A03050000020004" pitchFamily="34" charset="0"/>
              </a:rPr>
              <a:t>Objectives of the project:</a:t>
            </a:r>
            <a:br>
              <a:rPr lang="en-US" sz="3700" b="1" dirty="0">
                <a:solidFill>
                  <a:schemeClr val="tx1">
                    <a:lumMod val="85000"/>
                    <a:lumOff val="15000"/>
                  </a:schemeClr>
                </a:solidFill>
                <a:latin typeface="Fira Sans Black" panose="020B0A03050000020004" pitchFamily="34" charset="0"/>
              </a:rPr>
            </a:br>
            <a:endParaRPr lang="en-US" sz="3700" b="1" dirty="0">
              <a:solidFill>
                <a:schemeClr val="tx1">
                  <a:lumMod val="85000"/>
                  <a:lumOff val="15000"/>
                </a:schemeClr>
              </a:solidFill>
              <a:latin typeface="Fira Sans Black" panose="020B0A03050000020004" pitchFamily="34" charset="0"/>
            </a:endParaRPr>
          </a:p>
        </p:txBody>
      </p:sp>
      <p:sp>
        <p:nvSpPr>
          <p:cNvPr id="3" name="Content Placeholder 2"/>
          <p:cNvSpPr>
            <a:spLocks noGrp="1"/>
          </p:cNvSpPr>
          <p:nvPr>
            <p:ph idx="1"/>
          </p:nvPr>
        </p:nvSpPr>
        <p:spPr>
          <a:xfrm>
            <a:off x="1137036" y="2295242"/>
            <a:ext cx="9096977" cy="3815282"/>
          </a:xfrm>
        </p:spPr>
        <p:txBody>
          <a:bodyPr anchor="ctr">
            <a:normAutofit/>
          </a:bodyPr>
          <a:lstStyle/>
          <a:p>
            <a:endParaRPr lang="en-US" sz="1600" b="0" i="0" dirty="0">
              <a:solidFill>
                <a:schemeClr val="tx1">
                  <a:lumMod val="85000"/>
                  <a:lumOff val="15000"/>
                </a:schemeClr>
              </a:solidFill>
              <a:effectLst/>
              <a:ea typeface="Roboto" panose="02000000000000000000" pitchFamily="2" charset="0"/>
              <a:cs typeface="Roboto" panose="02000000000000000000" pitchFamily="2" charset="0"/>
            </a:endParaRPr>
          </a:p>
          <a:p>
            <a:pPr algn="just">
              <a:buFont typeface="Arial" panose="020B0604020202020204" pitchFamily="34" charset="0"/>
              <a:buChar char="•"/>
            </a:pPr>
            <a:r>
              <a:rPr lang="en-US" sz="2400" dirty="0">
                <a:solidFill>
                  <a:schemeClr val="tx1">
                    <a:lumMod val="85000"/>
                    <a:lumOff val="15000"/>
                  </a:schemeClr>
                </a:solidFill>
                <a:ea typeface="Roboto" panose="02000000000000000000" pitchFamily="2" charset="0"/>
                <a:cs typeface="Roboto" panose="02000000000000000000" pitchFamily="2" charset="0"/>
              </a:rPr>
              <a:t>The main Objective of this project is to  implement coding in the field of mechanical aspect in order to drive the mechanical components more effectively and efficiently. </a:t>
            </a:r>
          </a:p>
          <a:p>
            <a:pPr algn="just">
              <a:buFont typeface="Arial" panose="020B0604020202020204" pitchFamily="34" charset="0"/>
              <a:buChar char="•"/>
            </a:pPr>
            <a:r>
              <a:rPr lang="en-US" sz="2400" dirty="0">
                <a:solidFill>
                  <a:schemeClr val="tx1">
                    <a:lumMod val="85000"/>
                    <a:lumOff val="15000"/>
                  </a:schemeClr>
                </a:solidFill>
                <a:ea typeface="Roboto" panose="02000000000000000000" pitchFamily="2" charset="0"/>
                <a:cs typeface="Roboto" panose="02000000000000000000" pitchFamily="2" charset="0"/>
              </a:rPr>
              <a:t>This project is used to activate Servo Motor using voice command with the use of Python programming language.</a:t>
            </a:r>
          </a:p>
          <a:p>
            <a:pPr algn="just">
              <a:buFont typeface="Arial" panose="020B0604020202020204" pitchFamily="34" charset="0"/>
              <a:buChar char="•"/>
            </a:pPr>
            <a:r>
              <a:rPr lang="en-US" sz="2400" dirty="0">
                <a:solidFill>
                  <a:schemeClr val="tx1">
                    <a:lumMod val="85000"/>
                    <a:lumOff val="15000"/>
                  </a:schemeClr>
                </a:solidFill>
                <a:effectLst/>
                <a:ea typeface="Roboto" panose="02000000000000000000" pitchFamily="2" charset="0"/>
                <a:cs typeface="Roboto" panose="02000000000000000000" pitchFamily="2" charset="0"/>
              </a:rPr>
              <a:t>By mak</a:t>
            </a:r>
            <a:r>
              <a:rPr lang="en-US" sz="2400" dirty="0">
                <a:solidFill>
                  <a:schemeClr val="tx1">
                    <a:lumMod val="85000"/>
                    <a:lumOff val="15000"/>
                  </a:schemeClr>
                </a:solidFill>
                <a:ea typeface="Roboto" panose="02000000000000000000" pitchFamily="2" charset="0"/>
                <a:cs typeface="Roboto" panose="02000000000000000000" pitchFamily="2" charset="0"/>
              </a:rPr>
              <a:t>ing this voice activated Servo Motor , Our project can be extended further, such as in making robotic arms , automatic door , mini plotter. </a:t>
            </a:r>
            <a:endParaRPr lang="en-US" sz="2400" dirty="0">
              <a:solidFill>
                <a:schemeClr val="tx1">
                  <a:lumMod val="85000"/>
                  <a:lumOff val="15000"/>
                </a:schemeClr>
              </a:solidFill>
            </a:endParaRPr>
          </a:p>
          <a:p>
            <a:pPr>
              <a:buFont typeface="Arial" panose="020B0604020202020204" pitchFamily="34" charset="0"/>
              <a:buChar char="•"/>
            </a:pPr>
            <a:endParaRPr lang="en-US" sz="1600" b="0" i="0" dirty="0">
              <a:solidFill>
                <a:schemeClr val="tx1">
                  <a:lumMod val="85000"/>
                  <a:lumOff val="15000"/>
                </a:schemeClr>
              </a:solidFill>
              <a:effectLst/>
            </a:endParaRPr>
          </a:p>
          <a:p>
            <a:endParaRPr lang="en-US" sz="16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271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948" y="235424"/>
            <a:ext cx="6463301" cy="1322888"/>
          </a:xfrm>
        </p:spPr>
        <p:txBody>
          <a:bodyPr>
            <a:normAutofit fontScale="90000"/>
          </a:bodyPr>
          <a:lstStyle/>
          <a:p>
            <a:r>
              <a:rPr lang="en-US" b="1" u="sng" dirty="0">
                <a:latin typeface="Fira Sans Black" panose="020B0A03050000020004" pitchFamily="34" charset="0"/>
              </a:rPr>
              <a:t>Method and Methodology: </a:t>
            </a:r>
            <a:br>
              <a:rPr lang="en-US" u="sng" dirty="0">
                <a:latin typeface="Fira Sans Black" panose="020B0A03050000020004" pitchFamily="34" charset="0"/>
              </a:rPr>
            </a:br>
            <a:endParaRPr lang="en-US" u="sng" dirty="0">
              <a:latin typeface="Fira Sans Black" panose="020B0A03050000020004" pitchFamily="34" charset="0"/>
            </a:endParaRPr>
          </a:p>
        </p:txBody>
      </p:sp>
      <p:sp>
        <p:nvSpPr>
          <p:cNvPr id="33" name="Freeform: Shape 32">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p:cNvSpPr>
            <a:spLocks noGrp="1"/>
          </p:cNvSpPr>
          <p:nvPr>
            <p:ph idx="1"/>
          </p:nvPr>
        </p:nvSpPr>
        <p:spPr>
          <a:xfrm>
            <a:off x="952500" y="1076325"/>
            <a:ext cx="6647835" cy="4478901"/>
          </a:xfrm>
        </p:spPr>
        <p:txBody>
          <a:bodyPr>
            <a:noAutofit/>
          </a:bodyPr>
          <a:lstStyle/>
          <a:p>
            <a:pPr marL="0" indent="0">
              <a:buNone/>
            </a:pPr>
            <a:r>
              <a:rPr lang="en-US" sz="1600" dirty="0"/>
              <a:t>The Desktop virtual assistant uses NLP(Natural Language Processing) to match the users textbook or voice input with executable commands. When a user asks her particular Assistant a question to perform a task, the natural language voice signals are converted into practicable commands or digital data that can be automized by software. </a:t>
            </a:r>
          </a:p>
          <a:p>
            <a:r>
              <a:rPr lang="en-US" sz="1600" b="1" dirty="0"/>
              <a:t>1) Speech Recognition-</a:t>
            </a:r>
            <a:r>
              <a:rPr lang="en-US" sz="1600" dirty="0"/>
              <a:t>This system uses Google's online speech recognition system to convert voice input into textbook. It allows a user to speak and admit textbook from a microphone in exchange for speech input.</a:t>
            </a:r>
          </a:p>
          <a:p>
            <a:endParaRPr lang="en-US" sz="1600" dirty="0"/>
          </a:p>
          <a:p>
            <a:r>
              <a:rPr lang="en-US" sz="1600" b="1" dirty="0"/>
              <a:t>2) Python backend- </a:t>
            </a:r>
            <a:r>
              <a:rPr lang="en-US" sz="1600" dirty="0"/>
              <a:t>The whole program is written in Python backend. The Python backend functions to gain affair in Exchange for speech input handed by the user through a speech recognition machine, relating whether given commands are environment birth, API calls, and system calls. </a:t>
            </a:r>
          </a:p>
          <a:p>
            <a:endParaRPr lang="en-US" sz="1600" dirty="0"/>
          </a:p>
          <a:p>
            <a:r>
              <a:rPr lang="en-US" sz="1600" b="1" dirty="0"/>
              <a:t>3) API Calls- </a:t>
            </a:r>
            <a:r>
              <a:rPr lang="en-US" sz="1600" dirty="0"/>
              <a:t>Operation Programming Interface is a software conciliator, the work of API is he allows two operations to communicate with each other. In short, an API is a runner that sends a user request to a provider and returns a response to the user. </a:t>
            </a:r>
          </a:p>
        </p:txBody>
      </p:sp>
      <p:pic>
        <p:nvPicPr>
          <p:cNvPr id="7" name="Picture 6" descr="Diagram&#10;&#10;Description automatically generated">
            <a:extLst>
              <a:ext uri="{FF2B5EF4-FFF2-40B4-BE49-F238E27FC236}">
                <a16:creationId xmlns:a16="http://schemas.microsoft.com/office/drawing/2014/main" id="{45A634E5-5230-D77F-2984-357416843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802" y="1637987"/>
            <a:ext cx="2974698" cy="1487349"/>
          </a:xfrm>
          <a:prstGeom prst="rect">
            <a:avLst/>
          </a:prstGeom>
        </p:spPr>
      </p:pic>
      <p:pic>
        <p:nvPicPr>
          <p:cNvPr id="14" name="Picture 13" descr="Diagram&#10;&#10;Description automatically generated">
            <a:extLst>
              <a:ext uri="{FF2B5EF4-FFF2-40B4-BE49-F238E27FC236}">
                <a16:creationId xmlns:a16="http://schemas.microsoft.com/office/drawing/2014/main" id="{3D841E62-5C48-A89E-6909-1CF5508EA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876" y="3701564"/>
            <a:ext cx="3978582" cy="2293052"/>
          </a:xfrm>
          <a:prstGeom prst="rect">
            <a:avLst/>
          </a:prstGeom>
        </p:spPr>
      </p:pic>
      <p:sp>
        <p:nvSpPr>
          <p:cNvPr id="35" name="Freeform: Shape 34">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29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E73CF1F1-4C50-C333-7CB9-F1837D5CE5B4}"/>
              </a:ext>
            </a:extLst>
          </p:cNvPr>
          <p:cNvSpPr txBox="1"/>
          <p:nvPr/>
        </p:nvSpPr>
        <p:spPr>
          <a:xfrm>
            <a:off x="1137034" y="609597"/>
            <a:ext cx="9392421" cy="13308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u="sng" kern="1200" dirty="0">
                <a:solidFill>
                  <a:schemeClr val="tx1"/>
                </a:solidFill>
                <a:latin typeface="Fira Sans Black" panose="020B0A03050000020004" pitchFamily="34" charset="0"/>
                <a:ea typeface="+mj-ea"/>
                <a:cs typeface="+mj-cs"/>
              </a:rPr>
              <a:t>Method and Methodology: </a:t>
            </a:r>
            <a:br>
              <a:rPr lang="en-US" sz="4400" u="sng" kern="1200" dirty="0">
                <a:solidFill>
                  <a:schemeClr val="tx1"/>
                </a:solidFill>
                <a:latin typeface="Fira Sans Black" panose="020B0A03050000020004" pitchFamily="34" charset="0"/>
                <a:ea typeface="+mj-ea"/>
                <a:cs typeface="+mj-cs"/>
              </a:rPr>
            </a:br>
            <a:endParaRPr lang="en-US" sz="4400" u="sng" kern="1200" dirty="0">
              <a:solidFill>
                <a:schemeClr val="tx1"/>
              </a:solidFill>
              <a:latin typeface="Fira Sans Black" panose="020B0A03050000020004" pitchFamily="34" charset="0"/>
              <a:ea typeface="+mj-ea"/>
              <a:cs typeface="+mj-cs"/>
            </a:endParaRPr>
          </a:p>
        </p:txBody>
      </p:sp>
      <p:sp>
        <p:nvSpPr>
          <p:cNvPr id="5" name="TextBox 4">
            <a:extLst>
              <a:ext uri="{FF2B5EF4-FFF2-40B4-BE49-F238E27FC236}">
                <a16:creationId xmlns:a16="http://schemas.microsoft.com/office/drawing/2014/main" id="{AC19AFC9-45ED-07D7-6917-4F65802F35E6}"/>
              </a:ext>
            </a:extLst>
          </p:cNvPr>
          <p:cNvSpPr txBox="1"/>
          <p:nvPr/>
        </p:nvSpPr>
        <p:spPr>
          <a:xfrm>
            <a:off x="1137033" y="1781176"/>
            <a:ext cx="5156509" cy="433496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4) System Calls- </a:t>
            </a:r>
            <a:r>
              <a:rPr lang="en-US" sz="1600" dirty="0"/>
              <a:t>System calls take a programmatic approach where a computer program requests services from the running operating system </a:t>
            </a:r>
            <a:r>
              <a:rPr lang="en-US" sz="1600" dirty="0" err="1"/>
              <a:t>kernel.B</a:t>
            </a:r>
            <a:r>
              <a:rPr lang="en-US" sz="1600" dirty="0"/>
              <a:t>. Penetrating the hard fragment, creating and running new processes, and communicating with the process diary. It provides an important interface between processes and the operating system.</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 5) Google Text- to- Speech-  </a:t>
            </a:r>
            <a:r>
              <a:rPr lang="en-US" sz="1600" dirty="0"/>
              <a:t>Text-to- Speech is principally used to convert speech from textbook handed by the user. In other words, the TTS machine converts the written form of the textbook into phonemic representations, also converts the phonemic representations into waveforms to induce tones. TTS has evolved significantly and comes with a variety of languages offered by third- party providers.</a:t>
            </a:r>
          </a:p>
        </p:txBody>
      </p:sp>
      <p:pic>
        <p:nvPicPr>
          <p:cNvPr id="9" name="Picture 8">
            <a:extLst>
              <a:ext uri="{FF2B5EF4-FFF2-40B4-BE49-F238E27FC236}">
                <a16:creationId xmlns:a16="http://schemas.microsoft.com/office/drawing/2014/main" id="{8B1EE01C-0950-D717-A18E-3F1B3CB35CCB}"/>
              </a:ext>
            </a:extLst>
          </p:cNvPr>
          <p:cNvPicPr>
            <a:picLocks noChangeAspect="1"/>
          </p:cNvPicPr>
          <p:nvPr/>
        </p:nvPicPr>
        <p:blipFill>
          <a:blip r:embed="rId2"/>
          <a:stretch>
            <a:fillRect/>
          </a:stretch>
        </p:blipFill>
        <p:spPr>
          <a:xfrm>
            <a:off x="6719367" y="3003875"/>
            <a:ext cx="4788505" cy="2117992"/>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0813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49A42817-2B4B-D758-676B-A13FE2CBA1DB}"/>
              </a:ext>
            </a:extLst>
          </p:cNvPr>
          <p:cNvSpPr/>
          <p:nvPr/>
        </p:nvSpPr>
        <p:spPr>
          <a:xfrm>
            <a:off x="930752" y="4142975"/>
            <a:ext cx="3649660" cy="21046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9E979608-BF76-1801-0582-7A8433C850E5}"/>
              </a:ext>
            </a:extLst>
          </p:cNvPr>
          <p:cNvSpPr/>
          <p:nvPr/>
        </p:nvSpPr>
        <p:spPr>
          <a:xfrm>
            <a:off x="6668792" y="3891156"/>
            <a:ext cx="4844781" cy="23564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BE8CBE8E-3261-E121-86BE-1261DAB0765B}"/>
              </a:ext>
            </a:extLst>
          </p:cNvPr>
          <p:cNvSpPr/>
          <p:nvPr/>
        </p:nvSpPr>
        <p:spPr>
          <a:xfrm>
            <a:off x="7198410" y="1052989"/>
            <a:ext cx="4024902" cy="2204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0B355DF1-016E-84CF-033B-5DD267DAB8B2}"/>
              </a:ext>
            </a:extLst>
          </p:cNvPr>
          <p:cNvSpPr/>
          <p:nvPr/>
        </p:nvSpPr>
        <p:spPr>
          <a:xfrm>
            <a:off x="875071" y="1152721"/>
            <a:ext cx="3705343" cy="21046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AACF4BF8-748C-C1FD-9DCF-AAD0990DA4CE}"/>
              </a:ext>
            </a:extLst>
          </p:cNvPr>
          <p:cNvPicPr>
            <a:picLocks noChangeAspect="1"/>
          </p:cNvPicPr>
          <p:nvPr/>
        </p:nvPicPr>
        <p:blipFill rotWithShape="1">
          <a:blip r:embed="rId2">
            <a:extLst>
              <a:ext uri="{28A0092B-C50C-407E-A947-70E740481C1C}">
                <a14:useLocalDpi xmlns:a14="http://schemas.microsoft.com/office/drawing/2010/main" val="0"/>
              </a:ext>
            </a:extLst>
          </a:blip>
          <a:srcRect l="31296" t="32355" r="24156" b="31545"/>
          <a:stretch/>
        </p:blipFill>
        <p:spPr>
          <a:xfrm>
            <a:off x="981283" y="1333326"/>
            <a:ext cx="3460599" cy="1276046"/>
          </a:xfrm>
          <a:prstGeom prst="rect">
            <a:avLst/>
          </a:prstGeom>
        </p:spPr>
      </p:pic>
      <p:sp>
        <p:nvSpPr>
          <p:cNvPr id="9" name="Arrow: Right 8">
            <a:extLst>
              <a:ext uri="{FF2B5EF4-FFF2-40B4-BE49-F238E27FC236}">
                <a16:creationId xmlns:a16="http://schemas.microsoft.com/office/drawing/2014/main" id="{1CA70110-DA8A-8507-ED17-91A6B79506EE}"/>
              </a:ext>
            </a:extLst>
          </p:cNvPr>
          <p:cNvSpPr/>
          <p:nvPr/>
        </p:nvSpPr>
        <p:spPr>
          <a:xfrm>
            <a:off x="4629575" y="1817128"/>
            <a:ext cx="2499232" cy="375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Chart, scatter chart&#10;&#10;Description automatically generated">
            <a:extLst>
              <a:ext uri="{FF2B5EF4-FFF2-40B4-BE49-F238E27FC236}">
                <a16:creationId xmlns:a16="http://schemas.microsoft.com/office/drawing/2014/main" id="{1C9CC1CF-FE33-DB02-BD54-CDA6BD2BBC2A}"/>
              </a:ext>
            </a:extLst>
          </p:cNvPr>
          <p:cNvPicPr>
            <a:picLocks noChangeAspect="1"/>
          </p:cNvPicPr>
          <p:nvPr/>
        </p:nvPicPr>
        <p:blipFill rotWithShape="1">
          <a:blip r:embed="rId3">
            <a:extLst>
              <a:ext uri="{28A0092B-C50C-407E-A947-70E740481C1C}">
                <a14:useLocalDpi xmlns:a14="http://schemas.microsoft.com/office/drawing/2010/main" val="0"/>
              </a:ext>
            </a:extLst>
          </a:blip>
          <a:srcRect l="28038" t="34675" r="22182" b="25790"/>
          <a:stretch/>
        </p:blipFill>
        <p:spPr>
          <a:xfrm>
            <a:off x="7256769" y="1267950"/>
            <a:ext cx="3926056" cy="144767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2D16502-B256-3B23-B7ED-B285286ADB48}"/>
              </a:ext>
            </a:extLst>
          </p:cNvPr>
          <p:cNvPicPr>
            <a:picLocks noChangeAspect="1"/>
          </p:cNvPicPr>
          <p:nvPr/>
        </p:nvPicPr>
        <p:blipFill rotWithShape="1">
          <a:blip r:embed="rId4">
            <a:extLst>
              <a:ext uri="{28A0092B-C50C-407E-A947-70E740481C1C}">
                <a14:useLocalDpi xmlns:a14="http://schemas.microsoft.com/office/drawing/2010/main" val="0"/>
              </a:ext>
            </a:extLst>
          </a:blip>
          <a:srcRect l="33050" t="39014" r="9917" b="25869"/>
          <a:stretch/>
        </p:blipFill>
        <p:spPr>
          <a:xfrm>
            <a:off x="6764342" y="4073585"/>
            <a:ext cx="4653679" cy="1492807"/>
          </a:xfrm>
          <a:prstGeom prst="rect">
            <a:avLst/>
          </a:prstGeom>
        </p:spPr>
      </p:pic>
      <p:pic>
        <p:nvPicPr>
          <p:cNvPr id="15" name="Picture 14" descr="A picture containing chart">
            <a:extLst>
              <a:ext uri="{FF2B5EF4-FFF2-40B4-BE49-F238E27FC236}">
                <a16:creationId xmlns:a16="http://schemas.microsoft.com/office/drawing/2014/main" id="{40F7BC07-E386-110A-FF84-F91052FBF53C}"/>
              </a:ext>
            </a:extLst>
          </p:cNvPr>
          <p:cNvPicPr>
            <a:picLocks noChangeAspect="1"/>
          </p:cNvPicPr>
          <p:nvPr/>
        </p:nvPicPr>
        <p:blipFill rotWithShape="1">
          <a:blip r:embed="rId5">
            <a:extLst>
              <a:ext uri="{28A0092B-C50C-407E-A947-70E740481C1C}">
                <a14:useLocalDpi xmlns:a14="http://schemas.microsoft.com/office/drawing/2010/main" val="0"/>
              </a:ext>
            </a:extLst>
          </a:blip>
          <a:srcRect l="44599" t="39190" r="24258" b="27472"/>
          <a:stretch/>
        </p:blipFill>
        <p:spPr>
          <a:xfrm>
            <a:off x="1210011" y="4216173"/>
            <a:ext cx="3091141" cy="1489106"/>
          </a:xfrm>
          <a:prstGeom prst="rect">
            <a:avLst/>
          </a:prstGeom>
        </p:spPr>
      </p:pic>
      <p:sp>
        <p:nvSpPr>
          <p:cNvPr id="16" name="Arrow: Down 15">
            <a:extLst>
              <a:ext uri="{FF2B5EF4-FFF2-40B4-BE49-F238E27FC236}">
                <a16:creationId xmlns:a16="http://schemas.microsoft.com/office/drawing/2014/main" id="{E0CD90BF-4AE9-3A7C-0C5A-47D3ABCC0E58}"/>
              </a:ext>
            </a:extLst>
          </p:cNvPr>
          <p:cNvSpPr/>
          <p:nvPr/>
        </p:nvSpPr>
        <p:spPr>
          <a:xfrm>
            <a:off x="9004271" y="3274931"/>
            <a:ext cx="431051" cy="616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9DACE354-02A2-DBEF-A8AB-181E8D1DAE0B}"/>
              </a:ext>
            </a:extLst>
          </p:cNvPr>
          <p:cNvSpPr/>
          <p:nvPr/>
        </p:nvSpPr>
        <p:spPr>
          <a:xfrm>
            <a:off x="4608725" y="5019919"/>
            <a:ext cx="2088376" cy="3507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66C3259-2ECF-DB94-B1AA-15FB431E6531}"/>
              </a:ext>
            </a:extLst>
          </p:cNvPr>
          <p:cNvSpPr txBox="1"/>
          <p:nvPr/>
        </p:nvSpPr>
        <p:spPr>
          <a:xfrm>
            <a:off x="1106674" y="2672618"/>
            <a:ext cx="3175074" cy="584775"/>
          </a:xfrm>
          <a:prstGeom prst="rect">
            <a:avLst/>
          </a:prstGeom>
          <a:noFill/>
        </p:spPr>
        <p:txBody>
          <a:bodyPr wrap="square" rtlCol="0">
            <a:spAutoFit/>
          </a:bodyPr>
          <a:lstStyle/>
          <a:p>
            <a:pPr algn="ctr"/>
            <a:r>
              <a:rPr lang="en-IN" sz="1600" b="1" dirty="0"/>
              <a:t>This is used to wake up the AI ,</a:t>
            </a:r>
          </a:p>
          <a:p>
            <a:pPr algn="ctr"/>
            <a:r>
              <a:rPr lang="en-IN" sz="1600" b="1" dirty="0"/>
              <a:t>Like “hey </a:t>
            </a:r>
            <a:r>
              <a:rPr lang="en-IN" sz="1600" b="1" dirty="0" err="1"/>
              <a:t>siri</a:t>
            </a:r>
            <a:r>
              <a:rPr lang="en-IN" sz="1600" b="1" dirty="0"/>
              <a:t>” or “hey google”.</a:t>
            </a:r>
          </a:p>
        </p:txBody>
      </p:sp>
      <p:sp>
        <p:nvSpPr>
          <p:cNvPr id="24" name="TextBox 23">
            <a:extLst>
              <a:ext uri="{FF2B5EF4-FFF2-40B4-BE49-F238E27FC236}">
                <a16:creationId xmlns:a16="http://schemas.microsoft.com/office/drawing/2014/main" id="{2B1BFD2D-DFF0-8C49-3623-6655A89CA2FA}"/>
              </a:ext>
            </a:extLst>
          </p:cNvPr>
          <p:cNvSpPr txBox="1"/>
          <p:nvPr/>
        </p:nvSpPr>
        <p:spPr>
          <a:xfrm>
            <a:off x="7528816" y="2625908"/>
            <a:ext cx="3364088" cy="584775"/>
          </a:xfrm>
          <a:prstGeom prst="rect">
            <a:avLst/>
          </a:prstGeom>
          <a:noFill/>
        </p:spPr>
        <p:txBody>
          <a:bodyPr wrap="square" rtlCol="0">
            <a:spAutoFit/>
          </a:bodyPr>
          <a:lstStyle/>
          <a:p>
            <a:pPr algn="ctr"/>
            <a:r>
              <a:rPr lang="en-IN" sz="1600" b="1" dirty="0"/>
              <a:t>This takes in a voice query and transcribed that into text.  </a:t>
            </a:r>
          </a:p>
        </p:txBody>
      </p:sp>
      <p:sp>
        <p:nvSpPr>
          <p:cNvPr id="25" name="TextBox 24">
            <a:extLst>
              <a:ext uri="{FF2B5EF4-FFF2-40B4-BE49-F238E27FC236}">
                <a16:creationId xmlns:a16="http://schemas.microsoft.com/office/drawing/2014/main" id="{FDE657AD-7146-E11C-F680-927D4AC9C368}"/>
              </a:ext>
            </a:extLst>
          </p:cNvPr>
          <p:cNvSpPr txBox="1"/>
          <p:nvPr/>
        </p:nvSpPr>
        <p:spPr>
          <a:xfrm>
            <a:off x="6974403" y="5589314"/>
            <a:ext cx="4443618" cy="584775"/>
          </a:xfrm>
          <a:prstGeom prst="rect">
            <a:avLst/>
          </a:prstGeom>
          <a:noFill/>
        </p:spPr>
        <p:txBody>
          <a:bodyPr wrap="square" rtlCol="0">
            <a:spAutoFit/>
          </a:bodyPr>
          <a:lstStyle/>
          <a:p>
            <a:pPr algn="ctr"/>
            <a:r>
              <a:rPr lang="en-IN" sz="1600" b="1" dirty="0"/>
              <a:t>This helps to map the transcribed texts to some skill , which returns with a response.</a:t>
            </a:r>
          </a:p>
        </p:txBody>
      </p:sp>
      <p:sp>
        <p:nvSpPr>
          <p:cNvPr id="26" name="TextBox 25">
            <a:extLst>
              <a:ext uri="{FF2B5EF4-FFF2-40B4-BE49-F238E27FC236}">
                <a16:creationId xmlns:a16="http://schemas.microsoft.com/office/drawing/2014/main" id="{E99EC0D2-02F6-4597-BF24-8D7A76E34350}"/>
              </a:ext>
            </a:extLst>
          </p:cNvPr>
          <p:cNvSpPr txBox="1"/>
          <p:nvPr/>
        </p:nvSpPr>
        <p:spPr>
          <a:xfrm>
            <a:off x="1086619" y="5641343"/>
            <a:ext cx="3175074" cy="584775"/>
          </a:xfrm>
          <a:prstGeom prst="rect">
            <a:avLst/>
          </a:prstGeom>
          <a:noFill/>
        </p:spPr>
        <p:txBody>
          <a:bodyPr wrap="square" rtlCol="0">
            <a:spAutoFit/>
          </a:bodyPr>
          <a:lstStyle/>
          <a:p>
            <a:pPr algn="ctr"/>
            <a:r>
              <a:rPr lang="en-IN" sz="1600" b="1" dirty="0"/>
              <a:t>It enables </a:t>
            </a:r>
            <a:r>
              <a:rPr lang="en-IN" sz="1600" b="1"/>
              <a:t>the program </a:t>
            </a:r>
            <a:r>
              <a:rPr lang="en-IN" sz="1600" b="1" dirty="0"/>
              <a:t>to perform </a:t>
            </a:r>
            <a:r>
              <a:rPr lang="en-IN" sz="1600" b="1"/>
              <a:t>specific task.</a:t>
            </a:r>
            <a:endParaRPr lang="en-IN" sz="1600" b="1" dirty="0"/>
          </a:p>
        </p:txBody>
      </p:sp>
      <p:sp>
        <p:nvSpPr>
          <p:cNvPr id="27" name="TextBox 26">
            <a:extLst>
              <a:ext uri="{FF2B5EF4-FFF2-40B4-BE49-F238E27FC236}">
                <a16:creationId xmlns:a16="http://schemas.microsoft.com/office/drawing/2014/main" id="{AB1141BB-666D-1891-E4C7-BB9560ADF780}"/>
              </a:ext>
            </a:extLst>
          </p:cNvPr>
          <p:cNvSpPr txBox="1"/>
          <p:nvPr/>
        </p:nvSpPr>
        <p:spPr>
          <a:xfrm>
            <a:off x="1478674" y="162085"/>
            <a:ext cx="8976642" cy="523220"/>
          </a:xfrm>
          <a:prstGeom prst="rect">
            <a:avLst/>
          </a:prstGeom>
          <a:noFill/>
        </p:spPr>
        <p:txBody>
          <a:bodyPr wrap="square" rtlCol="0">
            <a:spAutoFit/>
          </a:bodyPr>
          <a:lstStyle/>
          <a:p>
            <a:r>
              <a:rPr lang="en-IN" sz="2800" b="1" u="sng" dirty="0">
                <a:latin typeface="Fira Sans Black" panose="020B0A03050000020004" pitchFamily="34" charset="0"/>
              </a:rPr>
              <a:t>          VOICE ASSISTANT SYSTEM – </a:t>
            </a:r>
            <a:r>
              <a:rPr lang="en-IN" sz="2800" b="1" u="sng" dirty="0">
                <a:solidFill>
                  <a:schemeClr val="accent2">
                    <a:lumMod val="75000"/>
                  </a:schemeClr>
                </a:solidFill>
                <a:latin typeface="Fira Sans Black" panose="020B0A03050000020004" pitchFamily="34" charset="0"/>
              </a:rPr>
              <a:t>FLOW CHART</a:t>
            </a:r>
          </a:p>
        </p:txBody>
      </p:sp>
    </p:spTree>
    <p:extLst>
      <p:ext uri="{BB962C8B-B14F-4D97-AF65-F5344CB8AC3E}">
        <p14:creationId xmlns:p14="http://schemas.microsoft.com/office/powerpoint/2010/main" val="800604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838200" y="317500"/>
            <a:ext cx="10515600" cy="930275"/>
          </a:xfrm>
        </p:spPr>
        <p:txBody>
          <a:bodyPr>
            <a:normAutofit/>
          </a:bodyPr>
          <a:lstStyle/>
          <a:p>
            <a:r>
              <a:rPr lang="en-US" b="1" u="sng" dirty="0">
                <a:latin typeface="Fira Sans Black" panose="020B0A03050000020004" pitchFamily="34" charset="0"/>
              </a:rPr>
              <a:t>Model Analysis</a:t>
            </a:r>
          </a:p>
        </p:txBody>
      </p:sp>
      <p:sp>
        <p:nvSpPr>
          <p:cNvPr id="11" name="TextBox 10">
            <a:extLst>
              <a:ext uri="{FF2B5EF4-FFF2-40B4-BE49-F238E27FC236}">
                <a16:creationId xmlns:a16="http://schemas.microsoft.com/office/drawing/2014/main" id="{55D82B41-8F88-CA61-DC98-1FCDE4164EB4}"/>
              </a:ext>
            </a:extLst>
          </p:cNvPr>
          <p:cNvSpPr txBox="1"/>
          <p:nvPr/>
        </p:nvSpPr>
        <p:spPr>
          <a:xfrm>
            <a:off x="838200" y="1466851"/>
            <a:ext cx="4226936" cy="1569660"/>
          </a:xfrm>
          <a:prstGeom prst="rect">
            <a:avLst/>
          </a:prstGeom>
          <a:noFill/>
        </p:spPr>
        <p:txBody>
          <a:bodyPr wrap="square" rtlCol="0">
            <a:spAutoFit/>
          </a:bodyPr>
          <a:lstStyle/>
          <a:p>
            <a:pPr defTabSz="658368">
              <a:spcAft>
                <a:spcPts val="600"/>
              </a:spcAft>
            </a:pPr>
            <a:r>
              <a:rPr lang="en-US" sz="1600" b="1" kern="1200" dirty="0">
                <a:solidFill>
                  <a:schemeClr val="tx1"/>
                </a:solidFill>
                <a:latin typeface="+mn-lt"/>
                <a:ea typeface="+mn-ea"/>
                <a:cs typeface="+mn-cs"/>
              </a:rPr>
              <a:t>1.) Speech recognition- </a:t>
            </a:r>
            <a:r>
              <a:rPr lang="en-US" sz="1600" kern="1200" dirty="0">
                <a:solidFill>
                  <a:schemeClr val="tx1"/>
                </a:solidFill>
                <a:latin typeface="+mn-lt"/>
                <a:ea typeface="+mn-ea"/>
                <a:cs typeface="+mn-cs"/>
              </a:rPr>
              <a:t>Speech recognition means that when humans are speaking, a machine understands it. In our project we are using Google Speech API in Python to make software which is used to run machines on command. </a:t>
            </a:r>
            <a:endParaRPr lang="en-US" sz="1600" dirty="0"/>
          </a:p>
        </p:txBody>
      </p:sp>
      <p:sp>
        <p:nvSpPr>
          <p:cNvPr id="12" name="TextBox 11">
            <a:extLst>
              <a:ext uri="{FF2B5EF4-FFF2-40B4-BE49-F238E27FC236}">
                <a16:creationId xmlns:a16="http://schemas.microsoft.com/office/drawing/2014/main" id="{843609F8-24A2-33CB-CD29-1DD9D77CFA78}"/>
              </a:ext>
            </a:extLst>
          </p:cNvPr>
          <p:cNvSpPr txBox="1"/>
          <p:nvPr/>
        </p:nvSpPr>
        <p:spPr>
          <a:xfrm>
            <a:off x="838200" y="4808659"/>
            <a:ext cx="6693400" cy="1723549"/>
          </a:xfrm>
          <a:prstGeom prst="rect">
            <a:avLst/>
          </a:prstGeom>
          <a:noFill/>
        </p:spPr>
        <p:txBody>
          <a:bodyPr wrap="square" rtlCol="0">
            <a:spAutoFit/>
          </a:bodyPr>
          <a:lstStyle/>
          <a:p>
            <a:pPr defTabSz="658368">
              <a:spcAft>
                <a:spcPts val="600"/>
              </a:spcAft>
            </a:pPr>
            <a:endParaRPr lang="en-US" sz="1600" b="1" kern="1200" dirty="0">
              <a:solidFill>
                <a:schemeClr val="tx1"/>
              </a:solidFill>
              <a:latin typeface="+mn-lt"/>
              <a:ea typeface="+mn-ea"/>
              <a:cs typeface="+mn-cs"/>
            </a:endParaRPr>
          </a:p>
          <a:p>
            <a:pPr defTabSz="658368">
              <a:spcAft>
                <a:spcPts val="600"/>
              </a:spcAft>
            </a:pPr>
            <a:r>
              <a:rPr lang="en-US" sz="1600" b="1" kern="1200" dirty="0">
                <a:solidFill>
                  <a:schemeClr val="tx1"/>
                </a:solidFill>
                <a:latin typeface="+mn-lt"/>
                <a:ea typeface="+mn-ea"/>
                <a:cs typeface="+mn-cs"/>
              </a:rPr>
              <a:t>2.) </a:t>
            </a:r>
            <a:r>
              <a:rPr lang="en-US" sz="1600" b="1" kern="1200" dirty="0" err="1">
                <a:solidFill>
                  <a:schemeClr val="tx1"/>
                </a:solidFill>
                <a:latin typeface="+mn-lt"/>
                <a:ea typeface="+mn-ea"/>
                <a:cs typeface="+mn-cs"/>
              </a:rPr>
              <a:t>gTTS</a:t>
            </a:r>
            <a:r>
              <a:rPr lang="en-US" sz="1600" kern="1200" dirty="0">
                <a:solidFill>
                  <a:schemeClr val="tx1"/>
                </a:solidFill>
                <a:latin typeface="+mn-lt"/>
                <a:ea typeface="+mn-ea"/>
                <a:cs typeface="+mn-cs"/>
              </a:rPr>
              <a:t>- Google’s text-to-speech packages converts your audio questions command to text. The response from the look-up function that you write for fetching answer to the question or command is converted in an audio form by </a:t>
            </a:r>
            <a:r>
              <a:rPr lang="en-US" sz="1600" kern="1200" dirty="0" err="1">
                <a:solidFill>
                  <a:schemeClr val="tx1"/>
                </a:solidFill>
                <a:latin typeface="+mn-lt"/>
                <a:ea typeface="+mn-ea"/>
                <a:cs typeface="+mn-cs"/>
              </a:rPr>
              <a:t>gTTS</a:t>
            </a:r>
            <a:r>
              <a:rPr lang="en-US" sz="1600" kern="1200" dirty="0">
                <a:solidFill>
                  <a:schemeClr val="tx1"/>
                </a:solidFill>
                <a:latin typeface="+mn-lt"/>
                <a:ea typeface="+mn-ea"/>
                <a:cs typeface="+mn-cs"/>
              </a:rPr>
              <a:t>. This package interface with Google </a:t>
            </a:r>
            <a:r>
              <a:rPr lang="en-US" sz="1600" kern="1200" dirty="0" err="1">
                <a:solidFill>
                  <a:schemeClr val="tx1"/>
                </a:solidFill>
                <a:latin typeface="+mn-lt"/>
                <a:ea typeface="+mn-ea"/>
                <a:cs typeface="+mn-cs"/>
              </a:rPr>
              <a:t>Translate’s</a:t>
            </a:r>
            <a:r>
              <a:rPr lang="en-US" sz="1600" kern="1200" dirty="0">
                <a:solidFill>
                  <a:schemeClr val="tx1"/>
                </a:solidFill>
                <a:latin typeface="+mn-lt"/>
                <a:ea typeface="+mn-ea"/>
                <a:cs typeface="+mn-cs"/>
              </a:rPr>
              <a:t> API. </a:t>
            </a:r>
          </a:p>
          <a:p>
            <a:pPr>
              <a:spcAft>
                <a:spcPts val="600"/>
              </a:spcAft>
            </a:pPr>
            <a:endParaRPr lang="en-IN" sz="1600" dirty="0"/>
          </a:p>
        </p:txBody>
      </p:sp>
      <p:pic>
        <p:nvPicPr>
          <p:cNvPr id="16" name="Picture 15" descr="Graphical user interface, application&#10;&#10;Description automatically generated">
            <a:extLst>
              <a:ext uri="{FF2B5EF4-FFF2-40B4-BE49-F238E27FC236}">
                <a16:creationId xmlns:a16="http://schemas.microsoft.com/office/drawing/2014/main" id="{E62624B5-6AFD-D028-D1CA-F924F74DA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809" y="5053939"/>
            <a:ext cx="2370871" cy="1356768"/>
          </a:xfrm>
          <a:prstGeom prst="rect">
            <a:avLst/>
          </a:prstGeom>
        </p:spPr>
      </p:pic>
      <p:pic>
        <p:nvPicPr>
          <p:cNvPr id="18" name="Picture 17" descr="Icon&#10;&#10;Description automatically generated with low confidence">
            <a:extLst>
              <a:ext uri="{FF2B5EF4-FFF2-40B4-BE49-F238E27FC236}">
                <a16:creationId xmlns:a16="http://schemas.microsoft.com/office/drawing/2014/main" id="{44EC8AFE-8B27-3A72-B749-F9E73D778FCA}"/>
              </a:ext>
            </a:extLst>
          </p:cNvPr>
          <p:cNvPicPr>
            <a:picLocks noChangeAspect="1"/>
          </p:cNvPicPr>
          <p:nvPr/>
        </p:nvPicPr>
        <p:blipFill rotWithShape="1">
          <a:blip r:embed="rId3">
            <a:extLst>
              <a:ext uri="{28A0092B-C50C-407E-A947-70E740481C1C}">
                <a14:useLocalDpi xmlns:a14="http://schemas.microsoft.com/office/drawing/2010/main" val="0"/>
              </a:ext>
            </a:extLst>
          </a:blip>
          <a:srcRect l="2288" t="-17269" r="-2288" b="17269"/>
          <a:stretch/>
        </p:blipFill>
        <p:spPr>
          <a:xfrm>
            <a:off x="1702002" y="2794774"/>
            <a:ext cx="1566754" cy="1692093"/>
          </a:xfrm>
          <a:prstGeom prst="rect">
            <a:avLst/>
          </a:prstGeom>
        </p:spPr>
      </p:pic>
      <p:pic>
        <p:nvPicPr>
          <p:cNvPr id="20" name="Picture 19" descr="Text&#10;&#10;Description automatically generated">
            <a:extLst>
              <a:ext uri="{FF2B5EF4-FFF2-40B4-BE49-F238E27FC236}">
                <a16:creationId xmlns:a16="http://schemas.microsoft.com/office/drawing/2014/main" id="{5D7402A2-9FA1-0613-53E9-A62620FBE455}"/>
              </a:ext>
            </a:extLst>
          </p:cNvPr>
          <p:cNvPicPr>
            <a:picLocks noChangeAspect="1"/>
          </p:cNvPicPr>
          <p:nvPr/>
        </p:nvPicPr>
        <p:blipFill rotWithShape="1">
          <a:blip r:embed="rId4">
            <a:extLst>
              <a:ext uri="{28A0092B-C50C-407E-A947-70E740481C1C}">
                <a14:useLocalDpi xmlns:a14="http://schemas.microsoft.com/office/drawing/2010/main" val="0"/>
              </a:ext>
            </a:extLst>
          </a:blip>
          <a:srcRect l="1352" t="8713" r="16783" b="6887"/>
          <a:stretch/>
        </p:blipFill>
        <p:spPr>
          <a:xfrm>
            <a:off x="5699311" y="1709956"/>
            <a:ext cx="5654489" cy="31054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13199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1556</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Fira Sans Black</vt:lpstr>
      <vt:lpstr>Roboto</vt:lpstr>
      <vt:lpstr>Wingdings 2</vt:lpstr>
      <vt:lpstr>Office Theme</vt:lpstr>
      <vt:lpstr>DAYANANDA SAGAR COLLEGE OF ENGINEERING Shavige Malleshwara Hills, Kumaraswamy Layout, Bangalore-560078 (An Autonomous Institute affiliated to VTU, Approved by AICTE &amp;ISO 9001: 2008 Certified) Accredited by National Assessment &amp; Accreditation Council (NAAC) with ‘A’ Grade Department of Mechanical Engineering                                                              </vt:lpstr>
      <vt:lpstr>Abstract</vt:lpstr>
      <vt:lpstr>Literature survey</vt:lpstr>
      <vt:lpstr>PowerPoint Presentation</vt:lpstr>
      <vt:lpstr>Objectives of the project: </vt:lpstr>
      <vt:lpstr>Method and Methodology:  </vt:lpstr>
      <vt:lpstr>PowerPoint Presentation</vt:lpstr>
      <vt:lpstr>PowerPoint Presentation</vt:lpstr>
      <vt:lpstr>Model Analysis</vt:lpstr>
      <vt:lpstr>PowerPoint Presentation</vt:lpstr>
      <vt:lpstr>BUDGET DETAILS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DayanandaSagar College of Engineering Shavige Malleshwara Hills, Kumaraswamy Layout, Bangalore – 560 078. Accredited by National Assessment and Accreditation Council (NAAC) with ‘A’ grade Department of Mechanical Engineering</dc:title>
  <dc:creator>JADHAV</dc:creator>
  <cp:lastModifiedBy>harsh raj</cp:lastModifiedBy>
  <cp:revision>22</cp:revision>
  <dcterms:created xsi:type="dcterms:W3CDTF">2016-09-03T05:16:26Z</dcterms:created>
  <dcterms:modified xsi:type="dcterms:W3CDTF">2023-04-25T13:57:17Z</dcterms:modified>
</cp:coreProperties>
</file>