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94" r:id="rId8"/>
    <p:sldId id="262" r:id="rId9"/>
    <p:sldId id="263" r:id="rId10"/>
    <p:sldId id="264" r:id="rId11"/>
    <p:sldId id="265" r:id="rId12"/>
    <p:sldId id="266" r:id="rId13"/>
    <p:sldId id="277" r:id="rId14"/>
    <p:sldId id="267" r:id="rId15"/>
    <p:sldId id="268" r:id="rId16"/>
    <p:sldId id="269" r:id="rId17"/>
    <p:sldId id="270" r:id="rId18"/>
    <p:sldId id="271" r:id="rId19"/>
    <p:sldId id="272" r:id="rId20"/>
    <p:sldId id="273" r:id="rId21"/>
    <p:sldId id="274" r:id="rId22"/>
    <p:sldId id="275" r:id="rId23"/>
    <p:sldId id="276" r:id="rId24"/>
    <p:sldId id="278" r:id="rId25"/>
    <p:sldId id="279" r:id="rId26"/>
    <p:sldId id="280" r:id="rId27"/>
    <p:sldId id="281" r:id="rId28"/>
    <p:sldId id="282" r:id="rId29"/>
    <p:sldId id="286" r:id="rId30"/>
    <p:sldId id="284" r:id="rId31"/>
    <p:sldId id="285" r:id="rId32"/>
    <p:sldId id="287" r:id="rId33"/>
    <p:sldId id="283" r:id="rId34"/>
    <p:sldId id="288" r:id="rId35"/>
    <p:sldId id="289" r:id="rId36"/>
    <p:sldId id="290" r:id="rId37"/>
    <p:sldId id="291" r:id="rId38"/>
    <p:sldId id="292" r:id="rId39"/>
    <p:sldId id="293" r:id="rId40"/>
    <p:sldId id="296" r:id="rId41"/>
    <p:sldId id="295"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00" autoAdjust="0"/>
    <p:restoredTop sz="94660"/>
  </p:normalViewPr>
  <p:slideViewPr>
    <p:cSldViewPr snapToGrid="0">
      <p:cViewPr varScale="1">
        <p:scale>
          <a:sx n="70" d="100"/>
          <a:sy n="70" d="100"/>
        </p:scale>
        <p:origin x="102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pPr/>
              <a:t>4/16/2022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4/16/2022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4/16/2022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4/16/2022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4/16/2022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4/16/2022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4/16/2022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4/16/2022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4/16/2022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4/16/2022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4/16/2022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C1BE34-7FD9-46D9-A378-EEA0B1F20F47}"/>
              </a:ext>
            </a:extLst>
          </p:cNvPr>
          <p:cNvPicPr>
            <a:picLocks noChangeAspect="1"/>
          </p:cNvPicPr>
          <p:nvPr/>
        </p:nvPicPr>
        <p:blipFill>
          <a:blip r:embed="rId2"/>
          <a:stretch>
            <a:fillRect/>
          </a:stretch>
        </p:blipFill>
        <p:spPr>
          <a:xfrm>
            <a:off x="-1" y="4099368"/>
            <a:ext cx="3273287" cy="2758632"/>
          </a:xfrm>
          <a:prstGeom prst="rect">
            <a:avLst/>
          </a:prstGeom>
        </p:spPr>
      </p:pic>
      <p:sp>
        <p:nvSpPr>
          <p:cNvPr id="2" name="Title 1">
            <a:extLst>
              <a:ext uri="{FF2B5EF4-FFF2-40B4-BE49-F238E27FC236}">
                <a16:creationId xmlns:a16="http://schemas.microsoft.com/office/drawing/2014/main" id="{1D111BB2-516B-4097-BF7F-A961EB399645}"/>
              </a:ext>
            </a:extLst>
          </p:cNvPr>
          <p:cNvSpPr>
            <a:spLocks noGrp="1"/>
          </p:cNvSpPr>
          <p:nvPr>
            <p:ph type="ctrTitle"/>
          </p:nvPr>
        </p:nvSpPr>
        <p:spPr>
          <a:xfrm>
            <a:off x="1477618" y="1267352"/>
            <a:ext cx="9448800" cy="2536299"/>
          </a:xfrm>
        </p:spPr>
        <p:style>
          <a:lnRef idx="0">
            <a:schemeClr val="accent2"/>
          </a:lnRef>
          <a:fillRef idx="3">
            <a:schemeClr val="accent2"/>
          </a:fillRef>
          <a:effectRef idx="3">
            <a:schemeClr val="accent2"/>
          </a:effectRef>
          <a:fontRef idx="minor">
            <a:schemeClr val="lt1"/>
          </a:fontRef>
        </p:style>
        <p:txBody>
          <a:bodyPr>
            <a:noAutofit/>
          </a:bodyPr>
          <a:lstStyle/>
          <a:p>
            <a:pPr algn="ctr"/>
            <a:r>
              <a:rPr lang="en-US" sz="6600" b="1" cap="none" dirty="0">
                <a:ln w="6600">
                  <a:solidFill>
                    <a:schemeClr val="accent2"/>
                  </a:solidFill>
                  <a:prstDash val="solid"/>
                </a:ln>
                <a:solidFill>
                  <a:srgbClr val="FFFFFF"/>
                </a:solidFill>
                <a:effectLst>
                  <a:outerShdw dist="38100" dir="2700000" algn="tl" rotWithShape="0">
                    <a:schemeClr val="accent2"/>
                  </a:outerShdw>
                </a:effectLst>
              </a:rPr>
              <a:t>Presentation on </a:t>
            </a:r>
            <a:br>
              <a:rPr lang="en-US" sz="6600" b="1" cap="none" dirty="0">
                <a:ln w="6600">
                  <a:solidFill>
                    <a:schemeClr val="accent2"/>
                  </a:solidFill>
                  <a:prstDash val="solid"/>
                </a:ln>
                <a:solidFill>
                  <a:srgbClr val="FFFFFF"/>
                </a:solidFill>
                <a:effectLst>
                  <a:outerShdw dist="38100" dir="2700000" algn="tl" rotWithShape="0">
                    <a:schemeClr val="accent2"/>
                  </a:outerShdw>
                </a:effectLst>
              </a:rPr>
            </a:br>
            <a:r>
              <a:rPr lang="en-IN" sz="6600" b="1" cap="none" dirty="0">
                <a:ln w="6600">
                  <a:solidFill>
                    <a:schemeClr val="accent2"/>
                  </a:solidFill>
                  <a:prstDash val="solid"/>
                </a:ln>
                <a:solidFill>
                  <a:srgbClr val="FFFFFF"/>
                </a:solidFill>
                <a:effectLst>
                  <a:outerShdw dist="38100" dir="2700000" algn="tl" rotWithShape="0">
                    <a:schemeClr val="accent2"/>
                  </a:outerShdw>
                </a:effectLst>
              </a:rPr>
              <a:t>CUSTOMER RETENTION</a:t>
            </a:r>
          </a:p>
        </p:txBody>
      </p:sp>
      <p:sp>
        <p:nvSpPr>
          <p:cNvPr id="3" name="Subtitle 2">
            <a:extLst>
              <a:ext uri="{FF2B5EF4-FFF2-40B4-BE49-F238E27FC236}">
                <a16:creationId xmlns:a16="http://schemas.microsoft.com/office/drawing/2014/main" id="{B58BAB4B-F4D1-4E7A-A4BD-E72107C6497B}"/>
              </a:ext>
            </a:extLst>
          </p:cNvPr>
          <p:cNvSpPr>
            <a:spLocks noGrp="1"/>
          </p:cNvSpPr>
          <p:nvPr>
            <p:ph type="subTitle" idx="1"/>
          </p:nvPr>
        </p:nvSpPr>
        <p:spPr>
          <a:xfrm>
            <a:off x="3949148" y="4542460"/>
            <a:ext cx="4439478" cy="572879"/>
          </a:xfrm>
        </p:spPr>
        <p:txBody>
          <a:bodyPr/>
          <a:lstStyle/>
          <a:p>
            <a:pPr algn="ctr"/>
            <a:r>
              <a:rPr lang="en-US" b="1" dirty="0">
                <a:solidFill>
                  <a:schemeClr val="accent3">
                    <a:lumMod val="50000"/>
                  </a:schemeClr>
                </a:solidFill>
              </a:rPr>
              <a:t>Presented By: Yashshree Baviskar</a:t>
            </a:r>
            <a:endParaRPr lang="en-IN" b="1" dirty="0">
              <a:solidFill>
                <a:schemeClr val="accent3">
                  <a:lumMod val="50000"/>
                </a:schemeClr>
              </a:solidFill>
            </a:endParaRPr>
          </a:p>
        </p:txBody>
      </p:sp>
    </p:spTree>
    <p:extLst>
      <p:ext uri="{BB962C8B-B14F-4D97-AF65-F5344CB8AC3E}">
        <p14:creationId xmlns:p14="http://schemas.microsoft.com/office/powerpoint/2010/main" val="20764382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79DB8-8783-45C1-A345-7F2C33383A4A}"/>
              </a:ext>
            </a:extLst>
          </p:cNvPr>
          <p:cNvSpPr>
            <a:spLocks noGrp="1"/>
          </p:cNvSpPr>
          <p:nvPr>
            <p:ph type="title"/>
          </p:nvPr>
        </p:nvSpPr>
        <p:spPr>
          <a:xfrm>
            <a:off x="3127512" y="1033669"/>
            <a:ext cx="8378687" cy="1023731"/>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algn="ctr"/>
            <a:r>
              <a:rPr lang="en-IN" b="1" dirty="0">
                <a:solidFill>
                  <a:srgbClr val="FF0000"/>
                </a:solidFill>
                <a:latin typeface="Century" panose="02040604050505020304" pitchFamily="18" charset="0"/>
                <a:ea typeface="+mn-ea"/>
                <a:cs typeface="+mn-cs"/>
              </a:rPr>
              <a:t>Data Cleaning</a:t>
            </a:r>
          </a:p>
        </p:txBody>
      </p:sp>
      <p:sp>
        <p:nvSpPr>
          <p:cNvPr id="3" name="Content Placeholder 2">
            <a:extLst>
              <a:ext uri="{FF2B5EF4-FFF2-40B4-BE49-F238E27FC236}">
                <a16:creationId xmlns:a16="http://schemas.microsoft.com/office/drawing/2014/main" id="{293DDB8F-77E9-4414-B35B-82D9A0BE9E26}"/>
              </a:ext>
            </a:extLst>
          </p:cNvPr>
          <p:cNvSpPr>
            <a:spLocks noGrp="1"/>
          </p:cNvSpPr>
          <p:nvPr>
            <p:ph idx="1"/>
          </p:nvPr>
        </p:nvSpPr>
        <p:spPr/>
        <p:txBody>
          <a:bodyPr/>
          <a:lstStyle/>
          <a:p>
            <a:pPr algn="just"/>
            <a:r>
              <a:rPr lang="en-IN" sz="2000" dirty="0">
                <a:solidFill>
                  <a:schemeClr val="accent1">
                    <a:lumMod val="50000"/>
                  </a:schemeClr>
                </a:solidFill>
                <a:latin typeface="Rockwell" panose="02060603020205020403" pitchFamily="18" charset="0"/>
              </a:rPr>
              <a:t>The data type of </a:t>
            </a:r>
            <a:r>
              <a:rPr lang="en-IN" sz="2000" dirty="0" err="1">
                <a:solidFill>
                  <a:schemeClr val="accent1">
                    <a:lumMod val="50000"/>
                  </a:schemeClr>
                </a:solidFill>
                <a:latin typeface="Rockwell" panose="02060603020205020403" pitchFamily="18" charset="0"/>
              </a:rPr>
              <a:t>pincode</a:t>
            </a:r>
            <a:r>
              <a:rPr lang="en-IN" sz="2000" dirty="0">
                <a:solidFill>
                  <a:schemeClr val="accent1">
                    <a:lumMod val="50000"/>
                  </a:schemeClr>
                </a:solidFill>
                <a:latin typeface="Rockwell" panose="02060603020205020403" pitchFamily="18" charset="0"/>
              </a:rPr>
              <a:t> column was integer type but </a:t>
            </a:r>
            <a:r>
              <a:rPr lang="en-IN" sz="2000" dirty="0" err="1">
                <a:solidFill>
                  <a:schemeClr val="accent1">
                    <a:lumMod val="50000"/>
                  </a:schemeClr>
                </a:solidFill>
                <a:latin typeface="Rockwell" panose="02060603020205020403" pitchFamily="18" charset="0"/>
              </a:rPr>
              <a:t>pincode</a:t>
            </a:r>
            <a:r>
              <a:rPr lang="en-IN" sz="2000" dirty="0">
                <a:solidFill>
                  <a:schemeClr val="accent1">
                    <a:lumMod val="50000"/>
                  </a:schemeClr>
                </a:solidFill>
                <a:latin typeface="Rockwell" panose="02060603020205020403" pitchFamily="18" charset="0"/>
              </a:rPr>
              <a:t> is a code which will be given to particular location and it will be unique so the datatype should object. So I have changed the datatype of Pincode column if I won’t have changed the datatype it would have carried some wrong information and effected our analysis.</a:t>
            </a:r>
          </a:p>
          <a:p>
            <a:pPr algn="just"/>
            <a:r>
              <a:rPr lang="en-IN" sz="2000" dirty="0">
                <a:solidFill>
                  <a:schemeClr val="accent1">
                    <a:lumMod val="50000"/>
                  </a:schemeClr>
                </a:solidFill>
                <a:latin typeface="Rockwell" panose="02060603020205020403" pitchFamily="18" charset="0"/>
              </a:rPr>
              <a:t>And the column names are very descriptive and they look hard to handle with unnecessary spacing so I have changed my column names which will be helpful for further studies</a:t>
            </a:r>
            <a:r>
              <a:rPr lang="en-IN" sz="2000" dirty="0">
                <a:solidFill>
                  <a:schemeClr val="accent1">
                    <a:lumMod val="75000"/>
                  </a:schemeClr>
                </a:solidFill>
                <a:latin typeface="Century" panose="02040604050505020304" pitchFamily="18" charset="0"/>
                <a:ea typeface="Calibri" panose="020F0502020204030204" pitchFamily="34" charset="0"/>
              </a:rPr>
              <a:t>.</a:t>
            </a:r>
          </a:p>
          <a:p>
            <a:pPr algn="just"/>
            <a:endParaRPr lang="en-IN" sz="2000" dirty="0">
              <a:solidFill>
                <a:schemeClr val="accent1">
                  <a:lumMod val="50000"/>
                </a:schemeClr>
              </a:solidFill>
              <a:latin typeface="Rockwell" panose="02060603020205020403" pitchFamily="18" charset="0"/>
            </a:endParaRPr>
          </a:p>
          <a:p>
            <a:pPr algn="just"/>
            <a:endParaRPr lang="en-IN" sz="2000" dirty="0">
              <a:solidFill>
                <a:schemeClr val="accent1">
                  <a:lumMod val="50000"/>
                </a:schemeClr>
              </a:solidFill>
              <a:latin typeface="Rockwell" panose="02060603020205020403" pitchFamily="18" charset="0"/>
            </a:endParaRPr>
          </a:p>
        </p:txBody>
      </p:sp>
    </p:spTree>
    <p:extLst>
      <p:ext uri="{BB962C8B-B14F-4D97-AF65-F5344CB8AC3E}">
        <p14:creationId xmlns:p14="http://schemas.microsoft.com/office/powerpoint/2010/main" val="1234733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90C8B-54DB-4DC7-A3D5-CEA2E3818D64}"/>
              </a:ext>
            </a:extLst>
          </p:cNvPr>
          <p:cNvSpPr>
            <a:spLocks noGrp="1"/>
          </p:cNvSpPr>
          <p:nvPr>
            <p:ph type="title"/>
          </p:nvPr>
        </p:nvSpPr>
        <p:spPr>
          <a:xfrm>
            <a:off x="3193774" y="1066801"/>
            <a:ext cx="8312425" cy="801756"/>
          </a:xfrm>
        </p:spPr>
        <p:style>
          <a:lnRef idx="2">
            <a:schemeClr val="accent1"/>
          </a:lnRef>
          <a:fillRef idx="1">
            <a:schemeClr val="lt1"/>
          </a:fillRef>
          <a:effectRef idx="0">
            <a:schemeClr val="accent1"/>
          </a:effectRef>
          <a:fontRef idx="minor">
            <a:schemeClr val="dk1"/>
          </a:fontRef>
        </p:style>
        <p:txBody>
          <a:bodyPr/>
          <a:lstStyle/>
          <a:p>
            <a:pPr algn="ctr"/>
            <a:r>
              <a:rPr lang="en-IN" b="1" dirty="0">
                <a:solidFill>
                  <a:srgbClr val="FF0000"/>
                </a:solidFill>
                <a:latin typeface="Century" panose="02040604050505020304" pitchFamily="18" charset="0"/>
              </a:rPr>
              <a:t>Visualization</a:t>
            </a:r>
            <a:endParaRPr lang="en-IN" dirty="0"/>
          </a:p>
        </p:txBody>
      </p:sp>
      <p:pic>
        <p:nvPicPr>
          <p:cNvPr id="4" name="Content Placeholder 3">
            <a:extLst>
              <a:ext uri="{FF2B5EF4-FFF2-40B4-BE49-F238E27FC236}">
                <a16:creationId xmlns:a16="http://schemas.microsoft.com/office/drawing/2014/main" id="{A8289820-FCFB-43D7-BA3C-0FBC65758FA9}"/>
              </a:ext>
            </a:extLst>
          </p:cNvPr>
          <p:cNvPicPr>
            <a:picLocks noGrp="1" noChangeAspect="1"/>
          </p:cNvPicPr>
          <p:nvPr>
            <p:ph idx="1"/>
          </p:nvPr>
        </p:nvPicPr>
        <p:blipFill>
          <a:blip r:embed="rId2"/>
          <a:stretch>
            <a:fillRect/>
          </a:stretch>
        </p:blipFill>
        <p:spPr>
          <a:xfrm>
            <a:off x="606286" y="2320959"/>
            <a:ext cx="6284843" cy="39075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8A5CC5C0-99D5-45CE-9A6F-F04130799A9A}"/>
              </a:ext>
            </a:extLst>
          </p:cNvPr>
          <p:cNvSpPr txBox="1"/>
          <p:nvPr/>
        </p:nvSpPr>
        <p:spPr>
          <a:xfrm>
            <a:off x="7712765" y="2320959"/>
            <a:ext cx="3872949" cy="3693319"/>
          </a:xfrm>
          <a:prstGeom prst="rect">
            <a:avLst/>
          </a:prstGeom>
          <a:noFill/>
        </p:spPr>
        <p:txBody>
          <a:bodyPr wrap="square" rtlCol="0">
            <a:spAutoFit/>
          </a:bodyPr>
          <a:lstStyle/>
          <a:p>
            <a:r>
              <a:rPr lang="en-US" dirty="0"/>
              <a:t> </a:t>
            </a:r>
            <a:r>
              <a:rPr lang="en-US" dirty="0">
                <a:solidFill>
                  <a:schemeClr val="accent1">
                    <a:lumMod val="50000"/>
                  </a:schemeClr>
                </a:solidFill>
                <a:latin typeface="Rockwell" panose="02060603020205020403" pitchFamily="18" charset="0"/>
              </a:rPr>
              <a:t>Outcome:</a:t>
            </a:r>
          </a:p>
          <a:p>
            <a:endParaRPr lang="en-US" dirty="0">
              <a:solidFill>
                <a:schemeClr val="accent1">
                  <a:lumMod val="50000"/>
                </a:schemeClr>
              </a:solidFill>
              <a:latin typeface="Rockwell" panose="02060603020205020403" pitchFamily="18" charset="0"/>
            </a:endParaRPr>
          </a:p>
          <a:p>
            <a:r>
              <a:rPr lang="en-US" dirty="0">
                <a:solidFill>
                  <a:schemeClr val="accent1">
                    <a:lumMod val="50000"/>
                  </a:schemeClr>
                </a:solidFill>
                <a:latin typeface="Rockwell" panose="02060603020205020403" pitchFamily="18" charset="0"/>
              </a:rPr>
              <a:t>-  Here almost 181 females and 88 males out of 289</a:t>
            </a:r>
          </a:p>
          <a:p>
            <a:endParaRPr lang="en-US" dirty="0">
              <a:solidFill>
                <a:schemeClr val="accent1">
                  <a:lumMod val="50000"/>
                </a:schemeClr>
              </a:solidFill>
              <a:latin typeface="Rockwell" panose="02060603020205020403" pitchFamily="18" charset="0"/>
            </a:endParaRPr>
          </a:p>
          <a:p>
            <a:pPr marL="285750" indent="-285750">
              <a:buFontTx/>
              <a:buChar char="-"/>
            </a:pPr>
            <a:r>
              <a:rPr lang="en-IN" dirty="0">
                <a:solidFill>
                  <a:schemeClr val="accent1">
                    <a:lumMod val="50000"/>
                  </a:schemeClr>
                </a:solidFill>
                <a:latin typeface="Rockwell" panose="02060603020205020403" pitchFamily="18" charset="0"/>
              </a:rPr>
              <a:t>The Majority of Respondent are Female (67.3%) &amp; rest are Male respondent.</a:t>
            </a:r>
          </a:p>
          <a:p>
            <a:pPr marL="285750" indent="-285750">
              <a:buFontTx/>
              <a:buChar char="-"/>
            </a:pPr>
            <a:endParaRPr lang="en-IN" dirty="0">
              <a:solidFill>
                <a:schemeClr val="accent1">
                  <a:lumMod val="50000"/>
                </a:schemeClr>
              </a:solidFill>
              <a:latin typeface="Rockwell" panose="02060603020205020403" pitchFamily="18" charset="0"/>
            </a:endParaRPr>
          </a:p>
          <a:p>
            <a:pPr marL="285750" indent="-285750">
              <a:buFontTx/>
              <a:buChar char="-"/>
            </a:pPr>
            <a:r>
              <a:rPr lang="en-IN" dirty="0">
                <a:solidFill>
                  <a:schemeClr val="accent1">
                    <a:lumMod val="50000"/>
                  </a:schemeClr>
                </a:solidFill>
                <a:latin typeface="Rockwell" panose="02060603020205020403" pitchFamily="18" charset="0"/>
              </a:rPr>
              <a:t>This also shows that women are more shopping oriented than men.</a:t>
            </a:r>
          </a:p>
          <a:p>
            <a:pPr marL="285750" indent="-285750">
              <a:buFontTx/>
              <a:buChar char="-"/>
            </a:pPr>
            <a:endParaRPr lang="en-IN" dirty="0">
              <a:solidFill>
                <a:schemeClr val="accent1">
                  <a:lumMod val="50000"/>
                </a:schemeClr>
              </a:solidFill>
              <a:latin typeface="Rockwell" panose="02060603020205020403" pitchFamily="18" charset="0"/>
            </a:endParaRPr>
          </a:p>
        </p:txBody>
      </p:sp>
    </p:spTree>
    <p:extLst>
      <p:ext uri="{BB962C8B-B14F-4D97-AF65-F5344CB8AC3E}">
        <p14:creationId xmlns:p14="http://schemas.microsoft.com/office/powerpoint/2010/main" val="8869681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EC4FBE5-675C-4819-BB10-58FFA868AD83}"/>
              </a:ext>
            </a:extLst>
          </p:cNvPr>
          <p:cNvPicPr>
            <a:picLocks noGrp="1" noChangeAspect="1"/>
          </p:cNvPicPr>
          <p:nvPr>
            <p:ph idx="1"/>
          </p:nvPr>
        </p:nvPicPr>
        <p:blipFill>
          <a:blip r:embed="rId2"/>
          <a:stretch>
            <a:fillRect/>
          </a:stretch>
        </p:blipFill>
        <p:spPr>
          <a:xfrm>
            <a:off x="856838" y="2658486"/>
            <a:ext cx="5862016" cy="33168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064A1D62-4A61-4364-A5AF-BD8EA2BBD2AA}"/>
              </a:ext>
            </a:extLst>
          </p:cNvPr>
          <p:cNvSpPr txBox="1"/>
          <p:nvPr/>
        </p:nvSpPr>
        <p:spPr>
          <a:xfrm>
            <a:off x="7673009" y="1720840"/>
            <a:ext cx="4200939" cy="4801314"/>
          </a:xfrm>
          <a:prstGeom prst="rect">
            <a:avLst/>
          </a:prstGeom>
          <a:noFill/>
        </p:spPr>
        <p:txBody>
          <a:bodyPr wrap="square" rtlCol="0">
            <a:spAutoFit/>
          </a:bodyPr>
          <a:lstStyle/>
          <a:p>
            <a:pPr algn="just"/>
            <a:r>
              <a:rPr lang="en-US" dirty="0"/>
              <a:t> </a:t>
            </a:r>
            <a:r>
              <a:rPr lang="en-US" dirty="0">
                <a:solidFill>
                  <a:schemeClr val="accent1">
                    <a:lumMod val="50000"/>
                  </a:schemeClr>
                </a:solidFill>
                <a:latin typeface="Rockwell" panose="02060603020205020403" pitchFamily="18" charset="0"/>
              </a:rPr>
              <a:t>Outcome:</a:t>
            </a:r>
          </a:p>
          <a:p>
            <a:pPr algn="just"/>
            <a:r>
              <a:rPr lang="en-US" dirty="0">
                <a:solidFill>
                  <a:schemeClr val="accent1">
                    <a:lumMod val="50000"/>
                  </a:schemeClr>
                </a:solidFill>
                <a:latin typeface="Rockwell" panose="02060603020205020403" pitchFamily="18" charset="0"/>
              </a:rPr>
              <a:t>    Age Group = No. of People</a:t>
            </a:r>
          </a:p>
          <a:p>
            <a:pPr marL="285750" indent="-285750" algn="just">
              <a:buFontTx/>
              <a:buChar char="-"/>
            </a:pPr>
            <a:r>
              <a:rPr lang="en-US" dirty="0">
                <a:solidFill>
                  <a:schemeClr val="accent1">
                    <a:lumMod val="50000"/>
                  </a:schemeClr>
                </a:solidFill>
                <a:latin typeface="Rockwell" panose="02060603020205020403" pitchFamily="18" charset="0"/>
              </a:rPr>
              <a:t>31-40 years =81</a:t>
            </a:r>
          </a:p>
          <a:p>
            <a:pPr marL="285750" indent="-285750" algn="just">
              <a:buFontTx/>
              <a:buChar char="-"/>
            </a:pPr>
            <a:r>
              <a:rPr lang="en-US" dirty="0">
                <a:solidFill>
                  <a:schemeClr val="accent1">
                    <a:lumMod val="50000"/>
                  </a:schemeClr>
                </a:solidFill>
                <a:latin typeface="Rockwell" panose="02060603020205020403" pitchFamily="18" charset="0"/>
              </a:rPr>
              <a:t>21-30 years =79</a:t>
            </a:r>
          </a:p>
          <a:p>
            <a:pPr marL="285750" indent="-285750" algn="just">
              <a:buFontTx/>
              <a:buChar char="-"/>
            </a:pPr>
            <a:r>
              <a:rPr lang="en-US" dirty="0">
                <a:solidFill>
                  <a:schemeClr val="accent1">
                    <a:lumMod val="50000"/>
                  </a:schemeClr>
                </a:solidFill>
                <a:latin typeface="Rockwell" panose="02060603020205020403" pitchFamily="18" charset="0"/>
              </a:rPr>
              <a:t>41-50 years =70</a:t>
            </a:r>
          </a:p>
          <a:p>
            <a:pPr marL="285750" indent="-285750" algn="just">
              <a:buFontTx/>
              <a:buChar char="-"/>
            </a:pPr>
            <a:r>
              <a:rPr lang="en-US" dirty="0">
                <a:solidFill>
                  <a:schemeClr val="accent1">
                    <a:lumMod val="50000"/>
                  </a:schemeClr>
                </a:solidFill>
                <a:latin typeface="Rockwell" panose="02060603020205020403" pitchFamily="18" charset="0"/>
              </a:rPr>
              <a:t>Less than 20 years=20</a:t>
            </a:r>
          </a:p>
          <a:p>
            <a:pPr marL="285750" indent="-285750" algn="just">
              <a:buFontTx/>
              <a:buChar char="-"/>
            </a:pPr>
            <a:r>
              <a:rPr lang="en-US" dirty="0">
                <a:solidFill>
                  <a:schemeClr val="accent1">
                    <a:lumMod val="50000"/>
                  </a:schemeClr>
                </a:solidFill>
                <a:latin typeface="Rockwell" panose="02060603020205020403" pitchFamily="18" charset="0"/>
              </a:rPr>
              <a:t>51 years and above=19</a:t>
            </a:r>
          </a:p>
          <a:p>
            <a:pPr marL="285750" indent="-285750" algn="just">
              <a:buFontTx/>
              <a:buChar char="-"/>
            </a:pPr>
            <a:endParaRPr lang="en-US" dirty="0">
              <a:solidFill>
                <a:schemeClr val="accent1">
                  <a:lumMod val="50000"/>
                </a:schemeClr>
              </a:solidFill>
              <a:latin typeface="Rockwell" panose="02060603020205020403" pitchFamily="18" charset="0"/>
            </a:endParaRPr>
          </a:p>
          <a:p>
            <a:pPr marL="285750" indent="-285750" algn="just">
              <a:buFont typeface="Arial" panose="020B0604020202020204" pitchFamily="34" charset="0"/>
              <a:buChar char="•"/>
            </a:pPr>
            <a:r>
              <a:rPr lang="en-IN" dirty="0">
                <a:solidFill>
                  <a:schemeClr val="accent1">
                    <a:lumMod val="50000"/>
                  </a:schemeClr>
                </a:solidFill>
                <a:latin typeface="Rockwell" panose="02060603020205020403" pitchFamily="18" charset="0"/>
              </a:rPr>
              <a:t>Majority of female customers are between age group of 21-40 years.</a:t>
            </a:r>
          </a:p>
          <a:p>
            <a:pPr marL="285750" indent="-285750" algn="just">
              <a:buFont typeface="Arial" panose="020B0604020202020204" pitchFamily="34" charset="0"/>
              <a:buChar char="•"/>
            </a:pPr>
            <a:r>
              <a:rPr lang="en-IN" dirty="0">
                <a:solidFill>
                  <a:schemeClr val="accent1">
                    <a:lumMod val="50000"/>
                  </a:schemeClr>
                </a:solidFill>
                <a:latin typeface="Rockwell" panose="02060603020205020403" pitchFamily="18" charset="0"/>
              </a:rPr>
              <a:t>Within Male Customers Tendency of online shopping seen among age group of 31-50 years.</a:t>
            </a:r>
          </a:p>
          <a:p>
            <a:pPr marL="285750" indent="-285750" algn="just">
              <a:buFont typeface="Arial" panose="020B0604020202020204" pitchFamily="34" charset="0"/>
              <a:buChar char="•"/>
            </a:pPr>
            <a:r>
              <a:rPr lang="en-IN" dirty="0">
                <a:solidFill>
                  <a:schemeClr val="accent1">
                    <a:lumMod val="50000"/>
                  </a:schemeClr>
                </a:solidFill>
                <a:latin typeface="Rockwell" panose="02060603020205020403" pitchFamily="18" charset="0"/>
              </a:rPr>
              <a:t>For both gender tendency of shopping is less for age greater than 51 years old.</a:t>
            </a:r>
          </a:p>
          <a:p>
            <a:endParaRPr lang="en-IN" dirty="0"/>
          </a:p>
        </p:txBody>
      </p:sp>
    </p:spTree>
    <p:extLst>
      <p:ext uri="{BB962C8B-B14F-4D97-AF65-F5344CB8AC3E}">
        <p14:creationId xmlns:p14="http://schemas.microsoft.com/office/powerpoint/2010/main" val="1528840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tretch>
            <a:fillRect/>
          </a:stretch>
        </p:blipFill>
        <p:spPr>
          <a:xfrm>
            <a:off x="1396637" y="1673384"/>
            <a:ext cx="10137866" cy="4609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555B17E-CF77-486D-A3F6-D312EAA3F7CA}"/>
              </a:ext>
            </a:extLst>
          </p:cNvPr>
          <p:cNvPicPr>
            <a:picLocks noGrp="1" noChangeAspect="1"/>
          </p:cNvPicPr>
          <p:nvPr>
            <p:ph idx="1"/>
          </p:nvPr>
        </p:nvPicPr>
        <p:blipFill>
          <a:blip r:embed="rId2"/>
          <a:stretch>
            <a:fillRect/>
          </a:stretch>
        </p:blipFill>
        <p:spPr>
          <a:xfrm>
            <a:off x="450574" y="2017523"/>
            <a:ext cx="7275443" cy="3919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6D184775-0C44-4E58-8A65-310727D78788}"/>
              </a:ext>
            </a:extLst>
          </p:cNvPr>
          <p:cNvSpPr txBox="1"/>
          <p:nvPr/>
        </p:nvSpPr>
        <p:spPr>
          <a:xfrm>
            <a:off x="8176591" y="1689806"/>
            <a:ext cx="3564835" cy="3970318"/>
          </a:xfrm>
          <a:prstGeom prst="rect">
            <a:avLst/>
          </a:prstGeom>
          <a:noFill/>
        </p:spPr>
        <p:txBody>
          <a:bodyPr wrap="square" rtlCol="0">
            <a:spAutoFit/>
          </a:bodyPr>
          <a:lstStyle/>
          <a:p>
            <a:pPr algn="just"/>
            <a:r>
              <a:rPr lang="en-US" dirty="0"/>
              <a:t> </a:t>
            </a:r>
            <a:r>
              <a:rPr lang="en-US" dirty="0" smtClean="0">
                <a:solidFill>
                  <a:schemeClr val="accent1">
                    <a:lumMod val="50000"/>
                  </a:schemeClr>
                </a:solidFill>
                <a:latin typeface="Rockwell" panose="02060603020205020403" pitchFamily="18" charset="0"/>
              </a:rPr>
              <a:t>Insights:</a:t>
            </a:r>
            <a:endParaRPr lang="en-US" dirty="0">
              <a:solidFill>
                <a:schemeClr val="accent1">
                  <a:lumMod val="50000"/>
                </a:schemeClr>
              </a:solidFill>
              <a:latin typeface="Rockwell" panose="02060603020205020403" pitchFamily="18" charset="0"/>
            </a:endParaRPr>
          </a:p>
          <a:p>
            <a:pPr marL="285750" indent="-285750" algn="just">
              <a:buFont typeface="Arial" panose="020B0604020202020204" pitchFamily="34" charset="0"/>
              <a:buChar char="•"/>
            </a:pPr>
            <a:r>
              <a:rPr lang="en-IN" dirty="0">
                <a:solidFill>
                  <a:schemeClr val="accent1">
                    <a:lumMod val="50000"/>
                  </a:schemeClr>
                </a:solidFill>
                <a:latin typeface="Rockwell" panose="02060603020205020403" pitchFamily="18" charset="0"/>
              </a:rPr>
              <a:t>Most Online Shopping Customer belong to Metro Cities. and most of them are Male customer</a:t>
            </a:r>
          </a:p>
          <a:p>
            <a:pPr marL="285750" indent="-285750" algn="just">
              <a:buFont typeface="Arial" panose="020B0604020202020204" pitchFamily="34" charset="0"/>
              <a:buChar char="•"/>
            </a:pPr>
            <a:r>
              <a:rPr lang="en-IN" dirty="0">
                <a:solidFill>
                  <a:schemeClr val="accent1">
                    <a:lumMod val="50000"/>
                  </a:schemeClr>
                </a:solidFill>
                <a:latin typeface="Rockwell" panose="02060603020205020403" pitchFamily="18" charset="0"/>
              </a:rPr>
              <a:t>We can conclude that in Metro city like Delhi, Male have more tendency of online shopping. So shopping platform can target this population in marketing.</a:t>
            </a:r>
          </a:p>
          <a:p>
            <a:pPr marL="285750" indent="-285750" algn="just">
              <a:buFont typeface="Arial" panose="020B0604020202020204" pitchFamily="34" charset="0"/>
              <a:buChar char="•"/>
            </a:pPr>
            <a:r>
              <a:rPr lang="en-IN" dirty="0">
                <a:solidFill>
                  <a:schemeClr val="accent1">
                    <a:lumMod val="50000"/>
                  </a:schemeClr>
                </a:solidFill>
                <a:latin typeface="Rockwell" panose="02060603020205020403" pitchFamily="18" charset="0"/>
              </a:rPr>
              <a:t>In Tier 2 &amp; 3 Cities Majority of online shopping customers are Females</a:t>
            </a:r>
            <a:r>
              <a:rPr lang="en-IN" b="1" dirty="0"/>
              <a:t>.</a:t>
            </a:r>
          </a:p>
        </p:txBody>
      </p:sp>
    </p:spTree>
    <p:extLst>
      <p:ext uri="{BB962C8B-B14F-4D97-AF65-F5344CB8AC3E}">
        <p14:creationId xmlns:p14="http://schemas.microsoft.com/office/powerpoint/2010/main" val="28315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80B5BDC-E4FE-467C-992F-91CB46FDD58A}"/>
              </a:ext>
            </a:extLst>
          </p:cNvPr>
          <p:cNvPicPr>
            <a:picLocks noGrp="1" noChangeAspect="1"/>
          </p:cNvPicPr>
          <p:nvPr>
            <p:ph idx="1"/>
          </p:nvPr>
        </p:nvPicPr>
        <p:blipFill>
          <a:blip r:embed="rId2"/>
          <a:stretch>
            <a:fillRect/>
          </a:stretch>
        </p:blipFill>
        <p:spPr>
          <a:xfrm>
            <a:off x="624094" y="1868109"/>
            <a:ext cx="8056079" cy="44266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2B2AD180-6525-49C6-9336-EB3005C54004}"/>
              </a:ext>
            </a:extLst>
          </p:cNvPr>
          <p:cNvSpPr txBox="1"/>
          <p:nvPr/>
        </p:nvSpPr>
        <p:spPr>
          <a:xfrm>
            <a:off x="9179404" y="2245210"/>
            <a:ext cx="2503419" cy="2862322"/>
          </a:xfrm>
          <a:prstGeom prst="rect">
            <a:avLst/>
          </a:prstGeom>
          <a:noFill/>
        </p:spPr>
        <p:txBody>
          <a:bodyPr wrap="square" rtlCol="0">
            <a:spAutoFit/>
          </a:bodyPr>
          <a:lstStyle/>
          <a:p>
            <a:pPr algn="just"/>
            <a:r>
              <a:rPr lang="en-US" dirty="0"/>
              <a:t> </a:t>
            </a:r>
            <a:r>
              <a:rPr lang="en-US" dirty="0" smtClean="0">
                <a:solidFill>
                  <a:schemeClr val="accent1">
                    <a:lumMod val="50000"/>
                  </a:schemeClr>
                </a:solidFill>
                <a:latin typeface="Rockwell" panose="02060603020205020403" pitchFamily="18" charset="0"/>
              </a:rPr>
              <a:t>Insights:</a:t>
            </a:r>
            <a:endParaRPr lang="en-US" dirty="0">
              <a:solidFill>
                <a:schemeClr val="accent1">
                  <a:lumMod val="50000"/>
                </a:schemeClr>
              </a:solidFill>
              <a:latin typeface="Rockwell" panose="02060603020205020403" pitchFamily="18" charset="0"/>
            </a:endParaRPr>
          </a:p>
          <a:p>
            <a:pPr algn="just"/>
            <a:endParaRPr lang="en-US" dirty="0">
              <a:solidFill>
                <a:schemeClr val="accent1">
                  <a:lumMod val="50000"/>
                </a:schemeClr>
              </a:solidFill>
              <a:latin typeface="Rockwell" panose="02060603020205020403" pitchFamily="18" charset="0"/>
            </a:endParaRPr>
          </a:p>
          <a:p>
            <a:pPr algn="just"/>
            <a:endParaRPr lang="en-US" dirty="0">
              <a:solidFill>
                <a:schemeClr val="accent1">
                  <a:lumMod val="50000"/>
                </a:schemeClr>
              </a:solidFill>
              <a:latin typeface="Rockwell" panose="02060603020205020403" pitchFamily="18" charset="0"/>
            </a:endParaRPr>
          </a:p>
          <a:p>
            <a:pPr marL="285750" indent="-285750" algn="just">
              <a:buFont typeface="Arial" panose="020B0604020202020204" pitchFamily="34" charset="0"/>
              <a:buChar char="•"/>
            </a:pPr>
            <a:r>
              <a:rPr lang="en-IN" dirty="0">
                <a:solidFill>
                  <a:schemeClr val="accent1">
                    <a:lumMod val="50000"/>
                  </a:schemeClr>
                </a:solidFill>
                <a:latin typeface="Rockwell" panose="02060603020205020403" pitchFamily="18" charset="0"/>
              </a:rPr>
              <a:t>36.4% Respondent shopping online since 4 Yrs. </a:t>
            </a:r>
          </a:p>
          <a:p>
            <a:pPr marL="285750" indent="-285750" algn="just">
              <a:buFont typeface="Arial" panose="020B0604020202020204" pitchFamily="34" charset="0"/>
              <a:buChar char="•"/>
            </a:pPr>
            <a:endParaRPr lang="en-IN" dirty="0">
              <a:solidFill>
                <a:schemeClr val="accent1">
                  <a:lumMod val="50000"/>
                </a:schemeClr>
              </a:solidFill>
              <a:latin typeface="Rockwell" panose="02060603020205020403" pitchFamily="18" charset="0"/>
            </a:endParaRPr>
          </a:p>
          <a:p>
            <a:pPr marL="285750" indent="-285750" algn="just">
              <a:buFont typeface="Arial" panose="020B0604020202020204" pitchFamily="34" charset="0"/>
              <a:buChar char="•"/>
            </a:pPr>
            <a:r>
              <a:rPr lang="en-IN" dirty="0">
                <a:solidFill>
                  <a:schemeClr val="accent1">
                    <a:lumMod val="50000"/>
                  </a:schemeClr>
                </a:solidFill>
                <a:latin typeface="Rockwell" panose="02060603020205020403" pitchFamily="18" charset="0"/>
              </a:rPr>
              <a:t>Most of female shopping since 4 </a:t>
            </a:r>
            <a:r>
              <a:rPr lang="en-IN" dirty="0" err="1">
                <a:solidFill>
                  <a:schemeClr val="accent1">
                    <a:lumMod val="50000"/>
                  </a:schemeClr>
                </a:solidFill>
                <a:latin typeface="Rockwell" panose="02060603020205020403" pitchFamily="18" charset="0"/>
              </a:rPr>
              <a:t>Yrs</a:t>
            </a:r>
            <a:endParaRPr lang="en-IN" dirty="0">
              <a:solidFill>
                <a:schemeClr val="accent1">
                  <a:lumMod val="50000"/>
                </a:schemeClr>
              </a:solidFill>
              <a:latin typeface="Rockwell" panose="02060603020205020403" pitchFamily="18" charset="0"/>
            </a:endParaRPr>
          </a:p>
        </p:txBody>
      </p:sp>
    </p:spTree>
    <p:extLst>
      <p:ext uri="{BB962C8B-B14F-4D97-AF65-F5344CB8AC3E}">
        <p14:creationId xmlns:p14="http://schemas.microsoft.com/office/powerpoint/2010/main" val="28032306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E51DF98-E919-4FBA-B8B4-89E664D83D52}"/>
              </a:ext>
            </a:extLst>
          </p:cNvPr>
          <p:cNvPicPr>
            <a:picLocks noGrp="1" noChangeAspect="1"/>
          </p:cNvPicPr>
          <p:nvPr>
            <p:ph idx="1"/>
          </p:nvPr>
        </p:nvPicPr>
        <p:blipFill>
          <a:blip r:embed="rId2"/>
          <a:stretch>
            <a:fillRect/>
          </a:stretch>
        </p:blipFill>
        <p:spPr>
          <a:xfrm>
            <a:off x="615812" y="2521752"/>
            <a:ext cx="6884918" cy="3571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9234B649-CE7D-470B-8CAD-13EFF69613E1}"/>
              </a:ext>
            </a:extLst>
          </p:cNvPr>
          <p:cNvSpPr txBox="1"/>
          <p:nvPr/>
        </p:nvSpPr>
        <p:spPr>
          <a:xfrm>
            <a:off x="8229600" y="2333685"/>
            <a:ext cx="3551583" cy="4247317"/>
          </a:xfrm>
          <a:prstGeom prst="rect">
            <a:avLst/>
          </a:prstGeom>
          <a:noFill/>
        </p:spPr>
        <p:txBody>
          <a:bodyPr wrap="square" rtlCol="0">
            <a:spAutoFit/>
          </a:bodyPr>
          <a:lstStyle/>
          <a:p>
            <a:pPr algn="just"/>
            <a:r>
              <a:rPr lang="en-US" dirty="0" smtClean="0">
                <a:solidFill>
                  <a:schemeClr val="accent1">
                    <a:lumMod val="50000"/>
                  </a:schemeClr>
                </a:solidFill>
                <a:latin typeface="Rockwell" panose="02060603020205020403" pitchFamily="18" charset="0"/>
              </a:rPr>
              <a:t>Insights:</a:t>
            </a:r>
            <a:endParaRPr lang="en-US" dirty="0">
              <a:solidFill>
                <a:schemeClr val="accent1">
                  <a:lumMod val="50000"/>
                </a:schemeClr>
              </a:solidFill>
              <a:latin typeface="Rockwell" panose="02060603020205020403" pitchFamily="18" charset="0"/>
            </a:endParaRPr>
          </a:p>
          <a:p>
            <a:pPr algn="just"/>
            <a:endParaRPr lang="en-IN" dirty="0">
              <a:solidFill>
                <a:schemeClr val="accent1">
                  <a:lumMod val="50000"/>
                </a:schemeClr>
              </a:solidFill>
              <a:latin typeface="Rockwell" panose="02060603020205020403" pitchFamily="18" charset="0"/>
            </a:endParaRPr>
          </a:p>
          <a:p>
            <a:pPr marL="285750" indent="-285750" algn="just">
              <a:buFont typeface="Arial" panose="020B0604020202020204" pitchFamily="34" charset="0"/>
              <a:buChar char="•"/>
            </a:pPr>
            <a:r>
              <a:rPr lang="en-IN" dirty="0">
                <a:solidFill>
                  <a:schemeClr val="accent1">
                    <a:lumMod val="50000"/>
                  </a:schemeClr>
                </a:solidFill>
                <a:latin typeface="Rockwell" panose="02060603020205020403" pitchFamily="18" charset="0"/>
              </a:rPr>
              <a:t>42.4% Customers in last 1 year made online purchase less than 10 times.</a:t>
            </a:r>
          </a:p>
          <a:p>
            <a:pPr marL="285750" indent="-285750" algn="just">
              <a:buFont typeface="Arial" panose="020B0604020202020204" pitchFamily="34" charset="0"/>
              <a:buChar char="•"/>
            </a:pPr>
            <a:r>
              <a:rPr lang="en-IN" dirty="0">
                <a:solidFill>
                  <a:schemeClr val="accent1">
                    <a:lumMod val="50000"/>
                  </a:schemeClr>
                </a:solidFill>
                <a:latin typeface="Rockwell" panose="02060603020205020403" pitchFamily="18" charset="0"/>
              </a:rPr>
              <a:t>Around 19.7% customers have made online shopping for 41 times &amp; more in last 1 year. Out which Majority are females.</a:t>
            </a:r>
          </a:p>
          <a:p>
            <a:pPr marL="285750" indent="-285750" algn="just">
              <a:buFont typeface="Arial" panose="020B0604020202020204" pitchFamily="34" charset="0"/>
              <a:buChar char="•"/>
            </a:pPr>
            <a:r>
              <a:rPr lang="en-IN" dirty="0">
                <a:solidFill>
                  <a:schemeClr val="accent1">
                    <a:lumMod val="50000"/>
                  </a:schemeClr>
                </a:solidFill>
                <a:latin typeface="Rockwell" panose="02060603020205020403" pitchFamily="18" charset="0"/>
              </a:rPr>
              <a:t>Another interesting observation no female had made shopping in range of 21-30 times.</a:t>
            </a:r>
          </a:p>
          <a:p>
            <a:endParaRPr lang="en-IN" dirty="0"/>
          </a:p>
        </p:txBody>
      </p:sp>
    </p:spTree>
    <p:extLst>
      <p:ext uri="{BB962C8B-B14F-4D97-AF65-F5344CB8AC3E}">
        <p14:creationId xmlns:p14="http://schemas.microsoft.com/office/powerpoint/2010/main" val="33630743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ED4806E-8305-4A27-B428-60AA4AFC2D29}"/>
              </a:ext>
            </a:extLst>
          </p:cNvPr>
          <p:cNvPicPr>
            <a:picLocks noGrp="1" noChangeAspect="1"/>
          </p:cNvPicPr>
          <p:nvPr>
            <p:ph idx="1"/>
          </p:nvPr>
        </p:nvPicPr>
        <p:blipFill>
          <a:blip r:embed="rId2"/>
          <a:stretch>
            <a:fillRect/>
          </a:stretch>
        </p:blipFill>
        <p:spPr>
          <a:xfrm>
            <a:off x="431213" y="2097966"/>
            <a:ext cx="7135777" cy="39703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A17B5434-2714-4C01-A331-EC8A65F2BEC1}"/>
              </a:ext>
            </a:extLst>
          </p:cNvPr>
          <p:cNvSpPr txBox="1"/>
          <p:nvPr/>
        </p:nvSpPr>
        <p:spPr>
          <a:xfrm>
            <a:off x="7845287" y="2097966"/>
            <a:ext cx="3816626" cy="3970318"/>
          </a:xfrm>
          <a:prstGeom prst="rect">
            <a:avLst/>
          </a:prstGeom>
          <a:noFill/>
        </p:spPr>
        <p:txBody>
          <a:bodyPr wrap="square" rtlCol="0">
            <a:spAutoFit/>
          </a:bodyPr>
          <a:lstStyle/>
          <a:p>
            <a:pPr algn="just"/>
            <a:r>
              <a:rPr lang="en-US" dirty="0">
                <a:solidFill>
                  <a:schemeClr val="accent1">
                    <a:lumMod val="50000"/>
                  </a:schemeClr>
                </a:solidFill>
                <a:latin typeface="Rockwell" panose="02060603020205020403" pitchFamily="18" charset="0"/>
              </a:rPr>
              <a:t>Outcome:</a:t>
            </a:r>
            <a:endParaRPr lang="en-IN" dirty="0">
              <a:solidFill>
                <a:schemeClr val="accent1">
                  <a:lumMod val="50000"/>
                </a:schemeClr>
              </a:solidFill>
              <a:latin typeface="Rockwell" panose="02060603020205020403" pitchFamily="18" charset="0"/>
            </a:endParaRPr>
          </a:p>
          <a:p>
            <a:pPr marL="285750" indent="-285750" algn="just">
              <a:buFont typeface="Arial" panose="020B0604020202020204" pitchFamily="34" charset="0"/>
              <a:buChar char="•"/>
            </a:pPr>
            <a:endParaRPr lang="en-IN" dirty="0">
              <a:solidFill>
                <a:schemeClr val="accent1">
                  <a:lumMod val="50000"/>
                </a:schemeClr>
              </a:solidFill>
              <a:latin typeface="Rockwell" panose="02060603020205020403" pitchFamily="18" charset="0"/>
            </a:endParaRPr>
          </a:p>
          <a:p>
            <a:pPr marL="285750" indent="-285750" algn="just">
              <a:buFont typeface="Arial" panose="020B0604020202020204" pitchFamily="34" charset="0"/>
              <a:buChar char="•"/>
            </a:pPr>
            <a:r>
              <a:rPr lang="en-IN" dirty="0">
                <a:solidFill>
                  <a:schemeClr val="accent1">
                    <a:lumMod val="50000"/>
                  </a:schemeClr>
                </a:solidFill>
                <a:latin typeface="Rockwell" panose="02060603020205020403" pitchFamily="18" charset="0"/>
              </a:rPr>
              <a:t>70.3% Customers are mobile internet user followed by </a:t>
            </a:r>
            <a:r>
              <a:rPr lang="en-IN" dirty="0" err="1">
                <a:solidFill>
                  <a:schemeClr val="accent1">
                    <a:lumMod val="50000"/>
                  </a:schemeClr>
                </a:solidFill>
                <a:latin typeface="Rockwell" panose="02060603020205020403" pitchFamily="18" charset="0"/>
              </a:rPr>
              <a:t>WiFi</a:t>
            </a:r>
            <a:r>
              <a:rPr lang="en-IN" dirty="0">
                <a:solidFill>
                  <a:schemeClr val="accent1">
                    <a:lumMod val="50000"/>
                  </a:schemeClr>
                </a:solidFill>
                <a:latin typeface="Rockwell" panose="02060603020205020403" pitchFamily="18" charset="0"/>
              </a:rPr>
              <a:t> User.</a:t>
            </a:r>
          </a:p>
          <a:p>
            <a:pPr marL="285750" indent="-285750" algn="just">
              <a:buFont typeface="Arial" panose="020B0604020202020204" pitchFamily="34" charset="0"/>
              <a:buChar char="•"/>
            </a:pPr>
            <a:r>
              <a:rPr lang="en-IN" dirty="0">
                <a:solidFill>
                  <a:schemeClr val="accent1">
                    <a:lumMod val="50000"/>
                  </a:schemeClr>
                </a:solidFill>
                <a:latin typeface="Rockwell" panose="02060603020205020403" pitchFamily="18" charset="0"/>
              </a:rPr>
              <a:t>We can see that all customers who made online shopping for 41 times &amp; more are using Mobile internet.</a:t>
            </a:r>
          </a:p>
          <a:p>
            <a:pPr marL="285750" indent="-285750" algn="just">
              <a:buFont typeface="Arial" panose="020B0604020202020204" pitchFamily="34" charset="0"/>
              <a:buChar char="•"/>
            </a:pPr>
            <a:r>
              <a:rPr lang="en-IN" dirty="0">
                <a:solidFill>
                  <a:schemeClr val="accent1">
                    <a:lumMod val="50000"/>
                  </a:schemeClr>
                </a:solidFill>
                <a:latin typeface="Rockwell" panose="02060603020205020403" pitchFamily="18" charset="0"/>
              </a:rPr>
              <a:t>Only 4 user are using Dial up Connection and all of them made online shopping for less than 10 times.</a:t>
            </a:r>
          </a:p>
          <a:p>
            <a:endParaRPr lang="en-IN" dirty="0"/>
          </a:p>
        </p:txBody>
      </p:sp>
    </p:spTree>
    <p:extLst>
      <p:ext uri="{BB962C8B-B14F-4D97-AF65-F5344CB8AC3E}">
        <p14:creationId xmlns:p14="http://schemas.microsoft.com/office/powerpoint/2010/main" val="7943889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E4A48D-0861-4294-AFD6-4131C3E91536}"/>
              </a:ext>
            </a:extLst>
          </p:cNvPr>
          <p:cNvPicPr/>
          <p:nvPr/>
        </p:nvPicPr>
        <p:blipFill>
          <a:blip r:embed="rId2" cstate="print"/>
          <a:srcRect/>
          <a:stretch>
            <a:fillRect/>
          </a:stretch>
        </p:blipFill>
        <p:spPr bwMode="auto">
          <a:xfrm>
            <a:off x="324677" y="2207106"/>
            <a:ext cx="4896678" cy="40744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38DB92E2-59B0-4F25-8CD5-C2CE13C316DC}"/>
              </a:ext>
            </a:extLst>
          </p:cNvPr>
          <p:cNvPicPr/>
          <p:nvPr/>
        </p:nvPicPr>
        <p:blipFill>
          <a:blip r:embed="rId3" cstate="print"/>
          <a:srcRect/>
          <a:stretch>
            <a:fillRect/>
          </a:stretch>
        </p:blipFill>
        <p:spPr bwMode="auto">
          <a:xfrm>
            <a:off x="6838124" y="2207106"/>
            <a:ext cx="4770780" cy="40744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itle 1">
            <a:extLst>
              <a:ext uri="{FF2B5EF4-FFF2-40B4-BE49-F238E27FC236}">
                <a16:creationId xmlns:a16="http://schemas.microsoft.com/office/drawing/2014/main" id="{EF0F86FA-6F05-4A7D-B9D8-BB2ED88AC7CB}"/>
              </a:ext>
            </a:extLst>
          </p:cNvPr>
          <p:cNvSpPr>
            <a:spLocks noGrp="1"/>
          </p:cNvSpPr>
          <p:nvPr>
            <p:ph type="title"/>
          </p:nvPr>
        </p:nvSpPr>
        <p:spPr>
          <a:xfrm>
            <a:off x="1749289" y="1172818"/>
            <a:ext cx="10177670" cy="801756"/>
          </a:xfrm>
        </p:spPr>
        <p:style>
          <a:lnRef idx="2">
            <a:schemeClr val="accent1"/>
          </a:lnRef>
          <a:fillRef idx="1">
            <a:schemeClr val="lt1"/>
          </a:fillRef>
          <a:effectRef idx="0">
            <a:schemeClr val="accent1"/>
          </a:effectRef>
          <a:fontRef idx="minor">
            <a:schemeClr val="dk1"/>
          </a:fontRef>
        </p:style>
        <p:txBody>
          <a:bodyPr>
            <a:noAutofit/>
          </a:bodyPr>
          <a:lstStyle/>
          <a:p>
            <a:pPr algn="ctr"/>
            <a:r>
              <a:rPr lang="en-US" sz="2800" b="1" dirty="0">
                <a:solidFill>
                  <a:srgbClr val="FF0000"/>
                </a:solidFill>
              </a:rPr>
              <a:t>Exploration of internet services  &amp; device features</a:t>
            </a:r>
            <a:endParaRPr lang="en-IN" sz="2800" dirty="0">
              <a:solidFill>
                <a:srgbClr val="FF0000"/>
              </a:solidFill>
            </a:endParaRPr>
          </a:p>
        </p:txBody>
      </p:sp>
    </p:spTree>
    <p:extLst>
      <p:ext uri="{BB962C8B-B14F-4D97-AF65-F5344CB8AC3E}">
        <p14:creationId xmlns:p14="http://schemas.microsoft.com/office/powerpoint/2010/main" val="28940156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B63C25-C85A-4BDC-B847-420D79FADAF3}"/>
              </a:ext>
            </a:extLst>
          </p:cNvPr>
          <p:cNvSpPr>
            <a:spLocks noGrp="1"/>
          </p:cNvSpPr>
          <p:nvPr>
            <p:ph idx="1"/>
          </p:nvPr>
        </p:nvSpPr>
        <p:spPr>
          <a:xfrm>
            <a:off x="630382" y="2222270"/>
            <a:ext cx="6761922" cy="3084022"/>
          </a:xfrm>
        </p:spPr>
        <p:txBody>
          <a:bodyPr>
            <a:normAutofit/>
          </a:bodyPr>
          <a:lstStyle/>
          <a:p>
            <a:pPr marL="0" indent="0" algn="just" defTabSz="457200">
              <a:buNone/>
            </a:pPr>
            <a:r>
              <a:rPr lang="en-US" sz="2800" dirty="0" smtClean="0">
                <a:solidFill>
                  <a:schemeClr val="accent1">
                    <a:lumMod val="50000"/>
                  </a:schemeClr>
                </a:solidFill>
                <a:latin typeface="Rockwell" panose="02060603020205020403" pitchFamily="18" charset="0"/>
              </a:rPr>
              <a:t>Insights:</a:t>
            </a:r>
            <a:endParaRPr lang="en-IN" sz="2800" dirty="0">
              <a:solidFill>
                <a:schemeClr val="accent1">
                  <a:lumMod val="50000"/>
                </a:schemeClr>
              </a:solidFill>
              <a:latin typeface="Rockwell" panose="02060603020205020403" pitchFamily="18" charset="0"/>
            </a:endParaRPr>
          </a:p>
          <a:p>
            <a:pPr marL="395288" lvl="0" indent="-395288" algn="just" defTabSz="457200">
              <a:buFont typeface="Wingdings" panose="05000000000000000000" pitchFamily="2" charset="2"/>
              <a:buChar char="q"/>
            </a:pPr>
            <a:r>
              <a:rPr lang="en-US" sz="2000" dirty="0">
                <a:solidFill>
                  <a:schemeClr val="accent1">
                    <a:lumMod val="50000"/>
                  </a:schemeClr>
                </a:solidFill>
                <a:latin typeface="Rockwell" panose="02060603020205020403" pitchFamily="18" charset="0"/>
              </a:rPr>
              <a:t>70.3% Customer uses mobile internet for shopping.</a:t>
            </a:r>
            <a:endParaRPr lang="en-IN" sz="2000" dirty="0">
              <a:solidFill>
                <a:schemeClr val="accent1">
                  <a:lumMod val="50000"/>
                </a:schemeClr>
              </a:solidFill>
              <a:latin typeface="Rockwell" panose="02060603020205020403" pitchFamily="18" charset="0"/>
            </a:endParaRPr>
          </a:p>
          <a:p>
            <a:pPr marL="395288" lvl="0" indent="-395288" algn="just" defTabSz="457200">
              <a:buFont typeface="Wingdings" panose="05000000000000000000" pitchFamily="2" charset="2"/>
              <a:buChar char="q"/>
            </a:pPr>
            <a:r>
              <a:rPr lang="en-US" sz="2000" dirty="0">
                <a:solidFill>
                  <a:schemeClr val="accent1">
                    <a:lumMod val="50000"/>
                  </a:schemeClr>
                </a:solidFill>
                <a:latin typeface="Rockwell" panose="02060603020205020403" pitchFamily="18" charset="0"/>
              </a:rPr>
              <a:t>52.4% Uses Smartphone followed by Laptop for online shopping. </a:t>
            </a:r>
            <a:endParaRPr lang="en-IN" sz="2000" dirty="0">
              <a:solidFill>
                <a:schemeClr val="accent1">
                  <a:lumMod val="50000"/>
                </a:schemeClr>
              </a:solidFill>
              <a:latin typeface="Rockwell" panose="02060603020205020403" pitchFamily="18" charset="0"/>
            </a:endParaRPr>
          </a:p>
          <a:p>
            <a:pPr marL="395288" lvl="0" indent="-395288" algn="just" defTabSz="457200">
              <a:buFont typeface="Wingdings" panose="05000000000000000000" pitchFamily="2" charset="2"/>
              <a:buChar char="q"/>
            </a:pPr>
            <a:r>
              <a:rPr lang="en-US" sz="2000" dirty="0" smtClean="0">
                <a:solidFill>
                  <a:schemeClr val="accent1">
                    <a:lumMod val="50000"/>
                  </a:schemeClr>
                </a:solidFill>
                <a:latin typeface="Rockwell" panose="02060603020205020403" pitchFamily="18" charset="0"/>
              </a:rPr>
              <a:t>Out </a:t>
            </a:r>
            <a:r>
              <a:rPr lang="en-US" sz="2000" dirty="0">
                <a:solidFill>
                  <a:schemeClr val="accent1">
                    <a:lumMod val="50000"/>
                  </a:schemeClr>
                </a:solidFill>
                <a:latin typeface="Rockwell" panose="02060603020205020403" pitchFamily="18" charset="0"/>
              </a:rPr>
              <a:t>of 52.4% Mobile users’ majority have 5.5-inch mobile display screen.</a:t>
            </a:r>
            <a:endParaRPr lang="en-IN" sz="2000" dirty="0">
              <a:solidFill>
                <a:schemeClr val="accent1">
                  <a:lumMod val="50000"/>
                </a:schemeClr>
              </a:solidFill>
              <a:latin typeface="Rockwell" panose="02060603020205020403" pitchFamily="18" charset="0"/>
            </a:endParaRPr>
          </a:p>
          <a:p>
            <a:pPr marL="395288" lvl="0" indent="-395288" algn="just" defTabSz="457200">
              <a:buFont typeface="Wingdings" panose="05000000000000000000" pitchFamily="2" charset="2"/>
              <a:buChar char="q"/>
            </a:pPr>
            <a:r>
              <a:rPr lang="en-US" sz="2000" dirty="0">
                <a:solidFill>
                  <a:schemeClr val="accent1">
                    <a:lumMod val="50000"/>
                  </a:schemeClr>
                </a:solidFill>
                <a:latin typeface="Rockwell" panose="02060603020205020403" pitchFamily="18" charset="0"/>
              </a:rPr>
              <a:t>45.4% customer have Windows operating system on their smartphone &amp; laptop. </a:t>
            </a:r>
            <a:endParaRPr lang="en-US" sz="2000" dirty="0" smtClean="0">
              <a:solidFill>
                <a:schemeClr val="accent1">
                  <a:lumMod val="50000"/>
                </a:schemeClr>
              </a:solidFill>
              <a:latin typeface="Rockwell" panose="02060603020205020403" pitchFamily="18" charset="0"/>
            </a:endParaRPr>
          </a:p>
          <a:p>
            <a:pPr>
              <a:buNone/>
            </a:pPr>
            <a:endParaRPr lang="en-IN" dirty="0"/>
          </a:p>
        </p:txBody>
      </p:sp>
      <p:pic>
        <p:nvPicPr>
          <p:cNvPr id="4" name="Picture 3">
            <a:extLst>
              <a:ext uri="{FF2B5EF4-FFF2-40B4-BE49-F238E27FC236}">
                <a16:creationId xmlns:a16="http://schemas.microsoft.com/office/drawing/2014/main" id="{FC493AAE-E052-4D3C-B200-AD05B884D0F4}"/>
              </a:ext>
            </a:extLst>
          </p:cNvPr>
          <p:cNvPicPr/>
          <p:nvPr/>
        </p:nvPicPr>
        <p:blipFill>
          <a:blip r:embed="rId2" cstate="print"/>
          <a:srcRect/>
          <a:stretch>
            <a:fillRect/>
          </a:stretch>
        </p:blipFill>
        <p:spPr bwMode="auto">
          <a:xfrm>
            <a:off x="7938654" y="2044258"/>
            <a:ext cx="3809999" cy="32162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25150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BB2DC-179D-4AF6-A742-551F19141235}"/>
              </a:ext>
            </a:extLst>
          </p:cNvPr>
          <p:cNvSpPr>
            <a:spLocks noGrp="1"/>
          </p:cNvSpPr>
          <p:nvPr>
            <p:ph type="title"/>
          </p:nvPr>
        </p:nvSpPr>
        <p:spPr>
          <a:xfrm>
            <a:off x="3193774" y="1060173"/>
            <a:ext cx="8312426" cy="1033670"/>
          </a:xfrm>
        </p:spPr>
        <p:style>
          <a:lnRef idx="2">
            <a:schemeClr val="accent2"/>
          </a:lnRef>
          <a:fillRef idx="1">
            <a:schemeClr val="lt1"/>
          </a:fillRef>
          <a:effectRef idx="0">
            <a:schemeClr val="accent2"/>
          </a:effectRef>
          <a:fontRef idx="minor">
            <a:schemeClr val="dk1"/>
          </a:fontRef>
        </p:style>
        <p:txBody>
          <a:bodyPr/>
          <a:lstStyle/>
          <a:p>
            <a:pPr algn="ctr"/>
            <a:r>
              <a:rPr lang="en-US" b="1" dirty="0">
                <a:solidFill>
                  <a:srgbClr val="FF0000"/>
                </a:solidFill>
                <a:latin typeface="Century" panose="02040604050505020304" pitchFamily="18" charset="0"/>
              </a:rPr>
              <a:t>Agenda</a:t>
            </a:r>
            <a:endParaRPr lang="en-IN" dirty="0"/>
          </a:p>
        </p:txBody>
      </p:sp>
      <p:sp>
        <p:nvSpPr>
          <p:cNvPr id="3" name="Content Placeholder 2">
            <a:extLst>
              <a:ext uri="{FF2B5EF4-FFF2-40B4-BE49-F238E27FC236}">
                <a16:creationId xmlns:a16="http://schemas.microsoft.com/office/drawing/2014/main" id="{5CA83D3C-6864-4C70-A6BD-F98B9042F0DD}"/>
              </a:ext>
            </a:extLst>
          </p:cNvPr>
          <p:cNvSpPr>
            <a:spLocks noGrp="1"/>
          </p:cNvSpPr>
          <p:nvPr>
            <p:ph idx="1"/>
          </p:nvPr>
        </p:nvSpPr>
        <p:spPr/>
        <p:txBody>
          <a:bodyPr>
            <a:normAutofit lnSpcReduction="10000"/>
          </a:bodyPr>
          <a:lstStyle/>
          <a:p>
            <a:pPr marL="457200" indent="-457200">
              <a:buFont typeface="+mj-lt"/>
              <a:buAutoNum type="arabicPeriod"/>
            </a:pPr>
            <a:r>
              <a:rPr lang="en-US" dirty="0">
                <a:solidFill>
                  <a:schemeClr val="accent1">
                    <a:lumMod val="50000"/>
                  </a:schemeClr>
                </a:solidFill>
                <a:latin typeface="Rockwell" panose="02060603020205020403" pitchFamily="18" charset="0"/>
              </a:rPr>
              <a:t>Overview.</a:t>
            </a:r>
          </a:p>
          <a:p>
            <a:pPr marL="457200" indent="-457200">
              <a:buFont typeface="+mj-lt"/>
              <a:buAutoNum type="arabicPeriod"/>
            </a:pPr>
            <a:r>
              <a:rPr lang="en-US" dirty="0">
                <a:solidFill>
                  <a:schemeClr val="accent1">
                    <a:lumMod val="50000"/>
                  </a:schemeClr>
                </a:solidFill>
                <a:latin typeface="Rockwell" panose="02060603020205020403" pitchFamily="18" charset="0"/>
              </a:rPr>
              <a:t>About customer Retention?</a:t>
            </a:r>
          </a:p>
          <a:p>
            <a:pPr marL="457200" indent="-457200">
              <a:buFont typeface="+mj-lt"/>
              <a:buAutoNum type="arabicPeriod"/>
            </a:pPr>
            <a:r>
              <a:rPr lang="en-US" dirty="0">
                <a:solidFill>
                  <a:schemeClr val="accent1">
                    <a:lumMod val="50000"/>
                  </a:schemeClr>
                </a:solidFill>
                <a:latin typeface="Rockwell" panose="02060603020205020403" pitchFamily="18" charset="0"/>
              </a:rPr>
              <a:t>Need of customer retention.</a:t>
            </a:r>
          </a:p>
          <a:p>
            <a:pPr marL="457200" indent="-457200">
              <a:buFont typeface="+mj-lt"/>
              <a:buAutoNum type="arabicPeriod"/>
            </a:pPr>
            <a:r>
              <a:rPr lang="en-US" dirty="0">
                <a:solidFill>
                  <a:schemeClr val="accent1">
                    <a:lumMod val="50000"/>
                  </a:schemeClr>
                </a:solidFill>
                <a:latin typeface="Rockwell" panose="02060603020205020403" pitchFamily="18" charset="0"/>
              </a:rPr>
              <a:t>Problem Statement.</a:t>
            </a:r>
          </a:p>
          <a:p>
            <a:pPr marL="457200" indent="-457200">
              <a:buFont typeface="+mj-lt"/>
              <a:buAutoNum type="arabicPeriod"/>
            </a:pPr>
            <a:r>
              <a:rPr lang="en-US" dirty="0">
                <a:solidFill>
                  <a:schemeClr val="accent1">
                    <a:lumMod val="50000"/>
                  </a:schemeClr>
                </a:solidFill>
                <a:latin typeface="Rockwell" panose="02060603020205020403" pitchFamily="18" charset="0"/>
              </a:rPr>
              <a:t>Problem Understanding.</a:t>
            </a:r>
          </a:p>
          <a:p>
            <a:pPr marL="457200" indent="-457200">
              <a:buFont typeface="+mj-lt"/>
              <a:buAutoNum type="arabicPeriod"/>
            </a:pPr>
            <a:r>
              <a:rPr lang="en-US" dirty="0">
                <a:solidFill>
                  <a:schemeClr val="accent1">
                    <a:lumMod val="50000"/>
                  </a:schemeClr>
                </a:solidFill>
                <a:latin typeface="Rockwell" panose="02060603020205020403" pitchFamily="18" charset="0"/>
              </a:rPr>
              <a:t>Exploratory data analysis.</a:t>
            </a:r>
          </a:p>
          <a:p>
            <a:pPr marL="457200" indent="-457200">
              <a:buFont typeface="+mj-lt"/>
              <a:buAutoNum type="arabicPeriod"/>
            </a:pPr>
            <a:r>
              <a:rPr lang="en-US" dirty="0">
                <a:solidFill>
                  <a:schemeClr val="accent1">
                    <a:lumMod val="50000"/>
                  </a:schemeClr>
                </a:solidFill>
                <a:latin typeface="Rockwell" panose="02060603020205020403" pitchFamily="18" charset="0"/>
              </a:rPr>
              <a:t>Data cleaning.</a:t>
            </a:r>
          </a:p>
          <a:p>
            <a:pPr marL="457200" indent="-457200">
              <a:buFont typeface="+mj-lt"/>
              <a:buAutoNum type="arabicPeriod"/>
            </a:pPr>
            <a:r>
              <a:rPr lang="en-US" dirty="0">
                <a:solidFill>
                  <a:schemeClr val="accent1">
                    <a:lumMod val="50000"/>
                  </a:schemeClr>
                </a:solidFill>
                <a:latin typeface="Rockwell" panose="02060603020205020403" pitchFamily="18" charset="0"/>
              </a:rPr>
              <a:t>Visualization.</a:t>
            </a:r>
          </a:p>
          <a:p>
            <a:pPr marL="457200" indent="-457200">
              <a:buFont typeface="+mj-lt"/>
              <a:buAutoNum type="arabicPeriod"/>
            </a:pPr>
            <a:r>
              <a:rPr lang="en-US" dirty="0">
                <a:solidFill>
                  <a:schemeClr val="accent1">
                    <a:lumMod val="50000"/>
                  </a:schemeClr>
                </a:solidFill>
                <a:latin typeface="Rockwell" panose="02060603020205020403" pitchFamily="18" charset="0"/>
              </a:rPr>
              <a:t>Analysis</a:t>
            </a:r>
          </a:p>
          <a:p>
            <a:pPr marL="457200" indent="-457200">
              <a:buFont typeface="+mj-lt"/>
              <a:buAutoNum type="arabicPeriod"/>
            </a:pPr>
            <a:r>
              <a:rPr lang="en-US" dirty="0">
                <a:solidFill>
                  <a:schemeClr val="accent1">
                    <a:lumMod val="50000"/>
                  </a:schemeClr>
                </a:solidFill>
                <a:latin typeface="Rockwell" panose="02060603020205020403" pitchFamily="18" charset="0"/>
              </a:rPr>
              <a:t>Conclusion.</a:t>
            </a:r>
          </a:p>
          <a:p>
            <a:endParaRPr lang="en-IN" dirty="0"/>
          </a:p>
        </p:txBody>
      </p:sp>
      <p:pic>
        <p:nvPicPr>
          <p:cNvPr id="4" name="Picture 3">
            <a:extLst>
              <a:ext uri="{FF2B5EF4-FFF2-40B4-BE49-F238E27FC236}">
                <a16:creationId xmlns:a16="http://schemas.microsoft.com/office/drawing/2014/main" id="{4F2FB702-974F-40EB-9955-B575E7688DE3}"/>
              </a:ext>
            </a:extLst>
          </p:cNvPr>
          <p:cNvPicPr>
            <a:picLocks noChangeAspect="1"/>
          </p:cNvPicPr>
          <p:nvPr/>
        </p:nvPicPr>
        <p:blipFill>
          <a:blip r:embed="rId2"/>
          <a:stretch>
            <a:fillRect/>
          </a:stretch>
        </p:blipFill>
        <p:spPr>
          <a:xfrm>
            <a:off x="7534859" y="2537362"/>
            <a:ext cx="2987565" cy="3548569"/>
          </a:xfrm>
          <a:prstGeom prst="rect">
            <a:avLst/>
          </a:prstGeom>
        </p:spPr>
      </p:pic>
    </p:spTree>
    <p:extLst>
      <p:ext uri="{BB962C8B-B14F-4D97-AF65-F5344CB8AC3E}">
        <p14:creationId xmlns:p14="http://schemas.microsoft.com/office/powerpoint/2010/main" val="19697117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E3164AF-40C4-49DE-8CEE-ED3E50B7BC38}"/>
              </a:ext>
            </a:extLst>
          </p:cNvPr>
          <p:cNvPicPr>
            <a:picLocks noGrp="1"/>
          </p:cNvPicPr>
          <p:nvPr>
            <p:ph idx="1"/>
          </p:nvPr>
        </p:nvPicPr>
        <p:blipFill>
          <a:blip r:embed="rId2"/>
          <a:stretch>
            <a:fillRect/>
          </a:stretch>
        </p:blipFill>
        <p:spPr>
          <a:xfrm>
            <a:off x="508552" y="2346637"/>
            <a:ext cx="6448839" cy="34445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a:extLst>
              <a:ext uri="{FF2B5EF4-FFF2-40B4-BE49-F238E27FC236}">
                <a16:creationId xmlns:a16="http://schemas.microsoft.com/office/drawing/2014/main" id="{EF348B03-73B2-401F-93AC-3240A7E166EB}"/>
              </a:ext>
            </a:extLst>
          </p:cNvPr>
          <p:cNvSpPr/>
          <p:nvPr/>
        </p:nvSpPr>
        <p:spPr>
          <a:xfrm>
            <a:off x="7591086" y="1514101"/>
            <a:ext cx="4036944" cy="5066900"/>
          </a:xfrm>
          <a:prstGeom prst="rect">
            <a:avLst/>
          </a:prstGeom>
        </p:spPr>
        <p:txBody>
          <a:bodyPr wrap="square">
            <a:spAutoFit/>
          </a:bodyPr>
          <a:lstStyle/>
          <a:p>
            <a:pPr algn="just">
              <a:spcAft>
                <a:spcPts val="0"/>
              </a:spcAft>
            </a:pPr>
            <a:r>
              <a:rPr lang="en-US" sz="2800" dirty="0">
                <a:solidFill>
                  <a:schemeClr val="accent1">
                    <a:lumMod val="50000"/>
                  </a:schemeClr>
                </a:solidFill>
                <a:latin typeface="Rockwell" panose="02060603020205020403" pitchFamily="18" charset="0"/>
              </a:rPr>
              <a:t>Observation: </a:t>
            </a:r>
            <a:endParaRPr lang="en-IN" sz="2800" dirty="0">
              <a:solidFill>
                <a:schemeClr val="accent1">
                  <a:lumMod val="50000"/>
                </a:schemeClr>
              </a:solidFill>
              <a:latin typeface="Rockwell" panose="02060603020205020403" pitchFamily="18" charset="0"/>
            </a:endParaRPr>
          </a:p>
          <a:p>
            <a:pPr marL="285750" indent="-285750" algn="just">
              <a:lnSpc>
                <a:spcPct val="90000"/>
              </a:lnSpc>
              <a:spcBef>
                <a:spcPts val="1000"/>
              </a:spcBef>
              <a:spcAft>
                <a:spcPts val="800"/>
              </a:spcAft>
              <a:buSzPts val="1000"/>
              <a:buFont typeface="Arial" panose="020B0604020202020204" pitchFamily="34" charset="0"/>
              <a:buChar char="•"/>
              <a:tabLst>
                <a:tab pos="457200" algn="l"/>
              </a:tabLst>
            </a:pPr>
            <a:r>
              <a:rPr lang="en-US" sz="2000" dirty="0">
                <a:solidFill>
                  <a:schemeClr val="accent1">
                    <a:lumMod val="50000"/>
                  </a:schemeClr>
                </a:solidFill>
                <a:latin typeface="Rockwell" panose="02060603020205020403" pitchFamily="18" charset="0"/>
              </a:rPr>
              <a:t>No Tablet with IOS operating system.</a:t>
            </a:r>
            <a:endParaRPr lang="en-IN" sz="2000" dirty="0">
              <a:solidFill>
                <a:schemeClr val="accent1">
                  <a:lumMod val="50000"/>
                </a:schemeClr>
              </a:solidFill>
              <a:latin typeface="Rockwell" panose="02060603020205020403" pitchFamily="18" charset="0"/>
            </a:endParaRPr>
          </a:p>
          <a:p>
            <a:pPr marL="285750" indent="-285750" algn="just">
              <a:lnSpc>
                <a:spcPct val="90000"/>
              </a:lnSpc>
              <a:spcBef>
                <a:spcPts val="1000"/>
              </a:spcBef>
              <a:spcAft>
                <a:spcPts val="800"/>
              </a:spcAft>
              <a:buSzPts val="1000"/>
              <a:buFont typeface="Arial" panose="020B0604020202020204" pitchFamily="34" charset="0"/>
              <a:buChar char="•"/>
              <a:tabLst>
                <a:tab pos="457200" algn="l"/>
              </a:tabLst>
            </a:pPr>
            <a:r>
              <a:rPr lang="en-US" sz="2000" dirty="0">
                <a:solidFill>
                  <a:schemeClr val="accent1">
                    <a:lumMod val="50000"/>
                  </a:schemeClr>
                </a:solidFill>
                <a:latin typeface="Rockwell" panose="02060603020205020403" pitchFamily="18" charset="0"/>
              </a:rPr>
              <a:t>We already know 45.4% Customer uses Windows OS and here we can see that almost all them come from desktop &amp; laptop user.</a:t>
            </a:r>
            <a:endParaRPr lang="en-IN" sz="2000" dirty="0">
              <a:solidFill>
                <a:schemeClr val="accent1">
                  <a:lumMod val="50000"/>
                </a:schemeClr>
              </a:solidFill>
              <a:latin typeface="Rockwell" panose="02060603020205020403" pitchFamily="18" charset="0"/>
            </a:endParaRPr>
          </a:p>
          <a:p>
            <a:pPr marL="285750" indent="-285750" algn="just">
              <a:lnSpc>
                <a:spcPct val="90000"/>
              </a:lnSpc>
              <a:spcBef>
                <a:spcPts val="1000"/>
              </a:spcBef>
              <a:spcAft>
                <a:spcPts val="800"/>
              </a:spcAft>
              <a:buSzPts val="1000"/>
              <a:buFont typeface="Arial" panose="020B0604020202020204" pitchFamily="34" charset="0"/>
              <a:buChar char="•"/>
              <a:tabLst>
                <a:tab pos="457200" algn="l"/>
              </a:tabLst>
            </a:pPr>
            <a:r>
              <a:rPr lang="en-US" sz="2000" dirty="0">
                <a:solidFill>
                  <a:schemeClr val="accent1">
                    <a:lumMod val="50000"/>
                  </a:schemeClr>
                </a:solidFill>
                <a:latin typeface="Rockwell" panose="02060603020205020403" pitchFamily="18" charset="0"/>
              </a:rPr>
              <a:t>Surprising only 2 Customer with Apple </a:t>
            </a:r>
            <a:r>
              <a:rPr lang="en-US" sz="2000" dirty="0" smtClean="0">
                <a:solidFill>
                  <a:schemeClr val="accent1">
                    <a:lumMod val="50000"/>
                  </a:schemeClr>
                </a:solidFill>
                <a:latin typeface="Rockwell" panose="02060603020205020403" pitchFamily="18" charset="0"/>
              </a:rPr>
              <a:t>laptop.</a:t>
            </a:r>
            <a:endParaRPr lang="en-IN" sz="2000" dirty="0">
              <a:solidFill>
                <a:schemeClr val="accent1">
                  <a:lumMod val="50000"/>
                </a:schemeClr>
              </a:solidFill>
              <a:latin typeface="Rockwell" panose="02060603020205020403" pitchFamily="18" charset="0"/>
            </a:endParaRPr>
          </a:p>
          <a:p>
            <a:pPr marL="285750" indent="-285750" algn="just">
              <a:lnSpc>
                <a:spcPct val="90000"/>
              </a:lnSpc>
              <a:spcBef>
                <a:spcPts val="1000"/>
              </a:spcBef>
              <a:spcAft>
                <a:spcPts val="800"/>
              </a:spcAft>
              <a:buSzPts val="1000"/>
              <a:buFont typeface="Arial" panose="020B0604020202020204" pitchFamily="34" charset="0"/>
              <a:buChar char="•"/>
              <a:tabLst>
                <a:tab pos="457200" algn="l"/>
              </a:tabLst>
            </a:pPr>
            <a:r>
              <a:rPr lang="en-US" sz="2000" dirty="0">
                <a:solidFill>
                  <a:schemeClr val="accent1">
                    <a:lumMod val="50000"/>
                  </a:schemeClr>
                </a:solidFill>
                <a:latin typeface="Rockwell" panose="02060603020205020403" pitchFamily="18" charset="0"/>
              </a:rPr>
              <a:t>73 customers using android and 60 customers using Apple iPhone.</a:t>
            </a:r>
            <a:endParaRPr lang="en-IN" sz="2000" dirty="0">
              <a:solidFill>
                <a:schemeClr val="accent1">
                  <a:lumMod val="50000"/>
                </a:schemeClr>
              </a:solidFill>
              <a:latin typeface="Rockwell" panose="02060603020205020403" pitchFamily="18" charset="0"/>
            </a:endParaRPr>
          </a:p>
          <a:p>
            <a:pPr marL="457200" algn="just">
              <a:lnSpc>
                <a:spcPct val="107000"/>
              </a:lnSpc>
              <a:spcAft>
                <a:spcPts val="800"/>
              </a:spcAft>
            </a:pPr>
            <a:r>
              <a:rPr lang="en-US" dirty="0">
                <a:latin typeface="Bookman Old Style" panose="020506040505050202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65966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6AF3B4-1C30-4F90-8EB0-25C5247B887D}"/>
              </a:ext>
            </a:extLst>
          </p:cNvPr>
          <p:cNvPicPr/>
          <p:nvPr/>
        </p:nvPicPr>
        <p:blipFill>
          <a:blip r:embed="rId3"/>
          <a:stretch>
            <a:fillRect/>
          </a:stretch>
        </p:blipFill>
        <p:spPr>
          <a:xfrm>
            <a:off x="6266940" y="2669890"/>
            <a:ext cx="5365059" cy="23846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a:extLst>
              <a:ext uri="{FF2B5EF4-FFF2-40B4-BE49-F238E27FC236}">
                <a16:creationId xmlns:a16="http://schemas.microsoft.com/office/drawing/2014/main" id="{4C7125A2-D068-4737-86C8-B93F9ECBA9F7}"/>
              </a:ext>
            </a:extLst>
          </p:cNvPr>
          <p:cNvSpPr/>
          <p:nvPr/>
        </p:nvSpPr>
        <p:spPr>
          <a:xfrm>
            <a:off x="818416" y="1457322"/>
            <a:ext cx="5152893" cy="4549579"/>
          </a:xfrm>
          <a:prstGeom prst="rect">
            <a:avLst/>
          </a:prstGeom>
        </p:spPr>
        <p:txBody>
          <a:bodyPr wrap="square">
            <a:spAutoFit/>
          </a:bodyPr>
          <a:lstStyle/>
          <a:p>
            <a:pPr lvl="0" algn="just">
              <a:lnSpc>
                <a:spcPct val="107000"/>
              </a:lnSpc>
              <a:spcAft>
                <a:spcPts val="800"/>
              </a:spcAft>
              <a:buSzPts val="1000"/>
              <a:tabLst>
                <a:tab pos="457200" algn="l"/>
              </a:tabLst>
            </a:pPr>
            <a:r>
              <a:rPr lang="en-US" sz="3200" dirty="0" smtClean="0">
                <a:solidFill>
                  <a:schemeClr val="accent1">
                    <a:lumMod val="50000"/>
                  </a:schemeClr>
                </a:solidFill>
                <a:latin typeface="Rockwell" panose="02060603020205020403" pitchFamily="18" charset="0"/>
              </a:rPr>
              <a:t>Insights:</a:t>
            </a:r>
            <a:endParaRPr lang="en-US" sz="3200" dirty="0">
              <a:solidFill>
                <a:schemeClr val="accent1">
                  <a:lumMod val="50000"/>
                </a:schemeClr>
              </a:solidFill>
              <a:latin typeface="Rockwell" panose="02060603020205020403" pitchFamily="18" charset="0"/>
            </a:endParaRPr>
          </a:p>
          <a:p>
            <a:pPr marL="342900" lvl="0" indent="-342900" algn="just">
              <a:lnSpc>
                <a:spcPct val="107000"/>
              </a:lnSpc>
              <a:spcAft>
                <a:spcPts val="800"/>
              </a:spcAft>
              <a:buSzPts val="1000"/>
              <a:buFont typeface="Wingdings" panose="05000000000000000000" pitchFamily="2" charset="2"/>
              <a:buChar char=""/>
              <a:tabLst>
                <a:tab pos="457200" algn="l"/>
              </a:tabLst>
            </a:pPr>
            <a:r>
              <a:rPr lang="en-US" sz="2000" dirty="0">
                <a:solidFill>
                  <a:schemeClr val="accent1">
                    <a:lumMod val="50000"/>
                  </a:schemeClr>
                </a:solidFill>
                <a:latin typeface="Rockwell" panose="02060603020205020403" pitchFamily="18" charset="0"/>
              </a:rPr>
              <a:t>No desktop with Wi-Fi Connectivity. All 30 desktop users are using mobile internet or dialup connection.</a:t>
            </a:r>
            <a:endParaRPr lang="en-IN" sz="2000" dirty="0">
              <a:solidFill>
                <a:schemeClr val="accent1">
                  <a:lumMod val="50000"/>
                </a:schemeClr>
              </a:solidFill>
              <a:latin typeface="Rockwell" panose="02060603020205020403" pitchFamily="18" charset="0"/>
            </a:endParaRPr>
          </a:p>
          <a:p>
            <a:pPr marL="342900" lvl="0" indent="-342900" algn="just">
              <a:lnSpc>
                <a:spcPct val="107000"/>
              </a:lnSpc>
              <a:spcAft>
                <a:spcPts val="800"/>
              </a:spcAft>
              <a:buSzPts val="1000"/>
              <a:buFont typeface="Wingdings" panose="05000000000000000000" pitchFamily="2" charset="2"/>
              <a:buChar char=""/>
              <a:tabLst>
                <a:tab pos="457200" algn="l"/>
              </a:tabLst>
            </a:pPr>
            <a:r>
              <a:rPr lang="en-US" sz="2000" dirty="0">
                <a:solidFill>
                  <a:schemeClr val="accent1">
                    <a:lumMod val="50000"/>
                  </a:schemeClr>
                </a:solidFill>
                <a:latin typeface="Rockwell" panose="02060603020205020403" pitchFamily="18" charset="0"/>
              </a:rPr>
              <a:t>Out of 141 Smartphone users 104 using mobile internet while rest using Wi-Fi.</a:t>
            </a:r>
            <a:endParaRPr lang="en-IN" sz="2000" dirty="0">
              <a:solidFill>
                <a:schemeClr val="accent1">
                  <a:lumMod val="50000"/>
                </a:schemeClr>
              </a:solidFill>
              <a:latin typeface="Rockwell" panose="02060603020205020403" pitchFamily="18" charset="0"/>
            </a:endParaRPr>
          </a:p>
          <a:p>
            <a:pPr marL="342900" lvl="0" indent="-342900" algn="just">
              <a:lnSpc>
                <a:spcPct val="107000"/>
              </a:lnSpc>
              <a:spcAft>
                <a:spcPts val="800"/>
              </a:spcAft>
              <a:buSzPts val="1000"/>
              <a:buFont typeface="Wingdings" panose="05000000000000000000" pitchFamily="2" charset="2"/>
              <a:buChar char=""/>
              <a:tabLst>
                <a:tab pos="457200" algn="l"/>
              </a:tabLst>
            </a:pPr>
            <a:r>
              <a:rPr lang="en-US" sz="2000" dirty="0">
                <a:solidFill>
                  <a:schemeClr val="accent1">
                    <a:lumMod val="50000"/>
                  </a:schemeClr>
                </a:solidFill>
                <a:latin typeface="Rockwell" panose="02060603020205020403" pitchFamily="18" charset="0"/>
              </a:rPr>
              <a:t>We know that in first visit 85% Customer (230 Customer out of 269) came through search engine, here we are trying to figure after 1st visit how many of them reach by others channels like apps or email marketing</a:t>
            </a:r>
            <a:r>
              <a:rPr lang="en-US" sz="2000" b="1" dirty="0"/>
              <a:t>.</a:t>
            </a:r>
            <a:endParaRPr lang="en-IN" sz="2000" b="1" dirty="0"/>
          </a:p>
        </p:txBody>
      </p:sp>
    </p:spTree>
    <p:extLst>
      <p:ext uri="{BB962C8B-B14F-4D97-AF65-F5344CB8AC3E}">
        <p14:creationId xmlns:p14="http://schemas.microsoft.com/office/powerpoint/2010/main" val="1745254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EBF582-8383-4828-8B08-1BFDD298154C}"/>
              </a:ext>
            </a:extLst>
          </p:cNvPr>
          <p:cNvPicPr/>
          <p:nvPr/>
        </p:nvPicPr>
        <p:blipFill>
          <a:blip r:embed="rId2"/>
          <a:stretch>
            <a:fillRect/>
          </a:stretch>
        </p:blipFill>
        <p:spPr>
          <a:xfrm>
            <a:off x="619250" y="2737139"/>
            <a:ext cx="6258628" cy="2378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a:extLst>
              <a:ext uri="{FF2B5EF4-FFF2-40B4-BE49-F238E27FC236}">
                <a16:creationId xmlns:a16="http://schemas.microsoft.com/office/drawing/2014/main" id="{8586557F-B633-4102-890B-C3EE31D6B527}"/>
              </a:ext>
            </a:extLst>
          </p:cNvPr>
          <p:cNvSpPr/>
          <p:nvPr/>
        </p:nvSpPr>
        <p:spPr>
          <a:xfrm>
            <a:off x="7699512" y="1243690"/>
            <a:ext cx="4134679" cy="4906984"/>
          </a:xfrm>
          <a:prstGeom prst="rect">
            <a:avLst/>
          </a:prstGeom>
        </p:spPr>
        <p:txBody>
          <a:bodyPr wrap="square">
            <a:spAutoFit/>
          </a:bodyPr>
          <a:lstStyle/>
          <a:p>
            <a:pPr algn="just">
              <a:spcAft>
                <a:spcPts val="0"/>
              </a:spcAft>
            </a:pPr>
            <a:r>
              <a:rPr lang="en-US" sz="2800" dirty="0" smtClean="0">
                <a:solidFill>
                  <a:schemeClr val="accent1">
                    <a:lumMod val="50000"/>
                  </a:schemeClr>
                </a:solidFill>
                <a:latin typeface="Rockwell" panose="02060603020205020403" pitchFamily="18" charset="0"/>
              </a:rPr>
              <a:t>Insights: </a:t>
            </a:r>
            <a:endParaRPr lang="en-IN" sz="2800" dirty="0">
              <a:solidFill>
                <a:schemeClr val="accent1">
                  <a:lumMod val="50000"/>
                </a:schemeClr>
              </a:solidFill>
              <a:latin typeface="Rockwell" panose="02060603020205020403" pitchFamily="18" charset="0"/>
            </a:endParaRPr>
          </a:p>
          <a:p>
            <a:pPr marL="342900" lvl="0" indent="-342900" algn="just">
              <a:lnSpc>
                <a:spcPct val="107000"/>
              </a:lnSpc>
              <a:spcAft>
                <a:spcPts val="800"/>
              </a:spcAft>
              <a:buSzPts val="1000"/>
              <a:buFont typeface="Wingdings" panose="05000000000000000000" pitchFamily="2" charset="2"/>
              <a:buChar char=""/>
              <a:tabLst>
                <a:tab pos="457200" algn="l"/>
              </a:tabLst>
            </a:pPr>
            <a:r>
              <a:rPr lang="en-US" sz="2000" dirty="0">
                <a:solidFill>
                  <a:schemeClr val="accent1">
                    <a:lumMod val="50000"/>
                  </a:schemeClr>
                </a:solidFill>
                <a:latin typeface="Rockwell" panose="02060603020205020403" pitchFamily="18" charset="0"/>
              </a:rPr>
              <a:t>For 2nd &amp; afterward visit 71 customer arrived online store via application, followed by 59 via Direct URL &amp; 18 Customer Via Promotional Email Marketing.</a:t>
            </a:r>
            <a:endParaRPr lang="en-IN" sz="2000" dirty="0">
              <a:solidFill>
                <a:schemeClr val="accent1">
                  <a:lumMod val="50000"/>
                </a:schemeClr>
              </a:solidFill>
              <a:latin typeface="Rockwell" panose="02060603020205020403" pitchFamily="18" charset="0"/>
            </a:endParaRPr>
          </a:p>
          <a:p>
            <a:pPr marL="342900" lvl="0" indent="-342900" algn="just">
              <a:lnSpc>
                <a:spcPct val="107000"/>
              </a:lnSpc>
              <a:spcAft>
                <a:spcPts val="800"/>
              </a:spcAft>
              <a:buSzPts val="1000"/>
              <a:buFont typeface="Wingdings" panose="05000000000000000000" pitchFamily="2" charset="2"/>
              <a:buChar char=""/>
              <a:tabLst>
                <a:tab pos="457200" algn="l"/>
              </a:tabLst>
            </a:pPr>
            <a:r>
              <a:rPr lang="en-US" sz="2000" dirty="0">
                <a:solidFill>
                  <a:schemeClr val="accent1">
                    <a:lumMod val="50000"/>
                  </a:schemeClr>
                </a:solidFill>
                <a:latin typeface="Rockwell" panose="02060603020205020403" pitchFamily="18" charset="0"/>
              </a:rPr>
              <a:t>Display adverts have very poor performance in landing customer on online store. Similar with Social Media marketing. For 2nd Purchase no one landed through display adverts on search engine</a:t>
            </a:r>
            <a:r>
              <a:rPr lang="en-US" sz="1600" dirty="0">
                <a:latin typeface="Bahnschrift SemiLight" panose="020B0502040204020203" pitchFamily="34"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20598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D94A7-BFBE-4A2E-9537-9767C72D8E03}"/>
              </a:ext>
            </a:extLst>
          </p:cNvPr>
          <p:cNvSpPr>
            <a:spLocks noGrp="1"/>
          </p:cNvSpPr>
          <p:nvPr>
            <p:ph type="title"/>
          </p:nvPr>
        </p:nvSpPr>
        <p:spPr>
          <a:xfrm>
            <a:off x="2873829" y="1058091"/>
            <a:ext cx="8632371" cy="999310"/>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Autofit/>
          </a:bodyPr>
          <a:lstStyle/>
          <a:p>
            <a:pPr lvl="0" algn="ctr"/>
            <a:r>
              <a:rPr lang="en-US" sz="2800" b="1" dirty="0" smtClean="0">
                <a:solidFill>
                  <a:srgbClr val="FF0000"/>
                </a:solidFill>
                <a:latin typeface="+mn-lt"/>
                <a:ea typeface="+mn-ea"/>
                <a:cs typeface="+mn-cs"/>
              </a:rPr>
              <a:t/>
            </a:r>
            <a:br>
              <a:rPr lang="en-US" sz="2800" b="1" dirty="0" smtClean="0">
                <a:solidFill>
                  <a:srgbClr val="FF0000"/>
                </a:solidFill>
                <a:latin typeface="+mn-lt"/>
                <a:ea typeface="+mn-ea"/>
                <a:cs typeface="+mn-cs"/>
              </a:rPr>
            </a:br>
            <a:r>
              <a:rPr lang="en-US" sz="2800" b="1" dirty="0" smtClean="0">
                <a:solidFill>
                  <a:srgbClr val="FF0000"/>
                </a:solidFill>
                <a:latin typeface="+mn-lt"/>
                <a:ea typeface="+mn-ea"/>
                <a:cs typeface="+mn-cs"/>
              </a:rPr>
              <a:t>Exploration Purchase Decision &amp; Payment related features</a:t>
            </a:r>
            <a:br>
              <a:rPr lang="en-US" sz="2800" b="1" dirty="0" smtClean="0">
                <a:solidFill>
                  <a:srgbClr val="FF0000"/>
                </a:solidFill>
                <a:latin typeface="+mn-lt"/>
                <a:ea typeface="+mn-ea"/>
                <a:cs typeface="+mn-cs"/>
              </a:rPr>
            </a:br>
            <a:endParaRPr lang="en-IN" sz="2800" b="1" dirty="0">
              <a:solidFill>
                <a:srgbClr val="FF0000"/>
              </a:solidFill>
              <a:latin typeface="+mn-lt"/>
              <a:ea typeface="+mn-ea"/>
              <a:cs typeface="+mn-cs"/>
            </a:endParaRPr>
          </a:p>
        </p:txBody>
      </p:sp>
      <p:pic>
        <p:nvPicPr>
          <p:cNvPr id="6" name="Content Placeholder 5"/>
          <p:cNvPicPr>
            <a:picLocks noGrp="1"/>
          </p:cNvPicPr>
          <p:nvPr>
            <p:ph idx="1"/>
          </p:nvPr>
        </p:nvPicPr>
        <p:blipFill>
          <a:blip r:embed="rId2" cstate="print"/>
          <a:srcRect/>
          <a:stretch>
            <a:fillRect/>
          </a:stretch>
        </p:blipFill>
        <p:spPr bwMode="auto">
          <a:xfrm>
            <a:off x="294409" y="2521133"/>
            <a:ext cx="3467694" cy="28607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p:nvPr/>
        </p:nvPicPr>
        <p:blipFill>
          <a:blip r:embed="rId3" cstate="print"/>
          <a:srcRect/>
          <a:stretch>
            <a:fillRect/>
          </a:stretch>
        </p:blipFill>
        <p:spPr bwMode="auto">
          <a:xfrm>
            <a:off x="4442486" y="2507740"/>
            <a:ext cx="3604234" cy="29002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p:nvPr/>
        </p:nvPicPr>
        <p:blipFill>
          <a:blip r:embed="rId4" cstate="print"/>
          <a:srcRect/>
          <a:stretch>
            <a:fillRect/>
          </a:stretch>
        </p:blipFill>
        <p:spPr bwMode="auto">
          <a:xfrm>
            <a:off x="8669993" y="2460094"/>
            <a:ext cx="3217207" cy="28826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732428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483326" y="1801793"/>
            <a:ext cx="3866606" cy="35801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4767943" y="948690"/>
            <a:ext cx="7067006" cy="5835636"/>
          </a:xfrm>
          <a:prstGeom prst="rect">
            <a:avLst/>
          </a:prstGeom>
          <a:noFill/>
        </p:spPr>
        <p:txBody>
          <a:bodyPr wrap="square" rtlCol="0">
            <a:spAutoFit/>
          </a:bodyPr>
          <a:lstStyle/>
          <a:p>
            <a:pPr marL="342900" indent="-342900" algn="just">
              <a:lnSpc>
                <a:spcPct val="107000"/>
              </a:lnSpc>
              <a:spcAft>
                <a:spcPts val="800"/>
              </a:spcAft>
              <a:buSzPts val="1000"/>
              <a:tabLst>
                <a:tab pos="457200" algn="l"/>
              </a:tabLst>
            </a:pPr>
            <a:r>
              <a:rPr lang="en-US" sz="2400" dirty="0" smtClean="0">
                <a:solidFill>
                  <a:schemeClr val="accent1">
                    <a:lumMod val="50000"/>
                  </a:schemeClr>
                </a:solidFill>
                <a:latin typeface="Rockwell" panose="02060603020205020403" pitchFamily="18" charset="0"/>
              </a:rPr>
              <a:t>Insights: </a:t>
            </a:r>
          </a:p>
          <a:p>
            <a:endParaRPr lang="en-US" dirty="0" smtClean="0"/>
          </a:p>
          <a:p>
            <a:pPr marL="342900" indent="-342900" algn="just">
              <a:lnSpc>
                <a:spcPct val="107000"/>
              </a:lnSpc>
              <a:spcAft>
                <a:spcPts val="800"/>
              </a:spcAft>
              <a:buSzPts val="1000"/>
              <a:buFont typeface="Wingdings" panose="05000000000000000000" pitchFamily="2" charset="2"/>
              <a:buChar char=""/>
              <a:tabLst>
                <a:tab pos="457200" algn="l"/>
              </a:tabLst>
            </a:pPr>
            <a:r>
              <a:rPr lang="en-US" sz="2000" dirty="0" smtClean="0">
                <a:solidFill>
                  <a:schemeClr val="accent1">
                    <a:lumMod val="50000"/>
                  </a:schemeClr>
                </a:solidFill>
                <a:latin typeface="Rockwell" panose="02060603020205020403" pitchFamily="18" charset="0"/>
              </a:rPr>
              <a:t>45.7% of Customer spend more than 15 </a:t>
            </a:r>
            <a:r>
              <a:rPr lang="en-US" sz="2000" dirty="0" err="1" smtClean="0">
                <a:solidFill>
                  <a:schemeClr val="accent1">
                    <a:lumMod val="50000"/>
                  </a:schemeClr>
                </a:solidFill>
                <a:latin typeface="Rockwell" panose="02060603020205020403" pitchFamily="18" charset="0"/>
              </a:rPr>
              <a:t>mins</a:t>
            </a:r>
            <a:r>
              <a:rPr lang="en-US" sz="2000" dirty="0" smtClean="0">
                <a:solidFill>
                  <a:schemeClr val="accent1">
                    <a:lumMod val="50000"/>
                  </a:schemeClr>
                </a:solidFill>
                <a:latin typeface="Rockwell" panose="02060603020205020403" pitchFamily="18" charset="0"/>
              </a:rPr>
              <a:t> before making Purchase decision. Followed by the 17.1% customers with 11-15 </a:t>
            </a:r>
            <a:r>
              <a:rPr lang="en-US" sz="2000" dirty="0" err="1" smtClean="0">
                <a:solidFill>
                  <a:schemeClr val="accent1">
                    <a:lumMod val="50000"/>
                  </a:schemeClr>
                </a:solidFill>
                <a:latin typeface="Rockwell" panose="02060603020205020403" pitchFamily="18" charset="0"/>
              </a:rPr>
              <a:t>mins</a:t>
            </a:r>
            <a:r>
              <a:rPr lang="en-US" sz="2000" dirty="0" smtClean="0">
                <a:solidFill>
                  <a:schemeClr val="accent1">
                    <a:lumMod val="50000"/>
                  </a:schemeClr>
                </a:solidFill>
                <a:latin typeface="Rockwell" panose="02060603020205020403" pitchFamily="18" charset="0"/>
              </a:rPr>
              <a:t> before making purchase decision.</a:t>
            </a:r>
          </a:p>
          <a:p>
            <a:pPr marL="342900" indent="-342900" algn="just">
              <a:lnSpc>
                <a:spcPct val="107000"/>
              </a:lnSpc>
              <a:spcAft>
                <a:spcPts val="800"/>
              </a:spcAft>
              <a:buSzPts val="1000"/>
              <a:buFont typeface="Wingdings" panose="05000000000000000000" pitchFamily="2" charset="2"/>
              <a:buChar char=""/>
              <a:tabLst>
                <a:tab pos="457200" algn="l"/>
              </a:tabLst>
            </a:pPr>
            <a:r>
              <a:rPr lang="en-US" sz="2000" dirty="0" smtClean="0">
                <a:solidFill>
                  <a:schemeClr val="accent1">
                    <a:lumMod val="50000"/>
                  </a:schemeClr>
                </a:solidFill>
                <a:latin typeface="Rockwell" panose="02060603020205020403" pitchFamily="18" charset="0"/>
              </a:rPr>
              <a:t> We can see that 5.6% of customers purchase product less than 1 min. It will be interesting to find how many these customers made purchase in past 1 year.</a:t>
            </a:r>
          </a:p>
          <a:p>
            <a:pPr marL="342900" indent="-342900" algn="just">
              <a:lnSpc>
                <a:spcPct val="107000"/>
              </a:lnSpc>
              <a:spcAft>
                <a:spcPts val="800"/>
              </a:spcAft>
              <a:buSzPts val="1000"/>
              <a:buFont typeface="Wingdings" panose="05000000000000000000" pitchFamily="2" charset="2"/>
              <a:buChar char=""/>
              <a:tabLst>
                <a:tab pos="457200" algn="l"/>
              </a:tabLst>
            </a:pPr>
            <a:r>
              <a:rPr lang="en-US" sz="2000" dirty="0" smtClean="0">
                <a:solidFill>
                  <a:schemeClr val="accent1">
                    <a:lumMod val="50000"/>
                  </a:schemeClr>
                </a:solidFill>
                <a:latin typeface="Rockwell" panose="02060603020205020403" pitchFamily="18" charset="0"/>
              </a:rPr>
              <a:t> 55% of customer paid using credit/debit cards while 28.3% customers still prefer cash on delivery.</a:t>
            </a:r>
          </a:p>
          <a:p>
            <a:pPr marL="342900" indent="-342900" algn="just">
              <a:lnSpc>
                <a:spcPct val="107000"/>
              </a:lnSpc>
              <a:spcAft>
                <a:spcPts val="800"/>
              </a:spcAft>
              <a:buSzPts val="1000"/>
              <a:buFont typeface="Wingdings" panose="05000000000000000000" pitchFamily="2" charset="2"/>
              <a:buChar char=""/>
              <a:tabLst>
                <a:tab pos="457200" algn="l"/>
              </a:tabLst>
            </a:pPr>
            <a:r>
              <a:rPr lang="en-US" sz="2000" dirty="0" smtClean="0">
                <a:solidFill>
                  <a:schemeClr val="accent1">
                    <a:lumMod val="50000"/>
                  </a:schemeClr>
                </a:solidFill>
                <a:latin typeface="Rockwell" panose="02060603020205020403" pitchFamily="18" charset="0"/>
              </a:rPr>
              <a:t> We can see that 63.6% of customer add product in cart but later leave without making payment. Surprising there is category of 17.8% customer who never abandon product without making payment.</a:t>
            </a:r>
          </a:p>
          <a:p>
            <a:pPr>
              <a:buFont typeface="Wingdings" pitchFamily="2" charset="2"/>
              <a:buChar char="§"/>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034822" y="2036015"/>
            <a:ext cx="10003291" cy="38945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1052" y="1254033"/>
            <a:ext cx="9794965" cy="1018903"/>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Autofit/>
          </a:bodyPr>
          <a:lstStyle/>
          <a:p>
            <a:pPr algn="ctr"/>
            <a:r>
              <a:rPr lang="en-US" sz="2800" b="1" dirty="0" smtClean="0">
                <a:solidFill>
                  <a:srgbClr val="FF0000"/>
                </a:solidFill>
                <a:latin typeface="+mn-lt"/>
                <a:ea typeface="+mn-ea"/>
                <a:cs typeface="+mn-cs"/>
              </a:rPr>
              <a:t/>
            </a:r>
            <a:br>
              <a:rPr lang="en-US" sz="2800" b="1" dirty="0" smtClean="0">
                <a:solidFill>
                  <a:srgbClr val="FF0000"/>
                </a:solidFill>
                <a:latin typeface="+mn-lt"/>
                <a:ea typeface="+mn-ea"/>
                <a:cs typeface="+mn-cs"/>
              </a:rPr>
            </a:br>
            <a:r>
              <a:rPr lang="en-US" sz="2800" b="1" dirty="0" smtClean="0">
                <a:solidFill>
                  <a:srgbClr val="FF0000"/>
                </a:solidFill>
              </a:rPr>
              <a:t/>
            </a:r>
            <a:br>
              <a:rPr lang="en-US" sz="2800" b="1" dirty="0" smtClean="0">
                <a:solidFill>
                  <a:srgbClr val="FF0000"/>
                </a:solidFill>
              </a:rPr>
            </a:br>
            <a:r>
              <a:rPr lang="en-US" sz="2800" b="1" dirty="0" smtClean="0">
                <a:solidFill>
                  <a:srgbClr val="FF0000"/>
                </a:solidFill>
                <a:latin typeface="+mn-lt"/>
                <a:ea typeface="+mn-ea"/>
                <a:cs typeface="+mn-cs"/>
              </a:rPr>
              <a:t>Exporting some  Important features of Website </a:t>
            </a:r>
            <a:r>
              <a:rPr lang="en-US" sz="2800" b="1" dirty="0" smtClean="0">
                <a:solidFill>
                  <a:srgbClr val="FF0000"/>
                </a:solidFill>
                <a:latin typeface="+mn-lt"/>
                <a:ea typeface="+mn-ea"/>
                <a:cs typeface="+mn-cs"/>
              </a:rPr>
              <a:t>Usability &amp; </a:t>
            </a:r>
            <a:r>
              <a:rPr lang="en-US" sz="2800" b="1" dirty="0" smtClean="0">
                <a:solidFill>
                  <a:srgbClr val="FF0000"/>
                </a:solidFill>
                <a:latin typeface="+mn-lt"/>
                <a:ea typeface="+mn-ea"/>
                <a:cs typeface="+mn-cs"/>
              </a:rPr>
              <a:t>Performance</a:t>
            </a:r>
            <a:r>
              <a:rPr lang="en-US" sz="2800" b="1" dirty="0" smtClean="0">
                <a:solidFill>
                  <a:srgbClr val="FF0000"/>
                </a:solidFill>
                <a:latin typeface="+mn-lt"/>
                <a:ea typeface="+mn-ea"/>
                <a:cs typeface="+mn-cs"/>
              </a:rPr>
              <a:t/>
            </a:r>
            <a:br>
              <a:rPr lang="en-US" sz="2800" b="1" dirty="0" smtClean="0">
                <a:solidFill>
                  <a:srgbClr val="FF0000"/>
                </a:solidFill>
                <a:latin typeface="+mn-lt"/>
                <a:ea typeface="+mn-ea"/>
                <a:cs typeface="+mn-cs"/>
              </a:rPr>
            </a:br>
            <a:r>
              <a:rPr lang="en-US" sz="2800" b="1" dirty="0" smtClean="0">
                <a:solidFill>
                  <a:srgbClr val="FF0000"/>
                </a:solidFill>
                <a:latin typeface="+mn-lt"/>
                <a:ea typeface="+mn-ea"/>
                <a:cs typeface="+mn-cs"/>
              </a:rPr>
              <a:t/>
            </a:r>
            <a:br>
              <a:rPr lang="en-US" sz="2800" b="1" dirty="0" smtClean="0">
                <a:solidFill>
                  <a:srgbClr val="FF0000"/>
                </a:solidFill>
                <a:latin typeface="+mn-lt"/>
                <a:ea typeface="+mn-ea"/>
                <a:cs typeface="+mn-cs"/>
              </a:rPr>
            </a:br>
            <a:endParaRPr lang="en-US" sz="2800" b="1" dirty="0" smtClean="0">
              <a:solidFill>
                <a:srgbClr val="FF0000"/>
              </a:solidFill>
              <a:latin typeface="+mn-lt"/>
              <a:ea typeface="+mn-ea"/>
              <a:cs typeface="+mn-cs"/>
            </a:endParaRPr>
          </a:p>
        </p:txBody>
      </p:sp>
      <p:pic>
        <p:nvPicPr>
          <p:cNvPr id="4" name="Picture 3"/>
          <p:cNvPicPr/>
          <p:nvPr/>
        </p:nvPicPr>
        <p:blipFill>
          <a:blip r:embed="rId2" cstate="print"/>
          <a:srcRect/>
          <a:stretch>
            <a:fillRect/>
          </a:stretch>
        </p:blipFill>
        <p:spPr bwMode="auto">
          <a:xfrm>
            <a:off x="315976" y="2569437"/>
            <a:ext cx="3707384" cy="31129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p:nvPr/>
        </p:nvPicPr>
        <p:blipFill>
          <a:blip r:embed="rId3" cstate="print"/>
          <a:srcRect/>
          <a:stretch>
            <a:fillRect/>
          </a:stretch>
        </p:blipFill>
        <p:spPr bwMode="auto">
          <a:xfrm>
            <a:off x="4411616" y="2566367"/>
            <a:ext cx="3491411" cy="31290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p:nvPr/>
        </p:nvPicPr>
        <p:blipFill>
          <a:blip r:embed="rId4" cstate="print"/>
          <a:srcRect/>
          <a:stretch>
            <a:fillRect/>
          </a:stretch>
        </p:blipFill>
        <p:spPr bwMode="auto">
          <a:xfrm>
            <a:off x="8263618" y="2538003"/>
            <a:ext cx="3571331" cy="31965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1269242" y="334369"/>
            <a:ext cx="3957851" cy="30707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p:nvPr/>
        </p:nvPicPr>
        <p:blipFill>
          <a:blip r:embed="rId3" cstate="print"/>
          <a:srcRect/>
          <a:stretch>
            <a:fillRect/>
          </a:stretch>
        </p:blipFill>
        <p:spPr bwMode="auto">
          <a:xfrm>
            <a:off x="4394579" y="3576935"/>
            <a:ext cx="3891952" cy="29739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p:nvPr/>
        </p:nvPicPr>
        <p:blipFill>
          <a:blip r:embed="rId4" cstate="print"/>
          <a:srcRect/>
          <a:stretch>
            <a:fillRect/>
          </a:stretch>
        </p:blipFill>
        <p:spPr bwMode="auto">
          <a:xfrm>
            <a:off x="7451677" y="334368"/>
            <a:ext cx="3671248" cy="30707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3345" y="1330036"/>
            <a:ext cx="11471564" cy="5326202"/>
          </a:xfrm>
          <a:prstGeom prst="rect">
            <a:avLst/>
          </a:prstGeom>
          <a:noFill/>
        </p:spPr>
        <p:txBody>
          <a:bodyPr wrap="square" rtlCol="0">
            <a:spAutoFit/>
          </a:bodyPr>
          <a:lstStyle/>
          <a:p>
            <a:pPr>
              <a:buNone/>
            </a:pPr>
            <a:r>
              <a:rPr lang="en-US" sz="2400" dirty="0" smtClean="0">
                <a:solidFill>
                  <a:schemeClr val="accent1">
                    <a:lumMod val="50000"/>
                  </a:schemeClr>
                </a:solidFill>
                <a:latin typeface="Rockwell" panose="02060603020205020403" pitchFamily="18" charset="0"/>
              </a:rPr>
              <a:t>Insights: </a:t>
            </a:r>
          </a:p>
          <a:p>
            <a:pPr marL="342900" lvl="0" indent="-342900" algn="just">
              <a:lnSpc>
                <a:spcPct val="127000"/>
              </a:lnSpc>
              <a:spcAft>
                <a:spcPts val="800"/>
              </a:spcAft>
              <a:buSzPts val="1000"/>
              <a:buFont typeface="Wingdings" panose="05000000000000000000" pitchFamily="2" charset="2"/>
              <a:buChar char=""/>
              <a:tabLst>
                <a:tab pos="457200" algn="l"/>
              </a:tabLst>
            </a:pPr>
            <a:r>
              <a:rPr lang="en-US" dirty="0" smtClean="0">
                <a:solidFill>
                  <a:schemeClr val="accent1">
                    <a:lumMod val="50000"/>
                  </a:schemeClr>
                </a:solidFill>
                <a:latin typeface="Rockwell" panose="02060603020205020403" pitchFamily="18" charset="0"/>
              </a:rPr>
              <a:t>61 % customer strongly agree and 29.7% customer agree that content on website must be easy to read and understand.</a:t>
            </a:r>
          </a:p>
          <a:p>
            <a:pPr marL="342900" lvl="0" indent="-342900" algn="just">
              <a:lnSpc>
                <a:spcPct val="127000"/>
              </a:lnSpc>
              <a:spcAft>
                <a:spcPts val="800"/>
              </a:spcAft>
              <a:buSzPts val="1000"/>
              <a:buFont typeface="Wingdings" panose="05000000000000000000" pitchFamily="2" charset="2"/>
              <a:buChar char=""/>
              <a:tabLst>
                <a:tab pos="457200" algn="l"/>
              </a:tabLst>
            </a:pPr>
            <a:r>
              <a:rPr lang="en-US" dirty="0" smtClean="0">
                <a:solidFill>
                  <a:schemeClr val="accent1">
                    <a:lumMod val="50000"/>
                  </a:schemeClr>
                </a:solidFill>
                <a:latin typeface="Rockwell" panose="02060603020205020403" pitchFamily="18" charset="0"/>
              </a:rPr>
              <a:t>43.1% customer strongly agree and 34.2% customer agree that information on similar product to highlighted on website for product comparison.</a:t>
            </a:r>
          </a:p>
          <a:p>
            <a:pPr marL="342900" lvl="0" indent="-342900" algn="just">
              <a:lnSpc>
                <a:spcPct val="127000"/>
              </a:lnSpc>
              <a:spcAft>
                <a:spcPts val="800"/>
              </a:spcAft>
              <a:buSzPts val="1000"/>
              <a:buFont typeface="Wingdings" panose="05000000000000000000" pitchFamily="2" charset="2"/>
              <a:buChar char=""/>
              <a:tabLst>
                <a:tab pos="457200" algn="l"/>
              </a:tabLst>
            </a:pPr>
            <a:r>
              <a:rPr lang="en-US" dirty="0" smtClean="0">
                <a:solidFill>
                  <a:schemeClr val="accent1">
                    <a:lumMod val="50000"/>
                  </a:schemeClr>
                </a:solidFill>
                <a:latin typeface="Rockwell" panose="02060603020205020403" pitchFamily="18" charset="0"/>
              </a:rPr>
              <a:t>More than 60% of customer agree or strongly agree that complete information on listed seller and product being offered is important for purchase decision.</a:t>
            </a:r>
          </a:p>
          <a:p>
            <a:pPr marL="342900" lvl="0" indent="-342900" algn="just">
              <a:lnSpc>
                <a:spcPct val="127000"/>
              </a:lnSpc>
              <a:spcAft>
                <a:spcPts val="800"/>
              </a:spcAft>
              <a:buSzPts val="1000"/>
              <a:buFont typeface="Wingdings" panose="05000000000000000000" pitchFamily="2" charset="2"/>
              <a:buChar char=""/>
              <a:tabLst>
                <a:tab pos="457200" algn="l"/>
              </a:tabLst>
            </a:pPr>
            <a:r>
              <a:rPr lang="en-US" dirty="0" smtClean="0">
                <a:solidFill>
                  <a:schemeClr val="accent1">
                    <a:lumMod val="50000"/>
                  </a:schemeClr>
                </a:solidFill>
                <a:latin typeface="Rockwell" panose="02060603020205020403" pitchFamily="18" charset="0"/>
              </a:rPr>
              <a:t>More than 90% of customer agree or strongly agree that all relevant information on listed products must be stated clearly.</a:t>
            </a:r>
          </a:p>
          <a:p>
            <a:pPr marL="342900" lvl="0" indent="-342900" algn="just">
              <a:lnSpc>
                <a:spcPct val="127000"/>
              </a:lnSpc>
              <a:spcAft>
                <a:spcPts val="800"/>
              </a:spcAft>
              <a:buSzPts val="1000"/>
              <a:buFont typeface="Wingdings" panose="05000000000000000000" pitchFamily="2" charset="2"/>
              <a:buChar char=""/>
              <a:tabLst>
                <a:tab pos="457200" algn="l"/>
              </a:tabLst>
            </a:pPr>
            <a:r>
              <a:rPr lang="en-US" dirty="0" smtClean="0">
                <a:solidFill>
                  <a:schemeClr val="accent1">
                    <a:lumMod val="50000"/>
                  </a:schemeClr>
                </a:solidFill>
                <a:latin typeface="Rockwell" panose="02060603020205020403" pitchFamily="18" charset="0"/>
              </a:rPr>
              <a:t>Around 93% of customer agree or strongly agree that website should be easy for navigation.</a:t>
            </a:r>
          </a:p>
          <a:p>
            <a:pPr marL="342900" lvl="0" indent="-342900" algn="just">
              <a:lnSpc>
                <a:spcPct val="127000"/>
              </a:lnSpc>
              <a:spcAft>
                <a:spcPts val="800"/>
              </a:spcAft>
              <a:buSzPts val="1000"/>
              <a:buFont typeface="Wingdings" panose="05000000000000000000" pitchFamily="2" charset="2"/>
              <a:buChar char=""/>
              <a:tabLst>
                <a:tab pos="457200" algn="l"/>
              </a:tabLst>
            </a:pPr>
            <a:r>
              <a:rPr lang="en-US" dirty="0" smtClean="0">
                <a:solidFill>
                  <a:schemeClr val="accent1">
                    <a:lumMod val="50000"/>
                  </a:schemeClr>
                </a:solidFill>
                <a:latin typeface="Rockwell" panose="02060603020205020403" pitchFamily="18" charset="0"/>
              </a:rPr>
              <a:t>42.8 % customer strongly agree and 41.6 % customer agree over high loading &amp; processing speed.</a:t>
            </a:r>
          </a:p>
          <a:p>
            <a:pPr marL="342900" lvl="0" indent="-342900" algn="just">
              <a:lnSpc>
                <a:spcPct val="127000"/>
              </a:lnSpc>
              <a:spcAft>
                <a:spcPts val="800"/>
              </a:spcAft>
              <a:buSzPts val="1000"/>
              <a:buFont typeface="Wingdings" panose="05000000000000000000" pitchFamily="2" charset="2"/>
              <a:buChar char=""/>
              <a:tabLst>
                <a:tab pos="457200" algn="l"/>
              </a:tabLst>
            </a:pPr>
            <a:r>
              <a:rPr lang="en-US" dirty="0" smtClean="0">
                <a:solidFill>
                  <a:schemeClr val="accent1">
                    <a:lumMod val="50000"/>
                  </a:schemeClr>
                </a:solidFill>
                <a:latin typeface="Rockwell" panose="02060603020205020403" pitchFamily="18" charset="0"/>
              </a:rPr>
              <a:t>70.3 % customer strongly agree and 16.7 % customer agree that website should be user friendly.</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1418" y="1233055"/>
            <a:ext cx="9164781" cy="824346"/>
          </a:xfrm>
        </p:spPr>
        <p:style>
          <a:lnRef idx="2">
            <a:schemeClr val="accent1"/>
          </a:lnRef>
          <a:fillRef idx="1">
            <a:schemeClr val="lt1"/>
          </a:fillRef>
          <a:effectRef idx="0">
            <a:schemeClr val="accent1"/>
          </a:effectRef>
          <a:fontRef idx="minor">
            <a:schemeClr val="dk1"/>
          </a:fontRef>
        </p:style>
        <p:txBody>
          <a:bodyPr>
            <a:noAutofit/>
          </a:bodyPr>
          <a:lstStyle/>
          <a:p>
            <a:pPr algn="ctr"/>
            <a:r>
              <a:rPr lang="en-US" sz="2800" b="1" dirty="0" smtClean="0">
                <a:solidFill>
                  <a:srgbClr val="FF0000"/>
                </a:solidFill>
                <a:latin typeface="+mn-lt"/>
                <a:ea typeface="+mn-ea"/>
                <a:cs typeface="+mn-cs"/>
              </a:rPr>
              <a:t>Exploring  Online Shopping Store </a:t>
            </a:r>
            <a:r>
              <a:rPr lang="en-US" sz="2800" b="1" dirty="0" err="1" smtClean="0">
                <a:solidFill>
                  <a:srgbClr val="FF0000"/>
                </a:solidFill>
                <a:latin typeface="+mn-lt"/>
                <a:ea typeface="+mn-ea"/>
                <a:cs typeface="+mn-cs"/>
              </a:rPr>
              <a:t>vs</a:t>
            </a:r>
            <a:r>
              <a:rPr lang="en-US" sz="2800" b="1" dirty="0" smtClean="0">
                <a:solidFill>
                  <a:srgbClr val="FF0000"/>
                </a:solidFill>
                <a:latin typeface="+mn-lt"/>
                <a:ea typeface="+mn-ea"/>
                <a:cs typeface="+mn-cs"/>
              </a:rPr>
              <a:t> Customer Service Requirement </a:t>
            </a:r>
          </a:p>
        </p:txBody>
      </p:sp>
      <p:pic>
        <p:nvPicPr>
          <p:cNvPr id="4" name="Picture 3"/>
          <p:cNvPicPr/>
          <p:nvPr/>
        </p:nvPicPr>
        <p:blipFill>
          <a:blip r:embed="rId2" cstate="print"/>
          <a:srcRect/>
          <a:stretch>
            <a:fillRect/>
          </a:stretch>
        </p:blipFill>
        <p:spPr bwMode="auto">
          <a:xfrm>
            <a:off x="691692" y="2617211"/>
            <a:ext cx="3326126" cy="29384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p:nvPr/>
        </p:nvPicPr>
        <p:blipFill>
          <a:blip r:embed="rId3" cstate="print"/>
          <a:srcRect/>
          <a:stretch>
            <a:fillRect/>
          </a:stretch>
        </p:blipFill>
        <p:spPr bwMode="auto">
          <a:xfrm>
            <a:off x="4668983" y="2606709"/>
            <a:ext cx="3269672" cy="29905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p:nvPr/>
        </p:nvPicPr>
        <p:blipFill>
          <a:blip r:embed="rId4" cstate="print"/>
          <a:srcRect/>
          <a:stretch>
            <a:fillRect/>
          </a:stretch>
        </p:blipFill>
        <p:spPr bwMode="auto">
          <a:xfrm>
            <a:off x="8548256" y="2576945"/>
            <a:ext cx="3132068" cy="30202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CDB6-919E-4A02-9D2E-2FE131D7F015}"/>
              </a:ext>
            </a:extLst>
          </p:cNvPr>
          <p:cNvSpPr>
            <a:spLocks noGrp="1"/>
          </p:cNvSpPr>
          <p:nvPr>
            <p:ph type="title"/>
          </p:nvPr>
        </p:nvSpPr>
        <p:spPr>
          <a:xfrm>
            <a:off x="3458816" y="887895"/>
            <a:ext cx="8047383" cy="1169505"/>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algn="ctr"/>
            <a:r>
              <a:rPr lang="en-US" b="1" dirty="0">
                <a:solidFill>
                  <a:srgbClr val="FF0000"/>
                </a:solidFill>
                <a:latin typeface="Century" panose="02040604050505020304" pitchFamily="18" charset="0"/>
              </a:rPr>
              <a:t>Overview</a:t>
            </a:r>
            <a:endParaRPr lang="en-IN" b="1" dirty="0">
              <a:solidFill>
                <a:srgbClr val="FF0000"/>
              </a:solidFill>
              <a:latin typeface="Century" panose="02040604050505020304" pitchFamily="18" charset="0"/>
            </a:endParaRPr>
          </a:p>
        </p:txBody>
      </p:sp>
      <p:sp>
        <p:nvSpPr>
          <p:cNvPr id="3" name="Content Placeholder 2">
            <a:extLst>
              <a:ext uri="{FF2B5EF4-FFF2-40B4-BE49-F238E27FC236}">
                <a16:creationId xmlns:a16="http://schemas.microsoft.com/office/drawing/2014/main" id="{8660F956-F5D2-4895-A0CD-BBDDAFC404BF}"/>
              </a:ext>
            </a:extLst>
          </p:cNvPr>
          <p:cNvSpPr>
            <a:spLocks noGrp="1"/>
          </p:cNvSpPr>
          <p:nvPr>
            <p:ph idx="1"/>
          </p:nvPr>
        </p:nvSpPr>
        <p:spPr>
          <a:xfrm>
            <a:off x="685800" y="2234316"/>
            <a:ext cx="10820400" cy="4024125"/>
          </a:xfrm>
        </p:spPr>
        <p:txBody>
          <a:bodyPr/>
          <a:lstStyle/>
          <a:p>
            <a:pPr marL="0" indent="0">
              <a:buNone/>
            </a:pPr>
            <a:r>
              <a:rPr lang="en-US" dirty="0">
                <a:solidFill>
                  <a:schemeClr val="accent1">
                    <a:lumMod val="50000"/>
                  </a:schemeClr>
                </a:solidFill>
                <a:latin typeface="Rockwell" panose="02060603020205020403" pitchFamily="18" charset="0"/>
              </a:rPr>
              <a:t>In this presentation we’ll look into the following:</a:t>
            </a:r>
          </a:p>
          <a:p>
            <a:pPr marL="0" indent="0">
              <a:buNone/>
            </a:pPr>
            <a:endParaRPr lang="en-US" dirty="0">
              <a:solidFill>
                <a:schemeClr val="accent1">
                  <a:lumMod val="50000"/>
                </a:schemeClr>
              </a:solidFill>
              <a:latin typeface="Rockwell" panose="02060603020205020403" pitchFamily="18" charset="0"/>
            </a:endParaRPr>
          </a:p>
          <a:p>
            <a:pPr>
              <a:buFont typeface="Wingdings" panose="05000000000000000000" pitchFamily="2" charset="2"/>
              <a:buChar char="v"/>
            </a:pPr>
            <a:r>
              <a:rPr lang="en-US" dirty="0">
                <a:solidFill>
                  <a:schemeClr val="accent1">
                    <a:lumMod val="50000"/>
                  </a:schemeClr>
                </a:solidFill>
                <a:latin typeface="Rockwell" panose="02060603020205020403" pitchFamily="18" charset="0"/>
              </a:rPr>
              <a:t> What are the different factor affecting customer retention.</a:t>
            </a:r>
          </a:p>
          <a:p>
            <a:pPr>
              <a:buFont typeface="Wingdings" panose="05000000000000000000" pitchFamily="2" charset="2"/>
              <a:buChar char="v"/>
            </a:pPr>
            <a:endParaRPr lang="en-US" dirty="0">
              <a:solidFill>
                <a:schemeClr val="accent1">
                  <a:lumMod val="50000"/>
                </a:schemeClr>
              </a:solidFill>
              <a:latin typeface="Rockwell" panose="02060603020205020403" pitchFamily="18" charset="0"/>
            </a:endParaRPr>
          </a:p>
          <a:p>
            <a:pPr>
              <a:buFont typeface="Wingdings" panose="05000000000000000000" pitchFamily="2" charset="2"/>
              <a:buChar char="v"/>
            </a:pPr>
            <a:r>
              <a:rPr lang="en-US" dirty="0">
                <a:solidFill>
                  <a:schemeClr val="accent1">
                    <a:lumMod val="50000"/>
                  </a:schemeClr>
                </a:solidFill>
                <a:latin typeface="Rockwell" panose="02060603020205020403" pitchFamily="18" charset="0"/>
              </a:rPr>
              <a:t> What are the criterion to retain customers.</a:t>
            </a:r>
          </a:p>
          <a:p>
            <a:pPr>
              <a:buFont typeface="Wingdings" panose="05000000000000000000" pitchFamily="2" charset="2"/>
              <a:buChar char="v"/>
            </a:pPr>
            <a:endParaRPr lang="en-US" dirty="0">
              <a:solidFill>
                <a:schemeClr val="accent1">
                  <a:lumMod val="50000"/>
                </a:schemeClr>
              </a:solidFill>
              <a:latin typeface="Rockwell" panose="02060603020205020403" pitchFamily="18" charset="0"/>
            </a:endParaRPr>
          </a:p>
          <a:p>
            <a:pPr>
              <a:buFont typeface="Wingdings" panose="05000000000000000000" pitchFamily="2" charset="2"/>
              <a:buChar char="v"/>
            </a:pPr>
            <a:r>
              <a:rPr lang="en-US" dirty="0">
                <a:solidFill>
                  <a:schemeClr val="accent1">
                    <a:lumMod val="50000"/>
                  </a:schemeClr>
                </a:solidFill>
                <a:latin typeface="Rockwell" panose="02060603020205020403" pitchFamily="18" charset="0"/>
              </a:rPr>
              <a:t>Overall analysis of the problem.</a:t>
            </a:r>
          </a:p>
          <a:p>
            <a:pPr>
              <a:buFont typeface="Wingdings" panose="05000000000000000000" pitchFamily="2" charset="2"/>
              <a:buChar char="v"/>
            </a:pPr>
            <a:endParaRPr lang="en-US" dirty="0">
              <a:solidFill>
                <a:schemeClr val="accent1">
                  <a:lumMod val="50000"/>
                </a:schemeClr>
              </a:solidFill>
              <a:latin typeface="Rockwell" panose="02060603020205020403" pitchFamily="18" charset="0"/>
            </a:endParaRPr>
          </a:p>
          <a:p>
            <a:pPr>
              <a:buFont typeface="Wingdings" panose="05000000000000000000" pitchFamily="2" charset="2"/>
              <a:buChar char="v"/>
            </a:pPr>
            <a:r>
              <a:rPr lang="en-US" dirty="0">
                <a:solidFill>
                  <a:schemeClr val="accent1">
                    <a:lumMod val="50000"/>
                  </a:schemeClr>
                </a:solidFill>
                <a:latin typeface="Rockwell" panose="02060603020205020403" pitchFamily="18" charset="0"/>
              </a:rPr>
              <a:t>How can we improve customer retention</a:t>
            </a:r>
            <a:endParaRPr lang="en-IN" dirty="0">
              <a:solidFill>
                <a:schemeClr val="accent1">
                  <a:lumMod val="50000"/>
                </a:schemeClr>
              </a:solidFill>
              <a:latin typeface="Rockwell" panose="02060603020205020403" pitchFamily="18" charset="0"/>
            </a:endParaRPr>
          </a:p>
        </p:txBody>
      </p:sp>
    </p:spTree>
    <p:extLst>
      <p:ext uri="{BB962C8B-B14F-4D97-AF65-F5344CB8AC3E}">
        <p14:creationId xmlns:p14="http://schemas.microsoft.com/office/powerpoint/2010/main" val="7682171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346364" y="2008909"/>
            <a:ext cx="3283527" cy="32281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p:nvPr/>
        </p:nvPicPr>
        <p:blipFill>
          <a:blip r:embed="rId3" cstate="print"/>
          <a:srcRect/>
          <a:stretch>
            <a:fillRect/>
          </a:stretch>
        </p:blipFill>
        <p:spPr bwMode="auto">
          <a:xfrm>
            <a:off x="4292905" y="1995054"/>
            <a:ext cx="3257823" cy="32558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p:nvPr/>
        </p:nvPicPr>
        <p:blipFill>
          <a:blip r:embed="rId4" cstate="print"/>
          <a:srcRect/>
          <a:stretch>
            <a:fillRect/>
          </a:stretch>
        </p:blipFill>
        <p:spPr bwMode="auto">
          <a:xfrm>
            <a:off x="8213296" y="2008476"/>
            <a:ext cx="3272124" cy="32285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654627" y="665019"/>
            <a:ext cx="2933700" cy="26532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p:nvPr/>
        </p:nvPicPr>
        <p:blipFill>
          <a:blip r:embed="rId3" cstate="print"/>
          <a:srcRect/>
          <a:stretch>
            <a:fillRect/>
          </a:stretch>
        </p:blipFill>
        <p:spPr bwMode="auto">
          <a:xfrm>
            <a:off x="4532024" y="651164"/>
            <a:ext cx="3212667" cy="25708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p:nvPr/>
        </p:nvPicPr>
        <p:blipFill>
          <a:blip r:embed="rId4" cstate="print"/>
          <a:srcRect/>
          <a:stretch>
            <a:fillRect/>
          </a:stretch>
        </p:blipFill>
        <p:spPr bwMode="auto">
          <a:xfrm>
            <a:off x="8546966" y="656360"/>
            <a:ext cx="3161414" cy="2552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p:nvPr/>
        </p:nvPicPr>
        <p:blipFill>
          <a:blip r:embed="rId5" cstate="print"/>
          <a:srcRect/>
          <a:stretch>
            <a:fillRect/>
          </a:stretch>
        </p:blipFill>
        <p:spPr bwMode="auto">
          <a:xfrm>
            <a:off x="630628" y="3934691"/>
            <a:ext cx="2971554" cy="25353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p:nvPr/>
        </p:nvPicPr>
        <p:blipFill>
          <a:blip r:embed="rId6" cstate="print"/>
          <a:srcRect/>
          <a:stretch>
            <a:fillRect/>
          </a:stretch>
        </p:blipFill>
        <p:spPr bwMode="auto">
          <a:xfrm>
            <a:off x="4583939" y="3910879"/>
            <a:ext cx="3243880" cy="25176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p:nvPr/>
        </p:nvPicPr>
        <p:blipFill>
          <a:blip r:embed="rId7" cstate="print"/>
          <a:srcRect/>
          <a:stretch>
            <a:fillRect/>
          </a:stretch>
        </p:blipFill>
        <p:spPr bwMode="auto">
          <a:xfrm>
            <a:off x="8650864" y="3851564"/>
            <a:ext cx="3139354" cy="2524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4182" y="1330036"/>
            <a:ext cx="10986653" cy="5262979"/>
          </a:xfrm>
          <a:prstGeom prst="rect">
            <a:avLst/>
          </a:prstGeom>
          <a:noFill/>
        </p:spPr>
        <p:txBody>
          <a:bodyPr wrap="square" rtlCol="0">
            <a:spAutoFit/>
          </a:bodyPr>
          <a:lstStyle/>
          <a:p>
            <a:r>
              <a:rPr lang="en-US" sz="2400" dirty="0" smtClean="0">
                <a:solidFill>
                  <a:schemeClr val="accent1">
                    <a:lumMod val="50000"/>
                  </a:schemeClr>
                </a:solidFill>
                <a:latin typeface="Rockwell" panose="02060603020205020403" pitchFamily="18" charset="0"/>
              </a:rPr>
              <a:t>Insights: </a:t>
            </a:r>
          </a:p>
          <a:p>
            <a:pPr marL="401638" lvl="0" indent="-401638" algn="just">
              <a:buFont typeface="Wingdings" pitchFamily="2" charset="2"/>
              <a:buChar char="q"/>
            </a:pPr>
            <a:r>
              <a:rPr lang="en-US" dirty="0" smtClean="0">
                <a:solidFill>
                  <a:schemeClr val="accent1">
                    <a:lumMod val="50000"/>
                  </a:schemeClr>
                </a:solidFill>
                <a:latin typeface="Rockwell" panose="02060603020205020403" pitchFamily="18" charset="0"/>
              </a:rPr>
              <a:t>72.1% Customer strongly agree thinks that company’s readiness to assist customer queries related to product is important factor in purchase decision.</a:t>
            </a:r>
          </a:p>
          <a:p>
            <a:pPr marL="401638" lvl="0" indent="-401638" algn="just">
              <a:buFont typeface="Wingdings" pitchFamily="2" charset="2"/>
              <a:buChar char="q"/>
            </a:pPr>
            <a:r>
              <a:rPr lang="en-US" dirty="0" smtClean="0">
                <a:solidFill>
                  <a:schemeClr val="accent1">
                    <a:lumMod val="50000"/>
                  </a:schemeClr>
                </a:solidFill>
                <a:latin typeface="Rockwell" panose="02060603020205020403" pitchFamily="18" charset="0"/>
              </a:rPr>
              <a:t>Pie plot also show that being able to guarantee the privacy of the customer is important silent feature for product selection.</a:t>
            </a:r>
          </a:p>
          <a:p>
            <a:pPr marL="401638" lvl="0" indent="-401638" algn="just">
              <a:buFont typeface="Wingdings" pitchFamily="2" charset="2"/>
              <a:buChar char="q"/>
            </a:pPr>
            <a:r>
              <a:rPr lang="en-US" dirty="0" smtClean="0">
                <a:solidFill>
                  <a:schemeClr val="accent1">
                    <a:lumMod val="50000"/>
                  </a:schemeClr>
                </a:solidFill>
                <a:latin typeface="Rockwell" panose="02060603020205020403" pitchFamily="18" charset="0"/>
              </a:rPr>
              <a:t>Another most important for product companies is availability of communication channels.</a:t>
            </a:r>
          </a:p>
          <a:p>
            <a:pPr marL="401638" lvl="0" indent="-401638" algn="just">
              <a:buFont typeface="Wingdings" pitchFamily="2" charset="2"/>
              <a:buChar char="q"/>
            </a:pPr>
            <a:r>
              <a:rPr lang="en-US" dirty="0" smtClean="0">
                <a:solidFill>
                  <a:schemeClr val="accent1">
                    <a:lumMod val="50000"/>
                  </a:schemeClr>
                </a:solidFill>
                <a:latin typeface="Rockwell" panose="02060603020205020403" pitchFamily="18" charset="0"/>
              </a:rPr>
              <a:t>Most of people enjoy physical shopping, we can see that for 32% customer enjoyment from online shopping strongly matter and for around 46% customer this online shopping enjoyment do not matter.</a:t>
            </a:r>
          </a:p>
          <a:p>
            <a:pPr marL="401638" lvl="0" indent="-401638" algn="just">
              <a:buFont typeface="Wingdings" pitchFamily="2" charset="2"/>
              <a:buChar char="q"/>
            </a:pPr>
            <a:r>
              <a:rPr lang="en-US" dirty="0" smtClean="0">
                <a:solidFill>
                  <a:schemeClr val="accent1">
                    <a:lumMod val="50000"/>
                  </a:schemeClr>
                </a:solidFill>
                <a:latin typeface="Rockwell" panose="02060603020205020403" pitchFamily="18" charset="0"/>
              </a:rPr>
              <a:t>Online shopping is 24/7 available with lot of varieties of product and with product return facility. This led to thinking among almost 85 % of customer thinks, online shopping is convenient &amp; flexible than physical shopping.</a:t>
            </a:r>
          </a:p>
          <a:p>
            <a:pPr marL="401638" lvl="0" indent="-401638" algn="just">
              <a:buFont typeface="Wingdings" pitchFamily="2" charset="2"/>
              <a:buChar char="q"/>
            </a:pPr>
            <a:r>
              <a:rPr lang="en-US" dirty="0" smtClean="0">
                <a:solidFill>
                  <a:schemeClr val="accent1">
                    <a:lumMod val="50000"/>
                  </a:schemeClr>
                </a:solidFill>
                <a:latin typeface="Rockwell" panose="02060603020205020403" pitchFamily="18" charset="0"/>
              </a:rPr>
              <a:t>73.6% customer thinks that return &amp; replacement policy of e-seller is important factor for making purchase decision.</a:t>
            </a:r>
          </a:p>
          <a:p>
            <a:pPr marL="401638" lvl="0" indent="-401638" algn="just">
              <a:buFont typeface="Wingdings" pitchFamily="2" charset="2"/>
              <a:buChar char="q"/>
            </a:pPr>
            <a:r>
              <a:rPr lang="en-US" dirty="0" smtClean="0">
                <a:solidFill>
                  <a:schemeClr val="accent1">
                    <a:lumMod val="50000"/>
                  </a:schemeClr>
                </a:solidFill>
                <a:latin typeface="Rockwell" panose="02060603020205020403" pitchFamily="18" charset="0"/>
              </a:rPr>
              <a:t>49.4% customer strongly agree and 29.7% customer agree that displaying quality information on website helps in decision making in turn improves customer satisfaction.</a:t>
            </a:r>
          </a:p>
          <a:p>
            <a:pPr marL="401638" lvl="0" indent="-401638" algn="just">
              <a:buFont typeface="Wingdings" pitchFamily="2" charset="2"/>
              <a:buChar char="q"/>
            </a:pPr>
            <a:r>
              <a:rPr lang="en-US" dirty="0" smtClean="0">
                <a:solidFill>
                  <a:schemeClr val="accent1">
                    <a:lumMod val="50000"/>
                  </a:schemeClr>
                </a:solidFill>
                <a:latin typeface="Rockwell" panose="02060603020205020403" pitchFamily="18" charset="0"/>
              </a:rPr>
              <a:t>45.4% of customer strongly agree over fact that user satisfaction cannot exist </a:t>
            </a:r>
            <a:r>
              <a:rPr lang="en-US" sz="2000" dirty="0" smtClean="0">
                <a:solidFill>
                  <a:schemeClr val="accent1">
                    <a:lumMod val="50000"/>
                  </a:schemeClr>
                </a:solidFill>
                <a:latin typeface="Rockwell" panose="02060603020205020403" pitchFamily="18" charset="0"/>
              </a:rPr>
              <a:t>without trust.</a:t>
            </a:r>
          </a:p>
          <a:p>
            <a:pPr marL="401638" indent="-401638" algn="just">
              <a:buFont typeface="Wingdings" pitchFamily="2" charset="2"/>
              <a:buChar char="q"/>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149927"/>
            <a:ext cx="9372599" cy="997528"/>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Autofit/>
          </a:bodyPr>
          <a:lstStyle/>
          <a:p>
            <a:pPr algn="ctr"/>
            <a:r>
              <a:rPr lang="en-US" sz="2800" b="1" dirty="0" smtClean="0">
                <a:solidFill>
                  <a:srgbClr val="FF0000"/>
                </a:solidFill>
                <a:latin typeface="+mn-lt"/>
                <a:ea typeface="+mn-ea"/>
                <a:cs typeface="+mn-cs"/>
              </a:rPr>
              <a:t>Exploring Feature Related to Customer Online Shopping Experiences</a:t>
            </a:r>
          </a:p>
        </p:txBody>
      </p:sp>
      <p:pic>
        <p:nvPicPr>
          <p:cNvPr id="4" name="Picture 3"/>
          <p:cNvPicPr/>
          <p:nvPr/>
        </p:nvPicPr>
        <p:blipFill>
          <a:blip r:embed="rId2" cstate="print"/>
          <a:srcRect/>
          <a:stretch>
            <a:fillRect/>
          </a:stretch>
        </p:blipFill>
        <p:spPr bwMode="auto">
          <a:xfrm>
            <a:off x="303150" y="2743200"/>
            <a:ext cx="3409868" cy="26397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p:nvPr/>
        </p:nvPicPr>
        <p:blipFill>
          <a:blip r:embed="rId3" cstate="print"/>
          <a:srcRect/>
          <a:stretch>
            <a:fillRect/>
          </a:stretch>
        </p:blipFill>
        <p:spPr bwMode="auto">
          <a:xfrm>
            <a:off x="4492225" y="2673929"/>
            <a:ext cx="3307883" cy="27016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p:nvPr/>
        </p:nvPicPr>
        <p:blipFill>
          <a:blip r:embed="rId4" cstate="print"/>
          <a:srcRect/>
          <a:stretch>
            <a:fillRect/>
          </a:stretch>
        </p:blipFill>
        <p:spPr bwMode="auto">
          <a:xfrm>
            <a:off x="8465310" y="2632364"/>
            <a:ext cx="3283345" cy="27618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253243" y="318655"/>
            <a:ext cx="3418212" cy="29272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p:nvPr/>
        </p:nvPicPr>
        <p:blipFill>
          <a:blip r:embed="rId3" cstate="print"/>
          <a:srcRect/>
          <a:stretch>
            <a:fillRect/>
          </a:stretch>
        </p:blipFill>
        <p:spPr bwMode="auto">
          <a:xfrm>
            <a:off x="4168053" y="318655"/>
            <a:ext cx="3257983" cy="29042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p:nvPr/>
        </p:nvPicPr>
        <p:blipFill>
          <a:blip r:embed="rId4" cstate="print"/>
          <a:srcRect/>
          <a:stretch>
            <a:fillRect/>
          </a:stretch>
        </p:blipFill>
        <p:spPr bwMode="auto">
          <a:xfrm>
            <a:off x="8174182" y="318656"/>
            <a:ext cx="3172691" cy="28955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p:nvPr/>
        </p:nvPicPr>
        <p:blipFill>
          <a:blip r:embed="rId5" cstate="print"/>
          <a:srcRect/>
          <a:stretch>
            <a:fillRect/>
          </a:stretch>
        </p:blipFill>
        <p:spPr bwMode="auto">
          <a:xfrm>
            <a:off x="360108" y="3780991"/>
            <a:ext cx="3297492" cy="27999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p:nvPr/>
        </p:nvPicPr>
        <p:blipFill>
          <a:blip r:embed="rId6" cstate="print"/>
          <a:srcRect/>
          <a:stretch>
            <a:fillRect/>
          </a:stretch>
        </p:blipFill>
        <p:spPr bwMode="auto">
          <a:xfrm>
            <a:off x="4279874" y="3825153"/>
            <a:ext cx="3133487" cy="26864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p:nvPr/>
        </p:nvPicPr>
        <p:blipFill>
          <a:blip r:embed="rId7" cstate="print"/>
          <a:srcRect/>
          <a:stretch>
            <a:fillRect/>
          </a:stretch>
        </p:blipFill>
        <p:spPr bwMode="auto">
          <a:xfrm>
            <a:off x="8224202" y="3754583"/>
            <a:ext cx="3081107" cy="27427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715" y="1378424"/>
            <a:ext cx="10326184" cy="1291767"/>
          </a:xfrm>
        </p:spPr>
        <p:style>
          <a:lnRef idx="2">
            <a:schemeClr val="accent1"/>
          </a:lnRef>
          <a:fillRef idx="1">
            <a:schemeClr val="lt1"/>
          </a:fillRef>
          <a:effectRef idx="0">
            <a:schemeClr val="accent1"/>
          </a:effectRef>
          <a:fontRef idx="minor">
            <a:schemeClr val="dk1"/>
          </a:fontRef>
        </p:style>
        <p:txBody>
          <a:bodyPr>
            <a:normAutofit fontScale="90000"/>
          </a:bodyPr>
          <a:lstStyle/>
          <a:p>
            <a:pPr algn="just"/>
            <a:r>
              <a:rPr lang="en-US" b="1" dirty="0" smtClean="0">
                <a:solidFill>
                  <a:srgbClr val="FF0000"/>
                </a:solidFill>
              </a:rPr>
              <a:t>Exploring Opinion </a:t>
            </a:r>
            <a:r>
              <a:rPr lang="en-US" b="1" dirty="0">
                <a:solidFill>
                  <a:srgbClr val="FF0000"/>
                </a:solidFill>
              </a:rPr>
              <a:t>on Online Shopping Platform Websites by Customer</a:t>
            </a:r>
            <a:endParaRPr lang="en-US" dirty="0">
              <a:solidFill>
                <a:srgbClr val="FF0000"/>
              </a:solidFill>
            </a:endParaRPr>
          </a:p>
        </p:txBody>
      </p:sp>
      <p:pic>
        <p:nvPicPr>
          <p:cNvPr id="4" name="Content Placeholder 3"/>
          <p:cNvPicPr>
            <a:picLocks noGrp="1"/>
          </p:cNvPicPr>
          <p:nvPr>
            <p:ph idx="1"/>
          </p:nvPr>
        </p:nvPicPr>
        <p:blipFill>
          <a:blip r:embed="rId3" cstate="print"/>
          <a:srcRect/>
          <a:stretch>
            <a:fillRect/>
          </a:stretch>
        </p:blipFill>
        <p:spPr bwMode="auto">
          <a:xfrm>
            <a:off x="1233053" y="4585879"/>
            <a:ext cx="8372475" cy="1314450"/>
          </a:xfrm>
          <a:prstGeom prst="rect">
            <a:avLst/>
          </a:prstGeom>
          <a:ln w="12700" cap="sq">
            <a:solidFill>
              <a:srgbClr val="000000"/>
            </a:solidFill>
            <a:miter lim="800000"/>
          </a:ln>
          <a:effectLst>
            <a:outerShdw blurRad="57150" dist="50800" dir="2700000" algn="tl" rotWithShape="0">
              <a:srgbClr val="000000">
                <a:alpha val="40000"/>
              </a:srgbClr>
            </a:outerShdw>
          </a:effectLst>
        </p:spPr>
      </p:pic>
      <p:sp>
        <p:nvSpPr>
          <p:cNvPr id="5" name="Rectangle 4"/>
          <p:cNvSpPr/>
          <p:nvPr/>
        </p:nvSpPr>
        <p:spPr>
          <a:xfrm>
            <a:off x="1180016" y="3069235"/>
            <a:ext cx="10224655" cy="830997"/>
          </a:xfrm>
          <a:prstGeom prst="rect">
            <a:avLst/>
          </a:prstGeom>
        </p:spPr>
        <p:txBody>
          <a:bodyPr wrap="square">
            <a:spAutoFit/>
          </a:bodyPr>
          <a:lstStyle/>
          <a:p>
            <a:pPr algn="just"/>
            <a:r>
              <a:rPr lang="en-US" sz="2400" dirty="0">
                <a:solidFill>
                  <a:schemeClr val="accent1">
                    <a:lumMod val="50000"/>
                  </a:schemeClr>
                </a:solidFill>
                <a:latin typeface="Rockwell" panose="02060603020205020403" pitchFamily="18" charset="0"/>
              </a:rPr>
              <a:t>In this section we will analyzed features related to website or application like performance, web layout</a:t>
            </a:r>
            <a:r>
              <a:rPr lang="en-US" dirty="0" smtClean="0"/>
              <a:t>. </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799" y="702469"/>
            <a:ext cx="11471564" cy="6309420"/>
          </a:xfrm>
          <a:prstGeom prst="rect">
            <a:avLst/>
          </a:prstGeom>
          <a:noFill/>
        </p:spPr>
        <p:txBody>
          <a:bodyPr wrap="square" rtlCol="0">
            <a:spAutoFit/>
          </a:bodyPr>
          <a:lstStyle/>
          <a:p>
            <a:pPr marL="457200" indent="-457200" algn="just"/>
            <a:r>
              <a:rPr lang="en-US" sz="2800" b="1" dirty="0" smtClean="0">
                <a:solidFill>
                  <a:schemeClr val="bg1"/>
                </a:solidFill>
              </a:rPr>
              <a:t>Insights: </a:t>
            </a:r>
          </a:p>
          <a:p>
            <a:pPr marL="457200" indent="-457200" algn="just"/>
            <a:endParaRPr lang="en-US" dirty="0" smtClean="0">
              <a:solidFill>
                <a:schemeClr val="bg1"/>
              </a:solidFill>
            </a:endParaRPr>
          </a:p>
          <a:p>
            <a:pPr marL="401638" indent="-401638" algn="just">
              <a:buFont typeface="Wingdings" pitchFamily="2" charset="2"/>
              <a:buChar char="q"/>
            </a:pPr>
            <a:r>
              <a:rPr lang="en-US" dirty="0" smtClean="0">
                <a:solidFill>
                  <a:schemeClr val="accent1">
                    <a:lumMod val="50000"/>
                  </a:schemeClr>
                </a:solidFill>
                <a:latin typeface="Rockwell" panose="02060603020205020403" pitchFamily="18" charset="0"/>
              </a:rPr>
              <a:t>Majority, 64 customers agree that </a:t>
            </a:r>
            <a:r>
              <a:rPr lang="en-US" dirty="0" err="1" smtClean="0">
                <a:solidFill>
                  <a:schemeClr val="accent1">
                    <a:lumMod val="50000"/>
                  </a:schemeClr>
                </a:solidFill>
                <a:latin typeface="Rockwell" panose="02060603020205020403" pitchFamily="18" charset="0"/>
              </a:rPr>
              <a:t>Amazon.in</a:t>
            </a:r>
            <a:r>
              <a:rPr lang="en-US" dirty="0" smtClean="0">
                <a:solidFill>
                  <a:schemeClr val="accent1">
                    <a:lumMod val="50000"/>
                  </a:schemeClr>
                </a:solidFill>
                <a:latin typeface="Rockwell" panose="02060603020205020403" pitchFamily="18" charset="0"/>
              </a:rPr>
              <a:t>, Flipkart.com, Paytm.com, Myntra.com, Snapdeal.com are Easy to use website or application. </a:t>
            </a:r>
          </a:p>
          <a:p>
            <a:pPr marL="401638" indent="-401638" algn="just">
              <a:buFont typeface="Wingdings" pitchFamily="2" charset="2"/>
              <a:buChar char="q"/>
            </a:pPr>
            <a:endParaRPr lang="en-US" dirty="0" smtClean="0">
              <a:solidFill>
                <a:schemeClr val="accent1">
                  <a:lumMod val="50000"/>
                </a:schemeClr>
              </a:solidFill>
              <a:latin typeface="Rockwell" panose="02060603020205020403" pitchFamily="18" charset="0"/>
            </a:endParaRPr>
          </a:p>
          <a:p>
            <a:pPr marL="401638" indent="-401638" algn="just">
              <a:buFont typeface="Wingdings" pitchFamily="2" charset="2"/>
              <a:buChar char="q"/>
            </a:pPr>
            <a:r>
              <a:rPr lang="en-US" dirty="0" smtClean="0">
                <a:solidFill>
                  <a:schemeClr val="accent1">
                    <a:lumMod val="50000"/>
                  </a:schemeClr>
                </a:solidFill>
                <a:latin typeface="Rockwell" panose="02060603020205020403" pitchFamily="18" charset="0"/>
              </a:rPr>
              <a:t>87 customers agree that </a:t>
            </a:r>
            <a:r>
              <a:rPr lang="en-US" dirty="0" err="1" smtClean="0">
                <a:solidFill>
                  <a:schemeClr val="accent1">
                    <a:lumMod val="50000"/>
                  </a:schemeClr>
                </a:solidFill>
                <a:latin typeface="Rockwell" panose="02060603020205020403" pitchFamily="18" charset="0"/>
              </a:rPr>
              <a:t>Amazon.in</a:t>
            </a:r>
            <a:r>
              <a:rPr lang="en-US" dirty="0" smtClean="0">
                <a:solidFill>
                  <a:schemeClr val="accent1">
                    <a:lumMod val="50000"/>
                  </a:schemeClr>
                </a:solidFill>
                <a:latin typeface="Rockwell" panose="02060603020205020403" pitchFamily="18" charset="0"/>
              </a:rPr>
              <a:t>, Flipkart.com have Visual appealing web-page layout than most of other market players.</a:t>
            </a:r>
          </a:p>
          <a:p>
            <a:pPr marL="401638" indent="-401638" algn="just">
              <a:buFont typeface="Wingdings" pitchFamily="2" charset="2"/>
              <a:buChar char="q"/>
            </a:pPr>
            <a:r>
              <a:rPr lang="en-US" dirty="0" smtClean="0">
                <a:solidFill>
                  <a:schemeClr val="accent1">
                    <a:lumMod val="50000"/>
                  </a:schemeClr>
                </a:solidFill>
                <a:latin typeface="Rockwell" panose="02060603020205020403" pitchFamily="18" charset="0"/>
              </a:rPr>
              <a:t>Around according to 125 people </a:t>
            </a:r>
            <a:r>
              <a:rPr lang="en-US" dirty="0" err="1" smtClean="0">
                <a:solidFill>
                  <a:schemeClr val="accent1">
                    <a:lumMod val="50000"/>
                  </a:schemeClr>
                </a:solidFill>
                <a:latin typeface="Rockwell" panose="02060603020205020403" pitchFamily="18" charset="0"/>
              </a:rPr>
              <a:t>Amazon.in</a:t>
            </a:r>
            <a:r>
              <a:rPr lang="en-US" dirty="0" smtClean="0">
                <a:solidFill>
                  <a:schemeClr val="accent1">
                    <a:lumMod val="50000"/>
                  </a:schemeClr>
                </a:solidFill>
                <a:latin typeface="Rockwell" panose="02060603020205020403" pitchFamily="18" charset="0"/>
              </a:rPr>
              <a:t>, Flipkart.com provides wide variety of offer on product.</a:t>
            </a:r>
          </a:p>
          <a:p>
            <a:pPr marL="401638" indent="-401638" algn="just">
              <a:buFont typeface="Wingdings" pitchFamily="2" charset="2"/>
              <a:buChar char="q"/>
            </a:pPr>
            <a:endParaRPr lang="en-US" dirty="0" smtClean="0">
              <a:solidFill>
                <a:schemeClr val="accent1">
                  <a:lumMod val="50000"/>
                </a:schemeClr>
              </a:solidFill>
              <a:latin typeface="Rockwell" panose="02060603020205020403" pitchFamily="18" charset="0"/>
            </a:endParaRPr>
          </a:p>
          <a:p>
            <a:pPr marL="401638" indent="-401638" algn="just">
              <a:buFont typeface="Wingdings" pitchFamily="2" charset="2"/>
              <a:buChar char="q"/>
            </a:pPr>
            <a:r>
              <a:rPr lang="en-US" dirty="0" smtClean="0">
                <a:solidFill>
                  <a:schemeClr val="accent1">
                    <a:lumMod val="50000"/>
                  </a:schemeClr>
                </a:solidFill>
                <a:latin typeface="Rockwell" panose="02060603020205020403" pitchFamily="18" charset="0"/>
              </a:rPr>
              <a:t>We already know 50.2% Strongly agree over providing complete relevant product information, and here we can see that 100 customer think that </a:t>
            </a:r>
            <a:r>
              <a:rPr lang="en-US" dirty="0" err="1" smtClean="0">
                <a:solidFill>
                  <a:schemeClr val="accent1">
                    <a:lumMod val="50000"/>
                  </a:schemeClr>
                </a:solidFill>
                <a:latin typeface="Rockwell" panose="02060603020205020403" pitchFamily="18" charset="0"/>
              </a:rPr>
              <a:t>Amazon.in</a:t>
            </a:r>
            <a:r>
              <a:rPr lang="en-US" dirty="0" smtClean="0">
                <a:solidFill>
                  <a:schemeClr val="accent1">
                    <a:lumMod val="50000"/>
                  </a:schemeClr>
                </a:solidFill>
                <a:latin typeface="Rockwell" panose="02060603020205020403" pitchFamily="18" charset="0"/>
              </a:rPr>
              <a:t>, Flipkart.com provides complete information compare to others.</a:t>
            </a:r>
          </a:p>
          <a:p>
            <a:pPr marL="401638" indent="-401638" algn="just">
              <a:buFont typeface="Wingdings" pitchFamily="2" charset="2"/>
              <a:buChar char="q"/>
            </a:pPr>
            <a:endParaRPr lang="en-US" dirty="0" smtClean="0">
              <a:solidFill>
                <a:schemeClr val="accent1">
                  <a:lumMod val="50000"/>
                </a:schemeClr>
              </a:solidFill>
              <a:latin typeface="Rockwell" panose="02060603020205020403" pitchFamily="18" charset="0"/>
            </a:endParaRPr>
          </a:p>
          <a:p>
            <a:pPr marL="401638" indent="-401638" algn="just">
              <a:buFont typeface="Wingdings" pitchFamily="2" charset="2"/>
              <a:buChar char="q"/>
            </a:pPr>
            <a:r>
              <a:rPr lang="en-US" dirty="0" smtClean="0">
                <a:solidFill>
                  <a:schemeClr val="accent1">
                    <a:lumMod val="50000"/>
                  </a:schemeClr>
                </a:solidFill>
                <a:latin typeface="Rockwell" panose="02060603020205020403" pitchFamily="18" charset="0"/>
              </a:rPr>
              <a:t>Previously we know that 42.8 % customer strongly agree and 41.6 % customer agree over high loading &amp; processing speed of website. </a:t>
            </a:r>
          </a:p>
          <a:p>
            <a:pPr marL="401638" indent="-401638" algn="just"/>
            <a:endParaRPr lang="en-US" dirty="0" smtClean="0">
              <a:solidFill>
                <a:schemeClr val="accent1">
                  <a:lumMod val="50000"/>
                </a:schemeClr>
              </a:solidFill>
              <a:latin typeface="Rockwell" panose="02060603020205020403" pitchFamily="18" charset="0"/>
            </a:endParaRPr>
          </a:p>
          <a:p>
            <a:pPr marL="401638" indent="-401638" algn="just">
              <a:buFont typeface="Wingdings" pitchFamily="2" charset="2"/>
              <a:buChar char="q"/>
            </a:pPr>
            <a:r>
              <a:rPr lang="en-US" dirty="0" smtClean="0">
                <a:solidFill>
                  <a:schemeClr val="accent1">
                    <a:lumMod val="50000"/>
                  </a:schemeClr>
                </a:solidFill>
                <a:latin typeface="Rockwell" panose="02060603020205020403" pitchFamily="18" charset="0"/>
              </a:rPr>
              <a:t>In terms of Reliability of website or application again Amazon top list.</a:t>
            </a:r>
          </a:p>
          <a:p>
            <a:pPr marL="401638" indent="-401638" algn="just"/>
            <a:endParaRPr lang="en-US" dirty="0" smtClean="0">
              <a:solidFill>
                <a:schemeClr val="accent1">
                  <a:lumMod val="50000"/>
                </a:schemeClr>
              </a:solidFill>
              <a:latin typeface="Rockwell" panose="02060603020205020403" pitchFamily="18" charset="0"/>
            </a:endParaRPr>
          </a:p>
          <a:p>
            <a:pPr marL="401638" indent="-401638" algn="just">
              <a:buFont typeface="Wingdings" pitchFamily="2" charset="2"/>
              <a:buChar char="q"/>
            </a:pPr>
            <a:r>
              <a:rPr lang="en-US" dirty="0" smtClean="0">
                <a:solidFill>
                  <a:schemeClr val="accent1">
                    <a:lumMod val="50000"/>
                  </a:schemeClr>
                </a:solidFill>
                <a:latin typeface="Rockwell" panose="02060603020205020403" pitchFamily="18" charset="0"/>
              </a:rPr>
              <a:t>Safe &amp; Speed delivery very much deciding factor in terms of purchase. In terms of speed of delivery </a:t>
            </a:r>
            <a:r>
              <a:rPr lang="en-US" dirty="0" err="1" smtClean="0">
                <a:solidFill>
                  <a:schemeClr val="accent1">
                    <a:lumMod val="50000"/>
                  </a:schemeClr>
                </a:solidFill>
                <a:latin typeface="Rockwell" panose="02060603020205020403" pitchFamily="18" charset="0"/>
              </a:rPr>
              <a:t>Amazon.in</a:t>
            </a:r>
            <a:r>
              <a:rPr lang="en-US" dirty="0" smtClean="0">
                <a:solidFill>
                  <a:schemeClr val="accent1">
                    <a:lumMod val="50000"/>
                  </a:schemeClr>
                </a:solidFill>
                <a:latin typeface="Rockwell" panose="02060603020205020403" pitchFamily="18" charset="0"/>
              </a:rPr>
              <a:t> is much better than other online shopping platform and Flipkart.com worst among all in terms of speed delivery of product.</a:t>
            </a:r>
          </a:p>
          <a:p>
            <a:endParaRPr lang="en-US" sz="16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46363" y="987701"/>
            <a:ext cx="4904509" cy="49009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7" name="Picture 3"/>
          <p:cNvPicPr>
            <a:picLocks noChangeAspect="1" noChangeArrowheads="1"/>
          </p:cNvPicPr>
          <p:nvPr/>
        </p:nvPicPr>
        <p:blipFill>
          <a:blip r:embed="rId3"/>
          <a:srcRect/>
          <a:stretch>
            <a:fillRect/>
          </a:stretch>
        </p:blipFill>
        <p:spPr bwMode="auto">
          <a:xfrm>
            <a:off x="6303818" y="1025236"/>
            <a:ext cx="5306291" cy="50153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18655" y="268942"/>
            <a:ext cx="3061855" cy="27929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7" name="Picture 3"/>
          <p:cNvPicPr>
            <a:picLocks noChangeAspect="1" noChangeArrowheads="1"/>
          </p:cNvPicPr>
          <p:nvPr/>
        </p:nvPicPr>
        <p:blipFill>
          <a:blip r:embed="rId3"/>
          <a:srcRect/>
          <a:stretch>
            <a:fillRect/>
          </a:stretch>
        </p:blipFill>
        <p:spPr bwMode="auto">
          <a:xfrm>
            <a:off x="3894465" y="332510"/>
            <a:ext cx="2985795" cy="27293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8" name="Picture 4"/>
          <p:cNvPicPr>
            <a:picLocks noChangeAspect="1" noChangeArrowheads="1"/>
          </p:cNvPicPr>
          <p:nvPr/>
        </p:nvPicPr>
        <p:blipFill>
          <a:blip r:embed="rId4"/>
          <a:srcRect/>
          <a:stretch>
            <a:fillRect/>
          </a:stretch>
        </p:blipFill>
        <p:spPr bwMode="auto">
          <a:xfrm>
            <a:off x="304800" y="3574492"/>
            <a:ext cx="3131127" cy="27708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9" name="Picture 5"/>
          <p:cNvPicPr>
            <a:picLocks noChangeAspect="1" noChangeArrowheads="1"/>
          </p:cNvPicPr>
          <p:nvPr/>
        </p:nvPicPr>
        <p:blipFill>
          <a:blip r:embed="rId5"/>
          <a:srcRect/>
          <a:stretch>
            <a:fillRect/>
          </a:stretch>
        </p:blipFill>
        <p:spPr bwMode="auto">
          <a:xfrm>
            <a:off x="3934691" y="3566889"/>
            <a:ext cx="2978727" cy="28477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30" name="Picture 6"/>
          <p:cNvPicPr>
            <a:picLocks noChangeAspect="1" noChangeArrowheads="1"/>
          </p:cNvPicPr>
          <p:nvPr/>
        </p:nvPicPr>
        <p:blipFill>
          <a:blip r:embed="rId6"/>
          <a:srcRect/>
          <a:stretch>
            <a:fillRect/>
          </a:stretch>
        </p:blipFill>
        <p:spPr bwMode="auto">
          <a:xfrm>
            <a:off x="7287491" y="1275756"/>
            <a:ext cx="4461164" cy="38642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0621" y="942109"/>
            <a:ext cx="8779543" cy="810492"/>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Autofit/>
          </a:bodyPr>
          <a:lstStyle/>
          <a:p>
            <a:pPr algn="ctr"/>
            <a:r>
              <a:rPr lang="en-US" sz="2800" b="1" dirty="0" smtClean="0">
                <a:solidFill>
                  <a:srgbClr val="FF0000"/>
                </a:solidFill>
                <a:latin typeface="+mn-lt"/>
                <a:ea typeface="+mn-ea"/>
                <a:cs typeface="+mn-cs"/>
              </a:rPr>
              <a:t>Analysis</a:t>
            </a:r>
          </a:p>
        </p:txBody>
      </p:sp>
      <p:sp>
        <p:nvSpPr>
          <p:cNvPr id="7" name="TextBox 6"/>
          <p:cNvSpPr txBox="1"/>
          <p:nvPr/>
        </p:nvSpPr>
        <p:spPr>
          <a:xfrm>
            <a:off x="1108364" y="2008909"/>
            <a:ext cx="9892145" cy="3354765"/>
          </a:xfrm>
          <a:prstGeom prst="rect">
            <a:avLst/>
          </a:prstGeom>
          <a:noFill/>
        </p:spPr>
        <p:txBody>
          <a:bodyPr wrap="square" rtlCol="0">
            <a:spAutoFit/>
          </a:bodyPr>
          <a:lstStyle/>
          <a:p>
            <a:pPr marL="463550" indent="-463550">
              <a:buFont typeface="Wingdings" pitchFamily="2" charset="2"/>
              <a:buChar char="q"/>
            </a:pPr>
            <a:r>
              <a:rPr lang="en-US" sz="2400" dirty="0" smtClean="0">
                <a:solidFill>
                  <a:schemeClr val="accent1">
                    <a:lumMod val="50000"/>
                  </a:schemeClr>
                </a:solidFill>
                <a:latin typeface="Rockwell" panose="02060603020205020403" pitchFamily="18" charset="0"/>
              </a:rPr>
              <a:t>Most </a:t>
            </a:r>
            <a:r>
              <a:rPr lang="en-US" sz="2400" dirty="0">
                <a:solidFill>
                  <a:schemeClr val="accent1">
                    <a:lumMod val="50000"/>
                  </a:schemeClr>
                </a:solidFill>
                <a:latin typeface="Rockwell" panose="02060603020205020403" pitchFamily="18" charset="0"/>
              </a:rPr>
              <a:t>of Customers are from age range of 20-50 and most of them are female.</a:t>
            </a:r>
          </a:p>
          <a:p>
            <a:pPr marL="463550" indent="-463550">
              <a:buFont typeface="Wingdings" pitchFamily="2" charset="2"/>
              <a:buChar char="q"/>
            </a:pPr>
            <a:r>
              <a:rPr lang="en-US" sz="2400" dirty="0" smtClean="0">
                <a:solidFill>
                  <a:schemeClr val="accent1">
                    <a:lumMod val="50000"/>
                  </a:schemeClr>
                </a:solidFill>
                <a:latin typeface="Rockwell" panose="02060603020205020403" pitchFamily="18" charset="0"/>
              </a:rPr>
              <a:t>Most </a:t>
            </a:r>
            <a:r>
              <a:rPr lang="en-US" sz="2400" dirty="0">
                <a:solidFill>
                  <a:schemeClr val="accent1">
                    <a:lumMod val="50000"/>
                  </a:schemeClr>
                </a:solidFill>
                <a:latin typeface="Rockwell" panose="02060603020205020403" pitchFamily="18" charset="0"/>
              </a:rPr>
              <a:t>of the time search engine is used to  get into the platform by users.</a:t>
            </a:r>
          </a:p>
          <a:p>
            <a:pPr marL="463550" indent="-463550">
              <a:buFont typeface="Wingdings" pitchFamily="2" charset="2"/>
              <a:buChar char="q"/>
            </a:pPr>
            <a:r>
              <a:rPr lang="en-US" sz="2400" dirty="0" smtClean="0">
                <a:solidFill>
                  <a:schemeClr val="accent1">
                    <a:lumMod val="50000"/>
                  </a:schemeClr>
                </a:solidFill>
                <a:latin typeface="Rockwell" panose="02060603020205020403" pitchFamily="18" charset="0"/>
              </a:rPr>
              <a:t>Many  customers uses debit/ credit card for payment.</a:t>
            </a:r>
          </a:p>
          <a:p>
            <a:pPr marL="463550" indent="-463550">
              <a:buFont typeface="Wingdings" pitchFamily="2" charset="2"/>
              <a:buChar char="q"/>
            </a:pPr>
            <a:r>
              <a:rPr lang="en-US" sz="2400" dirty="0" smtClean="0">
                <a:solidFill>
                  <a:schemeClr val="accent1">
                    <a:lumMod val="50000"/>
                  </a:schemeClr>
                </a:solidFill>
                <a:latin typeface="Rockwell" panose="02060603020205020403" pitchFamily="18" charset="0"/>
              </a:rPr>
              <a:t>As we already seen that people mostly like amazon for online purchase for their fast delivery, easy accessibility , trust worthiness products and so on.</a:t>
            </a:r>
          </a:p>
          <a:p>
            <a:pPr marL="463550" indent="-463550">
              <a:buFont typeface="Wingdings" pitchFamily="2" charset="2"/>
              <a:buChar char="q"/>
            </a:pPr>
            <a:endParaRPr lang="en-US" sz="2000" dirty="0">
              <a:solidFill>
                <a:schemeClr val="accent1">
                  <a:lumMod val="50000"/>
                </a:schemeClr>
              </a:solidFill>
              <a:latin typeface="Rockwell" panose="020606030202050204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5F87-EEED-4161-B12E-7697D982A627}"/>
              </a:ext>
            </a:extLst>
          </p:cNvPr>
          <p:cNvSpPr>
            <a:spLocks noGrp="1"/>
          </p:cNvSpPr>
          <p:nvPr>
            <p:ph type="title"/>
          </p:nvPr>
        </p:nvSpPr>
        <p:spPr>
          <a:xfrm>
            <a:off x="3087756" y="967409"/>
            <a:ext cx="8418443" cy="1089992"/>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b="1" dirty="0">
                <a:solidFill>
                  <a:srgbClr val="FF0000"/>
                </a:solidFill>
                <a:latin typeface="Century" panose="02040604050505020304" pitchFamily="18" charset="0"/>
              </a:rPr>
              <a:t>About</a:t>
            </a:r>
            <a:r>
              <a:rPr lang="en-US" b="1" dirty="0">
                <a:solidFill>
                  <a:schemeClr val="tx2">
                    <a:lumMod val="60000"/>
                    <a:lumOff val="40000"/>
                  </a:schemeClr>
                </a:solidFill>
              </a:rPr>
              <a:t> </a:t>
            </a:r>
            <a:r>
              <a:rPr lang="en-US" b="1" dirty="0">
                <a:solidFill>
                  <a:srgbClr val="FF0000"/>
                </a:solidFill>
                <a:latin typeface="Century" panose="02040604050505020304" pitchFamily="18" charset="0"/>
                <a:ea typeface="+mn-ea"/>
                <a:cs typeface="+mn-cs"/>
              </a:rPr>
              <a:t>Customer</a:t>
            </a:r>
            <a:r>
              <a:rPr lang="en-US" b="1" dirty="0">
                <a:solidFill>
                  <a:schemeClr val="tx2">
                    <a:lumMod val="60000"/>
                    <a:lumOff val="40000"/>
                  </a:schemeClr>
                </a:solidFill>
              </a:rPr>
              <a:t> </a:t>
            </a:r>
            <a:r>
              <a:rPr lang="en-US" b="1" dirty="0">
                <a:solidFill>
                  <a:srgbClr val="FF0000"/>
                </a:solidFill>
                <a:latin typeface="Century" panose="02040604050505020304" pitchFamily="18" charset="0"/>
              </a:rPr>
              <a:t>Retention</a:t>
            </a:r>
            <a:endParaRPr lang="en-IN" b="1" dirty="0">
              <a:solidFill>
                <a:srgbClr val="FF0000"/>
              </a:solidFill>
              <a:latin typeface="Century" panose="02040604050505020304" pitchFamily="18" charset="0"/>
            </a:endParaRPr>
          </a:p>
        </p:txBody>
      </p:sp>
      <p:sp>
        <p:nvSpPr>
          <p:cNvPr id="3" name="Content Placeholder 2">
            <a:extLst>
              <a:ext uri="{FF2B5EF4-FFF2-40B4-BE49-F238E27FC236}">
                <a16:creationId xmlns:a16="http://schemas.microsoft.com/office/drawing/2014/main" id="{AB06E170-3B4E-49A2-BD57-FFFA4D3D5F4A}"/>
              </a:ext>
            </a:extLst>
          </p:cNvPr>
          <p:cNvSpPr>
            <a:spLocks noGrp="1"/>
          </p:cNvSpPr>
          <p:nvPr>
            <p:ph idx="1"/>
          </p:nvPr>
        </p:nvSpPr>
        <p:spPr>
          <a:xfrm>
            <a:off x="540026" y="2645135"/>
            <a:ext cx="6046304" cy="2987040"/>
          </a:xfrm>
        </p:spPr>
        <p:txBody>
          <a:bodyPr>
            <a:normAutofit fontScale="92500"/>
          </a:bodyPr>
          <a:lstStyle/>
          <a:p>
            <a:pPr marL="0" indent="0" algn="just">
              <a:buNone/>
            </a:pPr>
            <a:r>
              <a:rPr lang="en-US" dirty="0">
                <a:solidFill>
                  <a:schemeClr val="accent1">
                    <a:lumMod val="50000"/>
                  </a:schemeClr>
                </a:solidFill>
                <a:latin typeface="Rockwell" panose="02060603020205020403" pitchFamily="18" charset="0"/>
              </a:rPr>
              <a:t>Customer Retention refers to the activities and actions companies and organizations take to reduce the number of customer defections. The goal of customer retention programs is to help companies retain as many customers as possible, often through customer loyalty and brand loyalty initiatives. It is important to remember that customer retention begins with the first contact a customer has with a company and continues throughout the entire lifetime of the relationship.</a:t>
            </a:r>
            <a:endParaRPr lang="en-IN" dirty="0">
              <a:solidFill>
                <a:schemeClr val="accent1">
                  <a:lumMod val="50000"/>
                </a:schemeClr>
              </a:solidFill>
              <a:latin typeface="Rockwell" panose="02060603020205020403" pitchFamily="18" charset="0"/>
            </a:endParaRPr>
          </a:p>
        </p:txBody>
      </p:sp>
      <p:pic>
        <p:nvPicPr>
          <p:cNvPr id="4" name="Picture 3">
            <a:extLst>
              <a:ext uri="{FF2B5EF4-FFF2-40B4-BE49-F238E27FC236}">
                <a16:creationId xmlns:a16="http://schemas.microsoft.com/office/drawing/2014/main" id="{4633DAA4-3EF9-423D-BBF2-D7795414BBF8}"/>
              </a:ext>
            </a:extLst>
          </p:cNvPr>
          <p:cNvPicPr>
            <a:picLocks noChangeAspect="1"/>
          </p:cNvPicPr>
          <p:nvPr/>
        </p:nvPicPr>
        <p:blipFill>
          <a:blip r:embed="rId3"/>
          <a:stretch>
            <a:fillRect/>
          </a:stretch>
        </p:blipFill>
        <p:spPr>
          <a:xfrm>
            <a:off x="7169427" y="2651277"/>
            <a:ext cx="4242066" cy="3418219"/>
          </a:xfrm>
          <a:prstGeom prst="rect">
            <a:avLst/>
          </a:prstGeom>
        </p:spPr>
      </p:pic>
    </p:spTree>
    <p:extLst>
      <p:ext uri="{BB962C8B-B14F-4D97-AF65-F5344CB8AC3E}">
        <p14:creationId xmlns:p14="http://schemas.microsoft.com/office/powerpoint/2010/main" val="4776282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834" y="955442"/>
            <a:ext cx="8610600" cy="859711"/>
          </a:xfrm>
        </p:spPr>
        <p:style>
          <a:lnRef idx="2">
            <a:schemeClr val="accent1"/>
          </a:lnRef>
          <a:fillRef idx="1">
            <a:schemeClr val="lt1"/>
          </a:fillRef>
          <a:effectRef idx="0">
            <a:schemeClr val="accent1"/>
          </a:effectRef>
          <a:fontRef idx="minor">
            <a:schemeClr val="dk1"/>
          </a:fontRef>
        </p:style>
        <p:txBody>
          <a:bodyPr/>
          <a:lstStyle/>
          <a:p>
            <a:pPr algn="ctr"/>
            <a:r>
              <a:rPr lang="en-US" b="1" dirty="0" smtClean="0">
                <a:solidFill>
                  <a:srgbClr val="FF0000"/>
                </a:solidFill>
              </a:rPr>
              <a:t>CONCLUSION</a:t>
            </a:r>
            <a:endParaRPr lang="en-US" b="1" dirty="0">
              <a:solidFill>
                <a:srgbClr val="FF0000"/>
              </a:solidFill>
            </a:endParaRPr>
          </a:p>
        </p:txBody>
      </p:sp>
      <p:sp>
        <p:nvSpPr>
          <p:cNvPr id="3" name="Content Placeholder 2"/>
          <p:cNvSpPr>
            <a:spLocks noGrp="1"/>
          </p:cNvSpPr>
          <p:nvPr>
            <p:ph idx="1"/>
          </p:nvPr>
        </p:nvSpPr>
        <p:spPr>
          <a:xfrm>
            <a:off x="341194" y="1975515"/>
            <a:ext cx="11146240" cy="4024125"/>
          </a:xfrm>
        </p:spPr>
        <p:txBody>
          <a:bodyPr>
            <a:noAutofit/>
          </a:bodyPr>
          <a:lstStyle/>
          <a:p>
            <a:pPr marL="519113" indent="-519113" algn="just">
              <a:buFont typeface="Wingdings" panose="05000000000000000000" pitchFamily="2" charset="2"/>
              <a:buChar char="q"/>
            </a:pPr>
            <a:r>
              <a:rPr lang="en-US" sz="2000" dirty="0">
                <a:solidFill>
                  <a:schemeClr val="accent1">
                    <a:lumMod val="50000"/>
                  </a:schemeClr>
                </a:solidFill>
                <a:latin typeface="Rockwell" panose="02060603020205020403" pitchFamily="18" charset="0"/>
              </a:rPr>
              <a:t>Frequency of Females </a:t>
            </a:r>
            <a:r>
              <a:rPr lang="en-US" sz="2000" dirty="0" smtClean="0">
                <a:solidFill>
                  <a:schemeClr val="accent1">
                    <a:lumMod val="50000"/>
                  </a:schemeClr>
                </a:solidFill>
                <a:latin typeface="Rockwell" panose="02060603020205020403" pitchFamily="18" charset="0"/>
              </a:rPr>
              <a:t>shopping </a:t>
            </a:r>
            <a:r>
              <a:rPr lang="en-US" sz="2000" dirty="0">
                <a:solidFill>
                  <a:schemeClr val="accent1">
                    <a:lumMod val="50000"/>
                  </a:schemeClr>
                </a:solidFill>
                <a:latin typeface="Rockwell" panose="02060603020205020403" pitchFamily="18" charset="0"/>
              </a:rPr>
              <a:t>is high so making them satisfied will help the sellers to get more business. </a:t>
            </a:r>
          </a:p>
          <a:p>
            <a:pPr marL="519113" indent="-519113" algn="just">
              <a:buFont typeface="Wingdings" panose="05000000000000000000" pitchFamily="2" charset="2"/>
              <a:buChar char="q"/>
            </a:pPr>
            <a:r>
              <a:rPr lang="en-US" sz="2000" dirty="0">
                <a:solidFill>
                  <a:schemeClr val="accent1">
                    <a:lumMod val="50000"/>
                  </a:schemeClr>
                </a:solidFill>
                <a:latin typeface="Rockwell" panose="02060603020205020403" pitchFamily="18" charset="0"/>
              </a:rPr>
              <a:t> Loyal customers prefer buying and tend to spend more money on shopping in your store. Statistics show that engaged consumers purchase more frequently. It is necessary to hear customer feedback because most of them are valuable feedbacks.</a:t>
            </a:r>
          </a:p>
          <a:p>
            <a:pPr marL="519113" indent="-519113" algn="just">
              <a:buFont typeface="Wingdings" panose="05000000000000000000" pitchFamily="2" charset="2"/>
              <a:buChar char="q"/>
            </a:pPr>
            <a:r>
              <a:rPr lang="en-US" sz="2000" dirty="0">
                <a:solidFill>
                  <a:schemeClr val="accent1">
                    <a:lumMod val="50000"/>
                  </a:schemeClr>
                </a:solidFill>
                <a:latin typeface="Rockwell" panose="02060603020205020403" pitchFamily="18" charset="0"/>
              </a:rPr>
              <a:t> Sometimes customer feedback is the best marketing strategy. They are frequent customers so they will know which areas of your business may well be improved. If their feedback is approved, they will extremely excite and support your company with their best ability. </a:t>
            </a:r>
          </a:p>
          <a:p>
            <a:pPr marL="519113" indent="-519113" algn="just">
              <a:buFont typeface="Wingdings" panose="05000000000000000000" pitchFamily="2" charset="2"/>
              <a:buChar char="q"/>
            </a:pPr>
            <a:r>
              <a:rPr lang="en-US" sz="2000" dirty="0">
                <a:solidFill>
                  <a:schemeClr val="accent1">
                    <a:lumMod val="50000"/>
                  </a:schemeClr>
                </a:solidFill>
                <a:latin typeface="Rockwell" panose="02060603020205020403" pitchFamily="18" charset="0"/>
              </a:rPr>
              <a:t>Here as an conclusion part I found that using dead old strategies for retailers will effect customer retention. </a:t>
            </a:r>
          </a:p>
          <a:p>
            <a:pPr marL="519113" indent="-519113" algn="just">
              <a:buFont typeface="Wingdings" panose="05000000000000000000" pitchFamily="2" charset="2"/>
              <a:buChar char="q"/>
            </a:pPr>
            <a:r>
              <a:rPr lang="en-US" sz="2000" dirty="0">
                <a:solidFill>
                  <a:schemeClr val="accent1">
                    <a:lumMod val="50000"/>
                  </a:schemeClr>
                </a:solidFill>
                <a:latin typeface="Rockwell" panose="02060603020205020403" pitchFamily="18" charset="0"/>
              </a:rPr>
              <a:t> </a:t>
            </a:r>
            <a:r>
              <a:rPr lang="en-US" sz="2000" dirty="0" smtClean="0">
                <a:solidFill>
                  <a:schemeClr val="accent1">
                    <a:lumMod val="50000"/>
                  </a:schemeClr>
                </a:solidFill>
                <a:latin typeface="Rockwell" panose="02060603020205020403" pitchFamily="18" charset="0"/>
              </a:rPr>
              <a:t>Organization </a:t>
            </a:r>
            <a:r>
              <a:rPr lang="en-US" sz="2000" dirty="0">
                <a:solidFill>
                  <a:schemeClr val="accent1">
                    <a:lumMod val="50000"/>
                  </a:schemeClr>
                </a:solidFill>
                <a:latin typeface="Rockwell" panose="02060603020205020403" pitchFamily="18" charset="0"/>
              </a:rPr>
              <a:t>will always focus on success for that keeping the old customers will always be a plus point. </a:t>
            </a:r>
          </a:p>
          <a:p>
            <a:pPr marL="519113" indent="-519113" algn="just">
              <a:buFont typeface="Wingdings" panose="05000000000000000000" pitchFamily="2" charset="2"/>
              <a:buChar char="q"/>
            </a:pPr>
            <a:r>
              <a:rPr lang="en-US" sz="2000" dirty="0">
                <a:solidFill>
                  <a:schemeClr val="accent1">
                    <a:lumMod val="50000"/>
                  </a:schemeClr>
                </a:solidFill>
                <a:latin typeface="Rockwell" panose="02060603020205020403" pitchFamily="18" charset="0"/>
              </a:rPr>
              <a:t> Also </a:t>
            </a:r>
            <a:r>
              <a:rPr lang="en-US" sz="2000" dirty="0" err="1">
                <a:solidFill>
                  <a:schemeClr val="accent1">
                    <a:lumMod val="50000"/>
                  </a:schemeClr>
                </a:solidFill>
                <a:latin typeface="Rockwell" panose="02060603020205020403" pitchFamily="18" charset="0"/>
              </a:rPr>
              <a:t>Paytm</a:t>
            </a:r>
            <a:r>
              <a:rPr lang="en-US" sz="2000" dirty="0">
                <a:solidFill>
                  <a:schemeClr val="accent1">
                    <a:lumMod val="50000"/>
                  </a:schemeClr>
                </a:solidFill>
                <a:latin typeface="Rockwell" panose="02060603020205020403" pitchFamily="18" charset="0"/>
              </a:rPr>
              <a:t> and </a:t>
            </a:r>
            <a:r>
              <a:rPr lang="en-US" sz="2000" dirty="0" err="1">
                <a:solidFill>
                  <a:schemeClr val="accent1">
                    <a:lumMod val="50000"/>
                  </a:schemeClr>
                </a:solidFill>
                <a:latin typeface="Rockwell" panose="02060603020205020403" pitchFamily="18" charset="0"/>
              </a:rPr>
              <a:t>Snapdeal</a:t>
            </a:r>
            <a:r>
              <a:rPr lang="en-US" sz="2000" dirty="0">
                <a:solidFill>
                  <a:schemeClr val="accent1">
                    <a:lumMod val="50000"/>
                  </a:schemeClr>
                </a:solidFill>
                <a:latin typeface="Rockwell" panose="02060603020205020403" pitchFamily="18" charset="0"/>
              </a:rPr>
              <a:t> has maximum drawbacks it is because of their dead old strategies</a:t>
            </a:r>
          </a:p>
        </p:txBody>
      </p:sp>
    </p:spTree>
    <p:extLst>
      <p:ext uri="{BB962C8B-B14F-4D97-AF65-F5344CB8AC3E}">
        <p14:creationId xmlns:p14="http://schemas.microsoft.com/office/powerpoint/2010/main" val="30148938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3009" y="1987008"/>
            <a:ext cx="5254388" cy="3207157"/>
          </a:xfrm>
          <a:prstGeom prst="rect">
            <a:avLst/>
          </a:prstGeom>
        </p:spPr>
      </p:pic>
    </p:spTree>
    <p:extLst>
      <p:ext uri="{BB962C8B-B14F-4D97-AF65-F5344CB8AC3E}">
        <p14:creationId xmlns:p14="http://schemas.microsoft.com/office/powerpoint/2010/main" val="1532680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F4C5F-D875-4AA3-87AE-32C03DAE5952}"/>
              </a:ext>
            </a:extLst>
          </p:cNvPr>
          <p:cNvSpPr>
            <a:spLocks noGrp="1"/>
          </p:cNvSpPr>
          <p:nvPr>
            <p:ph type="title"/>
          </p:nvPr>
        </p:nvSpPr>
        <p:spPr>
          <a:xfrm>
            <a:off x="3101009" y="1020417"/>
            <a:ext cx="8405191" cy="1050236"/>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fontScale="90000"/>
          </a:bodyPr>
          <a:lstStyle/>
          <a:p>
            <a:pPr algn="ctr"/>
            <a:r>
              <a:rPr lang="en-US" b="1" dirty="0">
                <a:solidFill>
                  <a:srgbClr val="FF0000"/>
                </a:solidFill>
                <a:latin typeface="Century" panose="02040604050505020304" pitchFamily="18" charset="0"/>
                <a:ea typeface="+mn-ea"/>
                <a:cs typeface="+mn-cs"/>
              </a:rPr>
              <a:t>Need of customer Retention</a:t>
            </a:r>
            <a:endParaRPr lang="en-IN" b="1" dirty="0">
              <a:solidFill>
                <a:srgbClr val="FF0000"/>
              </a:solidFill>
              <a:latin typeface="Century" panose="02040604050505020304" pitchFamily="18" charset="0"/>
              <a:ea typeface="+mn-ea"/>
              <a:cs typeface="+mn-cs"/>
            </a:endParaRPr>
          </a:p>
        </p:txBody>
      </p:sp>
      <p:sp>
        <p:nvSpPr>
          <p:cNvPr id="3" name="Content Placeholder 2">
            <a:extLst>
              <a:ext uri="{FF2B5EF4-FFF2-40B4-BE49-F238E27FC236}">
                <a16:creationId xmlns:a16="http://schemas.microsoft.com/office/drawing/2014/main" id="{D50BA098-EAC4-4592-87C8-FE6AFFBB58A7}"/>
              </a:ext>
            </a:extLst>
          </p:cNvPr>
          <p:cNvSpPr>
            <a:spLocks noGrp="1"/>
          </p:cNvSpPr>
          <p:nvPr>
            <p:ph idx="1"/>
          </p:nvPr>
        </p:nvSpPr>
        <p:spPr/>
        <p:txBody>
          <a:bodyPr>
            <a:normAutofit fontScale="70000" lnSpcReduction="20000"/>
          </a:bodyPr>
          <a:lstStyle/>
          <a:p>
            <a:pPr>
              <a:buFont typeface="Wingdings" panose="05000000000000000000" pitchFamily="2" charset="2"/>
              <a:buChar char="q"/>
            </a:pPr>
            <a:r>
              <a:rPr lang="en-US" sz="2900" dirty="0">
                <a:solidFill>
                  <a:schemeClr val="accent1">
                    <a:lumMod val="75000"/>
                  </a:schemeClr>
                </a:solidFill>
                <a:latin typeface="Rockwell" panose="02060603020205020403" pitchFamily="18" charset="0"/>
              </a:rPr>
              <a:t>   </a:t>
            </a:r>
            <a:r>
              <a:rPr lang="en-US" sz="3400" dirty="0">
                <a:solidFill>
                  <a:schemeClr val="accent1">
                    <a:lumMod val="50000"/>
                  </a:schemeClr>
                </a:solidFill>
                <a:latin typeface="Rockwell" panose="02060603020205020403" pitchFamily="18" charset="0"/>
              </a:rPr>
              <a:t>Less spending on customer acquisition </a:t>
            </a:r>
            <a:r>
              <a:rPr lang="en-US" sz="2400" dirty="0">
                <a:solidFill>
                  <a:schemeClr val="accent1">
                    <a:lumMod val="50000"/>
                  </a:schemeClr>
                </a:solidFill>
                <a:latin typeface="Rockwell" panose="02060603020205020403" pitchFamily="18" charset="0"/>
              </a:rPr>
              <a:t>:</a:t>
            </a:r>
          </a:p>
          <a:p>
            <a:pPr marL="0" indent="0">
              <a:buNone/>
            </a:pPr>
            <a:r>
              <a:rPr lang="en-US" sz="2400" dirty="0">
                <a:solidFill>
                  <a:schemeClr val="accent1">
                    <a:lumMod val="50000"/>
                  </a:schemeClr>
                </a:solidFill>
                <a:latin typeface="Rockwell" panose="02060603020205020403" pitchFamily="18" charset="0"/>
              </a:rPr>
              <a:t> Acquiring a new customer can be up to five times more expensive than retaining an existing one. </a:t>
            </a:r>
          </a:p>
          <a:p>
            <a:pPr>
              <a:buFont typeface="Wingdings" panose="05000000000000000000" pitchFamily="2" charset="2"/>
              <a:buChar char="q"/>
            </a:pPr>
            <a:endParaRPr lang="en-US" sz="2400" dirty="0">
              <a:solidFill>
                <a:schemeClr val="accent1">
                  <a:lumMod val="50000"/>
                </a:schemeClr>
              </a:solidFill>
              <a:latin typeface="Rockwell" panose="02060603020205020403" pitchFamily="18" charset="0"/>
            </a:endParaRPr>
          </a:p>
          <a:p>
            <a:pPr>
              <a:buFont typeface="Wingdings" panose="05000000000000000000" pitchFamily="2" charset="2"/>
              <a:buChar char="q"/>
            </a:pPr>
            <a:r>
              <a:rPr lang="en-US" sz="2400" dirty="0">
                <a:solidFill>
                  <a:schemeClr val="accent1">
                    <a:lumMod val="50000"/>
                  </a:schemeClr>
                </a:solidFill>
                <a:latin typeface="Rockwell" panose="02060603020205020403" pitchFamily="18" charset="0"/>
              </a:rPr>
              <a:t>   </a:t>
            </a:r>
            <a:r>
              <a:rPr lang="en-US" sz="3400" dirty="0">
                <a:solidFill>
                  <a:schemeClr val="accent1">
                    <a:lumMod val="50000"/>
                  </a:schemeClr>
                </a:solidFill>
                <a:latin typeface="Rockwell" panose="02060603020205020403" pitchFamily="18" charset="0"/>
              </a:rPr>
              <a:t>Increased profits </a:t>
            </a:r>
            <a:r>
              <a:rPr lang="en-US" sz="2400" dirty="0">
                <a:solidFill>
                  <a:schemeClr val="accent1">
                    <a:lumMod val="50000"/>
                  </a:schemeClr>
                </a:solidFill>
                <a:latin typeface="Rockwell" panose="02060603020205020403" pitchFamily="18" charset="0"/>
              </a:rPr>
              <a:t>: </a:t>
            </a:r>
          </a:p>
          <a:p>
            <a:pPr marL="0" indent="0">
              <a:buNone/>
            </a:pPr>
            <a:r>
              <a:rPr lang="en-US" sz="2400" dirty="0">
                <a:solidFill>
                  <a:schemeClr val="accent1">
                    <a:lumMod val="50000"/>
                  </a:schemeClr>
                </a:solidFill>
                <a:latin typeface="Rockwell" panose="02060603020205020403" pitchFamily="18" charset="0"/>
              </a:rPr>
              <a:t>An increase in client retention by 5% can enhance profits by over 25% .</a:t>
            </a:r>
          </a:p>
          <a:p>
            <a:pPr>
              <a:buFont typeface="Wingdings" panose="05000000000000000000" pitchFamily="2" charset="2"/>
              <a:buChar char="q"/>
            </a:pPr>
            <a:endParaRPr lang="en-US" sz="2400" dirty="0">
              <a:solidFill>
                <a:schemeClr val="accent1">
                  <a:lumMod val="50000"/>
                </a:schemeClr>
              </a:solidFill>
              <a:latin typeface="Rockwell" panose="02060603020205020403" pitchFamily="18" charset="0"/>
            </a:endParaRPr>
          </a:p>
          <a:p>
            <a:pPr>
              <a:buFont typeface="Wingdings" panose="05000000000000000000" pitchFamily="2" charset="2"/>
              <a:buChar char="q"/>
            </a:pPr>
            <a:r>
              <a:rPr lang="en-US" sz="2400" dirty="0">
                <a:solidFill>
                  <a:schemeClr val="accent1">
                    <a:lumMod val="50000"/>
                  </a:schemeClr>
                </a:solidFill>
                <a:latin typeface="Rockwell" panose="02060603020205020403" pitchFamily="18" charset="0"/>
              </a:rPr>
              <a:t>   </a:t>
            </a:r>
            <a:r>
              <a:rPr lang="en-US" sz="3400" dirty="0">
                <a:solidFill>
                  <a:schemeClr val="accent1">
                    <a:lumMod val="50000"/>
                  </a:schemeClr>
                </a:solidFill>
                <a:latin typeface="Rockwell" panose="02060603020205020403" pitchFamily="18" charset="0"/>
              </a:rPr>
              <a:t>Improved online reputation : </a:t>
            </a:r>
          </a:p>
          <a:p>
            <a:pPr marL="0" indent="0">
              <a:buNone/>
            </a:pPr>
            <a:r>
              <a:rPr lang="en-US" sz="2400" dirty="0">
                <a:solidFill>
                  <a:schemeClr val="accent1">
                    <a:lumMod val="50000"/>
                  </a:schemeClr>
                </a:solidFill>
                <a:latin typeface="Rockwell" panose="02060603020205020403" pitchFamily="18" charset="0"/>
              </a:rPr>
              <a:t>Over 37% of customers will only post online reviews if they are “extremely satisfied”.</a:t>
            </a:r>
          </a:p>
          <a:p>
            <a:pPr marL="0" indent="0">
              <a:buNone/>
            </a:pPr>
            <a:endParaRPr lang="en-US" sz="2400" dirty="0">
              <a:solidFill>
                <a:schemeClr val="accent1">
                  <a:lumMod val="50000"/>
                </a:schemeClr>
              </a:solidFill>
              <a:latin typeface="Rockwell" panose="02060603020205020403" pitchFamily="18" charset="0"/>
            </a:endParaRPr>
          </a:p>
          <a:p>
            <a:pPr>
              <a:buFont typeface="Wingdings" panose="05000000000000000000" pitchFamily="2" charset="2"/>
              <a:buChar char="q"/>
            </a:pPr>
            <a:r>
              <a:rPr lang="en-US" sz="2400" dirty="0">
                <a:solidFill>
                  <a:schemeClr val="accent1">
                    <a:lumMod val="50000"/>
                  </a:schemeClr>
                </a:solidFill>
                <a:latin typeface="Rockwell" panose="02060603020205020403" pitchFamily="18" charset="0"/>
              </a:rPr>
              <a:t>   </a:t>
            </a:r>
            <a:r>
              <a:rPr lang="en-US" sz="3400" dirty="0">
                <a:solidFill>
                  <a:schemeClr val="accent1">
                    <a:lumMod val="50000"/>
                  </a:schemeClr>
                </a:solidFill>
                <a:latin typeface="Rockwell" panose="02060603020205020403" pitchFamily="18" charset="0"/>
              </a:rPr>
              <a:t>Positive Reviews </a:t>
            </a:r>
            <a:r>
              <a:rPr lang="en-US" sz="2400" dirty="0">
                <a:solidFill>
                  <a:schemeClr val="accent1">
                    <a:lumMod val="50000"/>
                  </a:schemeClr>
                </a:solidFill>
                <a:latin typeface="Rockwell" panose="02060603020205020403" pitchFamily="18" charset="0"/>
              </a:rPr>
              <a:t>:</a:t>
            </a:r>
          </a:p>
          <a:p>
            <a:pPr marL="0" indent="0">
              <a:buNone/>
            </a:pPr>
            <a:r>
              <a:rPr lang="en-US" sz="2400" dirty="0">
                <a:solidFill>
                  <a:schemeClr val="accent1">
                    <a:lumMod val="50000"/>
                  </a:schemeClr>
                </a:solidFill>
                <a:latin typeface="Rockwell" panose="02060603020205020403" pitchFamily="18" charset="0"/>
              </a:rPr>
              <a:t> The longer customers stay with a company, the more business, positive reviews, and they bring word of mouth advertising.</a:t>
            </a:r>
          </a:p>
          <a:p>
            <a:endParaRPr lang="en-IN" dirty="0"/>
          </a:p>
        </p:txBody>
      </p:sp>
    </p:spTree>
    <p:extLst>
      <p:ext uri="{BB962C8B-B14F-4D97-AF65-F5344CB8AC3E}">
        <p14:creationId xmlns:p14="http://schemas.microsoft.com/office/powerpoint/2010/main" val="3275574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AB9D8-2F94-4035-BC57-92CA7E96B0FA}"/>
              </a:ext>
            </a:extLst>
          </p:cNvPr>
          <p:cNvSpPr>
            <a:spLocks noGrp="1"/>
          </p:cNvSpPr>
          <p:nvPr>
            <p:ph type="title"/>
          </p:nvPr>
        </p:nvSpPr>
        <p:spPr>
          <a:xfrm>
            <a:off x="3127512" y="980661"/>
            <a:ext cx="8378687" cy="1076740"/>
          </a:xfrm>
        </p:spPr>
        <p:style>
          <a:lnRef idx="2">
            <a:schemeClr val="accent1"/>
          </a:lnRef>
          <a:fillRef idx="1">
            <a:schemeClr val="lt1"/>
          </a:fillRef>
          <a:effectRef idx="0">
            <a:schemeClr val="accent1"/>
          </a:effectRef>
          <a:fontRef idx="minor">
            <a:schemeClr val="dk1"/>
          </a:fontRef>
        </p:style>
        <p:txBody>
          <a:bodyPr/>
          <a:lstStyle/>
          <a:p>
            <a:r>
              <a:rPr lang="en-US" sz="3600" b="1" dirty="0">
                <a:solidFill>
                  <a:srgbClr val="FF0000"/>
                </a:solidFill>
                <a:latin typeface="Century" panose="02040604050505020304" pitchFamily="18" charset="0"/>
                <a:ea typeface="+mn-ea"/>
                <a:cs typeface="+mn-cs"/>
              </a:rPr>
              <a:t>PROBLEM</a:t>
            </a:r>
            <a:r>
              <a:rPr lang="en-US" dirty="0"/>
              <a:t> </a:t>
            </a:r>
            <a:r>
              <a:rPr lang="en-US" sz="3600" b="1" dirty="0">
                <a:solidFill>
                  <a:srgbClr val="FF0000"/>
                </a:solidFill>
                <a:latin typeface="Century" panose="02040604050505020304" pitchFamily="18" charset="0"/>
                <a:ea typeface="+mn-ea"/>
                <a:cs typeface="+mn-cs"/>
              </a:rPr>
              <a:t>STATEMENT</a:t>
            </a:r>
            <a:endParaRPr lang="en-IN" sz="3600" b="1" dirty="0">
              <a:solidFill>
                <a:srgbClr val="FF0000"/>
              </a:solidFill>
              <a:latin typeface="Century" panose="02040604050505020304" pitchFamily="18" charset="0"/>
              <a:ea typeface="+mn-ea"/>
              <a:cs typeface="+mn-cs"/>
            </a:endParaRPr>
          </a:p>
        </p:txBody>
      </p:sp>
      <p:sp>
        <p:nvSpPr>
          <p:cNvPr id="3" name="Content Placeholder 2">
            <a:extLst>
              <a:ext uri="{FF2B5EF4-FFF2-40B4-BE49-F238E27FC236}">
                <a16:creationId xmlns:a16="http://schemas.microsoft.com/office/drawing/2014/main" id="{D7165D62-A796-44AB-B2E1-EFF2D2B8370C}"/>
              </a:ext>
            </a:extLst>
          </p:cNvPr>
          <p:cNvSpPr>
            <a:spLocks noGrp="1"/>
          </p:cNvSpPr>
          <p:nvPr>
            <p:ph idx="1"/>
          </p:nvPr>
        </p:nvSpPr>
        <p:spPr>
          <a:xfrm>
            <a:off x="685799" y="2057401"/>
            <a:ext cx="10820400" cy="3901440"/>
          </a:xfrm>
        </p:spPr>
        <p:txBody>
          <a:bodyPr>
            <a:normAutofit fontScale="25000" lnSpcReduction="20000"/>
          </a:bodyPr>
          <a:lstStyle/>
          <a:p>
            <a:pPr algn="just">
              <a:lnSpc>
                <a:spcPct val="170000"/>
              </a:lnSpc>
              <a:buFont typeface="Wingdings" panose="05000000000000000000" pitchFamily="2" charset="2"/>
              <a:buChar char="q"/>
            </a:pPr>
            <a:r>
              <a:rPr lang="en-IN" sz="7200" dirty="0">
                <a:solidFill>
                  <a:schemeClr val="accent1">
                    <a:lumMod val="50000"/>
                  </a:schemeClr>
                </a:solidFill>
                <a:latin typeface="Rockwell" panose="02060603020205020403" pitchFamily="18" charset="0"/>
              </a:rPr>
              <a:t>Customer satisfaction has emerged as one of the most important factors that guarantee the success of online </a:t>
            </a:r>
            <a:r>
              <a:rPr lang="en-IN" sz="7200" dirty="0" smtClean="0">
                <a:solidFill>
                  <a:schemeClr val="accent1">
                    <a:lumMod val="50000"/>
                  </a:schemeClr>
                </a:solidFill>
                <a:latin typeface="Rockwell" panose="02060603020205020403" pitchFamily="18" charset="0"/>
              </a:rPr>
              <a:t>store.</a:t>
            </a:r>
          </a:p>
          <a:p>
            <a:pPr algn="just">
              <a:lnSpc>
                <a:spcPct val="170000"/>
              </a:lnSpc>
              <a:buFont typeface="Wingdings" panose="05000000000000000000" pitchFamily="2" charset="2"/>
              <a:buChar char="q"/>
            </a:pPr>
            <a:r>
              <a:rPr lang="en-IN" sz="7200" dirty="0" smtClean="0">
                <a:solidFill>
                  <a:schemeClr val="accent1">
                    <a:lumMod val="50000"/>
                  </a:schemeClr>
                </a:solidFill>
                <a:latin typeface="Rockwell" panose="02060603020205020403" pitchFamily="18" charset="0"/>
              </a:rPr>
              <a:t>A </a:t>
            </a:r>
            <a:r>
              <a:rPr lang="en-IN" sz="7200" dirty="0">
                <a:solidFill>
                  <a:schemeClr val="accent1">
                    <a:lumMod val="50000"/>
                  </a:schemeClr>
                </a:solidFill>
                <a:latin typeface="Rockwell" panose="02060603020205020403" pitchFamily="18" charset="0"/>
              </a:rPr>
              <a:t>comprehensive review of the literature, theories and models have been carried out to propose the models for customer activation and customer retention. </a:t>
            </a:r>
            <a:endParaRPr lang="en-IN" sz="7200" dirty="0" smtClean="0">
              <a:solidFill>
                <a:schemeClr val="accent1">
                  <a:lumMod val="50000"/>
                </a:schemeClr>
              </a:solidFill>
              <a:latin typeface="Rockwell" panose="02060603020205020403" pitchFamily="18" charset="0"/>
            </a:endParaRPr>
          </a:p>
          <a:p>
            <a:pPr algn="just">
              <a:lnSpc>
                <a:spcPct val="170000"/>
              </a:lnSpc>
              <a:buFont typeface="Wingdings" panose="05000000000000000000" pitchFamily="2" charset="2"/>
              <a:buChar char="q"/>
            </a:pPr>
            <a:r>
              <a:rPr lang="en-IN" sz="7200" dirty="0" smtClean="0">
                <a:solidFill>
                  <a:schemeClr val="accent1">
                    <a:lumMod val="50000"/>
                  </a:schemeClr>
                </a:solidFill>
                <a:latin typeface="Rockwell" panose="02060603020205020403" pitchFamily="18" charset="0"/>
              </a:rPr>
              <a:t>Five </a:t>
            </a:r>
            <a:r>
              <a:rPr lang="en-IN" sz="7200" dirty="0">
                <a:solidFill>
                  <a:schemeClr val="accent1">
                    <a:lumMod val="50000"/>
                  </a:schemeClr>
                </a:solidFill>
                <a:latin typeface="Rockwell" panose="02060603020205020403" pitchFamily="18" charset="0"/>
              </a:rPr>
              <a:t>major factors that contributed to the success of an e-commerce store have been identified as: service quality, system quality, information quality, trust and net benefit</a:t>
            </a:r>
            <a:r>
              <a:rPr lang="en-IN" sz="7200" dirty="0" smtClean="0">
                <a:solidFill>
                  <a:schemeClr val="accent1">
                    <a:lumMod val="50000"/>
                  </a:schemeClr>
                </a:solidFill>
                <a:latin typeface="Rockwell" panose="02060603020205020403" pitchFamily="18" charset="0"/>
              </a:rPr>
              <a:t>.</a:t>
            </a:r>
          </a:p>
          <a:p>
            <a:pPr algn="just">
              <a:lnSpc>
                <a:spcPct val="170000"/>
              </a:lnSpc>
              <a:buFont typeface="Wingdings" panose="05000000000000000000" pitchFamily="2" charset="2"/>
              <a:buChar char="q"/>
            </a:pPr>
            <a:r>
              <a:rPr lang="en-IN" sz="7200" dirty="0" smtClean="0">
                <a:solidFill>
                  <a:schemeClr val="accent1">
                    <a:lumMod val="50000"/>
                  </a:schemeClr>
                </a:solidFill>
                <a:latin typeface="Rockwell" panose="02060603020205020403" pitchFamily="18" charset="0"/>
              </a:rPr>
              <a:t> </a:t>
            </a:r>
            <a:r>
              <a:rPr lang="en-IN" sz="7200" dirty="0">
                <a:solidFill>
                  <a:schemeClr val="accent1">
                    <a:lumMod val="50000"/>
                  </a:schemeClr>
                </a:solidFill>
                <a:latin typeface="Rockwell" panose="02060603020205020403" pitchFamily="18" charset="0"/>
              </a:rPr>
              <a:t>The research furthermore investigated the factors that influence the online customers repeat purchase intention</a:t>
            </a:r>
            <a:r>
              <a:rPr lang="en-IN" sz="7200" dirty="0" smtClean="0">
                <a:solidFill>
                  <a:schemeClr val="accent1">
                    <a:lumMod val="50000"/>
                  </a:schemeClr>
                </a:solidFill>
                <a:latin typeface="Rockwell" panose="02060603020205020403" pitchFamily="18" charset="0"/>
              </a:rPr>
              <a:t>.</a:t>
            </a:r>
          </a:p>
          <a:p>
            <a:pPr algn="just">
              <a:lnSpc>
                <a:spcPct val="170000"/>
              </a:lnSpc>
              <a:buFont typeface="Wingdings" panose="05000000000000000000" pitchFamily="2" charset="2"/>
              <a:buChar char="q"/>
            </a:pPr>
            <a:r>
              <a:rPr lang="en-IN" sz="7200" dirty="0" smtClean="0">
                <a:solidFill>
                  <a:schemeClr val="accent1">
                    <a:lumMod val="50000"/>
                  </a:schemeClr>
                </a:solidFill>
                <a:latin typeface="Rockwell" panose="02060603020205020403" pitchFamily="18" charset="0"/>
              </a:rPr>
              <a:t> </a:t>
            </a:r>
            <a:r>
              <a:rPr lang="en-IN" sz="7200" dirty="0">
                <a:solidFill>
                  <a:schemeClr val="accent1">
                    <a:lumMod val="50000"/>
                  </a:schemeClr>
                </a:solidFill>
                <a:latin typeface="Rockwell" panose="02060603020205020403" pitchFamily="18" charset="0"/>
              </a:rPr>
              <a:t>The combination of both utilitarian value and hedonistic values are needed to affect the repeat purchase intention (loyalty) positively.</a:t>
            </a:r>
          </a:p>
          <a:p>
            <a:endParaRPr lang="en-IN" dirty="0"/>
          </a:p>
        </p:txBody>
      </p:sp>
    </p:spTree>
    <p:extLst>
      <p:ext uri="{BB962C8B-B14F-4D97-AF65-F5344CB8AC3E}">
        <p14:creationId xmlns:p14="http://schemas.microsoft.com/office/powerpoint/2010/main" val="5965850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09F255-D20D-4FD9-9320-913AE984A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4398" y="1497929"/>
            <a:ext cx="8281799" cy="48546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43729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4F58C-AB47-41F7-94D4-1B13F82C532A}"/>
              </a:ext>
            </a:extLst>
          </p:cNvPr>
          <p:cNvSpPr>
            <a:spLocks noGrp="1"/>
          </p:cNvSpPr>
          <p:nvPr>
            <p:ph type="title"/>
          </p:nvPr>
        </p:nvSpPr>
        <p:spPr>
          <a:xfrm>
            <a:off x="4059382" y="980661"/>
            <a:ext cx="7446817" cy="1076740"/>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IN" b="1" dirty="0">
                <a:solidFill>
                  <a:srgbClr val="FF0000"/>
                </a:solidFill>
                <a:latin typeface="Century" panose="02040604050505020304" pitchFamily="18" charset="0"/>
              </a:rPr>
              <a:t>Problem Understanding</a:t>
            </a:r>
            <a:endParaRPr lang="en-IN" dirty="0"/>
          </a:p>
        </p:txBody>
      </p:sp>
      <p:sp>
        <p:nvSpPr>
          <p:cNvPr id="5" name="TextBox 4"/>
          <p:cNvSpPr txBox="1"/>
          <p:nvPr/>
        </p:nvSpPr>
        <p:spPr>
          <a:xfrm>
            <a:off x="1163782" y="2909455"/>
            <a:ext cx="10474036" cy="3323987"/>
          </a:xfrm>
          <a:prstGeom prst="rect">
            <a:avLst/>
          </a:prstGeom>
          <a:noFill/>
        </p:spPr>
        <p:txBody>
          <a:bodyPr wrap="square" rtlCol="0">
            <a:spAutoFit/>
          </a:bodyPr>
          <a:lstStyle/>
          <a:p>
            <a:pPr marL="346075" indent="-346075" algn="just">
              <a:buFont typeface="Wingdings" pitchFamily="2" charset="2"/>
              <a:buChar char="q"/>
            </a:pPr>
            <a:r>
              <a:rPr lang="en-US" sz="2400" dirty="0" smtClean="0">
                <a:solidFill>
                  <a:schemeClr val="accent1">
                    <a:lumMod val="50000"/>
                  </a:schemeClr>
                </a:solidFill>
                <a:latin typeface="Rockwell" panose="02060603020205020403" pitchFamily="18" charset="0"/>
              </a:rPr>
              <a:t>Customer Retention means the process of Maintaining or keeping customers once you have acquired.</a:t>
            </a:r>
          </a:p>
          <a:p>
            <a:pPr marL="346075" indent="-346075" algn="just">
              <a:buFont typeface="Wingdings" pitchFamily="2" charset="2"/>
              <a:buChar char="q"/>
            </a:pPr>
            <a:r>
              <a:rPr lang="en-US" sz="2400" dirty="0" smtClean="0">
                <a:solidFill>
                  <a:schemeClr val="accent1">
                    <a:lumMod val="50000"/>
                  </a:schemeClr>
                </a:solidFill>
                <a:latin typeface="Rockwell" panose="02060603020205020403" pitchFamily="18" charset="0"/>
              </a:rPr>
              <a:t> It’s all about creating loyalty of customer with your brand</a:t>
            </a:r>
          </a:p>
          <a:p>
            <a:pPr marL="346075" indent="-346075" algn="just">
              <a:buFont typeface="Wingdings" pitchFamily="2" charset="2"/>
              <a:buChar char="q"/>
            </a:pPr>
            <a:r>
              <a:rPr lang="en-US" sz="2400" dirty="0" smtClean="0">
                <a:solidFill>
                  <a:schemeClr val="accent1">
                    <a:lumMod val="50000"/>
                  </a:schemeClr>
                </a:solidFill>
                <a:latin typeface="Rockwell" panose="02060603020205020403" pitchFamily="18" charset="0"/>
              </a:rPr>
              <a:t> It’s about maintaining reputation of your brand</a:t>
            </a:r>
          </a:p>
          <a:p>
            <a:pPr marL="346075" indent="-346075" algn="just">
              <a:buFont typeface="Wingdings" pitchFamily="2" charset="2"/>
              <a:buChar char="q"/>
            </a:pPr>
            <a:r>
              <a:rPr lang="en-US" sz="2400" dirty="0" smtClean="0">
                <a:solidFill>
                  <a:schemeClr val="accent1">
                    <a:lumMod val="50000"/>
                  </a:schemeClr>
                </a:solidFill>
                <a:latin typeface="Rockwell" panose="02060603020205020403" pitchFamily="18" charset="0"/>
              </a:rPr>
              <a:t> The main motto of this case study is to how one can stop the transition of their customer to other brand.</a:t>
            </a:r>
          </a:p>
          <a:p>
            <a:pPr marL="346075" indent="-346075" algn="just">
              <a:buFont typeface="Wingdings" pitchFamily="2" charset="2"/>
              <a:buChar char="q"/>
            </a:pPr>
            <a:r>
              <a:rPr lang="en-US" sz="2400" dirty="0" smtClean="0">
                <a:solidFill>
                  <a:schemeClr val="accent1">
                    <a:lumMod val="50000"/>
                  </a:schemeClr>
                </a:solidFill>
                <a:latin typeface="Rockwell" panose="02060603020205020403" pitchFamily="18" charset="0"/>
              </a:rPr>
              <a:t> It’s all about  how can long term relationship will be maintain with the customer.</a:t>
            </a:r>
          </a:p>
          <a:p>
            <a:endParaRPr lang="en-US" dirty="0"/>
          </a:p>
        </p:txBody>
      </p:sp>
    </p:spTree>
    <p:extLst>
      <p:ext uri="{BB962C8B-B14F-4D97-AF65-F5344CB8AC3E}">
        <p14:creationId xmlns:p14="http://schemas.microsoft.com/office/powerpoint/2010/main" val="698212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1ED1-A36A-462B-9AB8-645E1BCEE9F7}"/>
              </a:ext>
            </a:extLst>
          </p:cNvPr>
          <p:cNvSpPr>
            <a:spLocks noGrp="1"/>
          </p:cNvSpPr>
          <p:nvPr>
            <p:ph type="title"/>
          </p:nvPr>
        </p:nvSpPr>
        <p:spPr>
          <a:xfrm>
            <a:off x="3466531" y="867914"/>
            <a:ext cx="8039669" cy="930966"/>
          </a:xfrm>
        </p:spPr>
        <p:style>
          <a:lnRef idx="2">
            <a:schemeClr val="accent1"/>
          </a:lnRef>
          <a:fillRef idx="1">
            <a:schemeClr val="lt1"/>
          </a:fillRef>
          <a:effectRef idx="0">
            <a:schemeClr val="accent1"/>
          </a:effectRef>
          <a:fontRef idx="minor">
            <a:schemeClr val="dk1"/>
          </a:fontRef>
        </p:style>
        <p:txBody>
          <a:bodyPr>
            <a:normAutofit fontScale="90000"/>
          </a:bodyPr>
          <a:lstStyle/>
          <a:p>
            <a:pPr algn="just"/>
            <a:r>
              <a:rPr lang="en-IN" b="1" dirty="0">
                <a:solidFill>
                  <a:srgbClr val="FF0000"/>
                </a:solidFill>
                <a:latin typeface="Century" panose="02040604050505020304" pitchFamily="18" charset="0"/>
              </a:rPr>
              <a:t>Exploratory data  analysis</a:t>
            </a:r>
            <a:endParaRPr lang="en-IN" dirty="0"/>
          </a:p>
        </p:txBody>
      </p:sp>
      <p:sp>
        <p:nvSpPr>
          <p:cNvPr id="3" name="Content Placeholder 2">
            <a:extLst>
              <a:ext uri="{FF2B5EF4-FFF2-40B4-BE49-F238E27FC236}">
                <a16:creationId xmlns:a16="http://schemas.microsoft.com/office/drawing/2014/main" id="{5DCDD502-BBC5-443B-809C-AA2BD9C38252}"/>
              </a:ext>
            </a:extLst>
          </p:cNvPr>
          <p:cNvSpPr>
            <a:spLocks noGrp="1"/>
          </p:cNvSpPr>
          <p:nvPr>
            <p:ph idx="1"/>
          </p:nvPr>
        </p:nvSpPr>
        <p:spPr>
          <a:xfrm>
            <a:off x="685800" y="2044434"/>
            <a:ext cx="10820400" cy="4378518"/>
          </a:xfrm>
        </p:spPr>
        <p:txBody>
          <a:bodyPr>
            <a:normAutofit fontScale="25000" lnSpcReduction="20000"/>
          </a:bodyPr>
          <a:lstStyle/>
          <a:p>
            <a:pPr>
              <a:lnSpc>
                <a:spcPct val="170000"/>
              </a:lnSpc>
              <a:buFont typeface="Wingdings" panose="05000000000000000000" pitchFamily="2" charset="2"/>
              <a:buChar char="q"/>
            </a:pPr>
            <a:r>
              <a:rPr lang="en-US" sz="7200" dirty="0" smtClean="0">
                <a:solidFill>
                  <a:schemeClr val="accent1">
                    <a:lumMod val="50000"/>
                  </a:schemeClr>
                </a:solidFill>
                <a:latin typeface="Rockwell" panose="02060603020205020403" pitchFamily="18" charset="0"/>
              </a:rPr>
              <a:t> Firstly</a:t>
            </a:r>
            <a:r>
              <a:rPr lang="en-US" sz="7200" dirty="0">
                <a:solidFill>
                  <a:schemeClr val="accent1">
                    <a:lumMod val="50000"/>
                  </a:schemeClr>
                </a:solidFill>
                <a:latin typeface="Rockwell" panose="02060603020205020403" pitchFamily="18" charset="0"/>
              </a:rPr>
              <a:t>,  I  have imported the required libraries , which we required to analyze the dataset.</a:t>
            </a:r>
          </a:p>
          <a:p>
            <a:pPr>
              <a:lnSpc>
                <a:spcPct val="170000"/>
              </a:lnSpc>
              <a:buFont typeface="Wingdings" panose="05000000000000000000" pitchFamily="2" charset="2"/>
              <a:buChar char="q"/>
            </a:pPr>
            <a:endParaRPr lang="en-US" sz="7200" dirty="0">
              <a:solidFill>
                <a:schemeClr val="accent1">
                  <a:lumMod val="50000"/>
                </a:schemeClr>
              </a:solidFill>
              <a:latin typeface="Rockwell" panose="02060603020205020403" pitchFamily="18" charset="0"/>
            </a:endParaRPr>
          </a:p>
          <a:p>
            <a:pPr>
              <a:lnSpc>
                <a:spcPct val="170000"/>
              </a:lnSpc>
              <a:buFont typeface="Wingdings" panose="05000000000000000000" pitchFamily="2" charset="2"/>
              <a:buChar char="q"/>
            </a:pPr>
            <a:endParaRPr lang="en-US" sz="7200" dirty="0">
              <a:solidFill>
                <a:schemeClr val="accent1">
                  <a:lumMod val="50000"/>
                </a:schemeClr>
              </a:solidFill>
              <a:latin typeface="Rockwell" panose="02060603020205020403" pitchFamily="18" charset="0"/>
            </a:endParaRPr>
          </a:p>
          <a:p>
            <a:pPr marL="0" indent="0">
              <a:lnSpc>
                <a:spcPct val="170000"/>
              </a:lnSpc>
              <a:buNone/>
            </a:pPr>
            <a:endParaRPr lang="en-US" sz="7200" dirty="0">
              <a:solidFill>
                <a:schemeClr val="accent1">
                  <a:lumMod val="50000"/>
                </a:schemeClr>
              </a:solidFill>
              <a:latin typeface="Rockwell" panose="02060603020205020403" pitchFamily="18" charset="0"/>
            </a:endParaRPr>
          </a:p>
          <a:p>
            <a:pPr>
              <a:lnSpc>
                <a:spcPct val="170000"/>
              </a:lnSpc>
              <a:buFont typeface="Wingdings" panose="05000000000000000000" pitchFamily="2" charset="2"/>
              <a:buChar char="q"/>
            </a:pPr>
            <a:r>
              <a:rPr lang="en-IN" sz="7200" dirty="0">
                <a:solidFill>
                  <a:schemeClr val="accent1">
                    <a:lumMod val="50000"/>
                  </a:schemeClr>
                </a:solidFill>
                <a:latin typeface="Rockwell" panose="02060603020205020403" pitchFamily="18" charset="0"/>
              </a:rPr>
              <a:t> Then I have  imported the Dataset which was in excel format sing pandas (one of the library that we have imported earlier)</a:t>
            </a:r>
          </a:p>
          <a:p>
            <a:pPr>
              <a:lnSpc>
                <a:spcPct val="170000"/>
              </a:lnSpc>
              <a:buFont typeface="Wingdings" panose="05000000000000000000" pitchFamily="2" charset="2"/>
              <a:buChar char="q"/>
            </a:pPr>
            <a:r>
              <a:rPr lang="en-US" sz="7200" dirty="0">
                <a:solidFill>
                  <a:schemeClr val="accent1">
                    <a:lumMod val="50000"/>
                  </a:schemeClr>
                </a:solidFill>
                <a:latin typeface="Rockwell" panose="02060603020205020403" pitchFamily="18" charset="0"/>
              </a:rPr>
              <a:t> </a:t>
            </a:r>
            <a:r>
              <a:rPr lang="en-IN" sz="7200" dirty="0">
                <a:solidFill>
                  <a:schemeClr val="accent1">
                    <a:lumMod val="50000"/>
                  </a:schemeClr>
                </a:solidFill>
                <a:latin typeface="Rockwell" panose="02060603020205020403" pitchFamily="18" charset="0"/>
              </a:rPr>
              <a:t>Then I did all the statistical analysis like checking shape, </a:t>
            </a:r>
            <a:r>
              <a:rPr lang="en-IN" sz="7200" dirty="0" err="1">
                <a:solidFill>
                  <a:schemeClr val="accent1">
                    <a:lumMod val="50000"/>
                  </a:schemeClr>
                </a:solidFill>
                <a:latin typeface="Rockwell" panose="02060603020205020403" pitchFamily="18" charset="0"/>
              </a:rPr>
              <a:t>nunique</a:t>
            </a:r>
            <a:r>
              <a:rPr lang="en-IN" sz="7200" dirty="0">
                <a:solidFill>
                  <a:schemeClr val="accent1">
                    <a:lumMod val="50000"/>
                  </a:schemeClr>
                </a:solidFill>
                <a:latin typeface="Rockwell" panose="02060603020205020403" pitchFamily="18" charset="0"/>
              </a:rPr>
              <a:t>, value counts, info etc.</a:t>
            </a:r>
          </a:p>
          <a:p>
            <a:pPr>
              <a:lnSpc>
                <a:spcPct val="170000"/>
              </a:lnSpc>
              <a:buFont typeface="Wingdings" panose="05000000000000000000" pitchFamily="2" charset="2"/>
              <a:buChar char="q"/>
            </a:pPr>
            <a:r>
              <a:rPr lang="en-US" sz="7200" dirty="0">
                <a:solidFill>
                  <a:schemeClr val="accent1">
                    <a:lumMod val="50000"/>
                  </a:schemeClr>
                </a:solidFill>
                <a:latin typeface="Rockwell" panose="02060603020205020403" pitchFamily="18" charset="0"/>
              </a:rPr>
              <a:t> </a:t>
            </a:r>
            <a:r>
              <a:rPr lang="en-IN" sz="7200" dirty="0">
                <a:solidFill>
                  <a:schemeClr val="accent1">
                    <a:lumMod val="50000"/>
                  </a:schemeClr>
                </a:solidFill>
                <a:latin typeface="Rockwell" panose="02060603020205020403" pitchFamily="18" charset="0"/>
              </a:rPr>
              <a:t>Then while looking into the value counts I found some duplicate entries in the features i.e., two words with same meaning. I have replaced those duplicates by grouping them.</a:t>
            </a:r>
            <a:endParaRPr lang="en-US" sz="7200" dirty="0">
              <a:solidFill>
                <a:schemeClr val="accent1">
                  <a:lumMod val="50000"/>
                </a:schemeClr>
              </a:solidFill>
              <a:latin typeface="Rockwell" panose="02060603020205020403" pitchFamily="18" charset="0"/>
            </a:endParaRPr>
          </a:p>
          <a:p>
            <a:endParaRPr lang="en-IN" dirty="0"/>
          </a:p>
        </p:txBody>
      </p:sp>
      <p:pic>
        <p:nvPicPr>
          <p:cNvPr id="4" name="Picture 3">
            <a:extLst>
              <a:ext uri="{FF2B5EF4-FFF2-40B4-BE49-F238E27FC236}">
                <a16:creationId xmlns:a16="http://schemas.microsoft.com/office/drawing/2014/main" id="{D9DF0E67-0D6E-4898-A070-4AEABD2794C6}"/>
              </a:ext>
            </a:extLst>
          </p:cNvPr>
          <p:cNvPicPr>
            <a:picLocks noChangeAspect="1"/>
          </p:cNvPicPr>
          <p:nvPr/>
        </p:nvPicPr>
        <p:blipFill>
          <a:blip r:embed="rId2"/>
          <a:stretch>
            <a:fillRect/>
          </a:stretch>
        </p:blipFill>
        <p:spPr>
          <a:xfrm>
            <a:off x="1276350" y="2669084"/>
            <a:ext cx="9639300" cy="13978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48524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Override1.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themeOverride>
</file>

<file path=ppt/theme/themeOverride2.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themeOverride>
</file>

<file path=ppt/theme/themeOverride3.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themeOverride>
</file>

<file path=docProps/app.xml><?xml version="1.0" encoding="utf-8"?>
<Properties xmlns="http://schemas.openxmlformats.org/officeDocument/2006/extended-properties" xmlns:vt="http://schemas.openxmlformats.org/officeDocument/2006/docPropsVTypes">
  <Template/>
  <TotalTime>927</TotalTime>
  <Words>1462</Words>
  <Application>Microsoft Office PowerPoint</Application>
  <PresentationFormat>Widescreen</PresentationFormat>
  <Paragraphs>173</Paragraphs>
  <Slides>41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Bahnschrift SemiLight</vt:lpstr>
      <vt:lpstr>Bookman Old Style</vt:lpstr>
      <vt:lpstr>Calibri</vt:lpstr>
      <vt:lpstr>Century</vt:lpstr>
      <vt:lpstr>Century Gothic</vt:lpstr>
      <vt:lpstr>Rockwell</vt:lpstr>
      <vt:lpstr>Times New Roman</vt:lpstr>
      <vt:lpstr>Wingdings</vt:lpstr>
      <vt:lpstr>Vapor Trail</vt:lpstr>
      <vt:lpstr>Presentation on  CUSTOMER RETENTION</vt:lpstr>
      <vt:lpstr>Agenda</vt:lpstr>
      <vt:lpstr>Overview</vt:lpstr>
      <vt:lpstr>About Customer Retention</vt:lpstr>
      <vt:lpstr>Need of customer Retention</vt:lpstr>
      <vt:lpstr>PROBLEM STATEMENT</vt:lpstr>
      <vt:lpstr>PowerPoint Presentation</vt:lpstr>
      <vt:lpstr>Problem Understanding</vt:lpstr>
      <vt:lpstr>Exploratory data  analysis</vt:lpstr>
      <vt:lpstr>Data Cleaning</vt:lpstr>
      <vt:lpstr>Visualization</vt:lpstr>
      <vt:lpstr>PowerPoint Presentation</vt:lpstr>
      <vt:lpstr>PowerPoint Presentation</vt:lpstr>
      <vt:lpstr>PowerPoint Presentation</vt:lpstr>
      <vt:lpstr>PowerPoint Presentation</vt:lpstr>
      <vt:lpstr>PowerPoint Presentation</vt:lpstr>
      <vt:lpstr>PowerPoint Presentation</vt:lpstr>
      <vt:lpstr>Exploration of internet services  &amp; device features</vt:lpstr>
      <vt:lpstr>PowerPoint Presentation</vt:lpstr>
      <vt:lpstr>PowerPoint Presentation</vt:lpstr>
      <vt:lpstr>PowerPoint Presentation</vt:lpstr>
      <vt:lpstr>PowerPoint Presentation</vt:lpstr>
      <vt:lpstr> Exploration Purchase Decision &amp; Payment related features </vt:lpstr>
      <vt:lpstr>PowerPoint Presentation</vt:lpstr>
      <vt:lpstr>PowerPoint Presentation</vt:lpstr>
      <vt:lpstr>  Exporting some  Important features of Website Usability &amp; Performance  </vt:lpstr>
      <vt:lpstr>PowerPoint Presentation</vt:lpstr>
      <vt:lpstr>PowerPoint Presentation</vt:lpstr>
      <vt:lpstr>Exploring  Online Shopping Store vs Customer Service Requirement </vt:lpstr>
      <vt:lpstr>PowerPoint Presentation</vt:lpstr>
      <vt:lpstr>PowerPoint Presentation</vt:lpstr>
      <vt:lpstr>PowerPoint Presentation</vt:lpstr>
      <vt:lpstr>Exploring Feature Related to Customer Online Shopping Experiences</vt:lpstr>
      <vt:lpstr>PowerPoint Presentation</vt:lpstr>
      <vt:lpstr>Exploring Opinion on Online Shopping Platform Websites by Customer</vt:lpstr>
      <vt:lpstr>PowerPoint Presentation</vt:lpstr>
      <vt:lpstr>PowerPoint Presentation</vt:lpstr>
      <vt:lpstr>PowerPoint Presentation</vt:lpstr>
      <vt:lpstr>Analysis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CUSTOMER RETENTION</dc:title>
  <dc:creator>Yashshree</dc:creator>
  <cp:lastModifiedBy>DataLab</cp:lastModifiedBy>
  <cp:revision>60</cp:revision>
  <dcterms:created xsi:type="dcterms:W3CDTF">2022-04-14T17:44:47Z</dcterms:created>
  <dcterms:modified xsi:type="dcterms:W3CDTF">2022-04-16T13:11:43Z</dcterms:modified>
</cp:coreProperties>
</file>