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6" r:id="rId2"/>
    <p:sldId id="257" r:id="rId3"/>
    <p:sldId id="298" r:id="rId4"/>
    <p:sldId id="295" r:id="rId5"/>
    <p:sldId id="297" r:id="rId6"/>
    <p:sldId id="300" r:id="rId7"/>
    <p:sldId id="301" r:id="rId8"/>
    <p:sldId id="302" r:id="rId9"/>
    <p:sldId id="303" r:id="rId10"/>
    <p:sldId id="304" r:id="rId11"/>
    <p:sldId id="305" r:id="rId12"/>
    <p:sldId id="306" r:id="rId13"/>
    <p:sldId id="259" r:id="rId14"/>
    <p:sldId id="261" r:id="rId15"/>
    <p:sldId id="263" r:id="rId16"/>
    <p:sldId id="307" r:id="rId17"/>
    <p:sldId id="308" r:id="rId18"/>
    <p:sldId id="309" r:id="rId19"/>
    <p:sldId id="310" r:id="rId20"/>
    <p:sldId id="311" r:id="rId21"/>
    <p:sldId id="312" r:id="rId22"/>
    <p:sldId id="313" r:id="rId23"/>
    <p:sldId id="315" r:id="rId24"/>
    <p:sldId id="314" r:id="rId25"/>
    <p:sldId id="268" r:id="rId26"/>
    <p:sldId id="316" r:id="rId27"/>
    <p:sldId id="278" r:id="rId28"/>
  </p:sldIdLst>
  <p:sldSz cx="9144000" cy="5143500" type="screen16x9"/>
  <p:notesSz cx="6858000" cy="9144000"/>
  <p:embeddedFontLst>
    <p:embeddedFont>
      <p:font typeface="Agency FB" panose="020B0503020202020204" pitchFamily="34" charset="0"/>
      <p:regular r:id="rId30"/>
      <p:bold r:id="rId31"/>
    </p:embeddedFont>
    <p:embeddedFont>
      <p:font typeface="Arvo" panose="020B0604020202020204" charset="0"/>
      <p:regular r:id="rId32"/>
      <p:bold r:id="rId33"/>
      <p:italic r:id="rId34"/>
      <p:boldItalic r:id="rId35"/>
    </p:embeddedFont>
    <p:embeddedFont>
      <p:font typeface="Bahnschrift Condensed" panose="020B0502040204020203" pitchFamily="34" charset="0"/>
      <p:regular r:id="rId36"/>
      <p:bold r:id="rId37"/>
    </p:embeddedFont>
    <p:embeddedFont>
      <p:font typeface="Bahnschrift SemiLight" panose="020B0502040204020203" pitchFamily="34" charset="0"/>
      <p:regular r:id="rId38"/>
    </p:embeddedFont>
    <p:embeddedFont>
      <p:font typeface="Book Antiqua" panose="02040602050305030304" pitchFamily="18"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Roboto Condensed" panose="02000000000000000000" pitchFamily="2" charset="0"/>
      <p:regular r:id="rId47"/>
      <p:bold r:id="rId48"/>
      <p:italic r:id="rId49"/>
      <p:boldItalic r:id="rId50"/>
    </p:embeddedFont>
    <p:embeddedFont>
      <p:font typeface="Roboto Condensed Light" panose="02000000000000000000" pitchFamily="2" charset="0"/>
      <p:regular r:id="rId51"/>
      <p:bold r:id="rId52"/>
      <p:italic r:id="rId53"/>
      <p:boldItalic r:id="rId54"/>
    </p:embeddedFont>
    <p:embeddedFont>
      <p:font typeface="Wingdings 2" panose="05020102010507070707" pitchFamily="18" charset="2"/>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0382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0343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286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822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649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cardheko.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cardheko.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1123800"/>
            <a:ext cx="7591927" cy="24946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gency FB" panose="020B0503020202020204" pitchFamily="34" charset="0"/>
              </a:rPr>
              <a:t>PROJECT REPORT ON USED CAR PREDICTION USING MACHINE LEARNING</a:t>
            </a:r>
            <a:endPar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TextBox 1">
            <a:extLst>
              <a:ext uri="{FF2B5EF4-FFF2-40B4-BE49-F238E27FC236}">
                <a16:creationId xmlns:a16="http://schemas.microsoft.com/office/drawing/2014/main" id="{A156AEE5-A09B-E715-FF94-FD86E0E6E51A}"/>
              </a:ext>
            </a:extLst>
          </p:cNvPr>
          <p:cNvSpPr txBox="1"/>
          <p:nvPr/>
        </p:nvSpPr>
        <p:spPr>
          <a:xfrm>
            <a:off x="4415589" y="4764505"/>
            <a:ext cx="3765885" cy="307777"/>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rPr>
              <a:t>AUTHOR: MS. YASHSHREE BAWIKSAR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6130-F78C-5CC2-86A9-8FFE33957742}"/>
              </a:ext>
            </a:extLst>
          </p:cNvPr>
          <p:cNvSpPr>
            <a:spLocks noGrp="1"/>
          </p:cNvSpPr>
          <p:nvPr>
            <p:ph type="title"/>
          </p:nvPr>
        </p:nvSpPr>
        <p:spPr>
          <a:xfrm>
            <a:off x="571500" y="392575"/>
            <a:ext cx="5501175" cy="766200"/>
          </a:xfrm>
        </p:spPr>
        <p:style>
          <a:lnRef idx="1">
            <a:schemeClr val="accent5"/>
          </a:lnRef>
          <a:fillRef idx="3">
            <a:schemeClr val="accent5"/>
          </a:fillRef>
          <a:effectRef idx="2">
            <a:schemeClr val="accent5"/>
          </a:effectRef>
          <a:fontRef idx="minor">
            <a:schemeClr val="lt1"/>
          </a:fontRef>
        </p:style>
        <p:txBody>
          <a:bodyPr/>
          <a:lstStyle/>
          <a:p>
            <a:pPr algn="ctr"/>
            <a:r>
              <a:rPr lang="en-US" sz="2400" dirty="0"/>
              <a:t>LABEL ENCODING OF CATEGORICAL DATA</a:t>
            </a:r>
          </a:p>
        </p:txBody>
      </p:sp>
      <p:sp>
        <p:nvSpPr>
          <p:cNvPr id="3" name="Text Placeholder 2">
            <a:extLst>
              <a:ext uri="{FF2B5EF4-FFF2-40B4-BE49-F238E27FC236}">
                <a16:creationId xmlns:a16="http://schemas.microsoft.com/office/drawing/2014/main" id="{3DECE924-BE1C-E61A-F596-8A7EF5331A3E}"/>
              </a:ext>
            </a:extLst>
          </p:cNvPr>
          <p:cNvSpPr>
            <a:spLocks noGrp="1"/>
          </p:cNvSpPr>
          <p:nvPr>
            <p:ph type="body" idx="1"/>
          </p:nvPr>
        </p:nvSpPr>
        <p:spPr>
          <a:xfrm>
            <a:off x="1" y="1499888"/>
            <a:ext cx="5501176" cy="2724300"/>
          </a:xfrm>
        </p:spPr>
        <p:txBody>
          <a:bodyPr/>
          <a:lstStyle/>
          <a:p>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Categorical features are transform using label encoding.</a:t>
            </a:r>
          </a:p>
          <a:p>
            <a:endPar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endParaRPr>
          </a:p>
          <a:p>
            <a:pPr marL="101600" indent="0">
              <a:buNone/>
            </a:pPr>
            <a:endParaRPr lang="en-US" dirty="0"/>
          </a:p>
        </p:txBody>
      </p:sp>
      <p:sp>
        <p:nvSpPr>
          <p:cNvPr id="5" name="Slide Number Placeholder 4">
            <a:extLst>
              <a:ext uri="{FF2B5EF4-FFF2-40B4-BE49-F238E27FC236}">
                <a16:creationId xmlns:a16="http://schemas.microsoft.com/office/drawing/2014/main" id="{3C5B6B78-427D-01C7-A9C4-F7659C174E02}"/>
              </a:ext>
            </a:extLst>
          </p:cNvPr>
          <p:cNvSpPr>
            <a:spLocks noGrp="1"/>
          </p:cNvSpPr>
          <p:nvPr>
            <p:ph type="sldNum" idx="12"/>
          </p:nvPr>
        </p:nvSpPr>
        <p:spPr>
          <a:xfrm>
            <a:off x="7874000" y="4636500"/>
            <a:ext cx="1231400" cy="315600"/>
          </a:xfrm>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80AB0D9F-6F7D-CBD7-3FE1-048FC4E1E8E7}"/>
              </a:ext>
            </a:extLst>
          </p:cNvPr>
          <p:cNvPicPr>
            <a:picLocks noChangeAspect="1"/>
          </p:cNvPicPr>
          <p:nvPr/>
        </p:nvPicPr>
        <p:blipFill>
          <a:blip r:embed="rId2"/>
          <a:stretch>
            <a:fillRect/>
          </a:stretch>
        </p:blipFill>
        <p:spPr>
          <a:xfrm>
            <a:off x="201249" y="2167260"/>
            <a:ext cx="4370751" cy="1664638"/>
          </a:xfrm>
          <a:prstGeom prst="rect">
            <a:avLst/>
          </a:prstGeom>
          <a:ln w="12700">
            <a:solidFill>
              <a:schemeClr val="tx1"/>
            </a:solidFill>
          </a:ln>
        </p:spPr>
      </p:pic>
      <p:pic>
        <p:nvPicPr>
          <p:cNvPr id="8" name="Picture 7">
            <a:extLst>
              <a:ext uri="{FF2B5EF4-FFF2-40B4-BE49-F238E27FC236}">
                <a16:creationId xmlns:a16="http://schemas.microsoft.com/office/drawing/2014/main" id="{4F1E4336-7E24-D100-8B17-A2388FCB3B9E}"/>
              </a:ext>
            </a:extLst>
          </p:cNvPr>
          <p:cNvPicPr>
            <a:picLocks noChangeAspect="1"/>
          </p:cNvPicPr>
          <p:nvPr/>
        </p:nvPicPr>
        <p:blipFill>
          <a:blip r:embed="rId3"/>
          <a:stretch>
            <a:fillRect/>
          </a:stretch>
        </p:blipFill>
        <p:spPr>
          <a:xfrm>
            <a:off x="5501177" y="1560589"/>
            <a:ext cx="3466465" cy="2503411"/>
          </a:xfrm>
          <a:prstGeom prst="rect">
            <a:avLst/>
          </a:prstGeom>
        </p:spPr>
      </p:pic>
    </p:spTree>
    <p:extLst>
      <p:ext uri="{BB962C8B-B14F-4D97-AF65-F5344CB8AC3E}">
        <p14:creationId xmlns:p14="http://schemas.microsoft.com/office/powerpoint/2010/main" val="5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D008-0107-C172-EA1A-01C93D150124}"/>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dirty="0"/>
              <a:t>Data Inputs- Logic- Output Relationships</a:t>
            </a:r>
          </a:p>
        </p:txBody>
      </p:sp>
      <p:sp>
        <p:nvSpPr>
          <p:cNvPr id="5" name="Slide Number Placeholder 4">
            <a:extLst>
              <a:ext uri="{FF2B5EF4-FFF2-40B4-BE49-F238E27FC236}">
                <a16:creationId xmlns:a16="http://schemas.microsoft.com/office/drawing/2014/main" id="{A62C9BE0-7945-C767-B8A9-5E61B357D3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7" name="TextBox 6">
            <a:extLst>
              <a:ext uri="{FF2B5EF4-FFF2-40B4-BE49-F238E27FC236}">
                <a16:creationId xmlns:a16="http://schemas.microsoft.com/office/drawing/2014/main" id="{C4A705ED-386C-97AD-5558-191A3128F045}"/>
              </a:ext>
            </a:extLst>
          </p:cNvPr>
          <p:cNvSpPr txBox="1"/>
          <p:nvPr/>
        </p:nvSpPr>
        <p:spPr>
          <a:xfrm>
            <a:off x="6611798" y="1404536"/>
            <a:ext cx="2190204" cy="2823209"/>
          </a:xfrm>
          <a:prstGeom prst="rect">
            <a:avLst/>
          </a:prstGeom>
          <a:noFill/>
        </p:spPr>
        <p:txBody>
          <a:bodyPr wrap="square" rtlCol="0">
            <a:spAutoFit/>
          </a:bodyPr>
          <a:lstStyle/>
          <a:p>
            <a:pPr algn="just">
              <a:lnSpc>
                <a:spcPct val="107000"/>
              </a:lnSpc>
              <a:spcAft>
                <a:spcPts val="800"/>
              </a:spcAf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We can see most of feature are either poorly or moderately correlated with target variable Price</a:t>
            </a:r>
            <a:r>
              <a:rPr lang="en-IN" sz="20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t>
            </a:r>
          </a:p>
        </p:txBody>
      </p:sp>
      <p:sp>
        <p:nvSpPr>
          <p:cNvPr id="4" name="Text Placeholder 3">
            <a:extLst>
              <a:ext uri="{FF2B5EF4-FFF2-40B4-BE49-F238E27FC236}">
                <a16:creationId xmlns:a16="http://schemas.microsoft.com/office/drawing/2014/main" id="{5EC0AAB4-D084-915A-18D8-6C25AB9E731B}"/>
              </a:ext>
            </a:extLst>
          </p:cNvPr>
          <p:cNvSpPr>
            <a:spLocks noGrp="1"/>
          </p:cNvSpPr>
          <p:nvPr>
            <p:ph type="body" idx="1"/>
          </p:nvPr>
        </p:nvSpPr>
        <p:spPr/>
        <p:txBody>
          <a:bodyPr/>
          <a:lstStyle/>
          <a:p>
            <a:endParaRPr lang="en-US"/>
          </a:p>
        </p:txBody>
      </p:sp>
      <p:pic>
        <p:nvPicPr>
          <p:cNvPr id="8" name="Picture 7">
            <a:extLst>
              <a:ext uri="{FF2B5EF4-FFF2-40B4-BE49-F238E27FC236}">
                <a16:creationId xmlns:a16="http://schemas.microsoft.com/office/drawing/2014/main" id="{3B1FEB0C-F6D2-BF52-D3D0-0635C036A804}"/>
              </a:ext>
            </a:extLst>
          </p:cNvPr>
          <p:cNvPicPr>
            <a:picLocks noChangeAspect="1"/>
          </p:cNvPicPr>
          <p:nvPr/>
        </p:nvPicPr>
        <p:blipFill>
          <a:blip r:embed="rId2"/>
          <a:stretch>
            <a:fillRect/>
          </a:stretch>
        </p:blipFill>
        <p:spPr>
          <a:xfrm>
            <a:off x="341998" y="1404536"/>
            <a:ext cx="5818170" cy="3154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682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DC52-395B-DECE-8538-955C25E6CC78}"/>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pPr algn="ctr"/>
            <a:r>
              <a:rPr lang="en-IN" sz="2400" dirty="0"/>
              <a:t>PYTHON LIBRARIES USED IN THIS PROJECT</a:t>
            </a:r>
            <a:endParaRPr lang="en-US" sz="2400" dirty="0"/>
          </a:p>
        </p:txBody>
      </p:sp>
      <p:sp>
        <p:nvSpPr>
          <p:cNvPr id="5" name="Slide Number Placeholder 4">
            <a:extLst>
              <a:ext uri="{FF2B5EF4-FFF2-40B4-BE49-F238E27FC236}">
                <a16:creationId xmlns:a16="http://schemas.microsoft.com/office/drawing/2014/main" id="{5333A1CE-62FC-19B5-438A-3D614D3C41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 Placeholder 5">
            <a:extLst>
              <a:ext uri="{FF2B5EF4-FFF2-40B4-BE49-F238E27FC236}">
                <a16:creationId xmlns:a16="http://schemas.microsoft.com/office/drawing/2014/main" id="{A2FF0965-EDF1-95F1-6E8E-8D3A2F585A5A}"/>
              </a:ext>
            </a:extLst>
          </p:cNvPr>
          <p:cNvSpPr txBox="1">
            <a:spLocks noGrp="1"/>
          </p:cNvSpPr>
          <p:nvPr>
            <p:ph type="body" idx="1"/>
          </p:nvPr>
        </p:nvSpPr>
        <p:spPr>
          <a:xfrm>
            <a:off x="0" y="1112200"/>
            <a:ext cx="5348799" cy="569356"/>
          </a:xfrm>
          <a:prstGeom prst="rect">
            <a:avLst/>
          </a:prstGeom>
          <a:noFill/>
        </p:spPr>
        <p:txBody>
          <a:bodyPr wrap="square" rtlCol="0">
            <a:spAutoFit/>
          </a:bodyPr>
          <a:lstStyle/>
          <a:p>
            <a:pPr marL="101600" indent="0">
              <a:buNone/>
            </a:pPr>
            <a:r>
              <a:rPr lang="en-IN"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Different libraries used for web scraping </a:t>
            </a:r>
            <a:endParaRPr lang="en-IN" dirty="0">
              <a:solidFill>
                <a:schemeClr val="accent1"/>
              </a:solidFill>
              <a:latin typeface="Bahnschrift Condensed" panose="020B0502040204020203" pitchFamily="34" charset="0"/>
            </a:endParaRPr>
          </a:p>
        </p:txBody>
      </p:sp>
      <p:pic>
        <p:nvPicPr>
          <p:cNvPr id="7" name="Content Placeholder 5">
            <a:extLst>
              <a:ext uri="{FF2B5EF4-FFF2-40B4-BE49-F238E27FC236}">
                <a16:creationId xmlns:a16="http://schemas.microsoft.com/office/drawing/2014/main" id="{BC454716-2AC3-F461-A59E-828731138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50" y="1632895"/>
            <a:ext cx="3893102" cy="1248570"/>
          </a:xfrm>
          <a:prstGeom prst="rect">
            <a:avLst/>
          </a:prstGeom>
          <a:noFill/>
          <a:ln w="12700">
            <a:solidFill>
              <a:schemeClr val="tx1"/>
            </a:solidFill>
          </a:ln>
        </p:spPr>
      </p:pic>
      <p:cxnSp>
        <p:nvCxnSpPr>
          <p:cNvPr id="8" name="Straight Connector 7">
            <a:extLst>
              <a:ext uri="{FF2B5EF4-FFF2-40B4-BE49-F238E27FC236}">
                <a16:creationId xmlns:a16="http://schemas.microsoft.com/office/drawing/2014/main" id="{ADA74DBD-B8DC-8201-6D23-C3B6A69344AE}"/>
              </a:ext>
            </a:extLst>
          </p:cNvPr>
          <p:cNvCxnSpPr>
            <a:cxnSpLocks/>
          </p:cNvCxnSpPr>
          <p:nvPr/>
        </p:nvCxnSpPr>
        <p:spPr>
          <a:xfrm flipH="1">
            <a:off x="184950" y="3044676"/>
            <a:ext cx="433209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3A633D-FCB5-B460-891A-2E121C780D42}"/>
              </a:ext>
            </a:extLst>
          </p:cNvPr>
          <p:cNvSpPr txBox="1"/>
          <p:nvPr/>
        </p:nvSpPr>
        <p:spPr>
          <a:xfrm>
            <a:off x="184951" y="3052688"/>
            <a:ext cx="2761450" cy="523220"/>
          </a:xfrm>
          <a:prstGeom prst="rect">
            <a:avLst/>
          </a:prstGeom>
          <a:noFill/>
        </p:spPr>
        <p:txBody>
          <a:bodyPr wrap="square" rtlCol="0">
            <a:spAutoFit/>
          </a:bodyPr>
          <a:lstStyle/>
          <a:p>
            <a:r>
              <a:rPr lang="en-IN" sz="2000" dirty="0">
                <a:solidFill>
                  <a:schemeClr val="accent1"/>
                </a:solidFill>
                <a:latin typeface="Bahnschrift Condensed" panose="020B0502040204020203" pitchFamily="34" charset="0"/>
                <a:cs typeface="Mangal" panose="02040503050203030202" pitchFamily="18" charset="0"/>
                <a:sym typeface="Roboto Condensed Light"/>
              </a:rPr>
              <a:t>Visualisation</a:t>
            </a:r>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 </a:t>
            </a:r>
            <a:r>
              <a:rPr lang="en-IN" sz="2000" dirty="0">
                <a:solidFill>
                  <a:schemeClr val="accent1"/>
                </a:solidFill>
                <a:latin typeface="Bahnschrift Condensed" panose="020B0502040204020203" pitchFamily="34" charset="0"/>
                <a:cs typeface="Mangal" panose="02040503050203030202" pitchFamily="18" charset="0"/>
              </a:rPr>
              <a:t>libraries</a:t>
            </a:r>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 </a:t>
            </a:r>
            <a:r>
              <a:rPr lang="en-IN" sz="2000" dirty="0">
                <a:solidFill>
                  <a:schemeClr val="accent1"/>
                </a:solidFill>
                <a:latin typeface="Bahnschrift Condensed" panose="020B0502040204020203" pitchFamily="34" charset="0"/>
                <a:cs typeface="Mangal" panose="02040503050203030202" pitchFamily="18" charset="0"/>
              </a:rPr>
              <a:t>used</a:t>
            </a:r>
          </a:p>
        </p:txBody>
      </p:sp>
      <p:pic>
        <p:nvPicPr>
          <p:cNvPr id="12" name="Picture 11">
            <a:extLst>
              <a:ext uri="{FF2B5EF4-FFF2-40B4-BE49-F238E27FC236}">
                <a16:creationId xmlns:a16="http://schemas.microsoft.com/office/drawing/2014/main" id="{E73A72D9-63D9-4BCF-E48C-A1F4974AB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 y="3575909"/>
            <a:ext cx="4004508" cy="1376192"/>
          </a:xfrm>
          <a:prstGeom prst="rect">
            <a:avLst/>
          </a:prstGeom>
          <a:ln w="12700">
            <a:solidFill>
              <a:schemeClr val="tx1"/>
            </a:solidFill>
          </a:ln>
        </p:spPr>
      </p:pic>
      <p:cxnSp>
        <p:nvCxnSpPr>
          <p:cNvPr id="13" name="Straight Connector 12">
            <a:extLst>
              <a:ext uri="{FF2B5EF4-FFF2-40B4-BE49-F238E27FC236}">
                <a16:creationId xmlns:a16="http://schemas.microsoft.com/office/drawing/2014/main" id="{0591C4F8-9C16-6CB7-3426-047E62BBF248}"/>
              </a:ext>
            </a:extLst>
          </p:cNvPr>
          <p:cNvCxnSpPr>
            <a:cxnSpLocks/>
          </p:cNvCxnSpPr>
          <p:nvPr/>
        </p:nvCxnSpPr>
        <p:spPr>
          <a:xfrm>
            <a:off x="4517047" y="1384300"/>
            <a:ext cx="0" cy="356779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0753E22-C7BF-EE78-8035-473876BE5CF4}"/>
              </a:ext>
            </a:extLst>
          </p:cNvPr>
          <p:cNvSpPr txBox="1"/>
          <p:nvPr/>
        </p:nvSpPr>
        <p:spPr>
          <a:xfrm>
            <a:off x="4956042" y="1347647"/>
            <a:ext cx="4003008" cy="830997"/>
          </a:xfrm>
          <a:prstGeom prst="rect">
            <a:avLst/>
          </a:prstGeom>
          <a:noFill/>
        </p:spPr>
        <p:txBody>
          <a:bodyPr wrap="square" rtlCol="0">
            <a:spAutoFit/>
          </a:bodyPr>
          <a:lstStyle/>
          <a:p>
            <a:pPr algn="ctr"/>
            <a:r>
              <a:rPr lang="en-IN" sz="24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Machine Learning model building  libraries</a:t>
            </a:r>
            <a:endParaRPr lang="en-IN" sz="2400" dirty="0">
              <a:solidFill>
                <a:schemeClr val="accent1"/>
              </a:solidFill>
              <a:latin typeface="Bahnschrift Condensed" panose="020B0502040204020203" pitchFamily="34" charset="0"/>
            </a:endParaRPr>
          </a:p>
        </p:txBody>
      </p:sp>
      <p:pic>
        <p:nvPicPr>
          <p:cNvPr id="18" name="Picture 17">
            <a:extLst>
              <a:ext uri="{FF2B5EF4-FFF2-40B4-BE49-F238E27FC236}">
                <a16:creationId xmlns:a16="http://schemas.microsoft.com/office/drawing/2014/main" id="{4555FF92-F015-7447-5813-AECA3923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792" y="2261418"/>
            <a:ext cx="4252302" cy="2018481"/>
          </a:xfrm>
          <a:prstGeom prst="rect">
            <a:avLst/>
          </a:prstGeom>
          <a:ln w="12700">
            <a:solidFill>
              <a:schemeClr val="tx1"/>
            </a:solidFill>
          </a:ln>
        </p:spPr>
      </p:pic>
    </p:spTree>
    <p:extLst>
      <p:ext uri="{BB962C8B-B14F-4D97-AF65-F5344CB8AC3E}">
        <p14:creationId xmlns:p14="http://schemas.microsoft.com/office/powerpoint/2010/main" val="305757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Exploratory Data Analysis</a:t>
            </a:r>
            <a:endParaRPr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Let’s Start’s to Exploring the data to get some insights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pic>
        <p:nvPicPr>
          <p:cNvPr id="3" name="Picture 2">
            <a:extLst>
              <a:ext uri="{FF2B5EF4-FFF2-40B4-BE49-F238E27FC236}">
                <a16:creationId xmlns:a16="http://schemas.microsoft.com/office/drawing/2014/main" id="{AFA4058B-11CC-F761-084A-9E89DAA5C17B}"/>
              </a:ext>
            </a:extLst>
          </p:cNvPr>
          <p:cNvPicPr>
            <a:picLocks noChangeAspect="1"/>
          </p:cNvPicPr>
          <p:nvPr/>
        </p:nvPicPr>
        <p:blipFill>
          <a:blip r:embed="rId3"/>
          <a:stretch>
            <a:fillRect/>
          </a:stretch>
        </p:blipFill>
        <p:spPr>
          <a:xfrm>
            <a:off x="306387" y="166546"/>
            <a:ext cx="5002213" cy="26157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IN" sz="3200" dirty="0">
                <a:solidFill>
                  <a:schemeClr val="bg1"/>
                </a:solidFill>
              </a:rPr>
              <a:t>FUEL TYPE DISTRIBUTION</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dirty="0"/>
          </a:p>
        </p:txBody>
      </p:sp>
      <p:pic>
        <p:nvPicPr>
          <p:cNvPr id="12" name="Picture 11">
            <a:extLst>
              <a:ext uri="{FF2B5EF4-FFF2-40B4-BE49-F238E27FC236}">
                <a16:creationId xmlns:a16="http://schemas.microsoft.com/office/drawing/2014/main" id="{5CF2A10D-D086-CAAB-175B-04CE97A80EDC}"/>
              </a:ext>
            </a:extLst>
          </p:cNvPr>
          <p:cNvPicPr>
            <a:picLocks noChangeAspect="1"/>
          </p:cNvPicPr>
          <p:nvPr/>
        </p:nvPicPr>
        <p:blipFill>
          <a:blip r:embed="rId3"/>
          <a:stretch>
            <a:fillRect/>
          </a:stretch>
        </p:blipFill>
        <p:spPr>
          <a:xfrm>
            <a:off x="292100" y="1554854"/>
            <a:ext cx="5778194" cy="2863139"/>
          </a:xfrm>
          <a:prstGeom prst="rect">
            <a:avLst/>
          </a:prstGeom>
          <a:ln w="12700">
            <a:solidFill>
              <a:schemeClr val="tx1"/>
            </a:solidFill>
          </a:ln>
          <a:effectLst>
            <a:glow rad="228600">
              <a:schemeClr val="accent2">
                <a:satMod val="175000"/>
                <a:alpha val="40000"/>
              </a:schemeClr>
            </a:glow>
          </a:effectLst>
        </p:spPr>
      </p:pic>
      <p:sp>
        <p:nvSpPr>
          <p:cNvPr id="13" name="Content Placeholder 6">
            <a:extLst>
              <a:ext uri="{FF2B5EF4-FFF2-40B4-BE49-F238E27FC236}">
                <a16:creationId xmlns:a16="http://schemas.microsoft.com/office/drawing/2014/main" id="{3B375F46-51C4-16FB-F5E1-6935A28E0B5F}"/>
              </a:ext>
            </a:extLst>
          </p:cNvPr>
          <p:cNvSpPr txBox="1">
            <a:spLocks/>
          </p:cNvSpPr>
          <p:nvPr/>
        </p:nvSpPr>
        <p:spPr>
          <a:xfrm>
            <a:off x="6214526" y="1554854"/>
            <a:ext cx="2543883" cy="2863139"/>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07000"/>
              </a:lnSpc>
              <a:spcAft>
                <a:spcPts val="800"/>
              </a:spcAft>
              <a:buSzPts val="1000"/>
              <a:tabLst>
                <a:tab pos="270510" algn="l"/>
              </a:tabLst>
            </a:pPr>
            <a:r>
              <a:rPr lang="en-IN" sz="20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Most of car are Petrol operated followed by Diesel. This may be due to low prices of Petrol car compare to diesel car</a:t>
            </a:r>
            <a:r>
              <a:rPr lang="en-IN" sz="24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600" dirty="0">
                <a:solidFill>
                  <a:schemeClr val="bg1"/>
                </a:solidFill>
              </a:rPr>
              <a:t>PRICE VS FUEL TYPE DISTRIBUTION</a:t>
            </a: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dirty="0"/>
          </a:p>
        </p:txBody>
      </p:sp>
      <p:pic>
        <p:nvPicPr>
          <p:cNvPr id="18" name="Content Placeholder 9">
            <a:extLst>
              <a:ext uri="{FF2B5EF4-FFF2-40B4-BE49-F238E27FC236}">
                <a16:creationId xmlns:a16="http://schemas.microsoft.com/office/drawing/2014/main" id="{75D54236-0A84-B909-3D27-B122A9B9E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229" y="1580371"/>
            <a:ext cx="5423972" cy="2704169"/>
          </a:xfrm>
          <a:prstGeom prst="rect">
            <a:avLst/>
          </a:prstGeom>
          <a:noFill/>
          <a:ln w="12700">
            <a:solidFill>
              <a:schemeClr val="tx1"/>
            </a:solidFill>
          </a:ln>
          <a:effectLst>
            <a:glow rad="228600">
              <a:schemeClr val="accent2">
                <a:satMod val="175000"/>
                <a:alpha val="40000"/>
              </a:schemeClr>
            </a:glow>
          </a:effectLst>
        </p:spPr>
      </p:pic>
      <p:sp>
        <p:nvSpPr>
          <p:cNvPr id="19" name="Content Placeholder 4">
            <a:extLst>
              <a:ext uri="{FF2B5EF4-FFF2-40B4-BE49-F238E27FC236}">
                <a16:creationId xmlns:a16="http://schemas.microsoft.com/office/drawing/2014/main" id="{1F0F72A8-93D6-92D5-FADF-336D9154BA44}"/>
              </a:ext>
            </a:extLst>
          </p:cNvPr>
          <p:cNvSpPr txBox="1">
            <a:spLocks/>
          </p:cNvSpPr>
          <p:nvPr/>
        </p:nvSpPr>
        <p:spPr>
          <a:xfrm>
            <a:off x="279717" y="1677761"/>
            <a:ext cx="2529283" cy="30731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101600" indent="0" algn="just">
              <a:lnSpc>
                <a:spcPct val="107000"/>
              </a:lnSpc>
              <a:spcAft>
                <a:spcPts val="800"/>
              </a:spcAft>
              <a:buSzPts val="1000"/>
              <a:buNone/>
              <a:tabLst>
                <a:tab pos="270510" algn="l"/>
              </a:tabLst>
            </a:pPr>
            <a:r>
              <a:rPr lang="en-IN"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Very small segment of electric car and also price is quite high compare to petrol based.</a:t>
            </a:r>
          </a:p>
          <a:p>
            <a:pPr marL="101600" indent="0" algn="just">
              <a:lnSpc>
                <a:spcPct val="107000"/>
              </a:lnSpc>
              <a:spcAft>
                <a:spcPts val="800"/>
              </a:spcAft>
              <a:buSzPts val="1000"/>
              <a:buNone/>
              <a:tabLst>
                <a:tab pos="270510" algn="l"/>
              </a:tabLst>
            </a:pPr>
            <a:r>
              <a:rPr lang="en-IN"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CNG based car are Cheapest compare to others.</a:t>
            </a:r>
          </a:p>
        </p:txBody>
      </p:sp>
      <p:grpSp>
        <p:nvGrpSpPr>
          <p:cNvPr id="20" name="Google Shape;1222;p46">
            <a:extLst>
              <a:ext uri="{FF2B5EF4-FFF2-40B4-BE49-F238E27FC236}">
                <a16:creationId xmlns:a16="http://schemas.microsoft.com/office/drawing/2014/main" id="{10702F4D-F18E-9F4D-A5EE-5E7FC8C89E8D}"/>
              </a:ext>
            </a:extLst>
          </p:cNvPr>
          <p:cNvGrpSpPr/>
          <p:nvPr/>
        </p:nvGrpSpPr>
        <p:grpSpPr>
          <a:xfrm>
            <a:off x="88899" y="1872867"/>
            <a:ext cx="180570" cy="387733"/>
            <a:chOff x="6718575" y="2318625"/>
            <a:chExt cx="256950" cy="407375"/>
          </a:xfrm>
        </p:grpSpPr>
        <p:sp>
          <p:nvSpPr>
            <p:cNvPr id="21" name="Google Shape;1223;p46">
              <a:extLst>
                <a:ext uri="{FF2B5EF4-FFF2-40B4-BE49-F238E27FC236}">
                  <a16:creationId xmlns:a16="http://schemas.microsoft.com/office/drawing/2014/main" id="{59AC313A-07CE-39BA-5B12-E04F926A64A8}"/>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24;p46">
              <a:extLst>
                <a:ext uri="{FF2B5EF4-FFF2-40B4-BE49-F238E27FC236}">
                  <a16:creationId xmlns:a16="http://schemas.microsoft.com/office/drawing/2014/main" id="{60D43BB1-7C4D-F031-ED05-D9B9D1F73CAB}"/>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25;p46">
              <a:extLst>
                <a:ext uri="{FF2B5EF4-FFF2-40B4-BE49-F238E27FC236}">
                  <a16:creationId xmlns:a16="http://schemas.microsoft.com/office/drawing/2014/main" id="{2E991428-3974-437C-E3A0-5BB22D3A1668}"/>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26;p46">
              <a:extLst>
                <a:ext uri="{FF2B5EF4-FFF2-40B4-BE49-F238E27FC236}">
                  <a16:creationId xmlns:a16="http://schemas.microsoft.com/office/drawing/2014/main" id="{4FC86F1A-D45B-D22E-11E0-6AB51CA678C4}"/>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27;p46">
              <a:extLst>
                <a:ext uri="{FF2B5EF4-FFF2-40B4-BE49-F238E27FC236}">
                  <a16:creationId xmlns:a16="http://schemas.microsoft.com/office/drawing/2014/main" id="{5F2C0BCB-19F3-D724-EC6D-23D9684B7281}"/>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28;p46">
              <a:extLst>
                <a:ext uri="{FF2B5EF4-FFF2-40B4-BE49-F238E27FC236}">
                  <a16:creationId xmlns:a16="http://schemas.microsoft.com/office/drawing/2014/main" id="{EE5720F4-10C5-8E5B-FDDD-3E0B2EE60053}"/>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29;p46">
              <a:extLst>
                <a:ext uri="{FF2B5EF4-FFF2-40B4-BE49-F238E27FC236}">
                  <a16:creationId xmlns:a16="http://schemas.microsoft.com/office/drawing/2014/main" id="{E91E2728-0C1F-1800-13AC-688059F1F221}"/>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30;p46">
              <a:extLst>
                <a:ext uri="{FF2B5EF4-FFF2-40B4-BE49-F238E27FC236}">
                  <a16:creationId xmlns:a16="http://schemas.microsoft.com/office/drawing/2014/main" id="{1081029C-3285-8892-5635-5AC67C738609}"/>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 name="Google Shape;1222;p46">
            <a:extLst>
              <a:ext uri="{FF2B5EF4-FFF2-40B4-BE49-F238E27FC236}">
                <a16:creationId xmlns:a16="http://schemas.microsoft.com/office/drawing/2014/main" id="{559E260B-1B2E-0D2B-D94E-857195457FF8}"/>
              </a:ext>
            </a:extLst>
          </p:cNvPr>
          <p:cNvGrpSpPr/>
          <p:nvPr/>
        </p:nvGrpSpPr>
        <p:grpSpPr>
          <a:xfrm>
            <a:off x="170523" y="3448280"/>
            <a:ext cx="163763" cy="335084"/>
            <a:chOff x="6718575" y="2318625"/>
            <a:chExt cx="256950" cy="407375"/>
          </a:xfrm>
        </p:grpSpPr>
        <p:sp>
          <p:nvSpPr>
            <p:cNvPr id="30" name="Google Shape;1223;p46">
              <a:extLst>
                <a:ext uri="{FF2B5EF4-FFF2-40B4-BE49-F238E27FC236}">
                  <a16:creationId xmlns:a16="http://schemas.microsoft.com/office/drawing/2014/main" id="{83B5B356-6727-EF49-523A-9FDED4C2F73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24;p46">
              <a:extLst>
                <a:ext uri="{FF2B5EF4-FFF2-40B4-BE49-F238E27FC236}">
                  <a16:creationId xmlns:a16="http://schemas.microsoft.com/office/drawing/2014/main" id="{4099D4CD-67C1-0118-FF85-8A95D003EDC7}"/>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25;p46">
              <a:extLst>
                <a:ext uri="{FF2B5EF4-FFF2-40B4-BE49-F238E27FC236}">
                  <a16:creationId xmlns:a16="http://schemas.microsoft.com/office/drawing/2014/main" id="{25FDD35F-B382-BB88-2861-527FC3323D77}"/>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226;p46">
              <a:extLst>
                <a:ext uri="{FF2B5EF4-FFF2-40B4-BE49-F238E27FC236}">
                  <a16:creationId xmlns:a16="http://schemas.microsoft.com/office/drawing/2014/main" id="{E884D8A4-5E70-2A30-833D-24833ED5A2A8}"/>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227;p46">
              <a:extLst>
                <a:ext uri="{FF2B5EF4-FFF2-40B4-BE49-F238E27FC236}">
                  <a16:creationId xmlns:a16="http://schemas.microsoft.com/office/drawing/2014/main" id="{A4B8905C-77CA-88B0-0AE4-744242D0A33F}"/>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28;p46">
              <a:extLst>
                <a:ext uri="{FF2B5EF4-FFF2-40B4-BE49-F238E27FC236}">
                  <a16:creationId xmlns:a16="http://schemas.microsoft.com/office/drawing/2014/main" id="{2DA2CF09-D163-4083-75C4-CAAA61ADDF6D}"/>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29;p46">
              <a:extLst>
                <a:ext uri="{FF2B5EF4-FFF2-40B4-BE49-F238E27FC236}">
                  <a16:creationId xmlns:a16="http://schemas.microsoft.com/office/drawing/2014/main" id="{BB184F83-3E2A-DFB6-E0F9-6EE3A2B26B22}"/>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30;p46">
              <a:extLst>
                <a:ext uri="{FF2B5EF4-FFF2-40B4-BE49-F238E27FC236}">
                  <a16:creationId xmlns:a16="http://schemas.microsoft.com/office/drawing/2014/main" id="{2315F713-B1C6-690E-DF9D-6C4B715FE616}"/>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0F68-A332-E1C9-1779-931B8FA80FE1}"/>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pPr algn="ctr"/>
            <a:r>
              <a:rPr lang="en-IN" sz="2800" dirty="0"/>
              <a:t>STEERING TYPE DISTRIBUTION</a:t>
            </a:r>
            <a:endParaRPr lang="en-US" sz="2800" dirty="0"/>
          </a:p>
        </p:txBody>
      </p:sp>
      <p:sp>
        <p:nvSpPr>
          <p:cNvPr id="5" name="Slide Number Placeholder 4">
            <a:extLst>
              <a:ext uri="{FF2B5EF4-FFF2-40B4-BE49-F238E27FC236}">
                <a16:creationId xmlns:a16="http://schemas.microsoft.com/office/drawing/2014/main" id="{771FB1BE-B95B-3E82-9FCA-EA78886BF4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Content Placeholder 7">
            <a:extLst>
              <a:ext uri="{FF2B5EF4-FFF2-40B4-BE49-F238E27FC236}">
                <a16:creationId xmlns:a16="http://schemas.microsoft.com/office/drawing/2014/main" id="{943967F0-1512-B267-F415-7ECEF8B9B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3" y="1633374"/>
            <a:ext cx="6382918" cy="3117551"/>
          </a:xfrm>
          <a:prstGeom prst="rect">
            <a:avLst/>
          </a:prstGeom>
          <a:noFill/>
          <a:ln w="12700">
            <a:solidFill>
              <a:schemeClr val="tx1"/>
            </a:solidFill>
          </a:ln>
          <a:effectLst>
            <a:glow rad="228600">
              <a:schemeClr val="accent2">
                <a:satMod val="175000"/>
                <a:alpha val="40000"/>
              </a:schemeClr>
            </a:glow>
          </a:effectLst>
        </p:spPr>
      </p:pic>
      <p:sp>
        <p:nvSpPr>
          <p:cNvPr id="7" name="Content Placeholder 4">
            <a:extLst>
              <a:ext uri="{FF2B5EF4-FFF2-40B4-BE49-F238E27FC236}">
                <a16:creationId xmlns:a16="http://schemas.microsoft.com/office/drawing/2014/main" id="{7553B61B-42E7-62B2-CE64-2DBBB60126C1}"/>
              </a:ext>
            </a:extLst>
          </p:cNvPr>
          <p:cNvSpPr txBox="1">
            <a:spLocks/>
          </p:cNvSpPr>
          <p:nvPr/>
        </p:nvSpPr>
        <p:spPr>
          <a:xfrm>
            <a:off x="7057152" y="1652331"/>
            <a:ext cx="1681978" cy="252027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101600" indent="0" algn="just">
              <a:buNone/>
            </a:pPr>
            <a:r>
              <a:rPr lang="en-IN" sz="18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More than 90 % of car users prefer Power steering compares to others</a:t>
            </a:r>
            <a:endParaRPr lang="en-IN" dirty="0">
              <a:solidFill>
                <a:schemeClr val="accent6"/>
              </a:solidFill>
              <a:latin typeface="Bahnschrift Condensed" panose="020B0502040204020203" pitchFamily="34" charset="0"/>
            </a:endParaRPr>
          </a:p>
        </p:txBody>
      </p:sp>
      <p:grpSp>
        <p:nvGrpSpPr>
          <p:cNvPr id="9" name="Google Shape;1222;p46">
            <a:extLst>
              <a:ext uri="{FF2B5EF4-FFF2-40B4-BE49-F238E27FC236}">
                <a16:creationId xmlns:a16="http://schemas.microsoft.com/office/drawing/2014/main" id="{A9823355-C3B2-2E2A-D4B5-DDC4FEC871C6}"/>
              </a:ext>
            </a:extLst>
          </p:cNvPr>
          <p:cNvGrpSpPr/>
          <p:nvPr/>
        </p:nvGrpSpPr>
        <p:grpSpPr>
          <a:xfrm>
            <a:off x="6909681" y="1949985"/>
            <a:ext cx="147471" cy="286745"/>
            <a:chOff x="6718575" y="2318625"/>
            <a:chExt cx="256950" cy="407375"/>
          </a:xfrm>
        </p:grpSpPr>
        <p:sp>
          <p:nvSpPr>
            <p:cNvPr id="10" name="Google Shape;1223;p46">
              <a:extLst>
                <a:ext uri="{FF2B5EF4-FFF2-40B4-BE49-F238E27FC236}">
                  <a16:creationId xmlns:a16="http://schemas.microsoft.com/office/drawing/2014/main" id="{B396AC88-C986-967A-7D84-6FD77340FDD6}"/>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24;p46">
              <a:extLst>
                <a:ext uri="{FF2B5EF4-FFF2-40B4-BE49-F238E27FC236}">
                  <a16:creationId xmlns:a16="http://schemas.microsoft.com/office/drawing/2014/main" id="{F96E4F83-3FBF-3108-8B20-F28F4D1B6BB1}"/>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25;p46">
              <a:extLst>
                <a:ext uri="{FF2B5EF4-FFF2-40B4-BE49-F238E27FC236}">
                  <a16:creationId xmlns:a16="http://schemas.microsoft.com/office/drawing/2014/main" id="{95B1B181-4CA9-3694-147B-E67845F57E2E}"/>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226;p46">
              <a:extLst>
                <a:ext uri="{FF2B5EF4-FFF2-40B4-BE49-F238E27FC236}">
                  <a16:creationId xmlns:a16="http://schemas.microsoft.com/office/drawing/2014/main" id="{495A4AED-D4D2-34AB-466F-39EFEC330337}"/>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27;p46">
              <a:extLst>
                <a:ext uri="{FF2B5EF4-FFF2-40B4-BE49-F238E27FC236}">
                  <a16:creationId xmlns:a16="http://schemas.microsoft.com/office/drawing/2014/main" id="{BF29CCD5-39CF-AE71-180B-8828F6C0997C}"/>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228;p46">
              <a:extLst>
                <a:ext uri="{FF2B5EF4-FFF2-40B4-BE49-F238E27FC236}">
                  <a16:creationId xmlns:a16="http://schemas.microsoft.com/office/drawing/2014/main" id="{0105ACA6-D4DA-77FB-B016-6A9F7A94AAD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229;p46">
              <a:extLst>
                <a:ext uri="{FF2B5EF4-FFF2-40B4-BE49-F238E27FC236}">
                  <a16:creationId xmlns:a16="http://schemas.microsoft.com/office/drawing/2014/main" id="{148E4FCE-CC36-F368-E2B5-4A5895C4C7A3}"/>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230;p46">
              <a:extLst>
                <a:ext uri="{FF2B5EF4-FFF2-40B4-BE49-F238E27FC236}">
                  <a16:creationId xmlns:a16="http://schemas.microsoft.com/office/drawing/2014/main" id="{AE8C9228-8AB2-A5E1-94BE-0441E3948521}"/>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66883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98F1-DC53-B59A-66EB-F9E63183AD0B}"/>
              </a:ext>
            </a:extLst>
          </p:cNvPr>
          <p:cNvSpPr>
            <a:spLocks noGrp="1"/>
          </p:cNvSpPr>
          <p:nvPr>
            <p:ph type="title"/>
          </p:nvPr>
        </p:nvSpPr>
        <p:spPr>
          <a:xfrm>
            <a:off x="484690" y="329074"/>
            <a:ext cx="5258400" cy="875579"/>
          </a:xfrm>
        </p:spPr>
        <p:style>
          <a:lnRef idx="1">
            <a:schemeClr val="accent5"/>
          </a:lnRef>
          <a:fillRef idx="3">
            <a:schemeClr val="accent5"/>
          </a:fillRef>
          <a:effectRef idx="2">
            <a:schemeClr val="accent5"/>
          </a:effectRef>
          <a:fontRef idx="minor">
            <a:schemeClr val="lt1"/>
          </a:fontRef>
        </p:style>
        <p:txBody>
          <a:bodyPr/>
          <a:lstStyle/>
          <a:p>
            <a:r>
              <a:rPr lang="en-IN" sz="2400" dirty="0"/>
              <a:t>PRICE VS STEERING TYPE DISTRIBUTION</a:t>
            </a:r>
            <a:endParaRPr lang="en-US" sz="2400" dirty="0"/>
          </a:p>
        </p:txBody>
      </p:sp>
      <p:sp>
        <p:nvSpPr>
          <p:cNvPr id="5" name="Slide Number Placeholder 4">
            <a:extLst>
              <a:ext uri="{FF2B5EF4-FFF2-40B4-BE49-F238E27FC236}">
                <a16:creationId xmlns:a16="http://schemas.microsoft.com/office/drawing/2014/main" id="{A16E7792-FDA3-29D0-B80F-42ED0CB785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Content Placeholder 7">
            <a:extLst>
              <a:ext uri="{FF2B5EF4-FFF2-40B4-BE49-F238E27FC236}">
                <a16:creationId xmlns:a16="http://schemas.microsoft.com/office/drawing/2014/main" id="{18A0AEF3-70A3-266D-2B5C-D7B1DB6C8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875" y="1604921"/>
            <a:ext cx="5780650" cy="2725780"/>
          </a:xfrm>
          <a:prstGeom prst="rect">
            <a:avLst/>
          </a:prstGeom>
          <a:noFill/>
          <a:ln w="12700">
            <a:solidFill>
              <a:schemeClr val="tx1"/>
            </a:solidFill>
          </a:ln>
          <a:effectLst>
            <a:glow rad="228600">
              <a:schemeClr val="accent2">
                <a:satMod val="175000"/>
                <a:alpha val="40000"/>
              </a:schemeClr>
            </a:glow>
          </a:effectLst>
        </p:spPr>
      </p:pic>
      <p:sp>
        <p:nvSpPr>
          <p:cNvPr id="7" name="Content Placeholder 4">
            <a:extLst>
              <a:ext uri="{FF2B5EF4-FFF2-40B4-BE49-F238E27FC236}">
                <a16:creationId xmlns:a16="http://schemas.microsoft.com/office/drawing/2014/main" id="{FC52BEDF-E0F6-EECD-52BD-372BD855B7B7}"/>
              </a:ext>
            </a:extLst>
          </p:cNvPr>
          <p:cNvSpPr txBox="1">
            <a:spLocks/>
          </p:cNvSpPr>
          <p:nvPr/>
        </p:nvSpPr>
        <p:spPr>
          <a:xfrm>
            <a:off x="482600" y="1510453"/>
            <a:ext cx="2408565" cy="341707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101600" indent="0" algn="just">
              <a:lnSpc>
                <a:spcPct val="107000"/>
              </a:lnSpc>
              <a:spcAft>
                <a:spcPts val="800"/>
              </a:spcAft>
              <a:buSzPts val="1000"/>
              <a:buNone/>
              <a:tabLst>
                <a:tab pos="270510" algn="l"/>
              </a:tabLst>
            </a:pPr>
            <a:r>
              <a:rPr lang="en-IN" sz="1800" dirty="0">
                <a:solidFill>
                  <a:schemeClr val="accent6"/>
                </a:solidFill>
                <a:latin typeface="Bahnschrift Condensed" panose="020B0502040204020203" pitchFamily="34" charset="0"/>
                <a:ea typeface="Calibri" panose="020F0502020204030204" pitchFamily="34" charset="0"/>
                <a:cs typeface="Helvetica" panose="020B0604020202020204" pitchFamily="34" charset="0"/>
              </a:rPr>
              <a:t>6.2% car based on electric steering, which is costly compare to others.</a:t>
            </a:r>
            <a:endParaRPr lang="en-IN" sz="18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endParaRPr>
          </a:p>
          <a:p>
            <a:pPr marL="101600" indent="0" algn="just">
              <a:lnSpc>
                <a:spcPct val="107000"/>
              </a:lnSpc>
              <a:spcAft>
                <a:spcPts val="800"/>
              </a:spcAft>
              <a:buSzPts val="1000"/>
              <a:buNone/>
              <a:tabLst>
                <a:tab pos="270510" algn="l"/>
              </a:tabLst>
            </a:pPr>
            <a:r>
              <a:rPr lang="en-IN" sz="1800" dirty="0">
                <a:solidFill>
                  <a:schemeClr val="accent6"/>
                </a:solidFill>
                <a:latin typeface="Bahnschrift Condensed" panose="020B0502040204020203" pitchFamily="34" charset="0"/>
                <a:ea typeface="Calibri" panose="020F0502020204030204" pitchFamily="34" charset="0"/>
                <a:cs typeface="Helvetica" panose="020B0604020202020204" pitchFamily="34" charset="0"/>
              </a:rPr>
              <a:t>Very small section of car still uses Manual Steering, Most probably they belong to old model.</a:t>
            </a:r>
            <a:endParaRPr lang="en-IN" sz="18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endParaRPr>
          </a:p>
        </p:txBody>
      </p:sp>
      <p:grpSp>
        <p:nvGrpSpPr>
          <p:cNvPr id="9" name="Google Shape;1222;p46">
            <a:extLst>
              <a:ext uri="{FF2B5EF4-FFF2-40B4-BE49-F238E27FC236}">
                <a16:creationId xmlns:a16="http://schemas.microsoft.com/office/drawing/2014/main" id="{56D26A5C-B7B9-6CBD-C241-7D56FA177024}"/>
              </a:ext>
            </a:extLst>
          </p:cNvPr>
          <p:cNvGrpSpPr/>
          <p:nvPr/>
        </p:nvGrpSpPr>
        <p:grpSpPr>
          <a:xfrm>
            <a:off x="212064" y="2742570"/>
            <a:ext cx="163763" cy="335084"/>
            <a:chOff x="6718575" y="2318625"/>
            <a:chExt cx="256950" cy="407375"/>
          </a:xfrm>
        </p:grpSpPr>
        <p:sp>
          <p:nvSpPr>
            <p:cNvPr id="10" name="Google Shape;1223;p46">
              <a:extLst>
                <a:ext uri="{FF2B5EF4-FFF2-40B4-BE49-F238E27FC236}">
                  <a16:creationId xmlns:a16="http://schemas.microsoft.com/office/drawing/2014/main" id="{05442BB8-1C34-5117-D374-8984A814FE08}"/>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24;p46">
              <a:extLst>
                <a:ext uri="{FF2B5EF4-FFF2-40B4-BE49-F238E27FC236}">
                  <a16:creationId xmlns:a16="http://schemas.microsoft.com/office/drawing/2014/main" id="{C1C5B8DC-0766-2869-570F-4B960F812DD8}"/>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25;p46">
              <a:extLst>
                <a:ext uri="{FF2B5EF4-FFF2-40B4-BE49-F238E27FC236}">
                  <a16:creationId xmlns:a16="http://schemas.microsoft.com/office/drawing/2014/main" id="{95E7B794-4C46-96B5-42FA-70D249DAEA38}"/>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226;p46">
              <a:extLst>
                <a:ext uri="{FF2B5EF4-FFF2-40B4-BE49-F238E27FC236}">
                  <a16:creationId xmlns:a16="http://schemas.microsoft.com/office/drawing/2014/main" id="{91922FF7-8543-1818-F86B-D03F6E3E31A7}"/>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27;p46">
              <a:extLst>
                <a:ext uri="{FF2B5EF4-FFF2-40B4-BE49-F238E27FC236}">
                  <a16:creationId xmlns:a16="http://schemas.microsoft.com/office/drawing/2014/main" id="{FCC634B3-3B7E-4E3A-17C4-76F9B0ADE318}"/>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228;p46">
              <a:extLst>
                <a:ext uri="{FF2B5EF4-FFF2-40B4-BE49-F238E27FC236}">
                  <a16:creationId xmlns:a16="http://schemas.microsoft.com/office/drawing/2014/main" id="{1699A508-395B-28F1-0FAF-C16D41878FDE}"/>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229;p46">
              <a:extLst>
                <a:ext uri="{FF2B5EF4-FFF2-40B4-BE49-F238E27FC236}">
                  <a16:creationId xmlns:a16="http://schemas.microsoft.com/office/drawing/2014/main" id="{64E42A8B-6687-B194-657D-CC6ACB80BFC8}"/>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230;p46">
              <a:extLst>
                <a:ext uri="{FF2B5EF4-FFF2-40B4-BE49-F238E27FC236}">
                  <a16:creationId xmlns:a16="http://schemas.microsoft.com/office/drawing/2014/main" id="{E46FE18D-399C-49C8-31DD-68D42D0F03F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222;p46">
            <a:extLst>
              <a:ext uri="{FF2B5EF4-FFF2-40B4-BE49-F238E27FC236}">
                <a16:creationId xmlns:a16="http://schemas.microsoft.com/office/drawing/2014/main" id="{34ABEFEF-6284-8D66-3397-DB7BBA2BCAE7}"/>
              </a:ext>
            </a:extLst>
          </p:cNvPr>
          <p:cNvGrpSpPr/>
          <p:nvPr/>
        </p:nvGrpSpPr>
        <p:grpSpPr>
          <a:xfrm>
            <a:off x="212064" y="1816524"/>
            <a:ext cx="163763" cy="335084"/>
            <a:chOff x="6718575" y="2318625"/>
            <a:chExt cx="256950" cy="407375"/>
          </a:xfrm>
        </p:grpSpPr>
        <p:sp>
          <p:nvSpPr>
            <p:cNvPr id="19" name="Google Shape;1223;p46">
              <a:extLst>
                <a:ext uri="{FF2B5EF4-FFF2-40B4-BE49-F238E27FC236}">
                  <a16:creationId xmlns:a16="http://schemas.microsoft.com/office/drawing/2014/main" id="{22F5FB8A-65DF-055E-97BF-BD78C6770860}"/>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24;p46">
              <a:extLst>
                <a:ext uri="{FF2B5EF4-FFF2-40B4-BE49-F238E27FC236}">
                  <a16:creationId xmlns:a16="http://schemas.microsoft.com/office/drawing/2014/main" id="{97BC99FF-8B1A-4BC2-CD3C-F0FD6A78D1B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25;p46">
              <a:extLst>
                <a:ext uri="{FF2B5EF4-FFF2-40B4-BE49-F238E27FC236}">
                  <a16:creationId xmlns:a16="http://schemas.microsoft.com/office/drawing/2014/main" id="{94150D58-CB9B-C979-94F8-5157B60B017B}"/>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26;p46">
              <a:extLst>
                <a:ext uri="{FF2B5EF4-FFF2-40B4-BE49-F238E27FC236}">
                  <a16:creationId xmlns:a16="http://schemas.microsoft.com/office/drawing/2014/main" id="{48219ECA-C434-90A0-8DFC-34EDC95F71CA}"/>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27;p46">
              <a:extLst>
                <a:ext uri="{FF2B5EF4-FFF2-40B4-BE49-F238E27FC236}">
                  <a16:creationId xmlns:a16="http://schemas.microsoft.com/office/drawing/2014/main" id="{A54F5504-3AD2-B790-9D27-85474946DBA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28;p46">
              <a:extLst>
                <a:ext uri="{FF2B5EF4-FFF2-40B4-BE49-F238E27FC236}">
                  <a16:creationId xmlns:a16="http://schemas.microsoft.com/office/drawing/2014/main" id="{2D839D6F-2B1C-FBAC-3BEB-EAC735E20162}"/>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29;p46">
              <a:extLst>
                <a:ext uri="{FF2B5EF4-FFF2-40B4-BE49-F238E27FC236}">
                  <a16:creationId xmlns:a16="http://schemas.microsoft.com/office/drawing/2014/main" id="{E84B323F-6AF0-B355-5EC6-B2E1EA2BD001}"/>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30;p46">
              <a:extLst>
                <a:ext uri="{FF2B5EF4-FFF2-40B4-BE49-F238E27FC236}">
                  <a16:creationId xmlns:a16="http://schemas.microsoft.com/office/drawing/2014/main" id="{E0223154-D15C-AC91-EBAE-C29C647A5CBB}"/>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643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25D0-3B4D-C04A-73B2-4576DEB73D27}"/>
              </a:ext>
            </a:extLst>
          </p:cNvPr>
          <p:cNvSpPr>
            <a:spLocks noGrp="1"/>
          </p:cNvSpPr>
          <p:nvPr>
            <p:ph type="title"/>
          </p:nvPr>
        </p:nvSpPr>
        <p:spPr>
          <a:xfrm>
            <a:off x="814275" y="342900"/>
            <a:ext cx="5243625" cy="850899"/>
          </a:xfrm>
        </p:spPr>
        <p:style>
          <a:lnRef idx="1">
            <a:schemeClr val="accent5"/>
          </a:lnRef>
          <a:fillRef idx="3">
            <a:schemeClr val="accent5"/>
          </a:fillRef>
          <a:effectRef idx="2">
            <a:schemeClr val="accent5"/>
          </a:effectRef>
          <a:fontRef idx="minor">
            <a:schemeClr val="lt1"/>
          </a:fontRef>
        </p:style>
        <p:txBody>
          <a:bodyPr/>
          <a:lstStyle/>
          <a:p>
            <a:pPr algn="ctr"/>
            <a:r>
              <a:rPr lang="en-US" sz="2800" dirty="0"/>
              <a:t>PRICE VS CAR AGE </a:t>
            </a:r>
          </a:p>
        </p:txBody>
      </p:sp>
      <p:sp>
        <p:nvSpPr>
          <p:cNvPr id="5" name="Slide Number Placeholder 4">
            <a:extLst>
              <a:ext uri="{FF2B5EF4-FFF2-40B4-BE49-F238E27FC236}">
                <a16:creationId xmlns:a16="http://schemas.microsoft.com/office/drawing/2014/main" id="{421FACFB-5DAD-837A-BEB4-EE5289653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EA4191EC-2AEA-7E50-97F3-EEB293924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21" y="1631104"/>
            <a:ext cx="6102278" cy="2895977"/>
          </a:xfrm>
          <a:prstGeom prst="rect">
            <a:avLst/>
          </a:prstGeom>
          <a:ln w="12700">
            <a:solidFill>
              <a:schemeClr val="tx1"/>
            </a:solidFill>
          </a:ln>
          <a:effectLst>
            <a:glow rad="228600">
              <a:schemeClr val="accent2">
                <a:satMod val="175000"/>
                <a:alpha val="40000"/>
              </a:schemeClr>
            </a:glow>
          </a:effectLst>
        </p:spPr>
      </p:pic>
      <p:sp>
        <p:nvSpPr>
          <p:cNvPr id="7" name="Content Placeholder 3">
            <a:extLst>
              <a:ext uri="{FF2B5EF4-FFF2-40B4-BE49-F238E27FC236}">
                <a16:creationId xmlns:a16="http://schemas.microsoft.com/office/drawing/2014/main" id="{72B68E76-BEDA-82A2-5AA6-AC4D7C7DDAD5}"/>
              </a:ext>
            </a:extLst>
          </p:cNvPr>
          <p:cNvSpPr txBox="1">
            <a:spLocks/>
          </p:cNvSpPr>
          <p:nvPr/>
        </p:nvSpPr>
        <p:spPr>
          <a:xfrm>
            <a:off x="6550523" y="1395014"/>
            <a:ext cx="2134953" cy="336815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lgn="just"/>
            <a:r>
              <a:rPr lang="en-IN" sz="1800"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Here we got confirmation of prediction in previous section, </a:t>
            </a:r>
            <a:r>
              <a:rPr lang="en-IN" sz="1800" u="sng" dirty="0">
                <a:solidFill>
                  <a:schemeClr val="accent6"/>
                </a:solidFill>
                <a:latin typeface="Bahnschrift Condensed" panose="020B0502040204020203" pitchFamily="34" charset="0"/>
                <a:ea typeface="Calibri" panose="020F0502020204030204" pitchFamily="34" charset="0"/>
                <a:cs typeface="Mangal" panose="02040503050203030202" pitchFamily="18" charset="0"/>
              </a:rPr>
              <a:t>almost all manual steering-based car at least 10-year-old</a:t>
            </a:r>
            <a:endParaRPr lang="en-IN" u="sng" dirty="0">
              <a:solidFill>
                <a:schemeClr val="accent6"/>
              </a:solidFill>
              <a:latin typeface="Bahnschrift Condensed" panose="020B0502040204020203" pitchFamily="34" charset="0"/>
            </a:endParaRPr>
          </a:p>
        </p:txBody>
      </p:sp>
    </p:spTree>
    <p:extLst>
      <p:ext uri="{BB962C8B-B14F-4D97-AF65-F5344CB8AC3E}">
        <p14:creationId xmlns:p14="http://schemas.microsoft.com/office/powerpoint/2010/main" val="178589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B894-AB1C-A3A6-7452-584A72065EDF}"/>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3777E25B-1ECD-2ACD-07CF-040B348FE8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itle 1">
            <a:extLst>
              <a:ext uri="{FF2B5EF4-FFF2-40B4-BE49-F238E27FC236}">
                <a16:creationId xmlns:a16="http://schemas.microsoft.com/office/drawing/2014/main" id="{3BC08BCA-4493-C5B3-D40C-147741C32738}"/>
              </a:ext>
            </a:extLst>
          </p:cNvPr>
          <p:cNvSpPr txBox="1">
            <a:spLocks/>
          </p:cNvSpPr>
          <p:nvPr/>
        </p:nvSpPr>
        <p:spPr>
          <a:xfrm>
            <a:off x="814275" y="376288"/>
            <a:ext cx="5243625" cy="850899"/>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PRICE VS CAR AGE </a:t>
            </a:r>
          </a:p>
        </p:txBody>
      </p:sp>
      <p:sp>
        <p:nvSpPr>
          <p:cNvPr id="7" name="Title 1">
            <a:extLst>
              <a:ext uri="{FF2B5EF4-FFF2-40B4-BE49-F238E27FC236}">
                <a16:creationId xmlns:a16="http://schemas.microsoft.com/office/drawing/2014/main" id="{69F11408-0A35-4A4A-3653-895DDBEA78C8}"/>
              </a:ext>
            </a:extLst>
          </p:cNvPr>
          <p:cNvSpPr txBox="1">
            <a:spLocks/>
          </p:cNvSpPr>
          <p:nvPr/>
        </p:nvSpPr>
        <p:spPr>
          <a:xfrm>
            <a:off x="814275" y="342900"/>
            <a:ext cx="5243625" cy="850899"/>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PRICE VS TURBO CHARGER</a:t>
            </a:r>
          </a:p>
        </p:txBody>
      </p:sp>
      <p:pic>
        <p:nvPicPr>
          <p:cNvPr id="8" name="Picture 7">
            <a:extLst>
              <a:ext uri="{FF2B5EF4-FFF2-40B4-BE49-F238E27FC236}">
                <a16:creationId xmlns:a16="http://schemas.microsoft.com/office/drawing/2014/main" id="{F868827C-A8CB-7DA6-F019-F32628B2E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2" y="1604766"/>
            <a:ext cx="4706205" cy="2105879"/>
          </a:xfrm>
          <a:prstGeom prst="rect">
            <a:avLst/>
          </a:prstGeom>
          <a:ln w="12700">
            <a:solidFill>
              <a:schemeClr val="tx1"/>
            </a:solidFill>
          </a:ln>
        </p:spPr>
      </p:pic>
      <p:pic>
        <p:nvPicPr>
          <p:cNvPr id="9" name="Picture 8">
            <a:extLst>
              <a:ext uri="{FF2B5EF4-FFF2-40B4-BE49-F238E27FC236}">
                <a16:creationId xmlns:a16="http://schemas.microsoft.com/office/drawing/2014/main" id="{1D772AC6-F1E8-D4A5-D172-B14526A1F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667" y="1604766"/>
            <a:ext cx="3565352" cy="2032549"/>
          </a:xfrm>
          <a:prstGeom prst="rect">
            <a:avLst/>
          </a:prstGeom>
          <a:ln w="12700">
            <a:solidFill>
              <a:schemeClr val="tx1"/>
            </a:solidFill>
          </a:ln>
        </p:spPr>
      </p:pic>
      <p:grpSp>
        <p:nvGrpSpPr>
          <p:cNvPr id="10" name="Group 9">
            <a:extLst>
              <a:ext uri="{FF2B5EF4-FFF2-40B4-BE49-F238E27FC236}">
                <a16:creationId xmlns:a16="http://schemas.microsoft.com/office/drawing/2014/main" id="{1D17673A-A3DD-0F3A-6F06-A4E0C1DECEE1}"/>
              </a:ext>
            </a:extLst>
          </p:cNvPr>
          <p:cNvGrpSpPr/>
          <p:nvPr/>
        </p:nvGrpSpPr>
        <p:grpSpPr>
          <a:xfrm>
            <a:off x="3975100" y="1425675"/>
            <a:ext cx="2260600" cy="3208369"/>
            <a:chOff x="6061690" y="1920463"/>
            <a:chExt cx="2260600" cy="4189557"/>
          </a:xfrm>
        </p:grpSpPr>
        <p:cxnSp>
          <p:nvCxnSpPr>
            <p:cNvPr id="11" name="Straight Connector 10">
              <a:extLst>
                <a:ext uri="{FF2B5EF4-FFF2-40B4-BE49-F238E27FC236}">
                  <a16:creationId xmlns:a16="http://schemas.microsoft.com/office/drawing/2014/main" id="{CE6C8174-5FF5-C833-85C4-4524F315B816}"/>
                </a:ext>
              </a:extLst>
            </p:cNvPr>
            <p:cNvCxnSpPr>
              <a:cxnSpLocks/>
            </p:cNvCxnSpPr>
            <p:nvPr/>
          </p:nvCxnSpPr>
          <p:spPr>
            <a:xfrm>
              <a:off x="7201172" y="1920463"/>
              <a:ext cx="0" cy="4189557"/>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254DD326-133C-3B6E-9DEA-B590B0156A83}"/>
                </a:ext>
              </a:extLst>
            </p:cNvPr>
            <p:cNvCxnSpPr>
              <a:cxnSpLocks/>
            </p:cNvCxnSpPr>
            <p:nvPr/>
          </p:nvCxnSpPr>
          <p:spPr>
            <a:xfrm flipV="1">
              <a:off x="6061690" y="1920463"/>
              <a:ext cx="2260600" cy="937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BE4BD908-8540-5FAB-4D89-629F0B6367B0}"/>
              </a:ext>
            </a:extLst>
          </p:cNvPr>
          <p:cNvCxnSpPr>
            <a:cxnSpLocks/>
          </p:cNvCxnSpPr>
          <p:nvPr/>
        </p:nvCxnSpPr>
        <p:spPr>
          <a:xfrm>
            <a:off x="3875980" y="4634044"/>
            <a:ext cx="259228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id="{C5941498-9724-DD3E-17E7-DE2B82D0102D}"/>
              </a:ext>
            </a:extLst>
          </p:cNvPr>
          <p:cNvSpPr txBox="1">
            <a:spLocks/>
          </p:cNvSpPr>
          <p:nvPr/>
        </p:nvSpPr>
        <p:spPr>
          <a:xfrm>
            <a:off x="204781" y="3803057"/>
            <a:ext cx="4367217" cy="83098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
            </a:pPr>
            <a:r>
              <a:rPr lang="en-IN" sz="17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40% cars are with turbo charger &amp; almost less than 1 % car with twin facility</a:t>
            </a:r>
            <a:endParaRPr lang="en-IN" sz="1700" dirty="0">
              <a:solidFill>
                <a:srgbClr val="FF0000"/>
              </a:solidFill>
              <a:latin typeface="Bahnschrift Condensed" panose="020B0502040204020203" pitchFamily="34" charset="0"/>
            </a:endParaRPr>
          </a:p>
        </p:txBody>
      </p:sp>
      <p:sp>
        <p:nvSpPr>
          <p:cNvPr id="21" name="Content Placeholder 3">
            <a:extLst>
              <a:ext uri="{FF2B5EF4-FFF2-40B4-BE49-F238E27FC236}">
                <a16:creationId xmlns:a16="http://schemas.microsoft.com/office/drawing/2014/main" id="{69E040A5-314E-072C-A034-968C97B89D69}"/>
              </a:ext>
            </a:extLst>
          </p:cNvPr>
          <p:cNvSpPr txBox="1">
            <a:spLocks/>
          </p:cNvSpPr>
          <p:nvPr/>
        </p:nvSpPr>
        <p:spPr>
          <a:xfrm>
            <a:off x="5172124" y="3779965"/>
            <a:ext cx="3699514" cy="738863"/>
          </a:xfrm>
          <a:prstGeom prst="rect">
            <a:avLst/>
          </a:prstGeom>
        </p:spPr>
        <p:txBody>
          <a:bodyPr vert="horz" lIns="91440" tIns="45720" rIns="91440" bIns="45720" rtlCol="0" anchor="ctr">
            <a:normAutofit fontScale="70000" lnSpcReduction="20000"/>
          </a:bodyPr>
          <a:lst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7000"/>
              </a:lnSpc>
              <a:spcAft>
                <a:spcPts val="800"/>
              </a:spcAft>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expected, Max price for car based on Twin engine followed by with turbocharger.</a:t>
            </a:r>
          </a:p>
        </p:txBody>
      </p:sp>
    </p:spTree>
    <p:extLst>
      <p:ext uri="{BB962C8B-B14F-4D97-AF65-F5344CB8AC3E}">
        <p14:creationId xmlns:p14="http://schemas.microsoft.com/office/powerpoint/2010/main" val="19076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USED CAR PRICE PREDICTION</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id="{110649B8-6B13-A137-F225-ABC4B44AA1BD}"/>
              </a:ext>
            </a:extLst>
          </p:cNvPr>
          <p:cNvSpPr>
            <a:spLocks noGrp="1"/>
          </p:cNvSpPr>
          <p:nvPr>
            <p:ph type="body" idx="1"/>
          </p:nvPr>
        </p:nvSpPr>
        <p:spPr>
          <a:xfrm>
            <a:off x="535084" y="1383346"/>
            <a:ext cx="4865901" cy="2724300"/>
          </a:xfrm>
        </p:spPr>
        <p:txBody>
          <a:bodyPr/>
          <a:lstStyle/>
          <a:p>
            <a:pPr marL="168275" indent="0" algn="just">
              <a:buNone/>
            </a:pPr>
            <a:r>
              <a:rPr lang="en-US" sz="2000" dirty="0">
                <a:solidFill>
                  <a:schemeClr val="tx1"/>
                </a:solidFill>
                <a:latin typeface="Bahnschrift Condensed" panose="020B0502040204020203" pitchFamily="34" charset="0"/>
              </a:rPr>
              <a:t>Due to the increased prices of new cars and the financial incapability of the customers to buy them, Used Car sales are on a global increase</a:t>
            </a:r>
          </a:p>
          <a:p>
            <a:pPr marL="168275" indent="0" algn="just">
              <a:buNone/>
            </a:pPr>
            <a:r>
              <a:rPr lang="en-US" dirty="0">
                <a:solidFill>
                  <a:schemeClr val="tx1"/>
                </a:solidFill>
                <a:latin typeface="Bahnschrift Condensed" panose="020B0502040204020203" pitchFamily="34" charset="0"/>
              </a:rPr>
              <a:t>Existing System includes a process where a seller decides a price randomly and buyer has no idea about the car and its value in the present-day scenario</a:t>
            </a:r>
          </a:p>
          <a:p>
            <a:pPr marL="168275" indent="0" algn="just">
              <a:buNone/>
            </a:pPr>
            <a:r>
              <a:rPr lang="en-US" dirty="0">
                <a:solidFill>
                  <a:schemeClr val="tx1"/>
                </a:solidFill>
                <a:latin typeface="Bahnschrift Condensed" panose="020B0502040204020203" pitchFamily="34" charset="0"/>
              </a:rPr>
              <a:t>In fact, seller also has no idea about the car’s existing value or the price he should be selling the car at.</a:t>
            </a:r>
          </a:p>
          <a:p>
            <a:pPr marL="101600" indent="0">
              <a:buNone/>
            </a:pPr>
            <a:endParaRPr lang="en-US" dirty="0">
              <a:solidFill>
                <a:schemeClr val="tx1"/>
              </a:solidFill>
              <a:latin typeface="Bahnschrift Condensed" panose="020B0502040204020203" pitchFamily="34" charset="0"/>
            </a:endParaRPr>
          </a:p>
          <a:p>
            <a:pPr marL="101600" indent="0">
              <a:buNone/>
            </a:pPr>
            <a:endParaRPr lang="en-US" dirty="0"/>
          </a:p>
        </p:txBody>
      </p:sp>
      <p:grpSp>
        <p:nvGrpSpPr>
          <p:cNvPr id="26" name="Google Shape;1092;p46">
            <a:extLst>
              <a:ext uri="{FF2B5EF4-FFF2-40B4-BE49-F238E27FC236}">
                <a16:creationId xmlns:a16="http://schemas.microsoft.com/office/drawing/2014/main" id="{453951F6-8E8A-9732-13FA-26AECCB8A120}"/>
              </a:ext>
            </a:extLst>
          </p:cNvPr>
          <p:cNvGrpSpPr/>
          <p:nvPr/>
        </p:nvGrpSpPr>
        <p:grpSpPr>
          <a:xfrm>
            <a:off x="279555" y="1552432"/>
            <a:ext cx="267360" cy="202019"/>
            <a:chOff x="5268225" y="4341925"/>
            <a:chExt cx="468850" cy="387275"/>
          </a:xfrm>
        </p:grpSpPr>
        <p:sp>
          <p:nvSpPr>
            <p:cNvPr id="27" name="Google Shape;1093;p46">
              <a:extLst>
                <a:ext uri="{FF2B5EF4-FFF2-40B4-BE49-F238E27FC236}">
                  <a16:creationId xmlns:a16="http://schemas.microsoft.com/office/drawing/2014/main" id="{B4720388-95DC-A364-B1CF-10CAF8E6D44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94;p46">
              <a:extLst>
                <a:ext uri="{FF2B5EF4-FFF2-40B4-BE49-F238E27FC236}">
                  <a16:creationId xmlns:a16="http://schemas.microsoft.com/office/drawing/2014/main" id="{53D788CC-BFC6-9339-AE5C-AE297450300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95;p46">
              <a:extLst>
                <a:ext uri="{FF2B5EF4-FFF2-40B4-BE49-F238E27FC236}">
                  <a16:creationId xmlns:a16="http://schemas.microsoft.com/office/drawing/2014/main" id="{61FFD0AC-AD1B-C50B-27C9-9A5C0D4EF8C5}"/>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96;p46">
              <a:extLst>
                <a:ext uri="{FF2B5EF4-FFF2-40B4-BE49-F238E27FC236}">
                  <a16:creationId xmlns:a16="http://schemas.microsoft.com/office/drawing/2014/main" id="{315599D3-4671-C153-4160-AC475A54A35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97;p46">
              <a:extLst>
                <a:ext uri="{FF2B5EF4-FFF2-40B4-BE49-F238E27FC236}">
                  <a16:creationId xmlns:a16="http://schemas.microsoft.com/office/drawing/2014/main" id="{FF0E7593-08B8-7299-D836-2716396868A4}"/>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98;p46">
              <a:extLst>
                <a:ext uri="{FF2B5EF4-FFF2-40B4-BE49-F238E27FC236}">
                  <a16:creationId xmlns:a16="http://schemas.microsoft.com/office/drawing/2014/main" id="{669FE9F4-8399-0913-4FA2-11F7FC455DCD}"/>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99;p46">
              <a:extLst>
                <a:ext uri="{FF2B5EF4-FFF2-40B4-BE49-F238E27FC236}">
                  <a16:creationId xmlns:a16="http://schemas.microsoft.com/office/drawing/2014/main" id="{C3EB0986-A32C-E302-2001-3B492508C07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00;p46">
              <a:extLst>
                <a:ext uri="{FF2B5EF4-FFF2-40B4-BE49-F238E27FC236}">
                  <a16:creationId xmlns:a16="http://schemas.microsoft.com/office/drawing/2014/main" id="{83E6ADE1-7A84-C5CE-2ADF-471E3F15BC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4" name="Picture 63" descr="images (2)">
            <a:extLst>
              <a:ext uri="{FF2B5EF4-FFF2-40B4-BE49-F238E27FC236}">
                <a16:creationId xmlns:a16="http://schemas.microsoft.com/office/drawing/2014/main" id="{26759A1A-87E6-5578-0EAE-8D4BCAD1FBD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072675" y="1436987"/>
            <a:ext cx="2978643" cy="26215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65" name="Google Shape;1092;p46">
            <a:extLst>
              <a:ext uri="{FF2B5EF4-FFF2-40B4-BE49-F238E27FC236}">
                <a16:creationId xmlns:a16="http://schemas.microsoft.com/office/drawing/2014/main" id="{DAFF0E2B-AEC6-0E18-7E5A-F1930D2B2784}"/>
              </a:ext>
            </a:extLst>
          </p:cNvPr>
          <p:cNvGrpSpPr/>
          <p:nvPr/>
        </p:nvGrpSpPr>
        <p:grpSpPr>
          <a:xfrm>
            <a:off x="279555" y="2571750"/>
            <a:ext cx="267360" cy="202019"/>
            <a:chOff x="5268225" y="4341925"/>
            <a:chExt cx="468850" cy="387275"/>
          </a:xfrm>
        </p:grpSpPr>
        <p:sp>
          <p:nvSpPr>
            <p:cNvPr id="66" name="Google Shape;1093;p46">
              <a:extLst>
                <a:ext uri="{FF2B5EF4-FFF2-40B4-BE49-F238E27FC236}">
                  <a16:creationId xmlns:a16="http://schemas.microsoft.com/office/drawing/2014/main" id="{D9ADC759-BCFC-B7BA-4143-D13BA029D30C}"/>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094;p46">
              <a:extLst>
                <a:ext uri="{FF2B5EF4-FFF2-40B4-BE49-F238E27FC236}">
                  <a16:creationId xmlns:a16="http://schemas.microsoft.com/office/drawing/2014/main" id="{E3EB5E5B-93C5-1A17-C6CC-DFE56EAA43FA}"/>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095;p46">
              <a:extLst>
                <a:ext uri="{FF2B5EF4-FFF2-40B4-BE49-F238E27FC236}">
                  <a16:creationId xmlns:a16="http://schemas.microsoft.com/office/drawing/2014/main" id="{1D6A523D-DBA4-7A03-6BB4-CE5B3E740EAE}"/>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096;p46">
              <a:extLst>
                <a:ext uri="{FF2B5EF4-FFF2-40B4-BE49-F238E27FC236}">
                  <a16:creationId xmlns:a16="http://schemas.microsoft.com/office/drawing/2014/main" id="{948AB044-9579-8D13-F6A7-50CD6662C10D}"/>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097;p46">
              <a:extLst>
                <a:ext uri="{FF2B5EF4-FFF2-40B4-BE49-F238E27FC236}">
                  <a16:creationId xmlns:a16="http://schemas.microsoft.com/office/drawing/2014/main" id="{C03B82E3-D17D-0C75-1163-FFFA48493440}"/>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098;p46">
              <a:extLst>
                <a:ext uri="{FF2B5EF4-FFF2-40B4-BE49-F238E27FC236}">
                  <a16:creationId xmlns:a16="http://schemas.microsoft.com/office/drawing/2014/main" id="{53595DA5-DE52-300E-AD85-6241A4D257D4}"/>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099;p46">
              <a:extLst>
                <a:ext uri="{FF2B5EF4-FFF2-40B4-BE49-F238E27FC236}">
                  <a16:creationId xmlns:a16="http://schemas.microsoft.com/office/drawing/2014/main" id="{B8A7EB45-5644-716C-DABD-4937F7BCFA4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100;p46">
              <a:extLst>
                <a:ext uri="{FF2B5EF4-FFF2-40B4-BE49-F238E27FC236}">
                  <a16:creationId xmlns:a16="http://schemas.microsoft.com/office/drawing/2014/main" id="{25431B03-5860-434E-E08E-EBC2EA8D1E19}"/>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 name="Google Shape;1092;p46">
            <a:extLst>
              <a:ext uri="{FF2B5EF4-FFF2-40B4-BE49-F238E27FC236}">
                <a16:creationId xmlns:a16="http://schemas.microsoft.com/office/drawing/2014/main" id="{6C97C4B4-5FC4-6C52-26FC-33C764833CB6}"/>
              </a:ext>
            </a:extLst>
          </p:cNvPr>
          <p:cNvGrpSpPr/>
          <p:nvPr/>
        </p:nvGrpSpPr>
        <p:grpSpPr>
          <a:xfrm>
            <a:off x="292388" y="3805258"/>
            <a:ext cx="267360" cy="202019"/>
            <a:chOff x="5268225" y="4341925"/>
            <a:chExt cx="468850" cy="387275"/>
          </a:xfrm>
        </p:grpSpPr>
        <p:sp>
          <p:nvSpPr>
            <p:cNvPr id="75" name="Google Shape;1093;p46">
              <a:extLst>
                <a:ext uri="{FF2B5EF4-FFF2-40B4-BE49-F238E27FC236}">
                  <a16:creationId xmlns:a16="http://schemas.microsoft.com/office/drawing/2014/main" id="{6723FF80-A375-9F91-DBF0-0A6FC9F57D6F}"/>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094;p46">
              <a:extLst>
                <a:ext uri="{FF2B5EF4-FFF2-40B4-BE49-F238E27FC236}">
                  <a16:creationId xmlns:a16="http://schemas.microsoft.com/office/drawing/2014/main" id="{DDF184DB-9E5E-FDC5-E34F-288F294572EE}"/>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095;p46">
              <a:extLst>
                <a:ext uri="{FF2B5EF4-FFF2-40B4-BE49-F238E27FC236}">
                  <a16:creationId xmlns:a16="http://schemas.microsoft.com/office/drawing/2014/main" id="{CE88DF78-F67D-A81A-82F7-3FCE4356959B}"/>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096;p46">
              <a:extLst>
                <a:ext uri="{FF2B5EF4-FFF2-40B4-BE49-F238E27FC236}">
                  <a16:creationId xmlns:a16="http://schemas.microsoft.com/office/drawing/2014/main" id="{648BA531-0A29-04EF-B753-CB03DB2F7EF3}"/>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097;p46">
              <a:extLst>
                <a:ext uri="{FF2B5EF4-FFF2-40B4-BE49-F238E27FC236}">
                  <a16:creationId xmlns:a16="http://schemas.microsoft.com/office/drawing/2014/main" id="{9DBC2B37-2EBC-2B12-DDEB-F0F30BAFC61A}"/>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098;p46">
              <a:extLst>
                <a:ext uri="{FF2B5EF4-FFF2-40B4-BE49-F238E27FC236}">
                  <a16:creationId xmlns:a16="http://schemas.microsoft.com/office/drawing/2014/main" id="{0EDBE191-924D-C965-9CE6-D20E3B07297C}"/>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099;p46">
              <a:extLst>
                <a:ext uri="{FF2B5EF4-FFF2-40B4-BE49-F238E27FC236}">
                  <a16:creationId xmlns:a16="http://schemas.microsoft.com/office/drawing/2014/main" id="{530110CF-DE43-3277-327B-CDBE6D85EAD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100;p46">
              <a:extLst>
                <a:ext uri="{FF2B5EF4-FFF2-40B4-BE49-F238E27FC236}">
                  <a16:creationId xmlns:a16="http://schemas.microsoft.com/office/drawing/2014/main" id="{995FFEE5-3BA3-22AC-7634-C32480C6DAFC}"/>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4A3A-4CFF-E344-59BF-A0FE1079DB75}"/>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IN" dirty="0">
                <a:solidFill>
                  <a:schemeClr val="bg1"/>
                </a:solidFill>
              </a:rPr>
              <a:t>NO OF CYLINDER  VS PRICE</a:t>
            </a:r>
            <a:endParaRPr lang="en-US" dirty="0"/>
          </a:p>
        </p:txBody>
      </p:sp>
      <p:sp>
        <p:nvSpPr>
          <p:cNvPr id="5" name="Slide Number Placeholder 4">
            <a:extLst>
              <a:ext uri="{FF2B5EF4-FFF2-40B4-BE49-F238E27FC236}">
                <a16:creationId xmlns:a16="http://schemas.microsoft.com/office/drawing/2014/main" id="{2634CC84-1126-ABF1-AFD5-059BC60E15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Content Placeholder 5">
            <a:extLst>
              <a:ext uri="{FF2B5EF4-FFF2-40B4-BE49-F238E27FC236}">
                <a16:creationId xmlns:a16="http://schemas.microsoft.com/office/drawing/2014/main" id="{E3478A19-B0E1-E8D3-A322-0105660C3AF9}"/>
              </a:ext>
            </a:extLst>
          </p:cNvPr>
          <p:cNvPicPr>
            <a:picLocks noChangeAspect="1"/>
          </p:cNvPicPr>
          <p:nvPr/>
        </p:nvPicPr>
        <p:blipFill>
          <a:blip r:embed="rId2"/>
          <a:stretch>
            <a:fillRect/>
          </a:stretch>
        </p:blipFill>
        <p:spPr>
          <a:xfrm>
            <a:off x="304757" y="1563250"/>
            <a:ext cx="5635715" cy="2920673"/>
          </a:xfrm>
          <a:prstGeom prst="rect">
            <a:avLst/>
          </a:prstGeom>
          <a:noFill/>
          <a:ln w="12700">
            <a:solidFill>
              <a:schemeClr val="tx1"/>
            </a:solidFill>
          </a:ln>
          <a:effectLst>
            <a:glow rad="228600">
              <a:schemeClr val="accent2">
                <a:satMod val="175000"/>
                <a:alpha val="40000"/>
              </a:schemeClr>
            </a:glow>
          </a:effectLst>
        </p:spPr>
      </p:pic>
      <p:sp>
        <p:nvSpPr>
          <p:cNvPr id="7" name="Content Placeholder 3">
            <a:extLst>
              <a:ext uri="{FF2B5EF4-FFF2-40B4-BE49-F238E27FC236}">
                <a16:creationId xmlns:a16="http://schemas.microsoft.com/office/drawing/2014/main" id="{D5E279B9-AF64-F72A-DF17-CC09FE2984D6}"/>
              </a:ext>
            </a:extLst>
          </p:cNvPr>
          <p:cNvSpPr txBox="1">
            <a:spLocks/>
          </p:cNvSpPr>
          <p:nvPr/>
        </p:nvSpPr>
        <p:spPr>
          <a:xfrm>
            <a:off x="6289243" y="1246910"/>
            <a:ext cx="2657513" cy="3237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257175" indent="-257175" algn="just">
              <a:lnSpc>
                <a:spcPct val="107000"/>
              </a:lnSpc>
              <a:buFont typeface="Symbol" panose="05050102010706020507" pitchFamily="18" charset="2"/>
              <a:buChar char=""/>
            </a:pPr>
            <a:r>
              <a:rPr lang="en-IN" sz="18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From value counts we got information that most of Cars with are 4-cylinder engines followed by 3-cylinder engines.</a:t>
            </a:r>
          </a:p>
          <a:p>
            <a:pPr marL="257175" indent="-257175" algn="just">
              <a:lnSpc>
                <a:spcPct val="107000"/>
              </a:lnSpc>
              <a:spcAft>
                <a:spcPts val="600"/>
              </a:spcAft>
              <a:buFont typeface="Symbol" panose="05050102010706020507" pitchFamily="18" charset="2"/>
              <a:buChar char=""/>
            </a:pPr>
            <a:r>
              <a:rPr lang="en-IN" sz="18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In terms of Avg. Price as number of cylinders increases the average price increases.</a:t>
            </a:r>
          </a:p>
        </p:txBody>
      </p:sp>
    </p:spTree>
    <p:extLst>
      <p:ext uri="{BB962C8B-B14F-4D97-AF65-F5344CB8AC3E}">
        <p14:creationId xmlns:p14="http://schemas.microsoft.com/office/powerpoint/2010/main" val="342042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713D-0F4C-1EA3-E772-06944D83EE63}"/>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pPr algn="ctr"/>
            <a:r>
              <a:rPr lang="en-IN" sz="2800" dirty="0">
                <a:solidFill>
                  <a:schemeClr val="bg1"/>
                </a:solidFill>
              </a:rPr>
              <a:t>CAR AGE VS PRICE</a:t>
            </a:r>
            <a:endParaRPr lang="en-US" sz="2800" dirty="0">
              <a:solidFill>
                <a:schemeClr val="bg1"/>
              </a:solidFill>
            </a:endParaRPr>
          </a:p>
        </p:txBody>
      </p:sp>
      <p:sp>
        <p:nvSpPr>
          <p:cNvPr id="5" name="Slide Number Placeholder 4">
            <a:extLst>
              <a:ext uri="{FF2B5EF4-FFF2-40B4-BE49-F238E27FC236}">
                <a16:creationId xmlns:a16="http://schemas.microsoft.com/office/drawing/2014/main" id="{57A40D37-0855-B0F9-2341-8FC7D9788E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Content Placeholder 4">
            <a:extLst>
              <a:ext uri="{FF2B5EF4-FFF2-40B4-BE49-F238E27FC236}">
                <a16:creationId xmlns:a16="http://schemas.microsoft.com/office/drawing/2014/main" id="{8BEE4ECF-A9BC-BDDC-DC8B-724445695A98}"/>
              </a:ext>
            </a:extLst>
          </p:cNvPr>
          <p:cNvPicPr>
            <a:picLocks noChangeAspect="1"/>
          </p:cNvPicPr>
          <p:nvPr/>
        </p:nvPicPr>
        <p:blipFill>
          <a:blip r:embed="rId2"/>
          <a:stretch>
            <a:fillRect/>
          </a:stretch>
        </p:blipFill>
        <p:spPr>
          <a:xfrm>
            <a:off x="309240" y="1321580"/>
            <a:ext cx="8208912" cy="2678920"/>
          </a:xfrm>
          <a:prstGeom prst="rect">
            <a:avLst/>
          </a:prstGeom>
          <a:noFill/>
          <a:ln w="12700">
            <a:solidFill>
              <a:schemeClr val="tx1"/>
            </a:solidFill>
          </a:ln>
        </p:spPr>
      </p:pic>
      <p:sp>
        <p:nvSpPr>
          <p:cNvPr id="8" name="Content Placeholder 3">
            <a:extLst>
              <a:ext uri="{FF2B5EF4-FFF2-40B4-BE49-F238E27FC236}">
                <a16:creationId xmlns:a16="http://schemas.microsoft.com/office/drawing/2014/main" id="{89B3EE8F-A9E0-4633-7421-B799D0C45E6C}"/>
              </a:ext>
            </a:extLst>
          </p:cNvPr>
          <p:cNvSpPr txBox="1">
            <a:spLocks/>
          </p:cNvSpPr>
          <p:nvPr/>
        </p:nvSpPr>
        <p:spPr>
          <a:xfrm>
            <a:off x="814275" y="4000500"/>
            <a:ext cx="6768752" cy="87903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IN" sz="28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As car get older, price of car deprecates.</a:t>
            </a:r>
          </a:p>
        </p:txBody>
      </p:sp>
    </p:spTree>
    <p:extLst>
      <p:ext uri="{BB962C8B-B14F-4D97-AF65-F5344CB8AC3E}">
        <p14:creationId xmlns:p14="http://schemas.microsoft.com/office/powerpoint/2010/main" val="340858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1B6B-90D1-6418-5EE5-87ACAB3F04D0}"/>
              </a:ext>
            </a:extLst>
          </p:cNvPr>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pPr algn="ctr"/>
            <a:r>
              <a:rPr lang="en-US" sz="2800" dirty="0"/>
              <a:t>PRICE VS MILAGE</a:t>
            </a:r>
          </a:p>
        </p:txBody>
      </p:sp>
      <p:sp>
        <p:nvSpPr>
          <p:cNvPr id="5" name="Slide Number Placeholder 4">
            <a:extLst>
              <a:ext uri="{FF2B5EF4-FFF2-40B4-BE49-F238E27FC236}">
                <a16:creationId xmlns:a16="http://schemas.microsoft.com/office/drawing/2014/main" id="{931F4F81-A256-A59A-1B75-9AF95B62AB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Content Placeholder 4">
            <a:extLst>
              <a:ext uri="{FF2B5EF4-FFF2-40B4-BE49-F238E27FC236}">
                <a16:creationId xmlns:a16="http://schemas.microsoft.com/office/drawing/2014/main" id="{255B406A-26E3-060C-F6A6-804F30B36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9" y="1581672"/>
            <a:ext cx="5486859" cy="2964521"/>
          </a:xfrm>
          <a:prstGeom prst="rect">
            <a:avLst/>
          </a:prstGeom>
          <a:noFill/>
          <a:ln w="12700">
            <a:solidFill>
              <a:schemeClr val="tx1"/>
            </a:solidFill>
          </a:ln>
          <a:effectLst>
            <a:glow rad="228600">
              <a:schemeClr val="accent2">
                <a:satMod val="175000"/>
                <a:alpha val="40000"/>
              </a:schemeClr>
            </a:glow>
          </a:effectLst>
        </p:spPr>
      </p:pic>
      <p:sp>
        <p:nvSpPr>
          <p:cNvPr id="7" name="Content Placeholder 3">
            <a:extLst>
              <a:ext uri="{FF2B5EF4-FFF2-40B4-BE49-F238E27FC236}">
                <a16:creationId xmlns:a16="http://schemas.microsoft.com/office/drawing/2014/main" id="{D2C52C4D-A77C-B69F-C9AF-1C4CB0F2A102}"/>
              </a:ext>
            </a:extLst>
          </p:cNvPr>
          <p:cNvSpPr txBox="1">
            <a:spLocks/>
          </p:cNvSpPr>
          <p:nvPr/>
        </p:nvSpPr>
        <p:spPr>
          <a:xfrm>
            <a:off x="6209326" y="1491365"/>
            <a:ext cx="2439374" cy="305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lgn="just"/>
            <a:r>
              <a:rPr lang="en-IN" sz="18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Milage (kmpl) varies in between 10 to 25 kmpl for most of cars. For Majority cars price is below 0.5e6</a:t>
            </a:r>
            <a:r>
              <a:rPr lang="en-IN" sz="24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 </a:t>
            </a:r>
            <a:endParaRPr lang="en-IN" dirty="0">
              <a:solidFill>
                <a:srgbClr val="FF0000"/>
              </a:solidFill>
              <a:latin typeface="Bahnschrift Condensed" panose="020B0502040204020203" pitchFamily="34" charset="0"/>
            </a:endParaRPr>
          </a:p>
        </p:txBody>
      </p:sp>
    </p:spTree>
    <p:extLst>
      <p:ext uri="{BB962C8B-B14F-4D97-AF65-F5344CB8AC3E}">
        <p14:creationId xmlns:p14="http://schemas.microsoft.com/office/powerpoint/2010/main" val="3231180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4" name="Picture 3">
            <a:extLst>
              <a:ext uri="{FF2B5EF4-FFF2-40B4-BE49-F238E27FC236}">
                <a16:creationId xmlns:a16="http://schemas.microsoft.com/office/drawing/2014/main" id="{28E1B5DC-3C5E-F86E-EB64-2DEF078D0230}"/>
              </a:ext>
            </a:extLst>
          </p:cNvPr>
          <p:cNvPicPr>
            <a:picLocks noChangeAspect="1"/>
          </p:cNvPicPr>
          <p:nvPr/>
        </p:nvPicPr>
        <p:blipFill rotWithShape="1">
          <a:blip r:embed="rId3"/>
          <a:srcRect t="14716"/>
          <a:stretch/>
        </p:blipFill>
        <p:spPr>
          <a:xfrm>
            <a:off x="1068637" y="876036"/>
            <a:ext cx="4395730" cy="2388870"/>
          </a:xfrm>
          <a:prstGeom prst="rect">
            <a:avLst/>
          </a:prstGeom>
        </p:spPr>
      </p:pic>
      <p:sp>
        <p:nvSpPr>
          <p:cNvPr id="221" name="Google Shape;221;p14"/>
          <p:cNvSpPr txBox="1">
            <a:spLocks noGrp="1"/>
          </p:cNvSpPr>
          <p:nvPr>
            <p:ph type="ctrTitle"/>
          </p:nvPr>
        </p:nvSpPr>
        <p:spPr>
          <a:xfrm>
            <a:off x="0" y="3175948"/>
            <a:ext cx="4997475"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t>MACHINE LEARNING MODEL BUILDING</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2625445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BA4C-1D16-E5E7-59AB-A4637C1966F7}"/>
              </a:ext>
            </a:extLst>
          </p:cNvPr>
          <p:cNvSpPr>
            <a:spLocks noGrp="1"/>
          </p:cNvSpPr>
          <p:nvPr>
            <p:ph type="title"/>
          </p:nvPr>
        </p:nvSpPr>
        <p:spPr/>
        <p:txBody>
          <a:bodyPr/>
          <a:lstStyle/>
          <a:p>
            <a:r>
              <a:rPr lang="en-IN" sz="2000" dirty="0"/>
              <a:t>MACHINE LEARNING MODEL BUILDING</a:t>
            </a:r>
            <a:endParaRPr lang="en-US" dirty="0"/>
          </a:p>
        </p:txBody>
      </p:sp>
      <p:sp>
        <p:nvSpPr>
          <p:cNvPr id="5" name="Slide Number Placeholder 4">
            <a:extLst>
              <a:ext uri="{FF2B5EF4-FFF2-40B4-BE49-F238E27FC236}">
                <a16:creationId xmlns:a16="http://schemas.microsoft.com/office/drawing/2014/main" id="{2C57BA36-6F64-67F9-52F9-74449C83BB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7" name="TextBox 6">
            <a:extLst>
              <a:ext uri="{FF2B5EF4-FFF2-40B4-BE49-F238E27FC236}">
                <a16:creationId xmlns:a16="http://schemas.microsoft.com/office/drawing/2014/main" id="{3CE70727-8F99-3C93-38A4-1E8D643F5394}"/>
              </a:ext>
            </a:extLst>
          </p:cNvPr>
          <p:cNvSpPr txBox="1"/>
          <p:nvPr/>
        </p:nvSpPr>
        <p:spPr>
          <a:xfrm>
            <a:off x="239617" y="1499257"/>
            <a:ext cx="4512857" cy="3042115"/>
          </a:xfrm>
          <a:prstGeom prst="rect">
            <a:avLst/>
          </a:prstGeom>
          <a:noFill/>
        </p:spPr>
        <p:txBody>
          <a:bodyPr wrap="square">
            <a:spAutoFit/>
          </a:bodyPr>
          <a:lstStyle/>
          <a:p>
            <a:pPr algn="just"/>
            <a:r>
              <a:rPr lang="en-IN" sz="1800" dirty="0">
                <a:solidFill>
                  <a:schemeClr val="accent4">
                    <a:lumMod val="10000"/>
                  </a:schemeClr>
                </a:solidFill>
                <a:latin typeface="Bahnschrift Condensed" panose="020B0502040204020203" pitchFamily="34" charset="0"/>
              </a:rPr>
              <a:t>Objective is to predict price of used car . It can be solve by application of regression  ML algorithm. Different Regression algorithm used to train model, in order build ML model with maximum R2 Score.</a:t>
            </a:r>
          </a:p>
          <a:p>
            <a:pPr algn="just"/>
            <a:r>
              <a:rPr lang="en-IN" sz="1800" dirty="0">
                <a:solidFill>
                  <a:schemeClr val="accent4">
                    <a:lumMod val="10000"/>
                  </a:schemeClr>
                </a:solidFill>
                <a:latin typeface="Bahnschrift Condensed" panose="020B0502040204020203" pitchFamily="34" charset="0"/>
              </a:rPr>
              <a:t>Machine learning classification algorithms used in this project are </a:t>
            </a:r>
            <a:r>
              <a:rPr lang="en-IN" sz="1800" dirty="0">
                <a:solidFill>
                  <a:schemeClr val="accent4">
                    <a:lumMod val="75000"/>
                  </a:schemeClr>
                </a:solidFill>
                <a:latin typeface="Bahnschrift Condensed" panose="020B0502040204020203" pitchFamily="34" charset="0"/>
              </a:rPr>
              <a:t>–</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Random Forest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XGB Regressor</a:t>
            </a:r>
          </a:p>
          <a:p>
            <a:pPr marL="342900" lvl="0" indent="-342900" algn="just">
              <a:lnSpc>
                <a:spcPct val="107000"/>
              </a:lnSpc>
              <a:spcAft>
                <a:spcPts val="800"/>
              </a:spcAft>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Extra </a:t>
            </a:r>
            <a:r>
              <a:rPr lang="en-IN" sz="2000" dirty="0">
                <a:solidFill>
                  <a:srgbClr val="FF0000"/>
                </a:solidFill>
                <a:latin typeface="Bahnschrift Condensed" panose="020B0502040204020203" pitchFamily="34" charset="0"/>
                <a:ea typeface="Calibri" panose="020F0502020204030204" pitchFamily="34" charset="0"/>
                <a:cs typeface="Mangal" panose="02040503050203030202" pitchFamily="18" charset="0"/>
              </a:rPr>
              <a:t>Tree</a:t>
            </a: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 Regressor</a:t>
            </a:r>
          </a:p>
        </p:txBody>
      </p:sp>
      <p:pic>
        <p:nvPicPr>
          <p:cNvPr id="9" name="Picture 8">
            <a:extLst>
              <a:ext uri="{FF2B5EF4-FFF2-40B4-BE49-F238E27FC236}">
                <a16:creationId xmlns:a16="http://schemas.microsoft.com/office/drawing/2014/main" id="{98298325-CA8B-C3FC-7CA5-DC984080123F}"/>
              </a:ext>
            </a:extLst>
          </p:cNvPr>
          <p:cNvPicPr>
            <a:picLocks noChangeAspect="1"/>
          </p:cNvPicPr>
          <p:nvPr/>
        </p:nvPicPr>
        <p:blipFill>
          <a:blip r:embed="rId2"/>
          <a:stretch>
            <a:fillRect/>
          </a:stretch>
        </p:blipFill>
        <p:spPr>
          <a:xfrm>
            <a:off x="5100811" y="1539218"/>
            <a:ext cx="3803572" cy="2779394"/>
          </a:xfrm>
          <a:prstGeom prst="rect">
            <a:avLst/>
          </a:prstGeom>
        </p:spPr>
      </p:pic>
    </p:spTree>
    <p:extLst>
      <p:ext uri="{BB962C8B-B14F-4D97-AF65-F5344CB8AC3E}">
        <p14:creationId xmlns:p14="http://schemas.microsoft.com/office/powerpoint/2010/main" val="1105691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ML MODEL EVALUATION MATRIX</a:t>
            </a:r>
          </a:p>
        </p:txBody>
      </p:sp>
      <p:graphicFrame>
        <p:nvGraphicFramePr>
          <p:cNvPr id="342" name="Google Shape;342;p23"/>
          <p:cNvGraphicFramePr/>
          <p:nvPr>
            <p:extLst>
              <p:ext uri="{D42A27DB-BD31-4B8C-83A1-F6EECF244321}">
                <p14:modId xmlns:p14="http://schemas.microsoft.com/office/powerpoint/2010/main" val="2584181429"/>
              </p:ext>
            </p:extLst>
          </p:nvPr>
        </p:nvGraphicFramePr>
        <p:xfrm>
          <a:off x="96253" y="1656030"/>
          <a:ext cx="6210270" cy="2632245"/>
        </p:xfrm>
        <a:graphic>
          <a:graphicData uri="http://schemas.openxmlformats.org/drawingml/2006/table">
            <a:tbl>
              <a:tblPr>
                <a:noFill/>
                <a:tableStyleId>{E27665BA-8202-44FC-AD62-C9F0E3EA811A}</a:tableStyleId>
              </a:tblPr>
              <a:tblGrid>
                <a:gridCol w="2200440">
                  <a:extLst>
                    <a:ext uri="{9D8B030D-6E8A-4147-A177-3AD203B41FA5}">
                      <a16:colId xmlns:a16="http://schemas.microsoft.com/office/drawing/2014/main" val="20000"/>
                    </a:ext>
                  </a:extLst>
                </a:gridCol>
                <a:gridCol w="1608205">
                  <a:extLst>
                    <a:ext uri="{9D8B030D-6E8A-4147-A177-3AD203B41FA5}">
                      <a16:colId xmlns:a16="http://schemas.microsoft.com/office/drawing/2014/main" val="20001"/>
                    </a:ext>
                  </a:extLst>
                </a:gridCol>
                <a:gridCol w="955990">
                  <a:extLst>
                    <a:ext uri="{9D8B030D-6E8A-4147-A177-3AD203B41FA5}">
                      <a16:colId xmlns:a16="http://schemas.microsoft.com/office/drawing/2014/main" val="20002"/>
                    </a:ext>
                  </a:extLst>
                </a:gridCol>
                <a:gridCol w="1445635">
                  <a:extLst>
                    <a:ext uri="{9D8B030D-6E8A-4147-A177-3AD203B41FA5}">
                      <a16:colId xmlns:a16="http://schemas.microsoft.com/office/drawing/2014/main" val="20003"/>
                    </a:ext>
                  </a:extLst>
                </a:gridCol>
              </a:tblGrid>
              <a:tr h="7041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rgbClr val="002060"/>
                          </a:solidFill>
                          <a:effectLst/>
                          <a:latin typeface="Book Antiqua" panose="02040602050305030304" pitchFamily="18" charset="0"/>
                        </a:rPr>
                        <a:t>Algorithm</a:t>
                      </a:r>
                      <a:endParaRPr lang="en-IN" sz="1400" b="1" dirty="0">
                        <a:solidFill>
                          <a:srgbClr val="002060"/>
                        </a:solidFill>
                        <a:effectLst/>
                        <a:latin typeface="Book Antiqua" panose="02040602050305030304" pitchFamily="18" charset="0"/>
                        <a:ea typeface="Calibri" panose="020F0502020204030204" pitchFamily="34" charset="0"/>
                        <a:cs typeface="Mangal" panose="02040503050203030202" pitchFamily="18" charset="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2060"/>
                          </a:solidFill>
                          <a:effectLst/>
                          <a:latin typeface="Book Antiqua" panose="02040602050305030304" pitchFamily="18" charset="0"/>
                          <a:cs typeface="Arial"/>
                          <a:sym typeface="Arial"/>
                        </a:rPr>
                        <a:t>R2 Score</a:t>
                      </a:r>
                      <a:endParaRPr lang="en-IN" sz="1400"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2060"/>
                          </a:solidFill>
                          <a:effectLst/>
                          <a:latin typeface="Book Antiqua" panose="02040602050305030304" pitchFamily="18" charset="0"/>
                          <a:cs typeface="Arial"/>
                          <a:sym typeface="Arial"/>
                        </a:rPr>
                        <a:t>CV Score</a:t>
                      </a:r>
                      <a:endParaRPr lang="en-IN" sz="1400"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2060"/>
                          </a:solidFill>
                          <a:effectLst/>
                          <a:latin typeface="Book Antiqua" panose="02040602050305030304" pitchFamily="18" charset="0"/>
                          <a:cs typeface="Arial"/>
                          <a:sym typeface="Arial"/>
                        </a:rPr>
                        <a:t>R2 Score - CV Score</a:t>
                      </a:r>
                      <a:endParaRPr lang="en-IN" sz="1400"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42857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52" b="1" i="0" u="none" strike="noStrike" cap="none" dirty="0">
                          <a:solidFill>
                            <a:srgbClr val="002060"/>
                          </a:solidFill>
                          <a:effectLst/>
                          <a:latin typeface="Book Antiqua" panose="02040602050305030304" pitchFamily="18" charset="0"/>
                          <a:cs typeface="Arial"/>
                          <a:sym typeface="Arial"/>
                        </a:rPr>
                        <a:t>Random Forest Regressor </a:t>
                      </a:r>
                      <a:endParaRPr lang="en-IN" sz="1352"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83.70</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75.99</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7.29</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42857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52" b="1" i="0" u="none" strike="noStrike" cap="none" dirty="0">
                          <a:solidFill>
                            <a:srgbClr val="002060"/>
                          </a:solidFill>
                          <a:effectLst/>
                          <a:latin typeface="Book Antiqua" panose="02040602050305030304" pitchFamily="18" charset="0"/>
                          <a:cs typeface="Arial"/>
                          <a:sym typeface="Arial"/>
                        </a:rPr>
                        <a:t>Extra Tree Regressor</a:t>
                      </a:r>
                      <a:endParaRPr lang="en-IN" sz="1352"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80.32</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74.97</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12.41</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r h="5354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52" b="1" i="0" u="none" strike="noStrike" cap="none" dirty="0">
                          <a:solidFill>
                            <a:srgbClr val="002060"/>
                          </a:solidFill>
                          <a:effectLst/>
                          <a:latin typeface="Book Antiqua" panose="02040602050305030304" pitchFamily="18" charset="0"/>
                          <a:cs typeface="Arial"/>
                          <a:sym typeface="Arial"/>
                        </a:rPr>
                        <a:t>Decision Tree Regressor</a:t>
                      </a: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67.36</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58.66</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28.72</a:t>
                      </a:r>
                      <a:endParaRPr lang="en-US" sz="1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extLst>
                  <a:ext uri="{0D108BD9-81ED-4DB2-BD59-A6C34878D82A}">
                    <a16:rowId xmlns:a16="http://schemas.microsoft.com/office/drawing/2014/main" val="10003"/>
                  </a:ext>
                </a:extLst>
              </a:tr>
              <a:tr h="5354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52" b="1" i="0" u="none" strike="noStrike" cap="none" dirty="0">
                          <a:solidFill>
                            <a:srgbClr val="002060"/>
                          </a:solidFill>
                          <a:effectLst/>
                          <a:latin typeface="Book Antiqua" panose="02040602050305030304" pitchFamily="18" charset="0"/>
                          <a:cs typeface="Arial"/>
                          <a:sym typeface="Arial"/>
                        </a:rPr>
                        <a:t>XGB Regressor </a:t>
                      </a:r>
                      <a:endParaRPr lang="en-IN" sz="1352" b="1" i="0" u="none" strike="noStrike" cap="none" dirty="0">
                        <a:solidFill>
                          <a:srgbClr val="002060"/>
                        </a:solidFill>
                        <a:effectLst/>
                        <a:latin typeface="Book Antiqua" panose="02040602050305030304" pitchFamily="18" charset="0"/>
                        <a:ea typeface="Calibri" panose="020F0502020204030204" pitchFamily="34" charset="0"/>
                        <a:cs typeface="Arial"/>
                        <a:sym typeface="Arial"/>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87.38</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lgn="ctr">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81.46</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marR="0" algn="ctr">
                        <a:lnSpc>
                          <a:spcPct val="107000"/>
                        </a:lnSpc>
                        <a:spcBef>
                          <a:spcPts val="0"/>
                        </a:spcBef>
                        <a:spcAft>
                          <a:spcPts val="0"/>
                        </a:spcAft>
                      </a:pPr>
                      <a:r>
                        <a:rPr lang="en-IN" sz="1800" b="1" dirty="0">
                          <a:solidFill>
                            <a:srgbClr val="002060"/>
                          </a:solidFill>
                          <a:effectLst/>
                          <a:latin typeface="Bahnschrift SemiLight" panose="020B0502040204020203" pitchFamily="34" charset="0"/>
                          <a:ea typeface="Calibri" panose="020F0502020204030204" pitchFamily="34" charset="0"/>
                          <a:cs typeface="Times New Roman" panose="02020603050405020304" pitchFamily="18" charset="0"/>
                        </a:rPr>
                        <a:t>5.92</a:t>
                      </a:r>
                      <a:endPar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extLst>
                  <a:ext uri="{0D108BD9-81ED-4DB2-BD59-A6C34878D82A}">
                    <a16:rowId xmlns:a16="http://schemas.microsoft.com/office/drawing/2014/main" val="228550249"/>
                  </a:ext>
                </a:extLst>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dirty="0"/>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 name="Content Placeholder 5">
            <a:extLst>
              <a:ext uri="{FF2B5EF4-FFF2-40B4-BE49-F238E27FC236}">
                <a16:creationId xmlns:a16="http://schemas.microsoft.com/office/drawing/2014/main" id="{762D795E-B5E3-DD9E-C5B9-80D86827BA40}"/>
              </a:ext>
            </a:extLst>
          </p:cNvPr>
          <p:cNvSpPr txBox="1">
            <a:spLocks/>
          </p:cNvSpPr>
          <p:nvPr/>
        </p:nvSpPr>
        <p:spPr>
          <a:xfrm>
            <a:off x="6478448" y="1420333"/>
            <a:ext cx="2456231" cy="3017863"/>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115000"/>
              </a:lnSpc>
              <a:buFont typeface="Wingdings" panose="05000000000000000000" pitchFamily="2" charset="2"/>
              <a:buChar char=""/>
            </a:pPr>
            <a:r>
              <a:rPr lang="en-IN" sz="1600" u="sng"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1600" b="1" u="sng"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1600"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rPr>
              <a:t> is selected as best model with 91.79% R2_score</a:t>
            </a:r>
            <a:r>
              <a:rPr lang="en-IN" sz="1600" b="1"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rPr>
              <a:t>.</a:t>
            </a:r>
            <a:endParaRPr lang="en-IN" sz="1600"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endParaRPr>
          </a:p>
          <a:p>
            <a:pPr marL="342900" indent="-342900" algn="just">
              <a:lnSpc>
                <a:spcPct val="115000"/>
              </a:lnSpc>
              <a:spcAft>
                <a:spcPts val="800"/>
              </a:spcAft>
              <a:buFont typeface="Wingdings" panose="05000000000000000000" pitchFamily="2" charset="2"/>
              <a:buChar char=""/>
            </a:pPr>
            <a:r>
              <a:rPr lang="en-IN" sz="1600" dirty="0">
                <a:solidFill>
                  <a:schemeClr val="accent4">
                    <a:lumMod val="25000"/>
                  </a:schemeClr>
                </a:solidFill>
                <a:latin typeface="Bahnschrift Condensed" panose="020B0502040204020203" pitchFamily="34" charset="0"/>
                <a:ea typeface="Calibri" panose="020F0502020204030204" pitchFamily="34" charset="0"/>
                <a:cs typeface="Mangal" panose="02040503050203030202" pitchFamily="18" charset="0"/>
              </a:rPr>
              <a:t>Final Model is giving us R2 Score of 92.29% which is slightly improved compare to earlier R2 score of 91.79%.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066A-435B-39E8-E2C1-2D2E4DE5E114}"/>
              </a:ext>
            </a:extLst>
          </p:cNvPr>
          <p:cNvSpPr>
            <a:spLocks noGrp="1"/>
          </p:cNvSpPr>
          <p:nvPr>
            <p:ph type="title"/>
          </p:nvPr>
        </p:nvSpPr>
        <p:spPr>
          <a:xfrm>
            <a:off x="814275" y="392575"/>
            <a:ext cx="5520424" cy="766200"/>
          </a:xfrm>
        </p:spPr>
        <p:style>
          <a:lnRef idx="1">
            <a:schemeClr val="accent5"/>
          </a:lnRef>
          <a:fillRef idx="3">
            <a:schemeClr val="accent5"/>
          </a:fillRef>
          <a:effectRef idx="2">
            <a:schemeClr val="accent5"/>
          </a:effectRef>
          <a:fontRef idx="minor">
            <a:schemeClr val="lt1"/>
          </a:fontRef>
        </p:style>
        <p:txBody>
          <a:bodyPr/>
          <a:lstStyle/>
          <a:p>
            <a:r>
              <a:rPr lang="en-IN" sz="2000" dirty="0">
                <a:effectLst/>
                <a:ea typeface="Calibri" panose="020F0502020204030204" pitchFamily="34" charset="0"/>
                <a:cs typeface="Mangal" panose="02040503050203030202" pitchFamily="18" charset="0"/>
              </a:rPr>
              <a:t>LIMITATIONS &amp; SCOPE FOR FUTURE OF THIS WORK</a:t>
            </a:r>
            <a:endParaRPr lang="en-US" dirty="0"/>
          </a:p>
        </p:txBody>
      </p:sp>
      <p:sp>
        <p:nvSpPr>
          <p:cNvPr id="3" name="Slide Number Placeholder 2">
            <a:extLst>
              <a:ext uri="{FF2B5EF4-FFF2-40B4-BE49-F238E27FC236}">
                <a16:creationId xmlns:a16="http://schemas.microsoft.com/office/drawing/2014/main" id="{21AFA778-2C0D-DB6E-2A43-CF0D8ED182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TextBox 4">
            <a:extLst>
              <a:ext uri="{FF2B5EF4-FFF2-40B4-BE49-F238E27FC236}">
                <a16:creationId xmlns:a16="http://schemas.microsoft.com/office/drawing/2014/main" id="{D21AE163-8291-CCA9-7061-240FEEFCA580}"/>
              </a:ext>
            </a:extLst>
          </p:cNvPr>
          <p:cNvSpPr txBox="1"/>
          <p:nvPr/>
        </p:nvSpPr>
        <p:spPr>
          <a:xfrm>
            <a:off x="512182" y="1670894"/>
            <a:ext cx="5822517" cy="3242170"/>
          </a:xfrm>
          <a:prstGeom prst="rect">
            <a:avLst/>
          </a:prstGeom>
          <a:noFill/>
        </p:spPr>
        <p:txBody>
          <a:bodyPr wrap="square">
            <a:spAutoFit/>
          </a:bodyPr>
          <a:lstStyle/>
          <a:p>
            <a:pPr marL="400050" lvl="0" indent="-400050" algn="just">
              <a:lnSpc>
                <a:spcPct val="115000"/>
              </a:lnSpc>
              <a:buFont typeface="+mj-lt"/>
              <a:buAutoNum type="romanUcPeriod"/>
            </a:pPr>
            <a:r>
              <a:rPr lang="en-IN" sz="2000" dirty="0">
                <a:solidFill>
                  <a:srgbClr val="002060"/>
                </a:solidFill>
                <a:effectLst/>
                <a:latin typeface="Bahnschrift Condensed" panose="020B0502040204020203" pitchFamily="34" charset="0"/>
                <a:ea typeface="Calibri" panose="020F0502020204030204" pitchFamily="34" charset="0"/>
                <a:cs typeface="Mangal" panose="02040503050203030202" pitchFamily="18" charset="0"/>
              </a:rPr>
              <a:t>Around data for more than 10000 car scrap from cardheko.com</a:t>
            </a:r>
          </a:p>
          <a:p>
            <a:pPr marL="400050" lvl="0" indent="-400050" algn="just">
              <a:lnSpc>
                <a:spcPct val="115000"/>
              </a:lnSpc>
              <a:buFont typeface="+mj-lt"/>
              <a:buAutoNum type="romanUcPeriod"/>
            </a:pPr>
            <a:r>
              <a:rPr lang="en-IN" sz="2000" dirty="0">
                <a:solidFill>
                  <a:srgbClr val="002060"/>
                </a:solidFill>
                <a:effectLst/>
                <a:latin typeface="Bahnschrift Condensed" panose="020B0502040204020203" pitchFamily="34" charset="0"/>
                <a:ea typeface="Calibri" panose="020F0502020204030204" pitchFamily="34" charset="0"/>
                <a:cs typeface="Mangal" panose="02040503050203030202" pitchFamily="18" charset="0"/>
              </a:rPr>
              <a:t>We can scrap more data from different online platform like </a:t>
            </a:r>
            <a:r>
              <a:rPr lang="en-IN" sz="2000" dirty="0" err="1">
                <a:solidFill>
                  <a:srgbClr val="002060"/>
                </a:solidFill>
                <a:effectLst/>
                <a:latin typeface="Bahnschrift Condensed" panose="020B0502040204020203" pitchFamily="34" charset="0"/>
                <a:ea typeface="Calibri" panose="020F0502020204030204" pitchFamily="34" charset="0"/>
                <a:cs typeface="Mangal" panose="02040503050203030202" pitchFamily="18" charset="0"/>
              </a:rPr>
              <a:t>olx</a:t>
            </a:r>
            <a:r>
              <a:rPr lang="en-IN" sz="2000" dirty="0">
                <a:solidFill>
                  <a:srgbClr val="002060"/>
                </a:solidFill>
                <a:effectLst/>
                <a:latin typeface="Bahnschrift Condensed" panose="020B0502040204020203" pitchFamily="34" charset="0"/>
                <a:ea typeface="Calibri" panose="020F0502020204030204" pitchFamily="34" charset="0"/>
                <a:cs typeface="Mangal" panose="02040503050203030202" pitchFamily="18" charset="0"/>
              </a:rPr>
              <a:t>, car24. More data obviously means more accurate predication.</a:t>
            </a:r>
          </a:p>
          <a:p>
            <a:pPr marL="400050" lvl="0" indent="-400050" algn="just">
              <a:lnSpc>
                <a:spcPct val="115000"/>
              </a:lnSpc>
              <a:spcAft>
                <a:spcPts val="800"/>
              </a:spcAft>
              <a:buFont typeface="+mj-lt"/>
              <a:buAutoNum type="romanUcPeriod"/>
            </a:pPr>
            <a:r>
              <a:rPr lang="en-IN" sz="2000" dirty="0">
                <a:solidFill>
                  <a:srgbClr val="002060"/>
                </a:solidFill>
                <a:effectLst/>
                <a:latin typeface="Bahnschrift Condensed" panose="020B0502040204020203" pitchFamily="34" charset="0"/>
                <a:ea typeface="Calibri" panose="020F0502020204030204" pitchFamily="34" charset="0"/>
                <a:cs typeface="Mangal" panose="02040503050203030202" pitchFamily="18" charset="0"/>
              </a:rPr>
              <a:t>Here we Scrap almost 24 features. But there are many different kinds of safety, comfort, entertainment features to which buyer weight while buying car. We can also include such more feature in future</a:t>
            </a: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t>
            </a:r>
          </a:p>
        </p:txBody>
      </p:sp>
      <p:pic>
        <p:nvPicPr>
          <p:cNvPr id="7" name="Picture 6">
            <a:extLst>
              <a:ext uri="{FF2B5EF4-FFF2-40B4-BE49-F238E27FC236}">
                <a16:creationId xmlns:a16="http://schemas.microsoft.com/office/drawing/2014/main" id="{AB5D7F8B-FF4D-3A29-8653-3E35FEED0A17}"/>
              </a:ext>
            </a:extLst>
          </p:cNvPr>
          <p:cNvPicPr>
            <a:picLocks noChangeAspect="1"/>
          </p:cNvPicPr>
          <p:nvPr/>
        </p:nvPicPr>
        <p:blipFill>
          <a:blip r:embed="rId2"/>
          <a:stretch>
            <a:fillRect/>
          </a:stretch>
        </p:blipFill>
        <p:spPr>
          <a:xfrm>
            <a:off x="6479762" y="1566862"/>
            <a:ext cx="2410850" cy="2128407"/>
          </a:xfrm>
          <a:prstGeom prst="rect">
            <a:avLst/>
          </a:prstGeom>
        </p:spPr>
      </p:pic>
    </p:spTree>
    <p:extLst>
      <p:ext uri="{BB962C8B-B14F-4D97-AF65-F5344CB8AC3E}">
        <p14:creationId xmlns:p14="http://schemas.microsoft.com/office/powerpoint/2010/main" val="221333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5" name="Picture 4">
            <a:extLst>
              <a:ext uri="{FF2B5EF4-FFF2-40B4-BE49-F238E27FC236}">
                <a16:creationId xmlns:a16="http://schemas.microsoft.com/office/drawing/2014/main" id="{137CB213-786E-330C-BCF4-41A39EC3B5C3}"/>
              </a:ext>
            </a:extLst>
          </p:cNvPr>
          <p:cNvPicPr>
            <a:picLocks noChangeAspect="1"/>
          </p:cNvPicPr>
          <p:nvPr/>
        </p:nvPicPr>
        <p:blipFill>
          <a:blip r:embed="rId3"/>
          <a:stretch>
            <a:fillRect/>
          </a:stretch>
        </p:blipFill>
        <p:spPr>
          <a:xfrm>
            <a:off x="1885168" y="716525"/>
            <a:ext cx="4792663" cy="37104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PROBLEM STATMENT</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id="{110649B8-6B13-A137-F225-ABC4B44AA1BD}"/>
              </a:ext>
            </a:extLst>
          </p:cNvPr>
          <p:cNvSpPr>
            <a:spLocks noGrp="1"/>
          </p:cNvSpPr>
          <p:nvPr>
            <p:ph type="body" idx="1"/>
          </p:nvPr>
        </p:nvSpPr>
        <p:spPr>
          <a:xfrm>
            <a:off x="463040" y="1512160"/>
            <a:ext cx="5819612" cy="2724300"/>
          </a:xfrm>
        </p:spPr>
        <p:txBody>
          <a:bodyPr/>
          <a:lstStyle/>
          <a:p>
            <a:pPr marL="101600" indent="0" algn="just">
              <a:buNone/>
            </a:pPr>
            <a:r>
              <a:rPr lang="en-US" sz="1800" dirty="0">
                <a:solidFill>
                  <a:schemeClr val="tx1"/>
                </a:solidFill>
                <a:latin typeface="Book Antiqua" panose="02040602050305030304" pitchFamily="18" charset="0"/>
                <a:cs typeface="Times New Roman" panose="02020603050405020304" pitchFamily="18" charset="0"/>
              </a:rPr>
              <a:t>The price of a new car in the industry is </a:t>
            </a:r>
            <a:r>
              <a:rPr lang="en-US" sz="1800" u="sng" dirty="0">
                <a:solidFill>
                  <a:schemeClr val="tx1"/>
                </a:solidFill>
                <a:latin typeface="Book Antiqua" panose="02040602050305030304" pitchFamily="18" charset="0"/>
                <a:cs typeface="Times New Roman" panose="02020603050405020304" pitchFamily="18" charset="0"/>
              </a:rPr>
              <a:t>fixed by the manufacturer </a:t>
            </a:r>
            <a:r>
              <a:rPr lang="en-US" sz="1800" dirty="0">
                <a:solidFill>
                  <a:schemeClr val="tx1"/>
                </a:solidFill>
                <a:latin typeface="Book Antiqua" panose="02040602050305030304" pitchFamily="18" charset="0"/>
                <a:cs typeface="Times New Roman" panose="02020603050405020304" pitchFamily="18" charset="0"/>
              </a:rPr>
              <a:t>with some additional taxes</a:t>
            </a:r>
            <a:endParaRPr lang="en-US" sz="1800" u="sng" dirty="0">
              <a:solidFill>
                <a:schemeClr val="tx1"/>
              </a:solidFill>
              <a:latin typeface="Book Antiqua" panose="02040602050305030304" pitchFamily="18" charset="0"/>
            </a:endParaRPr>
          </a:p>
          <a:p>
            <a:pPr marL="101600" indent="0">
              <a:buNone/>
            </a:pPr>
            <a:r>
              <a:rPr lang="en-US" sz="1800" dirty="0">
                <a:solidFill>
                  <a:schemeClr val="tx1"/>
                </a:solidFill>
                <a:latin typeface="Book Antiqua" panose="02040602050305030304" pitchFamily="18" charset="0"/>
                <a:cs typeface="Times New Roman" panose="02020603050405020304" pitchFamily="18" charset="0"/>
              </a:rPr>
              <a:t>With the covid 19 impact in the market, we have seen lot of changes in the car market</a:t>
            </a:r>
          </a:p>
          <a:p>
            <a:pPr marL="101600" indent="0">
              <a:buNone/>
            </a:pPr>
            <a:r>
              <a:rPr lang="en-US" sz="1800" dirty="0">
                <a:solidFill>
                  <a:schemeClr val="tx1"/>
                </a:solidFill>
                <a:latin typeface="Book Antiqua" panose="02040602050305030304" pitchFamily="18" charset="0"/>
                <a:cs typeface="Times New Roman" panose="02020603050405020304" pitchFamily="18" charset="0"/>
              </a:rPr>
              <a:t>In fact, seller also has no idea about the car’s existing value or the price he should be selling the car</a:t>
            </a:r>
          </a:p>
          <a:p>
            <a:pPr marL="101600" indent="0">
              <a:buNone/>
            </a:pPr>
            <a:r>
              <a:rPr lang="en-US" sz="1800" dirty="0">
                <a:solidFill>
                  <a:schemeClr val="tx1"/>
                </a:solidFill>
                <a:latin typeface="Book Antiqua" panose="02040602050305030304" pitchFamily="18" charset="0"/>
                <a:cs typeface="Times New Roman" panose="02020603050405020304" pitchFamily="18" charset="0"/>
              </a:rPr>
              <a:t>Therefore, there is an </a:t>
            </a:r>
            <a:r>
              <a:rPr lang="en-US" sz="1800" b="1" u="sng" dirty="0">
                <a:solidFill>
                  <a:schemeClr val="tx1"/>
                </a:solidFill>
                <a:latin typeface="Book Antiqua" panose="02040602050305030304" pitchFamily="18" charset="0"/>
                <a:cs typeface="Times New Roman" panose="02020603050405020304" pitchFamily="18" charset="0"/>
              </a:rPr>
              <a:t>Urgent Need For A Used Car Price Prediction System</a:t>
            </a:r>
            <a:r>
              <a:rPr lang="en-US" sz="1800" dirty="0">
                <a:solidFill>
                  <a:schemeClr val="tx1"/>
                </a:solidFill>
                <a:latin typeface="Book Antiqua" panose="02040602050305030304" pitchFamily="18" charset="0"/>
                <a:cs typeface="Times New Roman" panose="02020603050405020304" pitchFamily="18" charset="0"/>
              </a:rPr>
              <a:t> which effectively determines the worthiness of the car </a:t>
            </a:r>
            <a:r>
              <a:rPr lang="en-US" sz="1800" b="1" dirty="0">
                <a:solidFill>
                  <a:schemeClr val="tx1"/>
                </a:solidFill>
                <a:latin typeface="Book Antiqua" panose="02040602050305030304" pitchFamily="18" charset="0"/>
                <a:cs typeface="Times New Roman" panose="02020603050405020304" pitchFamily="18" charset="0"/>
              </a:rPr>
              <a:t>Using A Variety of Features.</a:t>
            </a:r>
          </a:p>
          <a:p>
            <a:pPr marL="101600" indent="0">
              <a:buNone/>
            </a:pPr>
            <a:endParaRPr lang="en-US" sz="1800" dirty="0">
              <a:solidFill>
                <a:schemeClr val="tx1"/>
              </a:solidFill>
              <a:latin typeface="Book Antiqua" panose="02040602050305030304" pitchFamily="18" charset="0"/>
              <a:cs typeface="Times New Roman" panose="02020603050405020304" pitchFamily="18" charset="0"/>
            </a:endParaRPr>
          </a:p>
          <a:p>
            <a:pPr marL="101600" indent="0">
              <a:buNone/>
            </a:pPr>
            <a:endParaRPr lang="en-US" sz="2000" u="sng" dirty="0">
              <a:solidFill>
                <a:schemeClr val="tx1"/>
              </a:solidFill>
              <a:latin typeface="Bahnschrift Condensed" panose="020B0502040204020203" pitchFamily="34" charset="0"/>
            </a:endParaRPr>
          </a:p>
        </p:txBody>
      </p:sp>
      <p:grpSp>
        <p:nvGrpSpPr>
          <p:cNvPr id="26" name="Google Shape;1092;p46">
            <a:extLst>
              <a:ext uri="{FF2B5EF4-FFF2-40B4-BE49-F238E27FC236}">
                <a16:creationId xmlns:a16="http://schemas.microsoft.com/office/drawing/2014/main" id="{453951F6-8E8A-9732-13FA-26AECCB8A120}"/>
              </a:ext>
            </a:extLst>
          </p:cNvPr>
          <p:cNvGrpSpPr/>
          <p:nvPr/>
        </p:nvGrpSpPr>
        <p:grpSpPr>
          <a:xfrm>
            <a:off x="187821" y="1708456"/>
            <a:ext cx="278720" cy="216995"/>
            <a:chOff x="5268225" y="4341925"/>
            <a:chExt cx="468850" cy="387275"/>
          </a:xfrm>
        </p:grpSpPr>
        <p:sp>
          <p:nvSpPr>
            <p:cNvPr id="27" name="Google Shape;1093;p46">
              <a:extLst>
                <a:ext uri="{FF2B5EF4-FFF2-40B4-BE49-F238E27FC236}">
                  <a16:creationId xmlns:a16="http://schemas.microsoft.com/office/drawing/2014/main" id="{B4720388-95DC-A364-B1CF-10CAF8E6D44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94;p46">
              <a:extLst>
                <a:ext uri="{FF2B5EF4-FFF2-40B4-BE49-F238E27FC236}">
                  <a16:creationId xmlns:a16="http://schemas.microsoft.com/office/drawing/2014/main" id="{53D788CC-BFC6-9339-AE5C-AE297450300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95;p46">
              <a:extLst>
                <a:ext uri="{FF2B5EF4-FFF2-40B4-BE49-F238E27FC236}">
                  <a16:creationId xmlns:a16="http://schemas.microsoft.com/office/drawing/2014/main" id="{61FFD0AC-AD1B-C50B-27C9-9A5C0D4EF8C5}"/>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96;p46">
              <a:extLst>
                <a:ext uri="{FF2B5EF4-FFF2-40B4-BE49-F238E27FC236}">
                  <a16:creationId xmlns:a16="http://schemas.microsoft.com/office/drawing/2014/main" id="{315599D3-4671-C153-4160-AC475A54A35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97;p46">
              <a:extLst>
                <a:ext uri="{FF2B5EF4-FFF2-40B4-BE49-F238E27FC236}">
                  <a16:creationId xmlns:a16="http://schemas.microsoft.com/office/drawing/2014/main" id="{FF0E7593-08B8-7299-D836-2716396868A4}"/>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98;p46">
              <a:extLst>
                <a:ext uri="{FF2B5EF4-FFF2-40B4-BE49-F238E27FC236}">
                  <a16:creationId xmlns:a16="http://schemas.microsoft.com/office/drawing/2014/main" id="{669FE9F4-8399-0913-4FA2-11F7FC455DCD}"/>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99;p46">
              <a:extLst>
                <a:ext uri="{FF2B5EF4-FFF2-40B4-BE49-F238E27FC236}">
                  <a16:creationId xmlns:a16="http://schemas.microsoft.com/office/drawing/2014/main" id="{C3EB0986-A32C-E302-2001-3B492508C07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00;p46">
              <a:extLst>
                <a:ext uri="{FF2B5EF4-FFF2-40B4-BE49-F238E27FC236}">
                  <a16:creationId xmlns:a16="http://schemas.microsoft.com/office/drawing/2014/main" id="{83E6ADE1-7A84-C5CE-2ADF-471E3F15BC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a:extLst>
              <a:ext uri="{FF2B5EF4-FFF2-40B4-BE49-F238E27FC236}">
                <a16:creationId xmlns:a16="http://schemas.microsoft.com/office/drawing/2014/main" id="{04CC98C5-D01D-A946-E106-D1BC6657DB19}"/>
              </a:ext>
            </a:extLst>
          </p:cNvPr>
          <p:cNvPicPr>
            <a:picLocks noChangeAspect="1"/>
          </p:cNvPicPr>
          <p:nvPr/>
        </p:nvPicPr>
        <p:blipFill rotWithShape="1">
          <a:blip r:embed="rId3"/>
          <a:srcRect l="19909" t="-1148" r="15056" b="19411"/>
          <a:stretch/>
        </p:blipFill>
        <p:spPr>
          <a:xfrm>
            <a:off x="6984694" y="1553528"/>
            <a:ext cx="1971485" cy="2370980"/>
          </a:xfrm>
          <a:prstGeom prst="rect">
            <a:avLst/>
          </a:prstGeom>
        </p:spPr>
      </p:pic>
      <p:grpSp>
        <p:nvGrpSpPr>
          <p:cNvPr id="82" name="Google Shape;1092;p46">
            <a:extLst>
              <a:ext uri="{FF2B5EF4-FFF2-40B4-BE49-F238E27FC236}">
                <a16:creationId xmlns:a16="http://schemas.microsoft.com/office/drawing/2014/main" id="{D2EC62ED-A6B6-DE4C-6C28-0B9B4290B639}"/>
              </a:ext>
            </a:extLst>
          </p:cNvPr>
          <p:cNvGrpSpPr/>
          <p:nvPr/>
        </p:nvGrpSpPr>
        <p:grpSpPr>
          <a:xfrm>
            <a:off x="196640" y="2384499"/>
            <a:ext cx="278720" cy="216995"/>
            <a:chOff x="5268225" y="4341925"/>
            <a:chExt cx="468850" cy="387275"/>
          </a:xfrm>
        </p:grpSpPr>
        <p:sp>
          <p:nvSpPr>
            <p:cNvPr id="83" name="Google Shape;1093;p46">
              <a:extLst>
                <a:ext uri="{FF2B5EF4-FFF2-40B4-BE49-F238E27FC236}">
                  <a16:creationId xmlns:a16="http://schemas.microsoft.com/office/drawing/2014/main" id="{BA8F479B-9D5B-50C0-6175-CA9CA9E83A3D}"/>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094;p46">
              <a:extLst>
                <a:ext uri="{FF2B5EF4-FFF2-40B4-BE49-F238E27FC236}">
                  <a16:creationId xmlns:a16="http://schemas.microsoft.com/office/drawing/2014/main" id="{7A1EE436-D5CB-050F-8A01-771309A341A2}"/>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095;p46">
              <a:extLst>
                <a:ext uri="{FF2B5EF4-FFF2-40B4-BE49-F238E27FC236}">
                  <a16:creationId xmlns:a16="http://schemas.microsoft.com/office/drawing/2014/main" id="{42A24029-B71B-DCE9-5653-2F784EA6D8EB}"/>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096;p46">
              <a:extLst>
                <a:ext uri="{FF2B5EF4-FFF2-40B4-BE49-F238E27FC236}">
                  <a16:creationId xmlns:a16="http://schemas.microsoft.com/office/drawing/2014/main" id="{B0B93CD8-95C5-DBC3-9543-3A621CD5E4D4}"/>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097;p46">
              <a:extLst>
                <a:ext uri="{FF2B5EF4-FFF2-40B4-BE49-F238E27FC236}">
                  <a16:creationId xmlns:a16="http://schemas.microsoft.com/office/drawing/2014/main" id="{03E196C6-5489-1E2A-F545-7A8A76FD7426}"/>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098;p46">
              <a:extLst>
                <a:ext uri="{FF2B5EF4-FFF2-40B4-BE49-F238E27FC236}">
                  <a16:creationId xmlns:a16="http://schemas.microsoft.com/office/drawing/2014/main" id="{E1A9F8AC-959E-B97C-AB51-C73B23CD2CA1}"/>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099;p46">
              <a:extLst>
                <a:ext uri="{FF2B5EF4-FFF2-40B4-BE49-F238E27FC236}">
                  <a16:creationId xmlns:a16="http://schemas.microsoft.com/office/drawing/2014/main" id="{2133B370-D546-6F4F-4CE8-CCB307F48771}"/>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100;p46">
              <a:extLst>
                <a:ext uri="{FF2B5EF4-FFF2-40B4-BE49-F238E27FC236}">
                  <a16:creationId xmlns:a16="http://schemas.microsoft.com/office/drawing/2014/main" id="{B448921F-D4C2-BE3D-D6EF-673A0886B6C5}"/>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1092;p46">
            <a:extLst>
              <a:ext uri="{FF2B5EF4-FFF2-40B4-BE49-F238E27FC236}">
                <a16:creationId xmlns:a16="http://schemas.microsoft.com/office/drawing/2014/main" id="{DE256D1C-2114-0EED-7AEB-916931CA2EE5}"/>
              </a:ext>
            </a:extLst>
          </p:cNvPr>
          <p:cNvGrpSpPr/>
          <p:nvPr/>
        </p:nvGrpSpPr>
        <p:grpSpPr>
          <a:xfrm>
            <a:off x="234642" y="2979318"/>
            <a:ext cx="278720" cy="216995"/>
            <a:chOff x="5268225" y="4341925"/>
            <a:chExt cx="468850" cy="387275"/>
          </a:xfrm>
        </p:grpSpPr>
        <p:sp>
          <p:nvSpPr>
            <p:cNvPr id="92" name="Google Shape;1093;p46">
              <a:extLst>
                <a:ext uri="{FF2B5EF4-FFF2-40B4-BE49-F238E27FC236}">
                  <a16:creationId xmlns:a16="http://schemas.microsoft.com/office/drawing/2014/main" id="{D2C53B7B-DF1C-E11E-7389-DEAC85C7235D}"/>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094;p46">
              <a:extLst>
                <a:ext uri="{FF2B5EF4-FFF2-40B4-BE49-F238E27FC236}">
                  <a16:creationId xmlns:a16="http://schemas.microsoft.com/office/drawing/2014/main" id="{F1FBC3B4-3AED-FB44-F339-18E109F8718E}"/>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095;p46">
              <a:extLst>
                <a:ext uri="{FF2B5EF4-FFF2-40B4-BE49-F238E27FC236}">
                  <a16:creationId xmlns:a16="http://schemas.microsoft.com/office/drawing/2014/main" id="{769F423D-DCB2-4F3E-6D3E-71FE5B574F5A}"/>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096;p46">
              <a:extLst>
                <a:ext uri="{FF2B5EF4-FFF2-40B4-BE49-F238E27FC236}">
                  <a16:creationId xmlns:a16="http://schemas.microsoft.com/office/drawing/2014/main" id="{F0E28E63-AD28-0325-88D1-8D8A24E8D062}"/>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097;p46">
              <a:extLst>
                <a:ext uri="{FF2B5EF4-FFF2-40B4-BE49-F238E27FC236}">
                  <a16:creationId xmlns:a16="http://schemas.microsoft.com/office/drawing/2014/main" id="{D28BCBA8-628A-954F-56AB-F4E737041E00}"/>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098;p46">
              <a:extLst>
                <a:ext uri="{FF2B5EF4-FFF2-40B4-BE49-F238E27FC236}">
                  <a16:creationId xmlns:a16="http://schemas.microsoft.com/office/drawing/2014/main" id="{CE3179FC-A8B2-0F40-BBDE-2F65C248EB34}"/>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099;p46">
              <a:extLst>
                <a:ext uri="{FF2B5EF4-FFF2-40B4-BE49-F238E27FC236}">
                  <a16:creationId xmlns:a16="http://schemas.microsoft.com/office/drawing/2014/main" id="{6BE5015E-16FB-F773-D76B-5171515895D5}"/>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100;p46">
              <a:extLst>
                <a:ext uri="{FF2B5EF4-FFF2-40B4-BE49-F238E27FC236}">
                  <a16:creationId xmlns:a16="http://schemas.microsoft.com/office/drawing/2014/main" id="{A5D09215-E1BD-DDF9-2812-F84F150262F5}"/>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 name="Google Shape;1092;p46">
            <a:extLst>
              <a:ext uri="{FF2B5EF4-FFF2-40B4-BE49-F238E27FC236}">
                <a16:creationId xmlns:a16="http://schemas.microsoft.com/office/drawing/2014/main" id="{AA62E235-5ED5-0E4C-6078-EF5F3D9CA8B4}"/>
              </a:ext>
            </a:extLst>
          </p:cNvPr>
          <p:cNvGrpSpPr/>
          <p:nvPr/>
        </p:nvGrpSpPr>
        <p:grpSpPr>
          <a:xfrm>
            <a:off x="264297" y="3564835"/>
            <a:ext cx="278720" cy="216995"/>
            <a:chOff x="5268225" y="4341925"/>
            <a:chExt cx="468850" cy="387275"/>
          </a:xfrm>
        </p:grpSpPr>
        <p:sp>
          <p:nvSpPr>
            <p:cNvPr id="101" name="Google Shape;1093;p46">
              <a:extLst>
                <a:ext uri="{FF2B5EF4-FFF2-40B4-BE49-F238E27FC236}">
                  <a16:creationId xmlns:a16="http://schemas.microsoft.com/office/drawing/2014/main" id="{9D6BF4AD-3738-4CB5-8B9C-B3CF94A932CA}"/>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94;p46">
              <a:extLst>
                <a:ext uri="{FF2B5EF4-FFF2-40B4-BE49-F238E27FC236}">
                  <a16:creationId xmlns:a16="http://schemas.microsoft.com/office/drawing/2014/main" id="{3CDBECDB-C05F-A20F-0388-0B491B6B1F16}"/>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95;p46">
              <a:extLst>
                <a:ext uri="{FF2B5EF4-FFF2-40B4-BE49-F238E27FC236}">
                  <a16:creationId xmlns:a16="http://schemas.microsoft.com/office/drawing/2014/main" id="{F9CAEBCD-3BA5-054D-77D8-226C602737CD}"/>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96;p46">
              <a:extLst>
                <a:ext uri="{FF2B5EF4-FFF2-40B4-BE49-F238E27FC236}">
                  <a16:creationId xmlns:a16="http://schemas.microsoft.com/office/drawing/2014/main" id="{2D800634-B869-BE66-EE59-10CC3E01AA89}"/>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97;p46">
              <a:extLst>
                <a:ext uri="{FF2B5EF4-FFF2-40B4-BE49-F238E27FC236}">
                  <a16:creationId xmlns:a16="http://schemas.microsoft.com/office/drawing/2014/main" id="{EE9775E3-DA8E-8481-7FEE-C1C27A605A10}"/>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98;p46">
              <a:extLst>
                <a:ext uri="{FF2B5EF4-FFF2-40B4-BE49-F238E27FC236}">
                  <a16:creationId xmlns:a16="http://schemas.microsoft.com/office/drawing/2014/main" id="{BBE8D1D2-9E15-B403-619E-FAC1CA514598}"/>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99;p46">
              <a:extLst>
                <a:ext uri="{FF2B5EF4-FFF2-40B4-BE49-F238E27FC236}">
                  <a16:creationId xmlns:a16="http://schemas.microsoft.com/office/drawing/2014/main" id="{E5F912AD-5900-EAFA-D60C-3AF6FFDA73CB}"/>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100;p46">
              <a:extLst>
                <a:ext uri="{FF2B5EF4-FFF2-40B4-BE49-F238E27FC236}">
                  <a16:creationId xmlns:a16="http://schemas.microsoft.com/office/drawing/2014/main" id="{CB894934-7DA5-75E4-AC01-0CD2DE587F12}"/>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68495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DATASET INFORMATION</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id="{110649B8-6B13-A137-F225-ABC4B44AA1BD}"/>
              </a:ext>
            </a:extLst>
          </p:cNvPr>
          <p:cNvSpPr>
            <a:spLocks noGrp="1"/>
          </p:cNvSpPr>
          <p:nvPr>
            <p:ph type="body" idx="1"/>
          </p:nvPr>
        </p:nvSpPr>
        <p:spPr>
          <a:xfrm>
            <a:off x="492298" y="1149762"/>
            <a:ext cx="5991537" cy="2724300"/>
          </a:xfrm>
        </p:spPr>
        <p:txBody>
          <a:bodyPr/>
          <a:lstStyle/>
          <a:p>
            <a:pPr marL="101600" indent="0" algn="just">
              <a:lnSpc>
                <a:spcPct val="150000"/>
              </a:lnSpc>
              <a:buNone/>
            </a:pPr>
            <a:r>
              <a:rPr lang="en-IN" sz="2000" dirty="0">
                <a:solidFill>
                  <a:schemeClr val="tx1"/>
                </a:solidFill>
                <a:latin typeface="Bahnschrift Condensed" panose="020B0502040204020203" pitchFamily="34" charset="0"/>
              </a:rPr>
              <a:t>Dataset is Scrap from </a:t>
            </a:r>
            <a:r>
              <a:rPr lang="en-IN" sz="2000" dirty="0">
                <a:solidFill>
                  <a:schemeClr val="tx1"/>
                </a:solidFill>
                <a:latin typeface="Bahnschrift Condensed" panose="020B0502040204020203" pitchFamily="34" charset="0"/>
                <a:hlinkClick r:id="rId3"/>
              </a:rPr>
              <a:t>www.cardheko.com</a:t>
            </a:r>
            <a:endParaRPr lang="en-IN" sz="2000" dirty="0">
              <a:solidFill>
                <a:schemeClr val="tx1"/>
              </a:solidFill>
              <a:latin typeface="Bahnschrift Condensed" panose="020B0502040204020203" pitchFamily="34" charset="0"/>
            </a:endParaRPr>
          </a:p>
          <a:p>
            <a:pPr marL="101600" indent="0" algn="just">
              <a:lnSpc>
                <a:spcPct val="150000"/>
              </a:lnSpc>
              <a:buNone/>
            </a:pPr>
            <a:r>
              <a:rPr lang="en-IN" sz="2000" dirty="0">
                <a:solidFill>
                  <a:schemeClr val="tx1"/>
                </a:solidFill>
                <a:latin typeface="Bahnschrift Condensed" panose="020B0502040204020203" pitchFamily="34" charset="0"/>
              </a:rPr>
              <a:t>Selenium web driver is used to Scrap data of around 10011 cars</a:t>
            </a:r>
          </a:p>
          <a:p>
            <a:pPr marL="101600" indent="0" algn="just">
              <a:lnSpc>
                <a:spcPct val="150000"/>
              </a:lnSpc>
              <a:buNone/>
            </a:pPr>
            <a:r>
              <a:rPr lang="en-IN" sz="2000" dirty="0">
                <a:solidFill>
                  <a:schemeClr val="tx1"/>
                </a:solidFill>
                <a:latin typeface="Bahnschrift Condensed" panose="020B0502040204020203" pitchFamily="34" charset="0"/>
              </a:rPr>
              <a:t>Raw data in excel file contain 10011 rows and 19 feature .</a:t>
            </a:r>
          </a:p>
          <a:p>
            <a:pPr marL="101600" indent="0" algn="just">
              <a:lnSpc>
                <a:spcPct val="150000"/>
              </a:lnSpc>
              <a:buNone/>
            </a:pPr>
            <a:r>
              <a:rPr lang="en-US" sz="2000" dirty="0">
                <a:solidFill>
                  <a:schemeClr val="tx1"/>
                </a:solidFill>
                <a:latin typeface="Bahnschrift Condensed" panose="020B0502040204020203" pitchFamily="34" charset="0"/>
              </a:rPr>
              <a:t>Dataset contain some errors,  </a:t>
            </a:r>
            <a:r>
              <a:rPr lang="en-US" sz="2000" u="sng" dirty="0">
                <a:solidFill>
                  <a:schemeClr val="tx1"/>
                </a:solidFill>
                <a:latin typeface="Bahnschrift Condensed" panose="020B0502040204020203" pitchFamily="34" charset="0"/>
              </a:rPr>
              <a:t>so data cleaning operation was performed.</a:t>
            </a:r>
          </a:p>
          <a:p>
            <a:pPr marL="101600" indent="0" algn="just">
              <a:lnSpc>
                <a:spcPct val="150000"/>
              </a:lnSpc>
              <a:buNone/>
            </a:pPr>
            <a:r>
              <a:rPr lang="en-US" sz="2000" dirty="0">
                <a:solidFill>
                  <a:schemeClr val="tx1"/>
                </a:solidFill>
                <a:latin typeface="Bahnschrift Condensed" panose="020B0502040204020203" pitchFamily="34" charset="0"/>
              </a:rPr>
              <a:t>Data integrity check is perform </a:t>
            </a:r>
            <a:r>
              <a:rPr lang="en-US" sz="2000" u="sng" dirty="0">
                <a:solidFill>
                  <a:schemeClr val="tx1"/>
                </a:solidFill>
                <a:latin typeface="Bahnschrift Condensed" panose="020B0502040204020203" pitchFamily="34" charset="0"/>
              </a:rPr>
              <a:t>for missing values, duplicate data, data error.</a:t>
            </a:r>
            <a:endParaRPr lang="en-US" sz="1800" u="sng" dirty="0">
              <a:solidFill>
                <a:schemeClr val="tx1"/>
              </a:solidFill>
            </a:endParaRPr>
          </a:p>
          <a:p>
            <a:pPr marL="101600" indent="0">
              <a:buNone/>
            </a:pPr>
            <a:endParaRPr lang="en-US" sz="2000" u="sng" dirty="0">
              <a:solidFill>
                <a:schemeClr val="tx1"/>
              </a:solidFill>
              <a:latin typeface="Bahnschrift Condensed" panose="020B0502040204020203" pitchFamily="34" charset="0"/>
            </a:endParaRPr>
          </a:p>
          <a:p>
            <a:pPr marL="101600" indent="0">
              <a:buNone/>
            </a:pPr>
            <a:endParaRPr lang="en-US" sz="2000" u="sng" dirty="0">
              <a:solidFill>
                <a:schemeClr val="tx1"/>
              </a:solidFill>
              <a:latin typeface="Bahnschrift Condensed" panose="020B0502040204020203" pitchFamily="34" charset="0"/>
            </a:endParaRPr>
          </a:p>
          <a:p>
            <a:pPr marL="101600" indent="0">
              <a:buNone/>
            </a:pPr>
            <a:endParaRPr lang="en-IN" sz="2000" dirty="0">
              <a:solidFill>
                <a:schemeClr val="tx1"/>
              </a:solidFill>
              <a:latin typeface="Bahnschrift Condensed" panose="020B0502040204020203" pitchFamily="34" charset="0"/>
            </a:endParaRPr>
          </a:p>
          <a:p>
            <a:pPr marL="101600" indent="0">
              <a:buNone/>
            </a:pPr>
            <a:endParaRPr lang="en-US" dirty="0">
              <a:solidFill>
                <a:schemeClr val="tx1"/>
              </a:solidFill>
              <a:latin typeface="Bahnschrift Condensed" panose="020B0502040204020203" pitchFamily="34" charset="0"/>
            </a:endParaRPr>
          </a:p>
        </p:txBody>
      </p:sp>
      <p:grpSp>
        <p:nvGrpSpPr>
          <p:cNvPr id="26" name="Google Shape;1092;p46">
            <a:extLst>
              <a:ext uri="{FF2B5EF4-FFF2-40B4-BE49-F238E27FC236}">
                <a16:creationId xmlns:a16="http://schemas.microsoft.com/office/drawing/2014/main" id="{453951F6-8E8A-9732-13FA-26AECCB8A120}"/>
              </a:ext>
            </a:extLst>
          </p:cNvPr>
          <p:cNvGrpSpPr/>
          <p:nvPr/>
        </p:nvGrpSpPr>
        <p:grpSpPr>
          <a:xfrm>
            <a:off x="103009" y="1493413"/>
            <a:ext cx="282263" cy="232944"/>
            <a:chOff x="5268225" y="4341925"/>
            <a:chExt cx="468850" cy="387275"/>
          </a:xfrm>
        </p:grpSpPr>
        <p:sp>
          <p:nvSpPr>
            <p:cNvPr id="27" name="Google Shape;1093;p46">
              <a:extLst>
                <a:ext uri="{FF2B5EF4-FFF2-40B4-BE49-F238E27FC236}">
                  <a16:creationId xmlns:a16="http://schemas.microsoft.com/office/drawing/2014/main" id="{B4720388-95DC-A364-B1CF-10CAF8E6D44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94;p46">
              <a:extLst>
                <a:ext uri="{FF2B5EF4-FFF2-40B4-BE49-F238E27FC236}">
                  <a16:creationId xmlns:a16="http://schemas.microsoft.com/office/drawing/2014/main" id="{53D788CC-BFC6-9339-AE5C-AE297450300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95;p46">
              <a:extLst>
                <a:ext uri="{FF2B5EF4-FFF2-40B4-BE49-F238E27FC236}">
                  <a16:creationId xmlns:a16="http://schemas.microsoft.com/office/drawing/2014/main" id="{61FFD0AC-AD1B-C50B-27C9-9A5C0D4EF8C5}"/>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96;p46">
              <a:extLst>
                <a:ext uri="{FF2B5EF4-FFF2-40B4-BE49-F238E27FC236}">
                  <a16:creationId xmlns:a16="http://schemas.microsoft.com/office/drawing/2014/main" id="{315599D3-4671-C153-4160-AC475A54A35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97;p46">
              <a:extLst>
                <a:ext uri="{FF2B5EF4-FFF2-40B4-BE49-F238E27FC236}">
                  <a16:creationId xmlns:a16="http://schemas.microsoft.com/office/drawing/2014/main" id="{FF0E7593-08B8-7299-D836-2716396868A4}"/>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98;p46">
              <a:extLst>
                <a:ext uri="{FF2B5EF4-FFF2-40B4-BE49-F238E27FC236}">
                  <a16:creationId xmlns:a16="http://schemas.microsoft.com/office/drawing/2014/main" id="{669FE9F4-8399-0913-4FA2-11F7FC455DCD}"/>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99;p46">
              <a:extLst>
                <a:ext uri="{FF2B5EF4-FFF2-40B4-BE49-F238E27FC236}">
                  <a16:creationId xmlns:a16="http://schemas.microsoft.com/office/drawing/2014/main" id="{C3EB0986-A32C-E302-2001-3B492508C07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00;p46">
              <a:extLst>
                <a:ext uri="{FF2B5EF4-FFF2-40B4-BE49-F238E27FC236}">
                  <a16:creationId xmlns:a16="http://schemas.microsoft.com/office/drawing/2014/main" id="{83E6ADE1-7A84-C5CE-2ADF-471E3F15BC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 name="Picture 6">
            <a:extLst>
              <a:ext uri="{FF2B5EF4-FFF2-40B4-BE49-F238E27FC236}">
                <a16:creationId xmlns:a16="http://schemas.microsoft.com/office/drawing/2014/main" id="{C96BB862-B252-11AA-C5F4-74DA971666B3}"/>
              </a:ext>
            </a:extLst>
          </p:cNvPr>
          <p:cNvPicPr>
            <a:picLocks noChangeAspect="1"/>
          </p:cNvPicPr>
          <p:nvPr/>
        </p:nvPicPr>
        <p:blipFill>
          <a:blip r:embed="rId4"/>
          <a:stretch>
            <a:fillRect/>
          </a:stretch>
        </p:blipFill>
        <p:spPr>
          <a:xfrm>
            <a:off x="6913196" y="1493413"/>
            <a:ext cx="2143125" cy="2143125"/>
          </a:xfrm>
          <a:prstGeom prst="rect">
            <a:avLst/>
          </a:prstGeom>
        </p:spPr>
      </p:pic>
      <p:grpSp>
        <p:nvGrpSpPr>
          <p:cNvPr id="76" name="Google Shape;1092;p46">
            <a:extLst>
              <a:ext uri="{FF2B5EF4-FFF2-40B4-BE49-F238E27FC236}">
                <a16:creationId xmlns:a16="http://schemas.microsoft.com/office/drawing/2014/main" id="{31CFFA15-7633-A7AA-142A-49FDF4DABA54}"/>
              </a:ext>
            </a:extLst>
          </p:cNvPr>
          <p:cNvGrpSpPr/>
          <p:nvPr/>
        </p:nvGrpSpPr>
        <p:grpSpPr>
          <a:xfrm>
            <a:off x="129024" y="1976986"/>
            <a:ext cx="282263" cy="232944"/>
            <a:chOff x="5268225" y="4341925"/>
            <a:chExt cx="468850" cy="387275"/>
          </a:xfrm>
        </p:grpSpPr>
        <p:sp>
          <p:nvSpPr>
            <p:cNvPr id="77" name="Google Shape;1093;p46">
              <a:extLst>
                <a:ext uri="{FF2B5EF4-FFF2-40B4-BE49-F238E27FC236}">
                  <a16:creationId xmlns:a16="http://schemas.microsoft.com/office/drawing/2014/main" id="{DBF0C947-0E36-E3DE-9764-B19D0D3289C0}"/>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094;p46">
              <a:extLst>
                <a:ext uri="{FF2B5EF4-FFF2-40B4-BE49-F238E27FC236}">
                  <a16:creationId xmlns:a16="http://schemas.microsoft.com/office/drawing/2014/main" id="{D0E5B0BF-E012-2AAC-341E-CB2A403E141A}"/>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095;p46">
              <a:extLst>
                <a:ext uri="{FF2B5EF4-FFF2-40B4-BE49-F238E27FC236}">
                  <a16:creationId xmlns:a16="http://schemas.microsoft.com/office/drawing/2014/main" id="{2DA94F31-C856-43DC-9F56-A8947306F69E}"/>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096;p46">
              <a:extLst>
                <a:ext uri="{FF2B5EF4-FFF2-40B4-BE49-F238E27FC236}">
                  <a16:creationId xmlns:a16="http://schemas.microsoft.com/office/drawing/2014/main" id="{1C46F653-21F7-A3B7-726F-1A784F0CA189}"/>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097;p46">
              <a:extLst>
                <a:ext uri="{FF2B5EF4-FFF2-40B4-BE49-F238E27FC236}">
                  <a16:creationId xmlns:a16="http://schemas.microsoft.com/office/drawing/2014/main" id="{9039DD0D-7936-AA37-B34E-B878A4C26C3D}"/>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098;p46">
              <a:extLst>
                <a:ext uri="{FF2B5EF4-FFF2-40B4-BE49-F238E27FC236}">
                  <a16:creationId xmlns:a16="http://schemas.microsoft.com/office/drawing/2014/main" id="{8A565BD9-8244-06F8-2147-51080C9E774B}"/>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099;p46">
              <a:extLst>
                <a:ext uri="{FF2B5EF4-FFF2-40B4-BE49-F238E27FC236}">
                  <a16:creationId xmlns:a16="http://schemas.microsoft.com/office/drawing/2014/main" id="{34EEB333-338B-DEC4-A51B-B73FA987B5EF}"/>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100;p46">
              <a:extLst>
                <a:ext uri="{FF2B5EF4-FFF2-40B4-BE49-F238E27FC236}">
                  <a16:creationId xmlns:a16="http://schemas.microsoft.com/office/drawing/2014/main" id="{0F9D6FA0-D807-0BE8-900A-0CB4E2101EF5}"/>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 name="Google Shape;1092;p46">
            <a:extLst>
              <a:ext uri="{FF2B5EF4-FFF2-40B4-BE49-F238E27FC236}">
                <a16:creationId xmlns:a16="http://schemas.microsoft.com/office/drawing/2014/main" id="{D241DD0D-7E65-0CDE-0A06-756A9B8F6F72}"/>
              </a:ext>
            </a:extLst>
          </p:cNvPr>
          <p:cNvGrpSpPr/>
          <p:nvPr/>
        </p:nvGrpSpPr>
        <p:grpSpPr>
          <a:xfrm>
            <a:off x="160187" y="2541513"/>
            <a:ext cx="282263" cy="232944"/>
            <a:chOff x="5268225" y="4341925"/>
            <a:chExt cx="468850" cy="387275"/>
          </a:xfrm>
        </p:grpSpPr>
        <p:sp>
          <p:nvSpPr>
            <p:cNvPr id="86" name="Google Shape;1093;p46">
              <a:extLst>
                <a:ext uri="{FF2B5EF4-FFF2-40B4-BE49-F238E27FC236}">
                  <a16:creationId xmlns:a16="http://schemas.microsoft.com/office/drawing/2014/main" id="{1C5207EB-E2E5-F0C7-3276-CBD74E7EBA57}"/>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094;p46">
              <a:extLst>
                <a:ext uri="{FF2B5EF4-FFF2-40B4-BE49-F238E27FC236}">
                  <a16:creationId xmlns:a16="http://schemas.microsoft.com/office/drawing/2014/main" id="{53035037-F79A-63A1-5DA2-50B62CD3D825}"/>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095;p46">
              <a:extLst>
                <a:ext uri="{FF2B5EF4-FFF2-40B4-BE49-F238E27FC236}">
                  <a16:creationId xmlns:a16="http://schemas.microsoft.com/office/drawing/2014/main" id="{E4F45F9A-0131-7CD1-CC8C-DD3142CCBE5E}"/>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096;p46">
              <a:extLst>
                <a:ext uri="{FF2B5EF4-FFF2-40B4-BE49-F238E27FC236}">
                  <a16:creationId xmlns:a16="http://schemas.microsoft.com/office/drawing/2014/main" id="{1A87A337-E718-76A7-4B60-8AF2097D880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097;p46">
              <a:extLst>
                <a:ext uri="{FF2B5EF4-FFF2-40B4-BE49-F238E27FC236}">
                  <a16:creationId xmlns:a16="http://schemas.microsoft.com/office/drawing/2014/main" id="{00B960E5-B53E-66AE-9832-224AE566F028}"/>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098;p46">
              <a:extLst>
                <a:ext uri="{FF2B5EF4-FFF2-40B4-BE49-F238E27FC236}">
                  <a16:creationId xmlns:a16="http://schemas.microsoft.com/office/drawing/2014/main" id="{92EF7B85-1FE0-D6FE-68DB-284CF1226545}"/>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099;p46">
              <a:extLst>
                <a:ext uri="{FF2B5EF4-FFF2-40B4-BE49-F238E27FC236}">
                  <a16:creationId xmlns:a16="http://schemas.microsoft.com/office/drawing/2014/main" id="{1CA17D18-9473-1E3A-0D57-618CFD744E65}"/>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100;p46">
              <a:extLst>
                <a:ext uri="{FF2B5EF4-FFF2-40B4-BE49-F238E27FC236}">
                  <a16:creationId xmlns:a16="http://schemas.microsoft.com/office/drawing/2014/main" id="{C1816DA2-ADA9-0412-7FC6-EE6FD13853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 name="Google Shape;1092;p46">
            <a:extLst>
              <a:ext uri="{FF2B5EF4-FFF2-40B4-BE49-F238E27FC236}">
                <a16:creationId xmlns:a16="http://schemas.microsoft.com/office/drawing/2014/main" id="{69982DD7-EDB7-4D8C-275C-C5933E3CFDC2}"/>
              </a:ext>
            </a:extLst>
          </p:cNvPr>
          <p:cNvGrpSpPr/>
          <p:nvPr/>
        </p:nvGrpSpPr>
        <p:grpSpPr>
          <a:xfrm>
            <a:off x="177454" y="3106040"/>
            <a:ext cx="282263" cy="232944"/>
            <a:chOff x="5268225" y="4341925"/>
            <a:chExt cx="468850" cy="387275"/>
          </a:xfrm>
        </p:grpSpPr>
        <p:sp>
          <p:nvSpPr>
            <p:cNvPr id="104" name="Google Shape;1093;p46">
              <a:extLst>
                <a:ext uri="{FF2B5EF4-FFF2-40B4-BE49-F238E27FC236}">
                  <a16:creationId xmlns:a16="http://schemas.microsoft.com/office/drawing/2014/main" id="{B094E66F-7404-ED20-0D4E-8DD0001ACB88}"/>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94;p46">
              <a:extLst>
                <a:ext uri="{FF2B5EF4-FFF2-40B4-BE49-F238E27FC236}">
                  <a16:creationId xmlns:a16="http://schemas.microsoft.com/office/drawing/2014/main" id="{A3D7BB6D-6145-BFA5-DCA3-8E651FB99F59}"/>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95;p46">
              <a:extLst>
                <a:ext uri="{FF2B5EF4-FFF2-40B4-BE49-F238E27FC236}">
                  <a16:creationId xmlns:a16="http://schemas.microsoft.com/office/drawing/2014/main" id="{F0895887-5AE4-26A6-7B92-24D043DAA57D}"/>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96;p46">
              <a:extLst>
                <a:ext uri="{FF2B5EF4-FFF2-40B4-BE49-F238E27FC236}">
                  <a16:creationId xmlns:a16="http://schemas.microsoft.com/office/drawing/2014/main" id="{1308FB82-56F7-1790-55C9-7FED9BE6CF18}"/>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97;p46">
              <a:extLst>
                <a:ext uri="{FF2B5EF4-FFF2-40B4-BE49-F238E27FC236}">
                  <a16:creationId xmlns:a16="http://schemas.microsoft.com/office/drawing/2014/main" id="{1670BEC5-C4B3-57ED-745C-AF588A5CBA89}"/>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8;p46">
              <a:extLst>
                <a:ext uri="{FF2B5EF4-FFF2-40B4-BE49-F238E27FC236}">
                  <a16:creationId xmlns:a16="http://schemas.microsoft.com/office/drawing/2014/main" id="{D96D2D28-01E8-DBE2-4B59-9020BCC6BBFF}"/>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099;p46">
              <a:extLst>
                <a:ext uri="{FF2B5EF4-FFF2-40B4-BE49-F238E27FC236}">
                  <a16:creationId xmlns:a16="http://schemas.microsoft.com/office/drawing/2014/main" id="{D49F32BF-2E24-DC9D-1541-6A8B308F250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00;p46">
              <a:extLst>
                <a:ext uri="{FF2B5EF4-FFF2-40B4-BE49-F238E27FC236}">
                  <a16:creationId xmlns:a16="http://schemas.microsoft.com/office/drawing/2014/main" id="{540BB061-0437-0EC2-2B28-0A073F173DF5}"/>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 name="Google Shape;1092;p46">
            <a:extLst>
              <a:ext uri="{FF2B5EF4-FFF2-40B4-BE49-F238E27FC236}">
                <a16:creationId xmlns:a16="http://schemas.microsoft.com/office/drawing/2014/main" id="{41A3203A-78B1-E219-FF3D-F70A8B610E46}"/>
              </a:ext>
            </a:extLst>
          </p:cNvPr>
          <p:cNvGrpSpPr/>
          <p:nvPr/>
        </p:nvGrpSpPr>
        <p:grpSpPr>
          <a:xfrm>
            <a:off x="219758" y="4073186"/>
            <a:ext cx="282263" cy="232944"/>
            <a:chOff x="5268225" y="4341925"/>
            <a:chExt cx="468850" cy="387275"/>
          </a:xfrm>
        </p:grpSpPr>
        <p:sp>
          <p:nvSpPr>
            <p:cNvPr id="113" name="Google Shape;1093;p46">
              <a:extLst>
                <a:ext uri="{FF2B5EF4-FFF2-40B4-BE49-F238E27FC236}">
                  <a16:creationId xmlns:a16="http://schemas.microsoft.com/office/drawing/2014/main" id="{BFD1BE27-396B-8224-76B9-E384F188FB28}"/>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094;p46">
              <a:extLst>
                <a:ext uri="{FF2B5EF4-FFF2-40B4-BE49-F238E27FC236}">
                  <a16:creationId xmlns:a16="http://schemas.microsoft.com/office/drawing/2014/main" id="{5718217C-C79F-D353-444F-BD64A723FB0A}"/>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095;p46">
              <a:extLst>
                <a:ext uri="{FF2B5EF4-FFF2-40B4-BE49-F238E27FC236}">
                  <a16:creationId xmlns:a16="http://schemas.microsoft.com/office/drawing/2014/main" id="{45EFA18B-CC4F-9D48-88EA-AE063B54C7BD}"/>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096;p46">
              <a:extLst>
                <a:ext uri="{FF2B5EF4-FFF2-40B4-BE49-F238E27FC236}">
                  <a16:creationId xmlns:a16="http://schemas.microsoft.com/office/drawing/2014/main" id="{E889D71B-93DC-EFBF-5E42-369BFDF67A9E}"/>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097;p46">
              <a:extLst>
                <a:ext uri="{FF2B5EF4-FFF2-40B4-BE49-F238E27FC236}">
                  <a16:creationId xmlns:a16="http://schemas.microsoft.com/office/drawing/2014/main" id="{19F7130F-98CF-47B3-D038-2853B33160CC}"/>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098;p46">
              <a:extLst>
                <a:ext uri="{FF2B5EF4-FFF2-40B4-BE49-F238E27FC236}">
                  <a16:creationId xmlns:a16="http://schemas.microsoft.com/office/drawing/2014/main" id="{651D867B-BAEF-8804-0C50-5A537EFBBD89}"/>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099;p46">
              <a:extLst>
                <a:ext uri="{FF2B5EF4-FFF2-40B4-BE49-F238E27FC236}">
                  <a16:creationId xmlns:a16="http://schemas.microsoft.com/office/drawing/2014/main" id="{9F48409F-D10A-2EDD-0D0C-354C90B0D177}"/>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100;p46">
              <a:extLst>
                <a:ext uri="{FF2B5EF4-FFF2-40B4-BE49-F238E27FC236}">
                  <a16:creationId xmlns:a16="http://schemas.microsoft.com/office/drawing/2014/main" id="{AA0BDF4D-BC6D-1DED-480A-B0872098BA16}"/>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1529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OBJECTIVE</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id="{110649B8-6B13-A137-F225-ABC4B44AA1BD}"/>
              </a:ext>
            </a:extLst>
          </p:cNvPr>
          <p:cNvSpPr>
            <a:spLocks noGrp="1"/>
          </p:cNvSpPr>
          <p:nvPr>
            <p:ph type="body" idx="1"/>
          </p:nvPr>
        </p:nvSpPr>
        <p:spPr>
          <a:xfrm>
            <a:off x="716419" y="1564594"/>
            <a:ext cx="4470166" cy="2724300"/>
          </a:xfrm>
        </p:spPr>
        <p:txBody>
          <a:bodyPr/>
          <a:lstStyle/>
          <a:p>
            <a:pPr marL="101600" indent="0">
              <a:buNone/>
            </a:pPr>
            <a:r>
              <a:rPr lang="en-US" sz="2000" dirty="0">
                <a:solidFill>
                  <a:schemeClr val="tx1"/>
                </a:solidFill>
                <a:latin typeface="Bahnschrift Condensed" panose="020B0502040204020203" pitchFamily="34" charset="0"/>
              </a:rPr>
              <a:t>To scrap used car data of at least 5000 cars from cardekho.com</a:t>
            </a:r>
          </a:p>
          <a:p>
            <a:pPr marL="101600" indent="0">
              <a:buNone/>
            </a:pPr>
            <a:endParaRPr lang="en-US" sz="2000" dirty="0">
              <a:solidFill>
                <a:schemeClr val="tx1"/>
              </a:solidFill>
              <a:latin typeface="Bahnschrift Condensed" panose="020B0502040204020203" pitchFamily="34" charset="0"/>
            </a:endParaRPr>
          </a:p>
          <a:p>
            <a:pPr marL="101600" indent="0">
              <a:buNone/>
            </a:pPr>
            <a:r>
              <a:rPr lang="en-US" sz="2000" dirty="0">
                <a:solidFill>
                  <a:schemeClr val="tx1"/>
                </a:solidFill>
                <a:latin typeface="Bahnschrift Condensed" panose="020B0502040204020203" pitchFamily="34" charset="0"/>
              </a:rPr>
              <a:t>To Analyze data to gain key insights about current used car market</a:t>
            </a:r>
          </a:p>
          <a:p>
            <a:pPr marL="101600" indent="0">
              <a:buNone/>
            </a:pPr>
            <a:endParaRPr lang="en-US" dirty="0">
              <a:solidFill>
                <a:schemeClr val="tx1"/>
              </a:solidFill>
              <a:latin typeface="Bahnschrift Condensed" panose="020B0502040204020203" pitchFamily="34" charset="0"/>
            </a:endParaRPr>
          </a:p>
          <a:p>
            <a:pPr marL="101600" indent="0">
              <a:buNone/>
            </a:pPr>
            <a:r>
              <a:rPr lang="en-US" sz="2000" dirty="0">
                <a:solidFill>
                  <a:schemeClr val="tx1"/>
                </a:solidFill>
                <a:latin typeface="Bahnschrift Condensed" panose="020B0502040204020203" pitchFamily="34" charset="0"/>
              </a:rPr>
              <a:t>To build Machine Learning model to predict price of used car</a:t>
            </a:r>
          </a:p>
          <a:p>
            <a:pPr marL="101600" indent="0">
              <a:buNone/>
            </a:pPr>
            <a:endParaRPr lang="en-US" sz="2000" u="sng" dirty="0">
              <a:solidFill>
                <a:schemeClr val="tx1"/>
              </a:solidFill>
              <a:latin typeface="Bahnschrift Condensed" panose="020B0502040204020203" pitchFamily="34" charset="0"/>
            </a:endParaRPr>
          </a:p>
          <a:p>
            <a:pPr marL="101600" indent="0">
              <a:buNone/>
            </a:pPr>
            <a:endParaRPr lang="en-US" sz="2000" u="sng" dirty="0">
              <a:solidFill>
                <a:schemeClr val="tx1"/>
              </a:solidFill>
              <a:latin typeface="Bahnschrift Condensed" panose="020B0502040204020203" pitchFamily="34" charset="0"/>
            </a:endParaRPr>
          </a:p>
          <a:p>
            <a:pPr marL="101600" indent="0">
              <a:buNone/>
            </a:pPr>
            <a:endParaRPr lang="en-IN" sz="2000" dirty="0">
              <a:solidFill>
                <a:schemeClr val="tx1"/>
              </a:solidFill>
              <a:latin typeface="Bahnschrift Condensed" panose="020B0502040204020203" pitchFamily="34" charset="0"/>
            </a:endParaRPr>
          </a:p>
          <a:p>
            <a:pPr marL="101600" indent="0">
              <a:buNone/>
            </a:pPr>
            <a:endParaRPr lang="en-US" dirty="0">
              <a:solidFill>
                <a:schemeClr val="tx1"/>
              </a:solidFill>
              <a:latin typeface="Bahnschrift Condensed" panose="020B0502040204020203" pitchFamily="34" charset="0"/>
            </a:endParaRPr>
          </a:p>
        </p:txBody>
      </p:sp>
      <p:grpSp>
        <p:nvGrpSpPr>
          <p:cNvPr id="26" name="Google Shape;1092;p46">
            <a:extLst>
              <a:ext uri="{FF2B5EF4-FFF2-40B4-BE49-F238E27FC236}">
                <a16:creationId xmlns:a16="http://schemas.microsoft.com/office/drawing/2014/main" id="{453951F6-8E8A-9732-13FA-26AECCB8A120}"/>
              </a:ext>
            </a:extLst>
          </p:cNvPr>
          <p:cNvGrpSpPr/>
          <p:nvPr/>
        </p:nvGrpSpPr>
        <p:grpSpPr>
          <a:xfrm>
            <a:off x="191761" y="1681877"/>
            <a:ext cx="229693" cy="350534"/>
            <a:chOff x="5268225" y="4341925"/>
            <a:chExt cx="468850" cy="387275"/>
          </a:xfrm>
        </p:grpSpPr>
        <p:sp>
          <p:nvSpPr>
            <p:cNvPr id="27" name="Google Shape;1093;p46">
              <a:extLst>
                <a:ext uri="{FF2B5EF4-FFF2-40B4-BE49-F238E27FC236}">
                  <a16:creationId xmlns:a16="http://schemas.microsoft.com/office/drawing/2014/main" id="{B4720388-95DC-A364-B1CF-10CAF8E6D44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94;p46">
              <a:extLst>
                <a:ext uri="{FF2B5EF4-FFF2-40B4-BE49-F238E27FC236}">
                  <a16:creationId xmlns:a16="http://schemas.microsoft.com/office/drawing/2014/main" id="{53D788CC-BFC6-9339-AE5C-AE297450300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95;p46">
              <a:extLst>
                <a:ext uri="{FF2B5EF4-FFF2-40B4-BE49-F238E27FC236}">
                  <a16:creationId xmlns:a16="http://schemas.microsoft.com/office/drawing/2014/main" id="{61FFD0AC-AD1B-C50B-27C9-9A5C0D4EF8C5}"/>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96;p46">
              <a:extLst>
                <a:ext uri="{FF2B5EF4-FFF2-40B4-BE49-F238E27FC236}">
                  <a16:creationId xmlns:a16="http://schemas.microsoft.com/office/drawing/2014/main" id="{315599D3-4671-C153-4160-AC475A54A35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97;p46">
              <a:extLst>
                <a:ext uri="{FF2B5EF4-FFF2-40B4-BE49-F238E27FC236}">
                  <a16:creationId xmlns:a16="http://schemas.microsoft.com/office/drawing/2014/main" id="{FF0E7593-08B8-7299-D836-2716396868A4}"/>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98;p46">
              <a:extLst>
                <a:ext uri="{FF2B5EF4-FFF2-40B4-BE49-F238E27FC236}">
                  <a16:creationId xmlns:a16="http://schemas.microsoft.com/office/drawing/2014/main" id="{669FE9F4-8399-0913-4FA2-11F7FC455DCD}"/>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99;p46">
              <a:extLst>
                <a:ext uri="{FF2B5EF4-FFF2-40B4-BE49-F238E27FC236}">
                  <a16:creationId xmlns:a16="http://schemas.microsoft.com/office/drawing/2014/main" id="{C3EB0986-A32C-E302-2001-3B492508C07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00;p46">
              <a:extLst>
                <a:ext uri="{FF2B5EF4-FFF2-40B4-BE49-F238E27FC236}">
                  <a16:creationId xmlns:a16="http://schemas.microsoft.com/office/drawing/2014/main" id="{83E6ADE1-7A84-C5CE-2ADF-471E3F15BC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3" name="Picture 12">
            <a:extLst>
              <a:ext uri="{FF2B5EF4-FFF2-40B4-BE49-F238E27FC236}">
                <a16:creationId xmlns:a16="http://schemas.microsoft.com/office/drawing/2014/main" id="{63250FCA-E254-2B33-3C88-CEC12E2C3A1C}"/>
              </a:ext>
            </a:extLst>
          </p:cNvPr>
          <p:cNvPicPr>
            <a:picLocks noChangeAspect="1"/>
          </p:cNvPicPr>
          <p:nvPr/>
        </p:nvPicPr>
        <p:blipFill>
          <a:blip r:embed="rId3"/>
          <a:stretch>
            <a:fillRect/>
          </a:stretch>
        </p:blipFill>
        <p:spPr>
          <a:xfrm>
            <a:off x="5650852" y="1281662"/>
            <a:ext cx="3008405" cy="3290164"/>
          </a:xfrm>
          <a:prstGeom prst="rect">
            <a:avLst/>
          </a:prstGeom>
        </p:spPr>
      </p:pic>
      <p:grpSp>
        <p:nvGrpSpPr>
          <p:cNvPr id="78" name="Google Shape;1092;p46">
            <a:extLst>
              <a:ext uri="{FF2B5EF4-FFF2-40B4-BE49-F238E27FC236}">
                <a16:creationId xmlns:a16="http://schemas.microsoft.com/office/drawing/2014/main" id="{AD4DEB91-A367-24BC-BCE7-EB7CECE10F4B}"/>
              </a:ext>
            </a:extLst>
          </p:cNvPr>
          <p:cNvGrpSpPr/>
          <p:nvPr/>
        </p:nvGrpSpPr>
        <p:grpSpPr>
          <a:xfrm>
            <a:off x="201008" y="2721189"/>
            <a:ext cx="229693" cy="350534"/>
            <a:chOff x="5268225" y="4341925"/>
            <a:chExt cx="468850" cy="387275"/>
          </a:xfrm>
        </p:grpSpPr>
        <p:sp>
          <p:nvSpPr>
            <p:cNvPr id="79" name="Google Shape;1093;p46">
              <a:extLst>
                <a:ext uri="{FF2B5EF4-FFF2-40B4-BE49-F238E27FC236}">
                  <a16:creationId xmlns:a16="http://schemas.microsoft.com/office/drawing/2014/main" id="{7DACD86C-2BB2-A6F4-53D8-5B83062A945E}"/>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094;p46">
              <a:extLst>
                <a:ext uri="{FF2B5EF4-FFF2-40B4-BE49-F238E27FC236}">
                  <a16:creationId xmlns:a16="http://schemas.microsoft.com/office/drawing/2014/main" id="{C12198A4-7284-9684-7CE3-5A2EA3A4B49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095;p46">
              <a:extLst>
                <a:ext uri="{FF2B5EF4-FFF2-40B4-BE49-F238E27FC236}">
                  <a16:creationId xmlns:a16="http://schemas.microsoft.com/office/drawing/2014/main" id="{8C69DBBB-B91E-73A2-23C9-EDECC34750DA}"/>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096;p46">
              <a:extLst>
                <a:ext uri="{FF2B5EF4-FFF2-40B4-BE49-F238E27FC236}">
                  <a16:creationId xmlns:a16="http://schemas.microsoft.com/office/drawing/2014/main" id="{0A83577C-640F-4246-B19C-A4A82D22085C}"/>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097;p46">
              <a:extLst>
                <a:ext uri="{FF2B5EF4-FFF2-40B4-BE49-F238E27FC236}">
                  <a16:creationId xmlns:a16="http://schemas.microsoft.com/office/drawing/2014/main" id="{AC281639-D680-6D46-DBB0-D728C4452E2A}"/>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098;p46">
              <a:extLst>
                <a:ext uri="{FF2B5EF4-FFF2-40B4-BE49-F238E27FC236}">
                  <a16:creationId xmlns:a16="http://schemas.microsoft.com/office/drawing/2014/main" id="{EAF0A2EA-F0AE-C8BC-AFFD-85780D5117F2}"/>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099;p46">
              <a:extLst>
                <a:ext uri="{FF2B5EF4-FFF2-40B4-BE49-F238E27FC236}">
                  <a16:creationId xmlns:a16="http://schemas.microsoft.com/office/drawing/2014/main" id="{95112C84-EE5B-99E8-DEFD-A170CF2A42F5}"/>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100;p46">
              <a:extLst>
                <a:ext uri="{FF2B5EF4-FFF2-40B4-BE49-F238E27FC236}">
                  <a16:creationId xmlns:a16="http://schemas.microsoft.com/office/drawing/2014/main" id="{FDEFEA1C-27C6-C691-B531-A53025F5AA51}"/>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1092;p46">
            <a:extLst>
              <a:ext uri="{FF2B5EF4-FFF2-40B4-BE49-F238E27FC236}">
                <a16:creationId xmlns:a16="http://schemas.microsoft.com/office/drawing/2014/main" id="{4EEAFD68-495B-F26E-083A-90AD649B54DE}"/>
              </a:ext>
            </a:extLst>
          </p:cNvPr>
          <p:cNvGrpSpPr/>
          <p:nvPr/>
        </p:nvGrpSpPr>
        <p:grpSpPr>
          <a:xfrm>
            <a:off x="210680" y="3863610"/>
            <a:ext cx="229693" cy="350534"/>
            <a:chOff x="5268225" y="4341925"/>
            <a:chExt cx="468850" cy="387275"/>
          </a:xfrm>
        </p:grpSpPr>
        <p:sp>
          <p:nvSpPr>
            <p:cNvPr id="88" name="Google Shape;1093;p46">
              <a:extLst>
                <a:ext uri="{FF2B5EF4-FFF2-40B4-BE49-F238E27FC236}">
                  <a16:creationId xmlns:a16="http://schemas.microsoft.com/office/drawing/2014/main" id="{742EBFBB-9FF6-09FC-9094-84EE212E081D}"/>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094;p46">
              <a:extLst>
                <a:ext uri="{FF2B5EF4-FFF2-40B4-BE49-F238E27FC236}">
                  <a16:creationId xmlns:a16="http://schemas.microsoft.com/office/drawing/2014/main" id="{79FE8D1F-0E92-FC4F-0867-99BE18C393C7}"/>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095;p46">
              <a:extLst>
                <a:ext uri="{FF2B5EF4-FFF2-40B4-BE49-F238E27FC236}">
                  <a16:creationId xmlns:a16="http://schemas.microsoft.com/office/drawing/2014/main" id="{AD2CA35C-3ECA-AF45-3D2A-A2FA5985794A}"/>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096;p46">
              <a:extLst>
                <a:ext uri="{FF2B5EF4-FFF2-40B4-BE49-F238E27FC236}">
                  <a16:creationId xmlns:a16="http://schemas.microsoft.com/office/drawing/2014/main" id="{DA87D1EF-2405-DC64-16C2-C22C615FCE47}"/>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097;p46">
              <a:extLst>
                <a:ext uri="{FF2B5EF4-FFF2-40B4-BE49-F238E27FC236}">
                  <a16:creationId xmlns:a16="http://schemas.microsoft.com/office/drawing/2014/main" id="{C08D13D8-2572-159A-50E0-DA77948EB786}"/>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098;p46">
              <a:extLst>
                <a:ext uri="{FF2B5EF4-FFF2-40B4-BE49-F238E27FC236}">
                  <a16:creationId xmlns:a16="http://schemas.microsoft.com/office/drawing/2014/main" id="{B277EBAF-6925-98D1-C194-90795E4DFA17}"/>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099;p46">
              <a:extLst>
                <a:ext uri="{FF2B5EF4-FFF2-40B4-BE49-F238E27FC236}">
                  <a16:creationId xmlns:a16="http://schemas.microsoft.com/office/drawing/2014/main" id="{8D5AA697-E583-1309-90DE-DBDE6357FFE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100;p46">
              <a:extLst>
                <a:ext uri="{FF2B5EF4-FFF2-40B4-BE49-F238E27FC236}">
                  <a16:creationId xmlns:a16="http://schemas.microsoft.com/office/drawing/2014/main" id="{B29BE734-8DB7-7767-C3CD-80F9F3AB910E}"/>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86534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METHODOLOGY OF PROJECT </a:t>
            </a:r>
            <a:endParaRPr lang="en-IN" sz="2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id="{110649B8-6B13-A137-F225-ABC4B44AA1BD}"/>
              </a:ext>
            </a:extLst>
          </p:cNvPr>
          <p:cNvSpPr>
            <a:spLocks noGrp="1"/>
          </p:cNvSpPr>
          <p:nvPr>
            <p:ph type="body" idx="1"/>
          </p:nvPr>
        </p:nvSpPr>
        <p:spPr>
          <a:xfrm>
            <a:off x="444037" y="1362141"/>
            <a:ext cx="4127964" cy="2724300"/>
          </a:xfrm>
        </p:spPr>
        <p:txBody>
          <a:bodyPr/>
          <a:lstStyle/>
          <a:p>
            <a:pPr marL="101600" indent="0" algn="just">
              <a:buNone/>
            </a:pPr>
            <a:r>
              <a:rPr lang="en-US" dirty="0">
                <a:solidFill>
                  <a:schemeClr val="tx1"/>
                </a:solidFill>
                <a:latin typeface="Bahnschrift Condensed" panose="020B0502040204020203" pitchFamily="34" charset="0"/>
              </a:rPr>
              <a:t>Phase 1 Web Scraping of Used Car Data from </a:t>
            </a:r>
            <a:r>
              <a:rPr lang="en-US" dirty="0">
                <a:solidFill>
                  <a:schemeClr val="tx1"/>
                </a:solidFill>
                <a:latin typeface="Bahnschrift Condensed" panose="020B0502040204020203" pitchFamily="34" charset="0"/>
                <a:hlinkClick r:id="rId3">
                  <a:extLst>
                    <a:ext uri="{A12FA001-AC4F-418D-AE19-62706E023703}">
                      <ahyp:hlinkClr xmlns:ahyp="http://schemas.microsoft.com/office/drawing/2018/hyperlinkcolor" val="tx"/>
                    </a:ext>
                  </a:extLst>
                </a:hlinkClick>
              </a:rPr>
              <a:t>www.cardheko.com</a:t>
            </a:r>
            <a:endParaRPr lang="en-US" dirty="0">
              <a:solidFill>
                <a:schemeClr val="tx1"/>
              </a:solidFill>
              <a:latin typeface="Bahnschrift Condensed" panose="020B0502040204020203" pitchFamily="34" charset="0"/>
            </a:endParaRPr>
          </a:p>
          <a:p>
            <a:pPr marL="101600" indent="0" algn="just">
              <a:buNone/>
            </a:pPr>
            <a:r>
              <a:rPr lang="en-US" dirty="0">
                <a:solidFill>
                  <a:schemeClr val="tx1"/>
                </a:solidFill>
                <a:latin typeface="Bahnschrift Condensed" panose="020B0502040204020203" pitchFamily="34" charset="0"/>
              </a:rPr>
              <a:t>Phase 2 Data cleaning, Data preprocessing on Raw data to create error-free, clean dataset.</a:t>
            </a:r>
          </a:p>
          <a:p>
            <a:pPr marL="101600" indent="0" algn="just">
              <a:buNone/>
            </a:pPr>
            <a:r>
              <a:rPr lang="en-US" dirty="0">
                <a:solidFill>
                  <a:schemeClr val="tx1"/>
                </a:solidFill>
                <a:latin typeface="Bahnschrift Condensed" panose="020B0502040204020203" pitchFamily="34" charset="0"/>
              </a:rPr>
              <a:t>Phase 3 EDA to gain key insight about used car market</a:t>
            </a:r>
          </a:p>
          <a:p>
            <a:pPr marL="101600" indent="0" algn="just">
              <a:buNone/>
            </a:pPr>
            <a:r>
              <a:rPr lang="en-US" dirty="0">
                <a:solidFill>
                  <a:schemeClr val="tx1"/>
                </a:solidFill>
                <a:latin typeface="Bahnschrift Condensed" panose="020B0502040204020203" pitchFamily="34" charset="0"/>
              </a:rPr>
              <a:t>Phase 4 Building Regression based Machine Learning price predication model</a:t>
            </a:r>
            <a:endParaRPr lang="en-IN" dirty="0">
              <a:solidFill>
                <a:schemeClr val="tx1"/>
              </a:solidFill>
              <a:latin typeface="Bahnschrift Condensed" panose="020B0502040204020203" pitchFamily="34" charset="0"/>
            </a:endParaRPr>
          </a:p>
          <a:p>
            <a:pPr marL="101600" indent="0" algn="just">
              <a:buNone/>
            </a:pPr>
            <a:endParaRPr lang="en-US" sz="2000" dirty="0">
              <a:solidFill>
                <a:schemeClr val="tx1"/>
              </a:solidFill>
              <a:latin typeface="Bahnschrift Condensed" panose="020B0502040204020203" pitchFamily="34" charset="0"/>
            </a:endParaRPr>
          </a:p>
          <a:p>
            <a:pPr marL="101600" indent="0">
              <a:buNone/>
            </a:pPr>
            <a:endParaRPr lang="en-US" sz="2000" dirty="0">
              <a:solidFill>
                <a:schemeClr val="tx1"/>
              </a:solidFill>
              <a:latin typeface="Bahnschrift Condensed" panose="020B0502040204020203" pitchFamily="34" charset="0"/>
            </a:endParaRPr>
          </a:p>
          <a:p>
            <a:pPr marL="101600" indent="0">
              <a:buNone/>
            </a:pPr>
            <a:endParaRPr lang="en-US" sz="2000" dirty="0">
              <a:solidFill>
                <a:schemeClr val="tx1"/>
              </a:solidFill>
              <a:latin typeface="Bahnschrift Condensed" panose="020B0502040204020203" pitchFamily="34" charset="0"/>
            </a:endParaRPr>
          </a:p>
          <a:p>
            <a:pPr marL="101600" indent="0">
              <a:buNone/>
            </a:pPr>
            <a:endParaRPr lang="en-US" sz="2000" u="sng" dirty="0">
              <a:solidFill>
                <a:schemeClr val="tx1"/>
              </a:solidFill>
              <a:latin typeface="Bahnschrift Condensed" panose="020B0502040204020203" pitchFamily="34" charset="0"/>
            </a:endParaRPr>
          </a:p>
          <a:p>
            <a:pPr marL="101600" indent="0">
              <a:buNone/>
            </a:pPr>
            <a:endParaRPr lang="en-IN" sz="2000" dirty="0">
              <a:solidFill>
                <a:schemeClr val="tx1"/>
              </a:solidFill>
              <a:latin typeface="Bahnschrift Condensed" panose="020B0502040204020203" pitchFamily="34" charset="0"/>
            </a:endParaRPr>
          </a:p>
          <a:p>
            <a:pPr marL="101600" indent="0">
              <a:buNone/>
            </a:pPr>
            <a:endParaRPr lang="en-US" dirty="0">
              <a:solidFill>
                <a:schemeClr val="tx1"/>
              </a:solidFill>
              <a:latin typeface="Bahnschrift Condensed" panose="020B0502040204020203" pitchFamily="34" charset="0"/>
            </a:endParaRPr>
          </a:p>
        </p:txBody>
      </p:sp>
      <p:grpSp>
        <p:nvGrpSpPr>
          <p:cNvPr id="26" name="Google Shape;1092;p46">
            <a:extLst>
              <a:ext uri="{FF2B5EF4-FFF2-40B4-BE49-F238E27FC236}">
                <a16:creationId xmlns:a16="http://schemas.microsoft.com/office/drawing/2014/main" id="{453951F6-8E8A-9732-13FA-26AECCB8A120}"/>
              </a:ext>
            </a:extLst>
          </p:cNvPr>
          <p:cNvGrpSpPr/>
          <p:nvPr/>
        </p:nvGrpSpPr>
        <p:grpSpPr>
          <a:xfrm>
            <a:off x="174689" y="1657206"/>
            <a:ext cx="230612" cy="227263"/>
            <a:chOff x="5268225" y="4341925"/>
            <a:chExt cx="468850" cy="387275"/>
          </a:xfrm>
        </p:grpSpPr>
        <p:sp>
          <p:nvSpPr>
            <p:cNvPr id="27" name="Google Shape;1093;p46">
              <a:extLst>
                <a:ext uri="{FF2B5EF4-FFF2-40B4-BE49-F238E27FC236}">
                  <a16:creationId xmlns:a16="http://schemas.microsoft.com/office/drawing/2014/main" id="{B4720388-95DC-A364-B1CF-10CAF8E6D44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94;p46">
              <a:extLst>
                <a:ext uri="{FF2B5EF4-FFF2-40B4-BE49-F238E27FC236}">
                  <a16:creationId xmlns:a16="http://schemas.microsoft.com/office/drawing/2014/main" id="{53D788CC-BFC6-9339-AE5C-AE297450300D}"/>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95;p46">
              <a:extLst>
                <a:ext uri="{FF2B5EF4-FFF2-40B4-BE49-F238E27FC236}">
                  <a16:creationId xmlns:a16="http://schemas.microsoft.com/office/drawing/2014/main" id="{61FFD0AC-AD1B-C50B-27C9-9A5C0D4EF8C5}"/>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96;p46">
              <a:extLst>
                <a:ext uri="{FF2B5EF4-FFF2-40B4-BE49-F238E27FC236}">
                  <a16:creationId xmlns:a16="http://schemas.microsoft.com/office/drawing/2014/main" id="{315599D3-4671-C153-4160-AC475A54A350}"/>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97;p46">
              <a:extLst>
                <a:ext uri="{FF2B5EF4-FFF2-40B4-BE49-F238E27FC236}">
                  <a16:creationId xmlns:a16="http://schemas.microsoft.com/office/drawing/2014/main" id="{FF0E7593-08B8-7299-D836-2716396868A4}"/>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98;p46">
              <a:extLst>
                <a:ext uri="{FF2B5EF4-FFF2-40B4-BE49-F238E27FC236}">
                  <a16:creationId xmlns:a16="http://schemas.microsoft.com/office/drawing/2014/main" id="{669FE9F4-8399-0913-4FA2-11F7FC455DCD}"/>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99;p46">
              <a:extLst>
                <a:ext uri="{FF2B5EF4-FFF2-40B4-BE49-F238E27FC236}">
                  <a16:creationId xmlns:a16="http://schemas.microsoft.com/office/drawing/2014/main" id="{C3EB0986-A32C-E302-2001-3B492508C074}"/>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00;p46">
              <a:extLst>
                <a:ext uri="{FF2B5EF4-FFF2-40B4-BE49-F238E27FC236}">
                  <a16:creationId xmlns:a16="http://schemas.microsoft.com/office/drawing/2014/main" id="{83E6ADE1-7A84-C5CE-2ADF-471E3F15BCEF}"/>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a:extLst>
              <a:ext uri="{FF2B5EF4-FFF2-40B4-BE49-F238E27FC236}">
                <a16:creationId xmlns:a16="http://schemas.microsoft.com/office/drawing/2014/main" id="{534BDC6E-2CBA-4F4C-1BA1-9061DF7D714D}"/>
              </a:ext>
            </a:extLst>
          </p:cNvPr>
          <p:cNvPicPr>
            <a:picLocks noChangeAspect="1"/>
          </p:cNvPicPr>
          <p:nvPr/>
        </p:nvPicPr>
        <p:blipFill>
          <a:blip r:embed="rId4"/>
          <a:stretch>
            <a:fillRect/>
          </a:stretch>
        </p:blipFill>
        <p:spPr>
          <a:xfrm>
            <a:off x="5824796" y="1499844"/>
            <a:ext cx="2996169" cy="2724300"/>
          </a:xfrm>
          <a:prstGeom prst="rect">
            <a:avLst/>
          </a:prstGeom>
        </p:spPr>
      </p:pic>
      <p:grpSp>
        <p:nvGrpSpPr>
          <p:cNvPr id="73" name="Google Shape;1092;p46">
            <a:extLst>
              <a:ext uri="{FF2B5EF4-FFF2-40B4-BE49-F238E27FC236}">
                <a16:creationId xmlns:a16="http://schemas.microsoft.com/office/drawing/2014/main" id="{2D276300-6768-FCE0-55EE-AEFE80BF6CF8}"/>
              </a:ext>
            </a:extLst>
          </p:cNvPr>
          <p:cNvGrpSpPr/>
          <p:nvPr/>
        </p:nvGrpSpPr>
        <p:grpSpPr>
          <a:xfrm>
            <a:off x="173770" y="2358118"/>
            <a:ext cx="230612" cy="227263"/>
            <a:chOff x="5268225" y="4341925"/>
            <a:chExt cx="468850" cy="387275"/>
          </a:xfrm>
        </p:grpSpPr>
        <p:sp>
          <p:nvSpPr>
            <p:cNvPr id="74" name="Google Shape;1093;p46">
              <a:extLst>
                <a:ext uri="{FF2B5EF4-FFF2-40B4-BE49-F238E27FC236}">
                  <a16:creationId xmlns:a16="http://schemas.microsoft.com/office/drawing/2014/main" id="{ABAC268A-4D90-62DF-EFBF-A425534292E3}"/>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094;p46">
              <a:extLst>
                <a:ext uri="{FF2B5EF4-FFF2-40B4-BE49-F238E27FC236}">
                  <a16:creationId xmlns:a16="http://schemas.microsoft.com/office/drawing/2014/main" id="{170FC107-C5D1-AFFB-C2F9-25E59CE21B21}"/>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095;p46">
              <a:extLst>
                <a:ext uri="{FF2B5EF4-FFF2-40B4-BE49-F238E27FC236}">
                  <a16:creationId xmlns:a16="http://schemas.microsoft.com/office/drawing/2014/main" id="{B5FFC136-BDCE-1246-B018-460CFAB7627E}"/>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096;p46">
              <a:extLst>
                <a:ext uri="{FF2B5EF4-FFF2-40B4-BE49-F238E27FC236}">
                  <a16:creationId xmlns:a16="http://schemas.microsoft.com/office/drawing/2014/main" id="{1DE438C1-9BDA-3655-344A-C4EF1EF2BC2B}"/>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097;p46">
              <a:extLst>
                <a:ext uri="{FF2B5EF4-FFF2-40B4-BE49-F238E27FC236}">
                  <a16:creationId xmlns:a16="http://schemas.microsoft.com/office/drawing/2014/main" id="{CA119736-C929-1BF9-3C86-79983C4A72F1}"/>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098;p46">
              <a:extLst>
                <a:ext uri="{FF2B5EF4-FFF2-40B4-BE49-F238E27FC236}">
                  <a16:creationId xmlns:a16="http://schemas.microsoft.com/office/drawing/2014/main" id="{E8EA86DD-38E8-8D7B-7221-B2E937C0736A}"/>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099;p46">
              <a:extLst>
                <a:ext uri="{FF2B5EF4-FFF2-40B4-BE49-F238E27FC236}">
                  <a16:creationId xmlns:a16="http://schemas.microsoft.com/office/drawing/2014/main" id="{0E3E80BF-6F9F-DBFA-D4C2-F09C37F907F9}"/>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100;p46">
              <a:extLst>
                <a:ext uri="{FF2B5EF4-FFF2-40B4-BE49-F238E27FC236}">
                  <a16:creationId xmlns:a16="http://schemas.microsoft.com/office/drawing/2014/main" id="{C2DAA51A-43B7-410F-4388-CD2A508E46BB}"/>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1092;p46">
            <a:extLst>
              <a:ext uri="{FF2B5EF4-FFF2-40B4-BE49-F238E27FC236}">
                <a16:creationId xmlns:a16="http://schemas.microsoft.com/office/drawing/2014/main" id="{23B72C8B-1789-5C09-C06A-CA30788D27DA}"/>
              </a:ext>
            </a:extLst>
          </p:cNvPr>
          <p:cNvGrpSpPr/>
          <p:nvPr/>
        </p:nvGrpSpPr>
        <p:grpSpPr>
          <a:xfrm>
            <a:off x="190842" y="3290838"/>
            <a:ext cx="230612" cy="227263"/>
            <a:chOff x="5268225" y="4341925"/>
            <a:chExt cx="468850" cy="387275"/>
          </a:xfrm>
        </p:grpSpPr>
        <p:sp>
          <p:nvSpPr>
            <p:cNvPr id="83" name="Google Shape;1093;p46">
              <a:extLst>
                <a:ext uri="{FF2B5EF4-FFF2-40B4-BE49-F238E27FC236}">
                  <a16:creationId xmlns:a16="http://schemas.microsoft.com/office/drawing/2014/main" id="{04559852-25F6-4AF6-C448-288CA2C475FD}"/>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094;p46">
              <a:extLst>
                <a:ext uri="{FF2B5EF4-FFF2-40B4-BE49-F238E27FC236}">
                  <a16:creationId xmlns:a16="http://schemas.microsoft.com/office/drawing/2014/main" id="{ABCDE66F-2653-A149-ACD2-C9F7F27E8F02}"/>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095;p46">
              <a:extLst>
                <a:ext uri="{FF2B5EF4-FFF2-40B4-BE49-F238E27FC236}">
                  <a16:creationId xmlns:a16="http://schemas.microsoft.com/office/drawing/2014/main" id="{E3F5B746-7EC1-04B3-ACF6-F2DFC5AAD697}"/>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096;p46">
              <a:extLst>
                <a:ext uri="{FF2B5EF4-FFF2-40B4-BE49-F238E27FC236}">
                  <a16:creationId xmlns:a16="http://schemas.microsoft.com/office/drawing/2014/main" id="{B71858E6-CF7E-3BFB-A627-6C8DEFC1A838}"/>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097;p46">
              <a:extLst>
                <a:ext uri="{FF2B5EF4-FFF2-40B4-BE49-F238E27FC236}">
                  <a16:creationId xmlns:a16="http://schemas.microsoft.com/office/drawing/2014/main" id="{EFF20F48-C932-5563-85D9-7E1862077B16}"/>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098;p46">
              <a:extLst>
                <a:ext uri="{FF2B5EF4-FFF2-40B4-BE49-F238E27FC236}">
                  <a16:creationId xmlns:a16="http://schemas.microsoft.com/office/drawing/2014/main" id="{23DE4D0C-DE68-FBFE-DFA3-2EBB42352115}"/>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099;p46">
              <a:extLst>
                <a:ext uri="{FF2B5EF4-FFF2-40B4-BE49-F238E27FC236}">
                  <a16:creationId xmlns:a16="http://schemas.microsoft.com/office/drawing/2014/main" id="{101E88B7-593B-9A42-5629-82FCBCC61E39}"/>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100;p46">
              <a:extLst>
                <a:ext uri="{FF2B5EF4-FFF2-40B4-BE49-F238E27FC236}">
                  <a16:creationId xmlns:a16="http://schemas.microsoft.com/office/drawing/2014/main" id="{78B7C85F-F30F-0332-4A33-B5DAD848DBEA}"/>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1092;p46">
            <a:extLst>
              <a:ext uri="{FF2B5EF4-FFF2-40B4-BE49-F238E27FC236}">
                <a16:creationId xmlns:a16="http://schemas.microsoft.com/office/drawing/2014/main" id="{454AE459-BEBF-EACD-3C74-4DE0A3466A01}"/>
              </a:ext>
            </a:extLst>
          </p:cNvPr>
          <p:cNvGrpSpPr/>
          <p:nvPr/>
        </p:nvGrpSpPr>
        <p:grpSpPr>
          <a:xfrm>
            <a:off x="234991" y="4052630"/>
            <a:ext cx="230612" cy="227263"/>
            <a:chOff x="5268225" y="4341925"/>
            <a:chExt cx="468850" cy="387275"/>
          </a:xfrm>
        </p:grpSpPr>
        <p:sp>
          <p:nvSpPr>
            <p:cNvPr id="92" name="Google Shape;1093;p46">
              <a:extLst>
                <a:ext uri="{FF2B5EF4-FFF2-40B4-BE49-F238E27FC236}">
                  <a16:creationId xmlns:a16="http://schemas.microsoft.com/office/drawing/2014/main" id="{CA634CE5-45BD-BE4A-99B1-66847728C0AC}"/>
                </a:ext>
              </a:extLst>
            </p:cNvPr>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094;p46">
              <a:extLst>
                <a:ext uri="{FF2B5EF4-FFF2-40B4-BE49-F238E27FC236}">
                  <a16:creationId xmlns:a16="http://schemas.microsoft.com/office/drawing/2014/main" id="{B9ACFC45-969E-AAFD-9586-2D3C96901D30}"/>
                </a:ext>
              </a:extLst>
            </p:cNvPr>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095;p46">
              <a:extLst>
                <a:ext uri="{FF2B5EF4-FFF2-40B4-BE49-F238E27FC236}">
                  <a16:creationId xmlns:a16="http://schemas.microsoft.com/office/drawing/2014/main" id="{3347C0C4-C976-08CB-F3F5-FB60C76671DC}"/>
                </a:ext>
              </a:extLst>
            </p:cNvPr>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096;p46">
              <a:extLst>
                <a:ext uri="{FF2B5EF4-FFF2-40B4-BE49-F238E27FC236}">
                  <a16:creationId xmlns:a16="http://schemas.microsoft.com/office/drawing/2014/main" id="{BB5E8AE2-EFBF-7519-9AE1-6D36C0DEBA67}"/>
                </a:ext>
              </a:extLst>
            </p:cNvPr>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097;p46">
              <a:extLst>
                <a:ext uri="{FF2B5EF4-FFF2-40B4-BE49-F238E27FC236}">
                  <a16:creationId xmlns:a16="http://schemas.microsoft.com/office/drawing/2014/main" id="{844FA012-38ED-D7B4-B295-7EF47D7F1277}"/>
                </a:ext>
              </a:extLst>
            </p:cNvPr>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098;p46">
              <a:extLst>
                <a:ext uri="{FF2B5EF4-FFF2-40B4-BE49-F238E27FC236}">
                  <a16:creationId xmlns:a16="http://schemas.microsoft.com/office/drawing/2014/main" id="{7EFA1C79-68A7-1050-039F-30639200720C}"/>
                </a:ext>
              </a:extLst>
            </p:cNvPr>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099;p46">
              <a:extLst>
                <a:ext uri="{FF2B5EF4-FFF2-40B4-BE49-F238E27FC236}">
                  <a16:creationId xmlns:a16="http://schemas.microsoft.com/office/drawing/2014/main" id="{6939008E-7E91-F9A5-B35E-A17102100EFC}"/>
                </a:ext>
              </a:extLst>
            </p:cNvPr>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100;p46">
              <a:extLst>
                <a:ext uri="{FF2B5EF4-FFF2-40B4-BE49-F238E27FC236}">
                  <a16:creationId xmlns:a16="http://schemas.microsoft.com/office/drawing/2014/main" id="{D14D9701-D2E5-825F-172E-7D4EBE02B765}"/>
                </a:ext>
              </a:extLst>
            </p:cNvPr>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64212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7A53-BEA2-6253-EC9D-11FDAA3F855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8BEBE87-B0C2-5DDE-2A31-A635CAC91573}"/>
              </a:ext>
            </a:extLst>
          </p:cNvPr>
          <p:cNvSpPr>
            <a:spLocks noGrp="1"/>
          </p:cNvSpPr>
          <p:nvPr>
            <p:ph type="body" idx="1"/>
          </p:nvPr>
        </p:nvSpPr>
        <p:spPr>
          <a:xfrm>
            <a:off x="95066" y="1368622"/>
            <a:ext cx="5837556" cy="3583478"/>
          </a:xfrm>
        </p:spPr>
        <p:txBody>
          <a:bodyPr/>
          <a:lstStyle/>
          <a:p>
            <a:pPr marL="101600" indent="0">
              <a:buNone/>
            </a:pPr>
            <a:r>
              <a:rPr lang="en-IN" sz="2000" b="1"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Phase 1 Web Scraping Strategy employed in this project as follow</a:t>
            </a: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a:t>
            </a:r>
          </a:p>
          <a:p>
            <a:pPr marL="406400" indent="0" algn="just" defTabSz="454025">
              <a:buNone/>
            </a:pP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Selenium will be used for web scraping data from cardheko.com</a:t>
            </a:r>
          </a:p>
          <a:p>
            <a:pPr marL="406400" indent="0" algn="just" defTabSz="454025">
              <a:buNone/>
            </a:pP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first part Scraping URL of Used car for different location in India.</a:t>
            </a:r>
          </a:p>
          <a:p>
            <a:pPr marL="406400" indent="0" algn="just" defTabSz="454025">
              <a:buNone/>
            </a:pP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Storing Scrap URL in excel file</a:t>
            </a:r>
          </a:p>
          <a:p>
            <a:pPr marL="406400" indent="0" algn="just" defTabSz="454025">
              <a:buNone/>
            </a:pP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Selecting car feature to be scrap from website</a:t>
            </a:r>
          </a:p>
          <a:p>
            <a:pPr marL="406400" indent="0" algn="just" defTabSz="454025">
              <a:buNone/>
            </a:pP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 In second part Scraping data from individual URL in excel file</a:t>
            </a:r>
          </a:p>
          <a:p>
            <a:pPr marL="406400" indent="0" algn="just" defTabSz="454025">
              <a:buNone/>
            </a:pPr>
            <a:r>
              <a:rPr lang="en-IN" dirty="0">
                <a:solidFill>
                  <a:schemeClr val="tx1"/>
                </a:solidFill>
                <a:latin typeface="Bahnschrift Condensed" panose="020B0502040204020203" pitchFamily="34" charset="0"/>
                <a:ea typeface="Calibri" panose="020F0502020204030204" pitchFamily="34" charset="0"/>
                <a:cs typeface="Mangal" panose="02040503050203030202" pitchFamily="18" charset="0"/>
              </a:rPr>
              <a:t>	</a:t>
            </a:r>
            <a:r>
              <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Exporting final data in Excel file</a:t>
            </a:r>
          </a:p>
          <a:p>
            <a:pPr marL="406400" indent="0" algn="just" defTabSz="454025">
              <a:buNone/>
            </a:pPr>
            <a:endParaRPr lang="en-IN" dirty="0">
              <a:solidFill>
                <a:schemeClr val="tx1"/>
              </a:solidFill>
              <a:latin typeface="Bahnschrift Condensed" panose="020B0502040204020203" pitchFamily="34" charset="0"/>
              <a:ea typeface="Calibri" panose="020F0502020204030204" pitchFamily="34" charset="0"/>
              <a:cs typeface="Mangal" panose="02040503050203030202" pitchFamily="18" charset="0"/>
            </a:endParaRPr>
          </a:p>
          <a:p>
            <a:pPr marL="406400" indent="0" algn="just" defTabSz="454025">
              <a:buNone/>
            </a:pPr>
            <a:endPar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endParaRPr>
          </a:p>
          <a:p>
            <a:pPr marL="101600" indent="0" defTabSz="457200">
              <a:buNone/>
            </a:pPr>
            <a:endPar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endParaRPr>
          </a:p>
          <a:p>
            <a:pPr marL="101600" indent="0">
              <a:buNone/>
            </a:pPr>
            <a:endParaRPr lang="en-IN" sz="20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endParaRPr>
          </a:p>
          <a:p>
            <a:pPr marL="101600" indent="0">
              <a:buNone/>
            </a:pPr>
            <a:endParaRPr lang="en-US" dirty="0"/>
          </a:p>
        </p:txBody>
      </p:sp>
      <p:sp>
        <p:nvSpPr>
          <p:cNvPr id="5" name="Slide Number Placeholder 4">
            <a:extLst>
              <a:ext uri="{FF2B5EF4-FFF2-40B4-BE49-F238E27FC236}">
                <a16:creationId xmlns:a16="http://schemas.microsoft.com/office/drawing/2014/main" id="{D442FB1F-9CBB-E692-C646-C8AF2214D9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8B46FB57-29B1-3336-D529-506A6AE48E7A}"/>
              </a:ext>
            </a:extLst>
          </p:cNvPr>
          <p:cNvPicPr>
            <a:picLocks noChangeAspect="1"/>
          </p:cNvPicPr>
          <p:nvPr/>
        </p:nvPicPr>
        <p:blipFill>
          <a:blip r:embed="rId2"/>
          <a:stretch>
            <a:fillRect/>
          </a:stretch>
        </p:blipFill>
        <p:spPr>
          <a:xfrm>
            <a:off x="5824359" y="1213163"/>
            <a:ext cx="3188197" cy="3049125"/>
          </a:xfrm>
          <a:prstGeom prst="rect">
            <a:avLst/>
          </a:prstGeom>
        </p:spPr>
      </p:pic>
      <p:sp>
        <p:nvSpPr>
          <p:cNvPr id="8" name="Google Shape;189;p12">
            <a:extLst>
              <a:ext uri="{FF2B5EF4-FFF2-40B4-BE49-F238E27FC236}">
                <a16:creationId xmlns:a16="http://schemas.microsoft.com/office/drawing/2014/main" id="{D90B8E81-0C27-8D00-433F-5A483BD2666E}"/>
              </a:ext>
            </a:extLst>
          </p:cNvPr>
          <p:cNvSpPr txBox="1">
            <a:spLocks/>
          </p:cNvSpPr>
          <p:nvPr/>
        </p:nvSpPr>
        <p:spPr>
          <a:xfrm>
            <a:off x="814274" y="361494"/>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WEB SCRAPING STRATEGY</a:t>
            </a:r>
            <a:endParaRPr lang="en-IN" sz="2800" dirty="0"/>
          </a:p>
        </p:txBody>
      </p:sp>
      <p:grpSp>
        <p:nvGrpSpPr>
          <p:cNvPr id="9" name="Google Shape;934;p46">
            <a:extLst>
              <a:ext uri="{FF2B5EF4-FFF2-40B4-BE49-F238E27FC236}">
                <a16:creationId xmlns:a16="http://schemas.microsoft.com/office/drawing/2014/main" id="{9705F730-90B9-38EB-6789-865DC4ADE65C}"/>
              </a:ext>
            </a:extLst>
          </p:cNvPr>
          <p:cNvGrpSpPr/>
          <p:nvPr/>
        </p:nvGrpSpPr>
        <p:grpSpPr>
          <a:xfrm>
            <a:off x="332366" y="2050819"/>
            <a:ext cx="165100" cy="167041"/>
            <a:chOff x="2594050" y="1631825"/>
            <a:chExt cx="439625" cy="439625"/>
          </a:xfrm>
        </p:grpSpPr>
        <p:sp>
          <p:nvSpPr>
            <p:cNvPr id="10" name="Google Shape;935;p46">
              <a:extLst>
                <a:ext uri="{FF2B5EF4-FFF2-40B4-BE49-F238E27FC236}">
                  <a16:creationId xmlns:a16="http://schemas.microsoft.com/office/drawing/2014/main" id="{E4995B71-0985-7F04-FAD9-9B20938C5F5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36;p46">
              <a:extLst>
                <a:ext uri="{FF2B5EF4-FFF2-40B4-BE49-F238E27FC236}">
                  <a16:creationId xmlns:a16="http://schemas.microsoft.com/office/drawing/2014/main" id="{7F6F9DA6-11A0-C35D-429D-DC50BD2A7379}"/>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37;p46">
              <a:extLst>
                <a:ext uri="{FF2B5EF4-FFF2-40B4-BE49-F238E27FC236}">
                  <a16:creationId xmlns:a16="http://schemas.microsoft.com/office/drawing/2014/main" id="{1466E75F-E49D-8B7F-E160-08428A33747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38;p46">
              <a:extLst>
                <a:ext uri="{FF2B5EF4-FFF2-40B4-BE49-F238E27FC236}">
                  <a16:creationId xmlns:a16="http://schemas.microsoft.com/office/drawing/2014/main" id="{BD90B077-C085-24E4-AB5B-F07B276FCC5A}"/>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934;p46">
            <a:extLst>
              <a:ext uri="{FF2B5EF4-FFF2-40B4-BE49-F238E27FC236}">
                <a16:creationId xmlns:a16="http://schemas.microsoft.com/office/drawing/2014/main" id="{FA99874F-B0FE-494F-9D04-579C0AE702E1}"/>
              </a:ext>
            </a:extLst>
          </p:cNvPr>
          <p:cNvGrpSpPr/>
          <p:nvPr/>
        </p:nvGrpSpPr>
        <p:grpSpPr>
          <a:xfrm>
            <a:off x="334648" y="2784741"/>
            <a:ext cx="165100" cy="167041"/>
            <a:chOff x="2594050" y="1631825"/>
            <a:chExt cx="439625" cy="439625"/>
          </a:xfrm>
        </p:grpSpPr>
        <p:sp>
          <p:nvSpPr>
            <p:cNvPr id="15" name="Google Shape;935;p46">
              <a:extLst>
                <a:ext uri="{FF2B5EF4-FFF2-40B4-BE49-F238E27FC236}">
                  <a16:creationId xmlns:a16="http://schemas.microsoft.com/office/drawing/2014/main" id="{A4D3E88E-2EE3-4C48-72A0-1AAE8253AEE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36;p46">
              <a:extLst>
                <a:ext uri="{FF2B5EF4-FFF2-40B4-BE49-F238E27FC236}">
                  <a16:creationId xmlns:a16="http://schemas.microsoft.com/office/drawing/2014/main" id="{A9A3DDCC-8834-24A5-A566-44AA4AB56242}"/>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37;p46">
              <a:extLst>
                <a:ext uri="{FF2B5EF4-FFF2-40B4-BE49-F238E27FC236}">
                  <a16:creationId xmlns:a16="http://schemas.microsoft.com/office/drawing/2014/main" id="{78DA8728-CE72-4F7A-EDE0-7AC5692D400B}"/>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938;p46">
              <a:extLst>
                <a:ext uri="{FF2B5EF4-FFF2-40B4-BE49-F238E27FC236}">
                  <a16:creationId xmlns:a16="http://schemas.microsoft.com/office/drawing/2014/main" id="{299AD4D1-EAC8-70AD-3991-E2A3F933570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934;p46">
            <a:extLst>
              <a:ext uri="{FF2B5EF4-FFF2-40B4-BE49-F238E27FC236}">
                <a16:creationId xmlns:a16="http://schemas.microsoft.com/office/drawing/2014/main" id="{9909C1BB-9783-D0C5-BD36-09250E72156F}"/>
              </a:ext>
            </a:extLst>
          </p:cNvPr>
          <p:cNvGrpSpPr/>
          <p:nvPr/>
        </p:nvGrpSpPr>
        <p:grpSpPr>
          <a:xfrm>
            <a:off x="334648" y="3440797"/>
            <a:ext cx="165100" cy="167041"/>
            <a:chOff x="2594050" y="1631825"/>
            <a:chExt cx="439625" cy="439625"/>
          </a:xfrm>
        </p:grpSpPr>
        <p:sp>
          <p:nvSpPr>
            <p:cNvPr id="20" name="Google Shape;935;p46">
              <a:extLst>
                <a:ext uri="{FF2B5EF4-FFF2-40B4-BE49-F238E27FC236}">
                  <a16:creationId xmlns:a16="http://schemas.microsoft.com/office/drawing/2014/main" id="{1B1FFE13-22FC-4341-4495-1689EFBBAFA9}"/>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936;p46">
              <a:extLst>
                <a:ext uri="{FF2B5EF4-FFF2-40B4-BE49-F238E27FC236}">
                  <a16:creationId xmlns:a16="http://schemas.microsoft.com/office/drawing/2014/main" id="{CB433AA9-5057-CE6B-9104-A95496CF3D99}"/>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37;p46">
              <a:extLst>
                <a:ext uri="{FF2B5EF4-FFF2-40B4-BE49-F238E27FC236}">
                  <a16:creationId xmlns:a16="http://schemas.microsoft.com/office/drawing/2014/main" id="{9B41AC10-B15B-713C-64F7-2E2256DF45BC}"/>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38;p46">
              <a:extLst>
                <a:ext uri="{FF2B5EF4-FFF2-40B4-BE49-F238E27FC236}">
                  <a16:creationId xmlns:a16="http://schemas.microsoft.com/office/drawing/2014/main" id="{D0155FE9-F5A2-1AD7-E85F-1C419AA89B4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934;p46">
            <a:extLst>
              <a:ext uri="{FF2B5EF4-FFF2-40B4-BE49-F238E27FC236}">
                <a16:creationId xmlns:a16="http://schemas.microsoft.com/office/drawing/2014/main" id="{FBBC4480-6DD7-AF97-6445-CE43B669B429}"/>
              </a:ext>
            </a:extLst>
          </p:cNvPr>
          <p:cNvGrpSpPr/>
          <p:nvPr/>
        </p:nvGrpSpPr>
        <p:grpSpPr>
          <a:xfrm>
            <a:off x="327789" y="3855936"/>
            <a:ext cx="165100" cy="167041"/>
            <a:chOff x="2594050" y="1631825"/>
            <a:chExt cx="439625" cy="439625"/>
          </a:xfrm>
        </p:grpSpPr>
        <p:sp>
          <p:nvSpPr>
            <p:cNvPr id="25" name="Google Shape;935;p46">
              <a:extLst>
                <a:ext uri="{FF2B5EF4-FFF2-40B4-BE49-F238E27FC236}">
                  <a16:creationId xmlns:a16="http://schemas.microsoft.com/office/drawing/2014/main" id="{D4D7EEDB-CF53-0442-B458-7931D0817FE3}"/>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36;p46">
              <a:extLst>
                <a:ext uri="{FF2B5EF4-FFF2-40B4-BE49-F238E27FC236}">
                  <a16:creationId xmlns:a16="http://schemas.microsoft.com/office/drawing/2014/main" id="{FCFFA822-CC62-1479-9C7E-EC9C035701B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37;p46">
              <a:extLst>
                <a:ext uri="{FF2B5EF4-FFF2-40B4-BE49-F238E27FC236}">
                  <a16:creationId xmlns:a16="http://schemas.microsoft.com/office/drawing/2014/main" id="{5C2C1F7C-97FB-EAB1-2917-B90F64419B2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38;p46">
              <a:extLst>
                <a:ext uri="{FF2B5EF4-FFF2-40B4-BE49-F238E27FC236}">
                  <a16:creationId xmlns:a16="http://schemas.microsoft.com/office/drawing/2014/main" id="{A2D84907-156A-8720-3F10-F3F9BB317C4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 name="Google Shape;934;p46">
            <a:extLst>
              <a:ext uri="{FF2B5EF4-FFF2-40B4-BE49-F238E27FC236}">
                <a16:creationId xmlns:a16="http://schemas.microsoft.com/office/drawing/2014/main" id="{98722313-EB09-C430-720C-57E3EF33ECBF}"/>
              </a:ext>
            </a:extLst>
          </p:cNvPr>
          <p:cNvGrpSpPr/>
          <p:nvPr/>
        </p:nvGrpSpPr>
        <p:grpSpPr>
          <a:xfrm>
            <a:off x="370158" y="4235229"/>
            <a:ext cx="165100" cy="167041"/>
            <a:chOff x="2594050" y="1631825"/>
            <a:chExt cx="439625" cy="439625"/>
          </a:xfrm>
        </p:grpSpPr>
        <p:sp>
          <p:nvSpPr>
            <p:cNvPr id="30" name="Google Shape;935;p46">
              <a:extLst>
                <a:ext uri="{FF2B5EF4-FFF2-40B4-BE49-F238E27FC236}">
                  <a16:creationId xmlns:a16="http://schemas.microsoft.com/office/drawing/2014/main" id="{E71ADB89-6F5D-9864-138A-79E4392E99D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36;p46">
              <a:extLst>
                <a:ext uri="{FF2B5EF4-FFF2-40B4-BE49-F238E27FC236}">
                  <a16:creationId xmlns:a16="http://schemas.microsoft.com/office/drawing/2014/main" id="{A7DBFBD8-E24C-8366-FF0A-A96619338997}"/>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37;p46">
              <a:extLst>
                <a:ext uri="{FF2B5EF4-FFF2-40B4-BE49-F238E27FC236}">
                  <a16:creationId xmlns:a16="http://schemas.microsoft.com/office/drawing/2014/main" id="{9CB1265D-D235-E412-78B6-4DF1EA159CF6}"/>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38;p46">
              <a:extLst>
                <a:ext uri="{FF2B5EF4-FFF2-40B4-BE49-F238E27FC236}">
                  <a16:creationId xmlns:a16="http://schemas.microsoft.com/office/drawing/2014/main" id="{D4B684CB-6E81-795E-33E4-22B31AED7C85}"/>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 name="Google Shape;934;p46">
            <a:extLst>
              <a:ext uri="{FF2B5EF4-FFF2-40B4-BE49-F238E27FC236}">
                <a16:creationId xmlns:a16="http://schemas.microsoft.com/office/drawing/2014/main" id="{813C8044-E816-219F-21CE-9D2AC3BB0894}"/>
              </a:ext>
            </a:extLst>
          </p:cNvPr>
          <p:cNvGrpSpPr/>
          <p:nvPr/>
        </p:nvGrpSpPr>
        <p:grpSpPr>
          <a:xfrm>
            <a:off x="334648" y="4578172"/>
            <a:ext cx="165100" cy="167041"/>
            <a:chOff x="2594050" y="1631825"/>
            <a:chExt cx="439625" cy="439625"/>
          </a:xfrm>
        </p:grpSpPr>
        <p:sp>
          <p:nvSpPr>
            <p:cNvPr id="35" name="Google Shape;935;p46">
              <a:extLst>
                <a:ext uri="{FF2B5EF4-FFF2-40B4-BE49-F238E27FC236}">
                  <a16:creationId xmlns:a16="http://schemas.microsoft.com/office/drawing/2014/main" id="{6CE64046-6400-F94F-177D-0A6A6354618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36;p46">
              <a:extLst>
                <a:ext uri="{FF2B5EF4-FFF2-40B4-BE49-F238E27FC236}">
                  <a16:creationId xmlns:a16="http://schemas.microsoft.com/office/drawing/2014/main" id="{B8FE9F2D-F027-5563-8DAF-DDB14AD0D25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937;p46">
              <a:extLst>
                <a:ext uri="{FF2B5EF4-FFF2-40B4-BE49-F238E27FC236}">
                  <a16:creationId xmlns:a16="http://schemas.microsoft.com/office/drawing/2014/main" id="{63D38468-18A9-EDDC-0BD9-BA5C4C5AB0F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938;p46">
              <a:extLst>
                <a:ext uri="{FF2B5EF4-FFF2-40B4-BE49-F238E27FC236}">
                  <a16:creationId xmlns:a16="http://schemas.microsoft.com/office/drawing/2014/main" id="{9BAB9807-80CA-0CE7-AECF-E1CF59556C4B}"/>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19332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E61B92-7F9D-2E71-A924-5D5E2FC8247F}"/>
              </a:ext>
            </a:extLst>
          </p:cNvPr>
          <p:cNvSpPr>
            <a:spLocks noGrp="1"/>
          </p:cNvSpPr>
          <p:nvPr>
            <p:ph type="body" idx="1"/>
          </p:nvPr>
        </p:nvSpPr>
        <p:spPr>
          <a:xfrm>
            <a:off x="287773" y="1453680"/>
            <a:ext cx="4873383" cy="2956894"/>
          </a:xfrm>
        </p:spPr>
        <p:txBody>
          <a:bodyPr/>
          <a:lstStyle/>
          <a:p>
            <a:pPr marL="101600" indent="0">
              <a:buNone/>
            </a:pPr>
            <a:r>
              <a:rPr lang="en-US" sz="2000" dirty="0">
                <a:solidFill>
                  <a:schemeClr val="tx1"/>
                </a:solidFill>
                <a:latin typeface="Bahnschrift Condensed" panose="020B0502040204020203" pitchFamily="34" charset="0"/>
              </a:rPr>
              <a:t>After performing data cleaning operation, data for some of feature is missing.</a:t>
            </a:r>
          </a:p>
          <a:p>
            <a:pPr marL="101600" indent="0">
              <a:buNone/>
            </a:pPr>
            <a:r>
              <a:rPr lang="en-US" sz="2000" dirty="0">
                <a:solidFill>
                  <a:schemeClr val="tx1"/>
                </a:solidFill>
                <a:latin typeface="Bahnschrift Condensed" panose="020B0502040204020203" pitchFamily="34" charset="0"/>
              </a:rPr>
              <a:t>Strategy for Handling missing data :</a:t>
            </a:r>
          </a:p>
          <a:p>
            <a:pPr marL="101600" indent="0">
              <a:buNone/>
            </a:pPr>
            <a:r>
              <a:rPr lang="en-IN" sz="2000" dirty="0">
                <a:solidFill>
                  <a:schemeClr val="tx1"/>
                </a:solidFill>
                <a:latin typeface="Bahnschrift Condensed" panose="020B0502040204020203" pitchFamily="34" charset="0"/>
              </a:rPr>
              <a:t>Imputation</a:t>
            </a:r>
            <a:r>
              <a:rPr lang="en-IN" sz="2000" dirty="0">
                <a:latin typeface="Bahnschrift Condensed" panose="020B0502040204020203" pitchFamily="34" charset="0"/>
              </a:rPr>
              <a:t> </a:t>
            </a:r>
            <a:r>
              <a:rPr lang="en-IN" sz="2000" dirty="0">
                <a:solidFill>
                  <a:schemeClr val="tx1"/>
                </a:solidFill>
                <a:latin typeface="Bahnschrift Condensed" panose="020B0502040204020203" pitchFamily="34" charset="0"/>
              </a:rPr>
              <a:t>for categorical data done with mode of category</a:t>
            </a:r>
          </a:p>
          <a:p>
            <a:pPr marL="101600" indent="0">
              <a:buNone/>
            </a:pPr>
            <a:r>
              <a:rPr lang="en-US" sz="2000" dirty="0">
                <a:solidFill>
                  <a:schemeClr val="tx1"/>
                </a:solidFill>
                <a:latin typeface="Bahnschrift Condensed" panose="020B0502040204020203" pitchFamily="34" charset="0"/>
              </a:rPr>
              <a:t>Numerical value can be imputed with mean or median depending on sensitive to outliers</a:t>
            </a:r>
            <a:endParaRPr lang="en-IN" sz="2000" dirty="0">
              <a:solidFill>
                <a:schemeClr val="tx1"/>
              </a:solidFill>
              <a:latin typeface="Bahnschrift Condensed" panose="020B0502040204020203" pitchFamily="34" charset="0"/>
            </a:endParaRPr>
          </a:p>
          <a:p>
            <a:pPr marL="101600" indent="0">
              <a:buNone/>
            </a:pPr>
            <a:endParaRPr lang="en-US" sz="2000" dirty="0">
              <a:solidFill>
                <a:schemeClr val="tx1"/>
              </a:solidFill>
              <a:latin typeface="Bahnschrift Condensed" panose="020B0502040204020203" pitchFamily="34" charset="0"/>
            </a:endParaRPr>
          </a:p>
          <a:p>
            <a:pPr marL="101600" indent="0">
              <a:buNone/>
            </a:pPr>
            <a:endParaRPr lang="en-US" sz="2000" dirty="0">
              <a:solidFill>
                <a:schemeClr val="tx1"/>
              </a:solidFill>
              <a:latin typeface="Bahnschrift Condensed" panose="020B0502040204020203" pitchFamily="34" charset="0"/>
            </a:endParaRPr>
          </a:p>
          <a:p>
            <a:pPr marL="101600" indent="0">
              <a:buNone/>
            </a:pPr>
            <a:endParaRPr lang="en-US" dirty="0"/>
          </a:p>
        </p:txBody>
      </p:sp>
      <p:sp>
        <p:nvSpPr>
          <p:cNvPr id="5" name="Slide Number Placeholder 4">
            <a:extLst>
              <a:ext uri="{FF2B5EF4-FFF2-40B4-BE49-F238E27FC236}">
                <a16:creationId xmlns:a16="http://schemas.microsoft.com/office/drawing/2014/main" id="{7EE7E5F4-B678-B0FE-9BB6-C3AC53BC3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Google Shape;189;p12">
            <a:extLst>
              <a:ext uri="{FF2B5EF4-FFF2-40B4-BE49-F238E27FC236}">
                <a16:creationId xmlns:a16="http://schemas.microsoft.com/office/drawing/2014/main" id="{A87E9B7E-7CBD-1D6F-5AA1-19DD8C510B7D}"/>
              </a:ext>
            </a:extLst>
          </p:cNvPr>
          <p:cNvSpPr txBox="1">
            <a:spLocks noGrp="1"/>
          </p:cNvSpPr>
          <p:nvPr>
            <p:ph type="title"/>
          </p:nvPr>
        </p:nvSpPr>
        <p:spPr>
          <a:xfrm>
            <a:off x="814388" y="392113"/>
            <a:ext cx="5257800" cy="766762"/>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WEB SCRAPING STRATEGY</a:t>
            </a:r>
            <a:endParaRPr lang="en-IN" sz="2800" dirty="0"/>
          </a:p>
        </p:txBody>
      </p:sp>
      <p:sp>
        <p:nvSpPr>
          <p:cNvPr id="7" name="Google Shape;189;p12">
            <a:extLst>
              <a:ext uri="{FF2B5EF4-FFF2-40B4-BE49-F238E27FC236}">
                <a16:creationId xmlns:a16="http://schemas.microsoft.com/office/drawing/2014/main" id="{B351C031-B33E-C95B-0D4D-57EDC2241497}"/>
              </a:ext>
            </a:extLst>
          </p:cNvPr>
          <p:cNvSpPr txBox="1">
            <a:spLocks/>
          </p:cNvSpPr>
          <p:nvPr/>
        </p:nvSpPr>
        <p:spPr>
          <a:xfrm>
            <a:off x="814274" y="361494"/>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MISSING VALUE IMPUTATION</a:t>
            </a:r>
            <a:endParaRPr lang="en-IN" sz="2800" dirty="0"/>
          </a:p>
        </p:txBody>
      </p:sp>
      <p:pic>
        <p:nvPicPr>
          <p:cNvPr id="9" name="Picture 8">
            <a:extLst>
              <a:ext uri="{FF2B5EF4-FFF2-40B4-BE49-F238E27FC236}">
                <a16:creationId xmlns:a16="http://schemas.microsoft.com/office/drawing/2014/main" id="{3C480499-3031-4DF2-024E-6D7BE60A4B37}"/>
              </a:ext>
            </a:extLst>
          </p:cNvPr>
          <p:cNvPicPr>
            <a:picLocks noChangeAspect="1"/>
          </p:cNvPicPr>
          <p:nvPr/>
        </p:nvPicPr>
        <p:blipFill>
          <a:blip r:embed="rId2"/>
          <a:stretch>
            <a:fillRect/>
          </a:stretch>
        </p:blipFill>
        <p:spPr>
          <a:xfrm>
            <a:off x="5290946" y="1393431"/>
            <a:ext cx="3693602" cy="2992976"/>
          </a:xfrm>
          <a:prstGeom prst="rect">
            <a:avLst/>
          </a:prstGeom>
        </p:spPr>
      </p:pic>
      <p:grpSp>
        <p:nvGrpSpPr>
          <p:cNvPr id="10" name="Google Shape;927;p46">
            <a:extLst>
              <a:ext uri="{FF2B5EF4-FFF2-40B4-BE49-F238E27FC236}">
                <a16:creationId xmlns:a16="http://schemas.microsoft.com/office/drawing/2014/main" id="{567EEB62-E89C-3A80-5E49-849F2856BF5C}"/>
              </a:ext>
            </a:extLst>
          </p:cNvPr>
          <p:cNvGrpSpPr/>
          <p:nvPr/>
        </p:nvGrpSpPr>
        <p:grpSpPr>
          <a:xfrm>
            <a:off x="176720" y="1734522"/>
            <a:ext cx="160620" cy="244663"/>
            <a:chOff x="1923675" y="1633650"/>
            <a:chExt cx="436000" cy="435975"/>
          </a:xfrm>
        </p:grpSpPr>
        <p:sp>
          <p:nvSpPr>
            <p:cNvPr id="11" name="Google Shape;928;p46">
              <a:extLst>
                <a:ext uri="{FF2B5EF4-FFF2-40B4-BE49-F238E27FC236}">
                  <a16:creationId xmlns:a16="http://schemas.microsoft.com/office/drawing/2014/main" id="{72A512F2-F8D4-45E6-AF9E-C135504F6929}"/>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29;p46">
              <a:extLst>
                <a:ext uri="{FF2B5EF4-FFF2-40B4-BE49-F238E27FC236}">
                  <a16:creationId xmlns:a16="http://schemas.microsoft.com/office/drawing/2014/main" id="{6BE70582-FF3F-017C-A81B-5387A2F3C12F}"/>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30;p46">
              <a:extLst>
                <a:ext uri="{FF2B5EF4-FFF2-40B4-BE49-F238E27FC236}">
                  <a16:creationId xmlns:a16="http://schemas.microsoft.com/office/drawing/2014/main" id="{0AB6E3DF-9F4E-7536-2A96-51A722B5F3DC}"/>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31;p46">
              <a:extLst>
                <a:ext uri="{FF2B5EF4-FFF2-40B4-BE49-F238E27FC236}">
                  <a16:creationId xmlns:a16="http://schemas.microsoft.com/office/drawing/2014/main" id="{B2165BE9-389E-CCC8-86D7-608D79C6DA46}"/>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932;p46">
              <a:extLst>
                <a:ext uri="{FF2B5EF4-FFF2-40B4-BE49-F238E27FC236}">
                  <a16:creationId xmlns:a16="http://schemas.microsoft.com/office/drawing/2014/main" id="{E54D72A0-B506-0493-BD12-407749812469}"/>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33;p46">
              <a:extLst>
                <a:ext uri="{FF2B5EF4-FFF2-40B4-BE49-F238E27FC236}">
                  <a16:creationId xmlns:a16="http://schemas.microsoft.com/office/drawing/2014/main" id="{710DDB54-80E2-8BA2-0649-1FECC8866FF8}"/>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 name="Google Shape;927;p46">
            <a:extLst>
              <a:ext uri="{FF2B5EF4-FFF2-40B4-BE49-F238E27FC236}">
                <a16:creationId xmlns:a16="http://schemas.microsoft.com/office/drawing/2014/main" id="{7162E7B9-9BDF-7F8D-9BF9-89180875DAE2}"/>
              </a:ext>
            </a:extLst>
          </p:cNvPr>
          <p:cNvGrpSpPr/>
          <p:nvPr/>
        </p:nvGrpSpPr>
        <p:grpSpPr>
          <a:xfrm>
            <a:off x="173118" y="2362519"/>
            <a:ext cx="160620" cy="244663"/>
            <a:chOff x="1923675" y="1633650"/>
            <a:chExt cx="436000" cy="435975"/>
          </a:xfrm>
        </p:grpSpPr>
        <p:sp>
          <p:nvSpPr>
            <p:cNvPr id="18" name="Google Shape;928;p46">
              <a:extLst>
                <a:ext uri="{FF2B5EF4-FFF2-40B4-BE49-F238E27FC236}">
                  <a16:creationId xmlns:a16="http://schemas.microsoft.com/office/drawing/2014/main" id="{3133653D-4383-792D-326A-EF77F0D4DC32}"/>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929;p46">
              <a:extLst>
                <a:ext uri="{FF2B5EF4-FFF2-40B4-BE49-F238E27FC236}">
                  <a16:creationId xmlns:a16="http://schemas.microsoft.com/office/drawing/2014/main" id="{FC4B7D50-89EF-9E9A-1005-817CBE3B1C6A}"/>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30;p46">
              <a:extLst>
                <a:ext uri="{FF2B5EF4-FFF2-40B4-BE49-F238E27FC236}">
                  <a16:creationId xmlns:a16="http://schemas.microsoft.com/office/drawing/2014/main" id="{E5611477-4A40-FBD0-383C-07A468FDCB05}"/>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931;p46">
              <a:extLst>
                <a:ext uri="{FF2B5EF4-FFF2-40B4-BE49-F238E27FC236}">
                  <a16:creationId xmlns:a16="http://schemas.microsoft.com/office/drawing/2014/main" id="{6E88A341-9EB3-587E-1164-913B7A527EFA}"/>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32;p46">
              <a:extLst>
                <a:ext uri="{FF2B5EF4-FFF2-40B4-BE49-F238E27FC236}">
                  <a16:creationId xmlns:a16="http://schemas.microsoft.com/office/drawing/2014/main" id="{202978E1-4688-D729-0452-4C6754E51501}"/>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33;p46">
              <a:extLst>
                <a:ext uri="{FF2B5EF4-FFF2-40B4-BE49-F238E27FC236}">
                  <a16:creationId xmlns:a16="http://schemas.microsoft.com/office/drawing/2014/main" id="{3C0AFC54-BF52-E78D-E38A-40706FEBBADF}"/>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927;p46">
            <a:extLst>
              <a:ext uri="{FF2B5EF4-FFF2-40B4-BE49-F238E27FC236}">
                <a16:creationId xmlns:a16="http://schemas.microsoft.com/office/drawing/2014/main" id="{EA64AED8-4D56-7EBC-AAF0-A41DAA07246B}"/>
              </a:ext>
            </a:extLst>
          </p:cNvPr>
          <p:cNvGrpSpPr/>
          <p:nvPr/>
        </p:nvGrpSpPr>
        <p:grpSpPr>
          <a:xfrm>
            <a:off x="169534" y="2802435"/>
            <a:ext cx="160620" cy="244663"/>
            <a:chOff x="1923675" y="1633650"/>
            <a:chExt cx="436000" cy="435975"/>
          </a:xfrm>
        </p:grpSpPr>
        <p:sp>
          <p:nvSpPr>
            <p:cNvPr id="25" name="Google Shape;928;p46">
              <a:extLst>
                <a:ext uri="{FF2B5EF4-FFF2-40B4-BE49-F238E27FC236}">
                  <a16:creationId xmlns:a16="http://schemas.microsoft.com/office/drawing/2014/main" id="{043A6E26-DFDE-C705-4770-5EEF1018DC33}"/>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29;p46">
              <a:extLst>
                <a:ext uri="{FF2B5EF4-FFF2-40B4-BE49-F238E27FC236}">
                  <a16:creationId xmlns:a16="http://schemas.microsoft.com/office/drawing/2014/main" id="{1147BF4A-D143-9083-F121-F1862BB7AA7C}"/>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30;p46">
              <a:extLst>
                <a:ext uri="{FF2B5EF4-FFF2-40B4-BE49-F238E27FC236}">
                  <a16:creationId xmlns:a16="http://schemas.microsoft.com/office/drawing/2014/main" id="{4BFA86F5-6605-E19D-4721-99EB012D1DD0}"/>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31;p46">
              <a:extLst>
                <a:ext uri="{FF2B5EF4-FFF2-40B4-BE49-F238E27FC236}">
                  <a16:creationId xmlns:a16="http://schemas.microsoft.com/office/drawing/2014/main" id="{16A3BCBE-C0BF-0B38-D66F-AB2232F640D4}"/>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32;p46">
              <a:extLst>
                <a:ext uri="{FF2B5EF4-FFF2-40B4-BE49-F238E27FC236}">
                  <a16:creationId xmlns:a16="http://schemas.microsoft.com/office/drawing/2014/main" id="{06405AF9-C60A-CA6D-2FB6-58511F043F9B}"/>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933;p46">
              <a:extLst>
                <a:ext uri="{FF2B5EF4-FFF2-40B4-BE49-F238E27FC236}">
                  <a16:creationId xmlns:a16="http://schemas.microsoft.com/office/drawing/2014/main" id="{339CDD6A-A0DF-BAFF-399B-C4FA369E7489}"/>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927;p46">
            <a:extLst>
              <a:ext uri="{FF2B5EF4-FFF2-40B4-BE49-F238E27FC236}">
                <a16:creationId xmlns:a16="http://schemas.microsoft.com/office/drawing/2014/main" id="{02CBEFF2-D7EE-608F-54E8-65C44CEC3A08}"/>
              </a:ext>
            </a:extLst>
          </p:cNvPr>
          <p:cNvGrpSpPr/>
          <p:nvPr/>
        </p:nvGrpSpPr>
        <p:grpSpPr>
          <a:xfrm>
            <a:off x="205638" y="3457088"/>
            <a:ext cx="160620" cy="244663"/>
            <a:chOff x="1923675" y="1633650"/>
            <a:chExt cx="436000" cy="435975"/>
          </a:xfrm>
        </p:grpSpPr>
        <p:sp>
          <p:nvSpPr>
            <p:cNvPr id="32" name="Google Shape;928;p46">
              <a:extLst>
                <a:ext uri="{FF2B5EF4-FFF2-40B4-BE49-F238E27FC236}">
                  <a16:creationId xmlns:a16="http://schemas.microsoft.com/office/drawing/2014/main" id="{729F839D-3C53-F20E-F978-0E987D21B02A}"/>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29;p46">
              <a:extLst>
                <a:ext uri="{FF2B5EF4-FFF2-40B4-BE49-F238E27FC236}">
                  <a16:creationId xmlns:a16="http://schemas.microsoft.com/office/drawing/2014/main" id="{0B76C51F-BD7F-5404-238C-02AF6D9C2AC1}"/>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930;p46">
              <a:extLst>
                <a:ext uri="{FF2B5EF4-FFF2-40B4-BE49-F238E27FC236}">
                  <a16:creationId xmlns:a16="http://schemas.microsoft.com/office/drawing/2014/main" id="{16405447-2C0F-72F7-F6D9-5D716329C6B0}"/>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931;p46">
              <a:extLst>
                <a:ext uri="{FF2B5EF4-FFF2-40B4-BE49-F238E27FC236}">
                  <a16:creationId xmlns:a16="http://schemas.microsoft.com/office/drawing/2014/main" id="{16D5D429-7DC0-5F8F-0C65-392DAC6EF35F}"/>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32;p46">
              <a:extLst>
                <a:ext uri="{FF2B5EF4-FFF2-40B4-BE49-F238E27FC236}">
                  <a16:creationId xmlns:a16="http://schemas.microsoft.com/office/drawing/2014/main" id="{5BF7E076-A2C0-B37D-DB01-15ED294BA9CC}"/>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933;p46">
              <a:extLst>
                <a:ext uri="{FF2B5EF4-FFF2-40B4-BE49-F238E27FC236}">
                  <a16:creationId xmlns:a16="http://schemas.microsoft.com/office/drawing/2014/main" id="{038B1524-6B56-C94A-E278-BCB12FF94FC4}"/>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01372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9A8E-B95E-BC91-4AA4-DC277822206B}"/>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A30DC51A-072B-D3E4-3D38-0337DEC03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13" name="Google Shape;189;p12">
            <a:extLst>
              <a:ext uri="{FF2B5EF4-FFF2-40B4-BE49-F238E27FC236}">
                <a16:creationId xmlns:a16="http://schemas.microsoft.com/office/drawing/2014/main" id="{F27D3071-A3B0-CD0E-4686-FF8F3CA560C4}"/>
              </a:ext>
            </a:extLst>
          </p:cNvPr>
          <p:cNvSpPr txBox="1">
            <a:spLocks/>
          </p:cNvSpPr>
          <p:nvPr/>
        </p:nvSpPr>
        <p:spPr>
          <a:xfrm>
            <a:off x="814274" y="361494"/>
            <a:ext cx="5258400" cy="766200"/>
          </a:xfrm>
          <a:prstGeom prst="rect">
            <a:avLst/>
          </a:prstGeom>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2800" dirty="0"/>
              <a:t>MISSING VALUE IMPUTATION</a:t>
            </a:r>
            <a:endParaRPr lang="en-IN" sz="2800" dirty="0"/>
          </a:p>
        </p:txBody>
      </p:sp>
      <p:pic>
        <p:nvPicPr>
          <p:cNvPr id="14" name="Content Placeholder 3">
            <a:extLst>
              <a:ext uri="{FF2B5EF4-FFF2-40B4-BE49-F238E27FC236}">
                <a16:creationId xmlns:a16="http://schemas.microsoft.com/office/drawing/2014/main" id="{F70533DF-849C-96F2-2130-B4E7A76E1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 y="1465411"/>
            <a:ext cx="4889500" cy="2547789"/>
          </a:xfrm>
          <a:prstGeom prst="rect">
            <a:avLst/>
          </a:prstGeom>
          <a:ln w="19050">
            <a:solidFill>
              <a:srgbClr val="FF0000"/>
            </a:solidFill>
          </a:ln>
        </p:spPr>
      </p:pic>
      <p:pic>
        <p:nvPicPr>
          <p:cNvPr id="15" name="Picture 14">
            <a:extLst>
              <a:ext uri="{FF2B5EF4-FFF2-40B4-BE49-F238E27FC236}">
                <a16:creationId xmlns:a16="http://schemas.microsoft.com/office/drawing/2014/main" id="{C2FA2B4F-0946-A9D9-4E9A-69733FBE6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700" y="1465412"/>
            <a:ext cx="3157586" cy="2189280"/>
          </a:xfrm>
          <a:prstGeom prst="rect">
            <a:avLst/>
          </a:prstGeom>
          <a:ln w="19050">
            <a:solidFill>
              <a:srgbClr val="FF0000"/>
            </a:solidFill>
          </a:ln>
        </p:spPr>
      </p:pic>
      <p:sp>
        <p:nvSpPr>
          <p:cNvPr id="16" name="TextBox 15">
            <a:extLst>
              <a:ext uri="{FF2B5EF4-FFF2-40B4-BE49-F238E27FC236}">
                <a16:creationId xmlns:a16="http://schemas.microsoft.com/office/drawing/2014/main" id="{887F867A-A519-43B8-3684-73234F9A274C}"/>
              </a:ext>
            </a:extLst>
          </p:cNvPr>
          <p:cNvSpPr txBox="1"/>
          <p:nvPr/>
        </p:nvSpPr>
        <p:spPr>
          <a:xfrm>
            <a:off x="254000" y="4215226"/>
            <a:ext cx="4637813" cy="584775"/>
          </a:xfrm>
          <a:prstGeom prst="rect">
            <a:avLst/>
          </a:prstGeom>
          <a:noFill/>
        </p:spPr>
        <p:txBody>
          <a:bodyPr wrap="square" rtlCol="0">
            <a:spAutoFit/>
          </a:bodyPr>
          <a:lstStyle/>
          <a:p>
            <a:pPr algn="ctr"/>
            <a:r>
              <a:rPr lang="en-US" sz="1600" b="1" u="sng" dirty="0">
                <a:solidFill>
                  <a:srgbClr val="FF0000"/>
                </a:solidFill>
              </a:rPr>
              <a:t>Imputation of Missing Value for Categorical Variable</a:t>
            </a:r>
            <a:endParaRPr lang="en-IN" sz="1600" b="1" u="sng" dirty="0">
              <a:solidFill>
                <a:srgbClr val="FF0000"/>
              </a:solidFill>
            </a:endParaRPr>
          </a:p>
        </p:txBody>
      </p:sp>
      <p:sp>
        <p:nvSpPr>
          <p:cNvPr id="17" name="TextBox 16">
            <a:extLst>
              <a:ext uri="{FF2B5EF4-FFF2-40B4-BE49-F238E27FC236}">
                <a16:creationId xmlns:a16="http://schemas.microsoft.com/office/drawing/2014/main" id="{82CBB0C1-D2DA-D941-7655-55C84E859008}"/>
              </a:ext>
            </a:extLst>
          </p:cNvPr>
          <p:cNvSpPr txBox="1"/>
          <p:nvPr/>
        </p:nvSpPr>
        <p:spPr>
          <a:xfrm>
            <a:off x="6049348" y="3795289"/>
            <a:ext cx="2759586" cy="584775"/>
          </a:xfrm>
          <a:prstGeom prst="rect">
            <a:avLst/>
          </a:prstGeom>
          <a:noFill/>
        </p:spPr>
        <p:txBody>
          <a:bodyPr wrap="square" rtlCol="0">
            <a:spAutoFit/>
          </a:bodyPr>
          <a:lstStyle/>
          <a:p>
            <a:pPr algn="ctr"/>
            <a:r>
              <a:rPr lang="en-US" sz="1600" b="1" u="sng" dirty="0">
                <a:solidFill>
                  <a:srgbClr val="FF0000"/>
                </a:solidFill>
              </a:rPr>
              <a:t>Heat map of Missing Value After Imputation </a:t>
            </a:r>
            <a:endParaRPr lang="en-IN" sz="1600" b="1" u="sng" dirty="0">
              <a:solidFill>
                <a:srgbClr val="FF0000"/>
              </a:solidFill>
            </a:endParaRPr>
          </a:p>
        </p:txBody>
      </p:sp>
    </p:spTree>
    <p:extLst>
      <p:ext uri="{BB962C8B-B14F-4D97-AF65-F5344CB8AC3E}">
        <p14:creationId xmlns:p14="http://schemas.microsoft.com/office/powerpoint/2010/main" val="3415210829"/>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1064</Words>
  <Application>Microsoft Office PowerPoint</Application>
  <PresentationFormat>On-screen Show (16:9)</PresentationFormat>
  <Paragraphs>151</Paragraphs>
  <Slides>27</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Wingdings 2</vt:lpstr>
      <vt:lpstr>Wingdings</vt:lpstr>
      <vt:lpstr>Arvo</vt:lpstr>
      <vt:lpstr>Symbol</vt:lpstr>
      <vt:lpstr>Roboto Condensed</vt:lpstr>
      <vt:lpstr>Bahnschrift SemiLight</vt:lpstr>
      <vt:lpstr>Calibri</vt:lpstr>
      <vt:lpstr>Arial</vt:lpstr>
      <vt:lpstr>Bahnschrift Condensed</vt:lpstr>
      <vt:lpstr>Book Antiqua</vt:lpstr>
      <vt:lpstr>Roboto Condensed Light</vt:lpstr>
      <vt:lpstr>Agency FB</vt:lpstr>
      <vt:lpstr>Salerio template</vt:lpstr>
      <vt:lpstr>PROJECT REPORT ON USED CAR PREDICTION USING MACHINE LEARNING</vt:lpstr>
      <vt:lpstr>USED CAR PRICE PREDICTION</vt:lpstr>
      <vt:lpstr>PROBLEM STATMENT</vt:lpstr>
      <vt:lpstr>DATASET INFORMATION</vt:lpstr>
      <vt:lpstr>OBJECTIVE</vt:lpstr>
      <vt:lpstr>METHODOLOGY OF PROJECT </vt:lpstr>
      <vt:lpstr>PowerPoint Presentation</vt:lpstr>
      <vt:lpstr>WEB SCRAPING STRATEGY</vt:lpstr>
      <vt:lpstr>PowerPoint Presentation</vt:lpstr>
      <vt:lpstr>LABEL ENCODING OF CATEGORICAL DATA</vt:lpstr>
      <vt:lpstr>Data Inputs- Logic- Output Relationships</vt:lpstr>
      <vt:lpstr>PYTHON LIBRARIES USED IN THIS PROJECT</vt:lpstr>
      <vt:lpstr>Exploratory Data Analysis</vt:lpstr>
      <vt:lpstr>FUEL TYPE DISTRIBUTION</vt:lpstr>
      <vt:lpstr>PRICE VS FUEL TYPE DISTRIBUTION</vt:lpstr>
      <vt:lpstr>STEERING TYPE DISTRIBUTION</vt:lpstr>
      <vt:lpstr>PRICE VS STEERING TYPE DISTRIBUTION</vt:lpstr>
      <vt:lpstr>PRICE VS CAR AGE </vt:lpstr>
      <vt:lpstr>PowerPoint Presentation</vt:lpstr>
      <vt:lpstr>NO OF CYLINDER  VS PRICE</vt:lpstr>
      <vt:lpstr>CAR AGE VS PRICE</vt:lpstr>
      <vt:lpstr>PRICE VS MILAGE</vt:lpstr>
      <vt:lpstr>MACHINE LEARNING MODEL BUILDING</vt:lpstr>
      <vt:lpstr>MACHINE LEARNING MODEL BUILDING</vt:lpstr>
      <vt:lpstr>ML MODEL EVALUATION MATRIX</vt:lpstr>
      <vt:lpstr>LIMITATIONS &amp; SCOPE FOR FUTURE OF THIS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USED CAR PREDICTION USING MACHINE LEARNING</dc:title>
  <dc:creator>DataLab</dc:creator>
  <cp:lastModifiedBy>DataLab</cp:lastModifiedBy>
  <cp:revision>6</cp:revision>
  <dcterms:modified xsi:type="dcterms:W3CDTF">2022-06-11T17:06:44Z</dcterms:modified>
</cp:coreProperties>
</file>