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98" r:id="rId4"/>
    <p:sldId id="295" r:id="rId5"/>
    <p:sldId id="297" r:id="rId6"/>
    <p:sldId id="300" r:id="rId7"/>
    <p:sldId id="301" r:id="rId8"/>
    <p:sldId id="303" r:id="rId9"/>
    <p:sldId id="318" r:id="rId10"/>
    <p:sldId id="304" r:id="rId11"/>
    <p:sldId id="305" r:id="rId12"/>
    <p:sldId id="306" r:id="rId13"/>
    <p:sldId id="259" r:id="rId14"/>
    <p:sldId id="261" r:id="rId15"/>
    <p:sldId id="263" r:id="rId16"/>
    <p:sldId id="307" r:id="rId17"/>
    <p:sldId id="308" r:id="rId18"/>
    <p:sldId id="309" r:id="rId19"/>
    <p:sldId id="310" r:id="rId20"/>
    <p:sldId id="311" r:id="rId21"/>
    <p:sldId id="315" r:id="rId22"/>
    <p:sldId id="314" r:id="rId23"/>
    <p:sldId id="268" r:id="rId24"/>
    <p:sldId id="316" r:id="rId25"/>
    <p:sldId id="278" r:id="rId26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8"/>
      <p:bold r:id="rId29"/>
    </p:embeddedFon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Bahnschrift Condensed" panose="020B0502040204020203" pitchFamily="34" charset="0"/>
      <p:regular r:id="rId34"/>
      <p:bold r:id="rId35"/>
    </p:embeddedFont>
    <p:embeddedFont>
      <p:font typeface="Bookman Old Style" panose="02050604050505020204" pitchFamily="18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oboto Condensed" panose="02000000000000000000" pitchFamily="2" charset="0"/>
      <p:regular r:id="rId44"/>
      <p:bold r:id="rId45"/>
      <p:italic r:id="rId46"/>
      <p:boldItalic r:id="rId47"/>
    </p:embeddedFont>
    <p:embeddedFont>
      <p:font typeface="Roboto Condensed Light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38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34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86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22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64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7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tr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dhek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0" y="1123800"/>
            <a:ext cx="7591927" cy="24946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PROJECT REPORT ON FLIGHT PRICE PREDICTION USING MACHINE LEARNING TECHNIQUES</a:t>
            </a:r>
            <a:endParaRPr 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6AEE5-A09B-E715-FF94-FD86E0E6E51A}"/>
              </a:ext>
            </a:extLst>
          </p:cNvPr>
          <p:cNvSpPr txBox="1"/>
          <p:nvPr/>
        </p:nvSpPr>
        <p:spPr>
          <a:xfrm>
            <a:off x="4415589" y="4764505"/>
            <a:ext cx="3765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MS. YASHSHREE BAWIKSAR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6130-F78C-5CC2-86A9-8FFE3395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92575"/>
            <a:ext cx="5501175" cy="7662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/>
              <a:t>LABEL ENCODING OF 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E924-BE1C-E61A-F596-8A7EF533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499888"/>
            <a:ext cx="5501176" cy="2724300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Categorical features are transform using label encoding.</a:t>
            </a:r>
          </a:p>
          <a:p>
            <a:endParaRPr lang="en-IN" sz="20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B6B78-427D-01C7-A9C4-F7659C174E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874000" y="4636500"/>
            <a:ext cx="1231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E4336-7E24-D100-8B17-A2388FCB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49" y="1499888"/>
            <a:ext cx="3249593" cy="2503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CFADA-BD04-DC1A-A6AF-EEE79061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8" y="2322846"/>
            <a:ext cx="4961126" cy="2313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008-0107-C172-EA1A-01C93D15012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Data Inputs- Logic- Output Relationships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C9BE0-7945-C767-B8A9-5E61B357D3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705ED-386C-97AD-5558-191A3128F045}"/>
              </a:ext>
            </a:extLst>
          </p:cNvPr>
          <p:cNvSpPr txBox="1"/>
          <p:nvPr/>
        </p:nvSpPr>
        <p:spPr>
          <a:xfrm>
            <a:off x="6611798" y="1404536"/>
            <a:ext cx="2190204" cy="282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accent6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can see most of feature are either poorly or moderately correlated with target variable Price</a:t>
            </a:r>
            <a:r>
              <a:rPr lang="en-IN" sz="2000" dirty="0">
                <a:solidFill>
                  <a:schemeClr val="accent6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AAB4-D084-915A-18D8-6C25AB9E7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3058C-10AE-11F9-8DE1-C480F293C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6"/>
          <a:stretch/>
        </p:blipFill>
        <p:spPr bwMode="auto">
          <a:xfrm>
            <a:off x="341998" y="1537988"/>
            <a:ext cx="56007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682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DC52-395B-DECE-8538-955C25E6CC7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2400" dirty="0"/>
              <a:t>PYTHON LIBRARIES USED IN THIS PROJECT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3A1CE-62FC-19B5-438A-3D614D3C4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F0965-EDF1-95F1-6E8E-8D3A2F585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12200"/>
            <a:ext cx="5348799" cy="5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indent="0">
              <a:buNone/>
            </a:pPr>
            <a:r>
              <a:rPr lang="en-IN" dirty="0">
                <a:solidFill>
                  <a:schemeClr val="accent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Different libraries used for web scraping </a:t>
            </a:r>
            <a:endParaRPr lang="en-IN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C454716-2AC3-F461-A59E-82873113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0" y="1632895"/>
            <a:ext cx="3893102" cy="12485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74DBD-B8DC-8201-6D23-C3B6A69344AE}"/>
              </a:ext>
            </a:extLst>
          </p:cNvPr>
          <p:cNvCxnSpPr>
            <a:cxnSpLocks/>
          </p:cNvCxnSpPr>
          <p:nvPr/>
        </p:nvCxnSpPr>
        <p:spPr>
          <a:xfrm flipH="1">
            <a:off x="184950" y="3044676"/>
            <a:ext cx="4332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3A633D-FCB5-B460-891A-2E121C780D42}"/>
              </a:ext>
            </a:extLst>
          </p:cNvPr>
          <p:cNvSpPr txBox="1"/>
          <p:nvPr/>
        </p:nvSpPr>
        <p:spPr>
          <a:xfrm>
            <a:off x="184951" y="3052688"/>
            <a:ext cx="276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Bahnschrift Condensed" panose="020B0502040204020203" pitchFamily="34" charset="0"/>
                <a:cs typeface="Mangal" panose="02040503050203030202" pitchFamily="18" charset="0"/>
                <a:sym typeface="Roboto Condensed Light"/>
              </a:rPr>
              <a:t>Visualisation</a:t>
            </a:r>
            <a:r>
              <a:rPr lang="en-IN" sz="2800" dirty="0">
                <a:solidFill>
                  <a:schemeClr val="accent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libraries</a:t>
            </a:r>
            <a:r>
              <a:rPr lang="en-IN" sz="2800" dirty="0">
                <a:solidFill>
                  <a:schemeClr val="accent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used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3A72D9-63D9-4BCF-E48C-A1F4974AB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" y="3575909"/>
            <a:ext cx="4004508" cy="13761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91C4F8-9C16-6CB7-3426-047E62BBF248}"/>
              </a:ext>
            </a:extLst>
          </p:cNvPr>
          <p:cNvCxnSpPr>
            <a:cxnSpLocks/>
          </p:cNvCxnSpPr>
          <p:nvPr/>
        </p:nvCxnSpPr>
        <p:spPr>
          <a:xfrm>
            <a:off x="4517047" y="1384300"/>
            <a:ext cx="0" cy="356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753E22-C7BF-EE78-8035-473876BE5CF4}"/>
              </a:ext>
            </a:extLst>
          </p:cNvPr>
          <p:cNvSpPr txBox="1"/>
          <p:nvPr/>
        </p:nvSpPr>
        <p:spPr>
          <a:xfrm>
            <a:off x="4956042" y="1347647"/>
            <a:ext cx="400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Machine Learning model building  libraries</a:t>
            </a:r>
            <a:endParaRPr lang="en-IN" sz="2400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55FF92-F015-7447-5813-AECA3923E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92" y="2261418"/>
            <a:ext cx="4252302" cy="20184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57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Exploratory Data Analysis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Let’s Start’s to Exploring the data to get some insights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4058B-11CC-F761-084A-9E89DAA5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" y="166546"/>
            <a:ext cx="5002213" cy="26157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</a:rPr>
              <a:t>AIRLINE TYPES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380E7-FFC5-9268-00EA-3B254299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5" y="1661094"/>
            <a:ext cx="5063159" cy="278384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DA92A-B6AA-4F48-75F4-30ADD67AB3B9}"/>
              </a:ext>
            </a:extLst>
          </p:cNvPr>
          <p:cNvSpPr txBox="1"/>
          <p:nvPr/>
        </p:nvSpPr>
        <p:spPr>
          <a:xfrm>
            <a:off x="6220326" y="1413350"/>
            <a:ext cx="2620749" cy="2962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>
                <a:solidFill>
                  <a:schemeClr val="accent6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We can see maximum number of flights run by Vistara Premium Economy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>
                <a:solidFill>
                  <a:schemeClr val="accent6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while minimum Flights run by SpiceJet.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>
                <a:solidFill>
                  <a:schemeClr val="accent6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Around 15% of flights of Business Class</a:t>
            </a:r>
            <a:r>
              <a:rPr lang="en-US" sz="2400" dirty="0">
                <a:solidFill>
                  <a:schemeClr val="accent6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445168" y="392575"/>
            <a:ext cx="5627507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>
                <a:solidFill>
                  <a:schemeClr val="bg1"/>
                </a:solidFill>
              </a:rPr>
              <a:t>CLASS WISE DISTRIBUTION OF FLIGHTS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20" name="Google Shape;1222;p46">
            <a:extLst>
              <a:ext uri="{FF2B5EF4-FFF2-40B4-BE49-F238E27FC236}">
                <a16:creationId xmlns:a16="http://schemas.microsoft.com/office/drawing/2014/main" id="{10702F4D-F18E-9F4D-A5EE-5E7FC8C89E8D}"/>
              </a:ext>
            </a:extLst>
          </p:cNvPr>
          <p:cNvGrpSpPr/>
          <p:nvPr/>
        </p:nvGrpSpPr>
        <p:grpSpPr>
          <a:xfrm>
            <a:off x="397542" y="2897638"/>
            <a:ext cx="180570" cy="252953"/>
            <a:chOff x="6718575" y="2318625"/>
            <a:chExt cx="256950" cy="407375"/>
          </a:xfrm>
        </p:grpSpPr>
        <p:sp>
          <p:nvSpPr>
            <p:cNvPr id="21" name="Google Shape;1223;p46">
              <a:extLst>
                <a:ext uri="{FF2B5EF4-FFF2-40B4-BE49-F238E27FC236}">
                  <a16:creationId xmlns:a16="http://schemas.microsoft.com/office/drawing/2014/main" id="{59AC313A-07CE-39BA-5B12-E04F926A64A8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24;p46">
              <a:extLst>
                <a:ext uri="{FF2B5EF4-FFF2-40B4-BE49-F238E27FC236}">
                  <a16:creationId xmlns:a16="http://schemas.microsoft.com/office/drawing/2014/main" id="{60D43BB1-7C4D-F031-ED05-D9B9D1F73CAB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225;p46">
              <a:extLst>
                <a:ext uri="{FF2B5EF4-FFF2-40B4-BE49-F238E27FC236}">
                  <a16:creationId xmlns:a16="http://schemas.microsoft.com/office/drawing/2014/main" id="{2E991428-3974-437C-E3A0-5BB22D3A166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226;p46">
              <a:extLst>
                <a:ext uri="{FF2B5EF4-FFF2-40B4-BE49-F238E27FC236}">
                  <a16:creationId xmlns:a16="http://schemas.microsoft.com/office/drawing/2014/main" id="{4FC86F1A-D45B-D22E-11E0-6AB51CA678C4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227;p46">
              <a:extLst>
                <a:ext uri="{FF2B5EF4-FFF2-40B4-BE49-F238E27FC236}">
                  <a16:creationId xmlns:a16="http://schemas.microsoft.com/office/drawing/2014/main" id="{5F2C0BCB-19F3-D724-EC6D-23D9684B7281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228;p46">
              <a:extLst>
                <a:ext uri="{FF2B5EF4-FFF2-40B4-BE49-F238E27FC236}">
                  <a16:creationId xmlns:a16="http://schemas.microsoft.com/office/drawing/2014/main" id="{EE5720F4-10C5-8E5B-FDDD-3E0B2EE60053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229;p46">
              <a:extLst>
                <a:ext uri="{FF2B5EF4-FFF2-40B4-BE49-F238E27FC236}">
                  <a16:creationId xmlns:a16="http://schemas.microsoft.com/office/drawing/2014/main" id="{E91E2728-0C1F-1800-13AC-688059F1F22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230;p46">
              <a:extLst>
                <a:ext uri="{FF2B5EF4-FFF2-40B4-BE49-F238E27FC236}">
                  <a16:creationId xmlns:a16="http://schemas.microsoft.com/office/drawing/2014/main" id="{1081029C-3285-8892-5635-5AC67C738609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8CE8433-6894-2FB5-946D-E7463C48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25" y="1560444"/>
            <a:ext cx="5362575" cy="2892286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6B850CE-41AA-7C11-6026-6BCDD3A60174}"/>
              </a:ext>
            </a:extLst>
          </p:cNvPr>
          <p:cNvSpPr txBox="1"/>
          <p:nvPr/>
        </p:nvSpPr>
        <p:spPr>
          <a:xfrm>
            <a:off x="660860" y="1560444"/>
            <a:ext cx="2221939" cy="31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66.3% flights are of Economy class, as they are low cost of flight &amp; most of people prefer it.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There are more Premium Economy flights than business class flights. It not because Business class is less costly than Premium Economy class.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0" name="Google Shape;1222;p46">
            <a:extLst>
              <a:ext uri="{FF2B5EF4-FFF2-40B4-BE49-F238E27FC236}">
                <a16:creationId xmlns:a16="http://schemas.microsoft.com/office/drawing/2014/main" id="{547CE4E7-F24B-3CC1-9D71-6BCE3FD8E655}"/>
              </a:ext>
            </a:extLst>
          </p:cNvPr>
          <p:cNvGrpSpPr/>
          <p:nvPr/>
        </p:nvGrpSpPr>
        <p:grpSpPr>
          <a:xfrm>
            <a:off x="354687" y="1654206"/>
            <a:ext cx="180570" cy="252953"/>
            <a:chOff x="6718575" y="2318625"/>
            <a:chExt cx="256950" cy="407375"/>
          </a:xfrm>
        </p:grpSpPr>
        <p:sp>
          <p:nvSpPr>
            <p:cNvPr id="41" name="Google Shape;1223;p46">
              <a:extLst>
                <a:ext uri="{FF2B5EF4-FFF2-40B4-BE49-F238E27FC236}">
                  <a16:creationId xmlns:a16="http://schemas.microsoft.com/office/drawing/2014/main" id="{D8169B47-15AD-D875-18D9-CBAE092A6EA2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224;p46">
              <a:extLst>
                <a:ext uri="{FF2B5EF4-FFF2-40B4-BE49-F238E27FC236}">
                  <a16:creationId xmlns:a16="http://schemas.microsoft.com/office/drawing/2014/main" id="{A9AF9BD0-E4BE-8807-F5DA-2A691A05C420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225;p46">
              <a:extLst>
                <a:ext uri="{FF2B5EF4-FFF2-40B4-BE49-F238E27FC236}">
                  <a16:creationId xmlns:a16="http://schemas.microsoft.com/office/drawing/2014/main" id="{D26A8223-9599-4A9D-A2D3-50645258277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226;p46">
              <a:extLst>
                <a:ext uri="{FF2B5EF4-FFF2-40B4-BE49-F238E27FC236}">
                  <a16:creationId xmlns:a16="http://schemas.microsoft.com/office/drawing/2014/main" id="{583D0BB3-72C6-1575-4D5C-FCF375102009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227;p46">
              <a:extLst>
                <a:ext uri="{FF2B5EF4-FFF2-40B4-BE49-F238E27FC236}">
                  <a16:creationId xmlns:a16="http://schemas.microsoft.com/office/drawing/2014/main" id="{AABD4DA1-3BDE-E297-AB11-88803A3A24C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228;p46">
              <a:extLst>
                <a:ext uri="{FF2B5EF4-FFF2-40B4-BE49-F238E27FC236}">
                  <a16:creationId xmlns:a16="http://schemas.microsoft.com/office/drawing/2014/main" id="{0114839A-6AD9-A017-52B8-168520601537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229;p46">
              <a:extLst>
                <a:ext uri="{FF2B5EF4-FFF2-40B4-BE49-F238E27FC236}">
                  <a16:creationId xmlns:a16="http://schemas.microsoft.com/office/drawing/2014/main" id="{76B2E19A-B5E7-FDFB-9906-F3D0ACFB1916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230;p46">
              <a:extLst>
                <a:ext uri="{FF2B5EF4-FFF2-40B4-BE49-F238E27FC236}">
                  <a16:creationId xmlns:a16="http://schemas.microsoft.com/office/drawing/2014/main" id="{A1CC1FFF-81FC-3CE8-E2D3-AEE01286F3E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0F68-A332-E1C9-1779-931B8FA80FE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2800" dirty="0"/>
              <a:t>STOP WISE DISTRIBUTION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FB1BE-B95B-3E82-9FCA-EA78886BF4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9" name="Google Shape;1222;p46">
            <a:extLst>
              <a:ext uri="{FF2B5EF4-FFF2-40B4-BE49-F238E27FC236}">
                <a16:creationId xmlns:a16="http://schemas.microsoft.com/office/drawing/2014/main" id="{A9823355-C3B2-2E2A-D4B5-DDC4FEC871C6}"/>
              </a:ext>
            </a:extLst>
          </p:cNvPr>
          <p:cNvGrpSpPr/>
          <p:nvPr/>
        </p:nvGrpSpPr>
        <p:grpSpPr>
          <a:xfrm>
            <a:off x="6750018" y="783172"/>
            <a:ext cx="147471" cy="286745"/>
            <a:chOff x="6718575" y="2318625"/>
            <a:chExt cx="256950" cy="407375"/>
          </a:xfrm>
        </p:grpSpPr>
        <p:sp>
          <p:nvSpPr>
            <p:cNvPr id="10" name="Google Shape;1223;p46">
              <a:extLst>
                <a:ext uri="{FF2B5EF4-FFF2-40B4-BE49-F238E27FC236}">
                  <a16:creationId xmlns:a16="http://schemas.microsoft.com/office/drawing/2014/main" id="{B396AC88-C986-967A-7D84-6FD77340FDD6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24;p46">
              <a:extLst>
                <a:ext uri="{FF2B5EF4-FFF2-40B4-BE49-F238E27FC236}">
                  <a16:creationId xmlns:a16="http://schemas.microsoft.com/office/drawing/2014/main" id="{F96E4F83-3FBF-3108-8B20-F28F4D1B6BB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25;p46">
              <a:extLst>
                <a:ext uri="{FF2B5EF4-FFF2-40B4-BE49-F238E27FC236}">
                  <a16:creationId xmlns:a16="http://schemas.microsoft.com/office/drawing/2014/main" id="{95B1B181-4CA9-3694-147B-E67845F57E2E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26;p46">
              <a:extLst>
                <a:ext uri="{FF2B5EF4-FFF2-40B4-BE49-F238E27FC236}">
                  <a16:creationId xmlns:a16="http://schemas.microsoft.com/office/drawing/2014/main" id="{495A4AED-D4D2-34AB-466F-39EFEC33033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27;p46">
              <a:extLst>
                <a:ext uri="{FF2B5EF4-FFF2-40B4-BE49-F238E27FC236}">
                  <a16:creationId xmlns:a16="http://schemas.microsoft.com/office/drawing/2014/main" id="{BF29CCD5-39CF-AE71-180B-8828F6C0997C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28;p46">
              <a:extLst>
                <a:ext uri="{FF2B5EF4-FFF2-40B4-BE49-F238E27FC236}">
                  <a16:creationId xmlns:a16="http://schemas.microsoft.com/office/drawing/2014/main" id="{0105ACA6-D4DA-77FB-B016-6A9F7A94AADC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29;p46">
              <a:extLst>
                <a:ext uri="{FF2B5EF4-FFF2-40B4-BE49-F238E27FC236}">
                  <a16:creationId xmlns:a16="http://schemas.microsoft.com/office/drawing/2014/main" id="{148E4FCE-CC36-F368-E2B5-4A5895C4C7A3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230;p46">
              <a:extLst>
                <a:ext uri="{FF2B5EF4-FFF2-40B4-BE49-F238E27FC236}">
                  <a16:creationId xmlns:a16="http://schemas.microsoft.com/office/drawing/2014/main" id="{AE8C9228-8AB2-A5E1-94BE-0441E394852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92EA7-66F4-2D41-8577-19596D33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2" y="1537928"/>
            <a:ext cx="5724525" cy="2775637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608FF5-C1D4-3E37-41A6-9739AD1ED2F2}"/>
              </a:ext>
            </a:extLst>
          </p:cNvPr>
          <p:cNvSpPr txBox="1"/>
          <p:nvPr/>
        </p:nvSpPr>
        <p:spPr>
          <a:xfrm>
            <a:off x="6987304" y="780884"/>
            <a:ext cx="1840156" cy="364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62.6% flights take single stop in there way from New Delhi to Mumbai. It is also possible that these flights may have high flight duration compare to Non-stop Flight.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36.8% of flights do not have any stop in their route.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oogle Shape;1222;p46">
            <a:extLst>
              <a:ext uri="{FF2B5EF4-FFF2-40B4-BE49-F238E27FC236}">
                <a16:creationId xmlns:a16="http://schemas.microsoft.com/office/drawing/2014/main" id="{9FD3FE28-FCF7-A185-19D5-816BD868804E}"/>
              </a:ext>
            </a:extLst>
          </p:cNvPr>
          <p:cNvGrpSpPr/>
          <p:nvPr/>
        </p:nvGrpSpPr>
        <p:grpSpPr>
          <a:xfrm>
            <a:off x="6806806" y="3450172"/>
            <a:ext cx="147471" cy="286745"/>
            <a:chOff x="6718575" y="2318625"/>
            <a:chExt cx="256950" cy="407375"/>
          </a:xfrm>
        </p:grpSpPr>
        <p:sp>
          <p:nvSpPr>
            <p:cNvPr id="21" name="Google Shape;1223;p46">
              <a:extLst>
                <a:ext uri="{FF2B5EF4-FFF2-40B4-BE49-F238E27FC236}">
                  <a16:creationId xmlns:a16="http://schemas.microsoft.com/office/drawing/2014/main" id="{656C252C-01E6-1534-FF5C-BB7768B89166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24;p46">
              <a:extLst>
                <a:ext uri="{FF2B5EF4-FFF2-40B4-BE49-F238E27FC236}">
                  <a16:creationId xmlns:a16="http://schemas.microsoft.com/office/drawing/2014/main" id="{57E1B98E-C18B-AF9D-86D2-1CB4F544983C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225;p46">
              <a:extLst>
                <a:ext uri="{FF2B5EF4-FFF2-40B4-BE49-F238E27FC236}">
                  <a16:creationId xmlns:a16="http://schemas.microsoft.com/office/drawing/2014/main" id="{DE6DEBDA-ED37-193C-8123-8AC84039432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226;p46">
              <a:extLst>
                <a:ext uri="{FF2B5EF4-FFF2-40B4-BE49-F238E27FC236}">
                  <a16:creationId xmlns:a16="http://schemas.microsoft.com/office/drawing/2014/main" id="{E8890336-DA0B-9C49-499B-CC0F9E8513CA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227;p46">
              <a:extLst>
                <a:ext uri="{FF2B5EF4-FFF2-40B4-BE49-F238E27FC236}">
                  <a16:creationId xmlns:a16="http://schemas.microsoft.com/office/drawing/2014/main" id="{E5CE135D-0DC5-FD0A-EA7F-03360884CE68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228;p46">
              <a:extLst>
                <a:ext uri="{FF2B5EF4-FFF2-40B4-BE49-F238E27FC236}">
                  <a16:creationId xmlns:a16="http://schemas.microsoft.com/office/drawing/2014/main" id="{17131403-7613-9789-9516-0837B669BA0C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229;p46">
              <a:extLst>
                <a:ext uri="{FF2B5EF4-FFF2-40B4-BE49-F238E27FC236}">
                  <a16:creationId xmlns:a16="http://schemas.microsoft.com/office/drawing/2014/main" id="{58EF0BE9-B96C-216B-A25B-6696AA1044EB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230;p46">
              <a:extLst>
                <a:ext uri="{FF2B5EF4-FFF2-40B4-BE49-F238E27FC236}">
                  <a16:creationId xmlns:a16="http://schemas.microsoft.com/office/drawing/2014/main" id="{66BA17FC-EED7-D697-4559-DF675A54E2DF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6883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98F1-DC53-B59A-66EB-F9E63183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90" y="329074"/>
            <a:ext cx="5258400" cy="87557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dirty="0"/>
              <a:t>DAY WISE DISTRIBUTION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E7792-FDA3-29D0-B80F-42ED0CB785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9" name="Google Shape;1222;p46">
            <a:extLst>
              <a:ext uri="{FF2B5EF4-FFF2-40B4-BE49-F238E27FC236}">
                <a16:creationId xmlns:a16="http://schemas.microsoft.com/office/drawing/2014/main" id="{56D26A5C-B7B9-6CBD-C241-7D56FA177024}"/>
              </a:ext>
            </a:extLst>
          </p:cNvPr>
          <p:cNvGrpSpPr/>
          <p:nvPr/>
        </p:nvGrpSpPr>
        <p:grpSpPr>
          <a:xfrm>
            <a:off x="184614" y="3243481"/>
            <a:ext cx="163763" cy="294169"/>
            <a:chOff x="6718575" y="2318625"/>
            <a:chExt cx="256950" cy="407375"/>
          </a:xfrm>
        </p:grpSpPr>
        <p:sp>
          <p:nvSpPr>
            <p:cNvPr id="10" name="Google Shape;1223;p46">
              <a:extLst>
                <a:ext uri="{FF2B5EF4-FFF2-40B4-BE49-F238E27FC236}">
                  <a16:creationId xmlns:a16="http://schemas.microsoft.com/office/drawing/2014/main" id="{05442BB8-1C34-5117-D374-8984A814FE08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24;p46">
              <a:extLst>
                <a:ext uri="{FF2B5EF4-FFF2-40B4-BE49-F238E27FC236}">
                  <a16:creationId xmlns:a16="http://schemas.microsoft.com/office/drawing/2014/main" id="{C1C5B8DC-0766-2869-570F-4B960F812DD8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25;p46">
              <a:extLst>
                <a:ext uri="{FF2B5EF4-FFF2-40B4-BE49-F238E27FC236}">
                  <a16:creationId xmlns:a16="http://schemas.microsoft.com/office/drawing/2014/main" id="{95E7B794-4C46-96B5-42FA-70D249DAEA3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26;p46">
              <a:extLst>
                <a:ext uri="{FF2B5EF4-FFF2-40B4-BE49-F238E27FC236}">
                  <a16:creationId xmlns:a16="http://schemas.microsoft.com/office/drawing/2014/main" id="{91922FF7-8543-1818-F86B-D03F6E3E31A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27;p46">
              <a:extLst>
                <a:ext uri="{FF2B5EF4-FFF2-40B4-BE49-F238E27FC236}">
                  <a16:creationId xmlns:a16="http://schemas.microsoft.com/office/drawing/2014/main" id="{FCC634B3-3B7E-4E3A-17C4-76F9B0ADE318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28;p46">
              <a:extLst>
                <a:ext uri="{FF2B5EF4-FFF2-40B4-BE49-F238E27FC236}">
                  <a16:creationId xmlns:a16="http://schemas.microsoft.com/office/drawing/2014/main" id="{1699A508-395B-28F1-0FAF-C16D41878FD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29;p46">
              <a:extLst>
                <a:ext uri="{FF2B5EF4-FFF2-40B4-BE49-F238E27FC236}">
                  <a16:creationId xmlns:a16="http://schemas.microsoft.com/office/drawing/2014/main" id="{64E42A8B-6687-B194-657D-CC6ACB80BFC8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230;p46">
              <a:extLst>
                <a:ext uri="{FF2B5EF4-FFF2-40B4-BE49-F238E27FC236}">
                  <a16:creationId xmlns:a16="http://schemas.microsoft.com/office/drawing/2014/main" id="{E46FE18D-399C-49C8-31DD-68D42D0F03F8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222;p46">
            <a:extLst>
              <a:ext uri="{FF2B5EF4-FFF2-40B4-BE49-F238E27FC236}">
                <a16:creationId xmlns:a16="http://schemas.microsoft.com/office/drawing/2014/main" id="{34ABEFEF-6284-8D66-3397-DB7BBA2BCAE7}"/>
              </a:ext>
            </a:extLst>
          </p:cNvPr>
          <p:cNvGrpSpPr/>
          <p:nvPr/>
        </p:nvGrpSpPr>
        <p:grpSpPr>
          <a:xfrm>
            <a:off x="212064" y="1816524"/>
            <a:ext cx="163763" cy="320390"/>
            <a:chOff x="6718575" y="2318625"/>
            <a:chExt cx="256950" cy="407375"/>
          </a:xfrm>
        </p:grpSpPr>
        <p:sp>
          <p:nvSpPr>
            <p:cNvPr id="19" name="Google Shape;1223;p46">
              <a:extLst>
                <a:ext uri="{FF2B5EF4-FFF2-40B4-BE49-F238E27FC236}">
                  <a16:creationId xmlns:a16="http://schemas.microsoft.com/office/drawing/2014/main" id="{22F5FB8A-65DF-055E-97BF-BD78C6770860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224;p46">
              <a:extLst>
                <a:ext uri="{FF2B5EF4-FFF2-40B4-BE49-F238E27FC236}">
                  <a16:creationId xmlns:a16="http://schemas.microsoft.com/office/drawing/2014/main" id="{97BC99FF-8B1A-4BC2-CD3C-F0FD6A78D1BA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225;p46">
              <a:extLst>
                <a:ext uri="{FF2B5EF4-FFF2-40B4-BE49-F238E27FC236}">
                  <a16:creationId xmlns:a16="http://schemas.microsoft.com/office/drawing/2014/main" id="{94150D58-CB9B-C979-94F8-5157B60B017B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26;p46">
              <a:extLst>
                <a:ext uri="{FF2B5EF4-FFF2-40B4-BE49-F238E27FC236}">
                  <a16:creationId xmlns:a16="http://schemas.microsoft.com/office/drawing/2014/main" id="{48219ECA-C434-90A0-8DFC-34EDC95F71CA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227;p46">
              <a:extLst>
                <a:ext uri="{FF2B5EF4-FFF2-40B4-BE49-F238E27FC236}">
                  <a16:creationId xmlns:a16="http://schemas.microsoft.com/office/drawing/2014/main" id="{A54F5504-3AD2-B790-9D27-85474946DBA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228;p46">
              <a:extLst>
                <a:ext uri="{FF2B5EF4-FFF2-40B4-BE49-F238E27FC236}">
                  <a16:creationId xmlns:a16="http://schemas.microsoft.com/office/drawing/2014/main" id="{2D839D6F-2B1C-FBAC-3BEB-EAC735E20162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229;p46">
              <a:extLst>
                <a:ext uri="{FF2B5EF4-FFF2-40B4-BE49-F238E27FC236}">
                  <a16:creationId xmlns:a16="http://schemas.microsoft.com/office/drawing/2014/main" id="{E84B323F-6AF0-B355-5EC6-B2E1EA2BD00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230;p46">
              <a:extLst>
                <a:ext uri="{FF2B5EF4-FFF2-40B4-BE49-F238E27FC236}">
                  <a16:creationId xmlns:a16="http://schemas.microsoft.com/office/drawing/2014/main" id="{E0223154-D15C-AC91-EBAE-C29C647A5CB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4DB5CB2-6140-6906-EF12-5B2CBD23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058" y="1569427"/>
            <a:ext cx="5924878" cy="2567673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3C8092-0CBA-D8BC-CECE-3FF4E9C13E4C}"/>
              </a:ext>
            </a:extLst>
          </p:cNvPr>
          <p:cNvSpPr txBox="1"/>
          <p:nvPr/>
        </p:nvSpPr>
        <p:spPr>
          <a:xfrm>
            <a:off x="484690" y="1675450"/>
            <a:ext cx="1873923" cy="287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Tuesday Maximum flights run while on Thursday minimum flights run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be interesting to investigate variation of fare as per different week days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25D0-3B4D-C04A-73B2-4576DEB7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42900"/>
            <a:ext cx="5243625" cy="85089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/>
              <a:t>WEEK DAY VS PRICE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FACFB-5DAD-837A-BEB4-EE52896531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08197-B365-65CF-5004-2CE5CFAE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5" y="1617180"/>
            <a:ext cx="5057775" cy="226695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E3EED4-D33F-8279-3D54-9E6D5CFD6F8C}"/>
              </a:ext>
            </a:extLst>
          </p:cNvPr>
          <p:cNvSpPr txBox="1"/>
          <p:nvPr/>
        </p:nvSpPr>
        <p:spPr>
          <a:xfrm>
            <a:off x="5983104" y="1109212"/>
            <a:ext cx="2899741" cy="3513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Avg. Fare for Business Flights is on Wednesday while minimum Avg. Fare for Business flights on Thursday.</a:t>
            </a:r>
            <a:endParaRPr lang="en-US" sz="1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Economy Flights &amp; Premium Economy Flights: Minimum Avg. Fare on Friday.</a:t>
            </a:r>
            <a:endParaRPr lang="en-US" sz="1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Economy Flights &amp; Premium Economy Flights: Maximum Avg. Fare on Monday</a:t>
            </a:r>
            <a:r>
              <a:rPr lang="en-US" sz="14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9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B894-AB1C-A3A6-7452-584A7206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7E25B-1ECD-2ACD-07CF-040B348FE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08BCA-4493-C5B3-D40C-147741C32738}"/>
              </a:ext>
            </a:extLst>
          </p:cNvPr>
          <p:cNvSpPr txBox="1">
            <a:spLocks/>
          </p:cNvSpPr>
          <p:nvPr/>
        </p:nvSpPr>
        <p:spPr>
          <a:xfrm>
            <a:off x="814275" y="376288"/>
            <a:ext cx="5243625" cy="8508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/>
              <a:t>PRICE VS CAR AGE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F11408-0A35-4A4A-3653-895DDBEA78C8}"/>
              </a:ext>
            </a:extLst>
          </p:cNvPr>
          <p:cNvSpPr txBox="1">
            <a:spLocks/>
          </p:cNvSpPr>
          <p:nvPr/>
        </p:nvSpPr>
        <p:spPr>
          <a:xfrm>
            <a:off x="814275" y="342900"/>
            <a:ext cx="5243625" cy="8508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/>
              <a:t>CLASS VS DURATION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17673A-A3DD-0F3A-6F06-A4E0C1DECEE1}"/>
              </a:ext>
            </a:extLst>
          </p:cNvPr>
          <p:cNvGrpSpPr/>
          <p:nvPr/>
        </p:nvGrpSpPr>
        <p:grpSpPr>
          <a:xfrm>
            <a:off x="5585791" y="1262495"/>
            <a:ext cx="2260600" cy="3208369"/>
            <a:chOff x="6061690" y="1920463"/>
            <a:chExt cx="2260600" cy="418955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6C8174-5FF5-C833-85C4-4524F315B816}"/>
                </a:ext>
              </a:extLst>
            </p:cNvPr>
            <p:cNvCxnSpPr>
              <a:cxnSpLocks/>
            </p:cNvCxnSpPr>
            <p:nvPr/>
          </p:nvCxnSpPr>
          <p:spPr>
            <a:xfrm>
              <a:off x="7201172" y="1920463"/>
              <a:ext cx="0" cy="41895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4DD326-133C-3B6E-9DEA-B590B015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690" y="1920463"/>
              <a:ext cx="2260600" cy="9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4BD908-8540-5FAB-4D89-629F0B6367B0}"/>
              </a:ext>
            </a:extLst>
          </p:cNvPr>
          <p:cNvCxnSpPr>
            <a:cxnSpLocks/>
          </p:cNvCxnSpPr>
          <p:nvPr/>
        </p:nvCxnSpPr>
        <p:spPr>
          <a:xfrm>
            <a:off x="5360597" y="4442821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8CD5B7A-9698-1CA7-501F-B326F487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3" y="1568603"/>
            <a:ext cx="5797528" cy="2658855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E26BB5-9E2D-CC46-DE4A-E0C0BAD4CDD2}"/>
              </a:ext>
            </a:extLst>
          </p:cNvPr>
          <p:cNvSpPr txBox="1"/>
          <p:nvPr/>
        </p:nvSpPr>
        <p:spPr>
          <a:xfrm>
            <a:off x="6891654" y="1568603"/>
            <a:ext cx="2122461" cy="2258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FC00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Number of Stops increase the duration of flights increases.</a:t>
            </a:r>
            <a:endParaRPr lang="en-US" sz="1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FC000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per Class of flight Maximum Avg. Duration of flight is for Business class</a:t>
            </a:r>
            <a:r>
              <a:rPr lang="en-US" sz="14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FLIGHT PRICE PREDICTION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5A8163-74FD-EB3A-6305-CB331767CF88}"/>
              </a:ext>
            </a:extLst>
          </p:cNvPr>
          <p:cNvSpPr txBox="1"/>
          <p:nvPr/>
        </p:nvSpPr>
        <p:spPr>
          <a:xfrm>
            <a:off x="591083" y="1438594"/>
            <a:ext cx="61601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ea typeface="Roboto Condensed Light"/>
                <a:sym typeface="Roboto Condensed Light"/>
              </a:rPr>
              <a:t>Customers are seeking to get the lowest price for their ticket, while airline companies are trying to keep their overall revenue as high as possible and maximize their profit.</a:t>
            </a:r>
          </a:p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ea typeface="Roboto Condensed Light"/>
                <a:sym typeface="Roboto Condensed Light"/>
              </a:rPr>
              <a:t>India is the third-biggest avionics showcase in 2020 and the biggest by 2030. </a:t>
            </a:r>
          </a:p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ea typeface="Roboto Condensed Light"/>
                <a:sym typeface="Roboto Condensed Light"/>
              </a:rPr>
              <a:t>From the customer point of view, determining the minimum price or the best time to buy a ticket is the key issue. The conception of ‘‘tickets bought in advance are cheaper” is no longer working (William Groves and Maria Gini, 2013)</a:t>
            </a:r>
            <a:endParaRPr lang="en-IN" sz="2000" dirty="0">
              <a:solidFill>
                <a:schemeClr val="tx1"/>
              </a:solidFill>
              <a:latin typeface="Bahnschrift Condensed" panose="020B0502040204020203" pitchFamily="34" charset="0"/>
              <a:ea typeface="Roboto Condensed Light"/>
              <a:sym typeface="Roboto Condensed Light"/>
            </a:endParaRPr>
          </a:p>
          <a:p>
            <a:endParaRPr lang="en-US" dirty="0"/>
          </a:p>
        </p:txBody>
      </p:sp>
      <p:grpSp>
        <p:nvGrpSpPr>
          <p:cNvPr id="51" name="Google Shape;1101;p46">
            <a:extLst>
              <a:ext uri="{FF2B5EF4-FFF2-40B4-BE49-F238E27FC236}">
                <a16:creationId xmlns:a16="http://schemas.microsoft.com/office/drawing/2014/main" id="{8EC6E87F-F929-43C7-AF47-4228A5DDFCE4}"/>
              </a:ext>
            </a:extLst>
          </p:cNvPr>
          <p:cNvGrpSpPr/>
          <p:nvPr/>
        </p:nvGrpSpPr>
        <p:grpSpPr>
          <a:xfrm>
            <a:off x="190369" y="1550606"/>
            <a:ext cx="256433" cy="350552"/>
            <a:chOff x="5964175" y="4329750"/>
            <a:chExt cx="421350" cy="421350"/>
          </a:xfrm>
        </p:grpSpPr>
        <p:sp>
          <p:nvSpPr>
            <p:cNvPr id="52" name="Google Shape;1102;p46">
              <a:extLst>
                <a:ext uri="{FF2B5EF4-FFF2-40B4-BE49-F238E27FC236}">
                  <a16:creationId xmlns:a16="http://schemas.microsoft.com/office/drawing/2014/main" id="{4CD9C405-0819-E3D6-82A6-B2EA49A85CE2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03;p46">
              <a:extLst>
                <a:ext uri="{FF2B5EF4-FFF2-40B4-BE49-F238E27FC236}">
                  <a16:creationId xmlns:a16="http://schemas.microsoft.com/office/drawing/2014/main" id="{263414B5-C69B-3D84-E68D-A3890D8A25E6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101;p46">
            <a:extLst>
              <a:ext uri="{FF2B5EF4-FFF2-40B4-BE49-F238E27FC236}">
                <a16:creationId xmlns:a16="http://schemas.microsoft.com/office/drawing/2014/main" id="{1E18710D-847D-287E-9AC5-28CDCA187AB6}"/>
              </a:ext>
            </a:extLst>
          </p:cNvPr>
          <p:cNvGrpSpPr/>
          <p:nvPr/>
        </p:nvGrpSpPr>
        <p:grpSpPr>
          <a:xfrm>
            <a:off x="179319" y="2474525"/>
            <a:ext cx="256433" cy="350552"/>
            <a:chOff x="5964175" y="4329750"/>
            <a:chExt cx="421350" cy="421350"/>
          </a:xfrm>
        </p:grpSpPr>
        <p:sp>
          <p:nvSpPr>
            <p:cNvPr id="55" name="Google Shape;1102;p46">
              <a:extLst>
                <a:ext uri="{FF2B5EF4-FFF2-40B4-BE49-F238E27FC236}">
                  <a16:creationId xmlns:a16="http://schemas.microsoft.com/office/drawing/2014/main" id="{4DBD772F-E386-1DD6-8CF9-BA2594DAF4FF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03;p46">
              <a:extLst>
                <a:ext uri="{FF2B5EF4-FFF2-40B4-BE49-F238E27FC236}">
                  <a16:creationId xmlns:a16="http://schemas.microsoft.com/office/drawing/2014/main" id="{8C74304A-5BEE-C6B8-DA7B-4C2AF52B1005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101;p46">
            <a:extLst>
              <a:ext uri="{FF2B5EF4-FFF2-40B4-BE49-F238E27FC236}">
                <a16:creationId xmlns:a16="http://schemas.microsoft.com/office/drawing/2014/main" id="{B4DD2B48-ABF6-498E-34A6-F9A9BA3C9DE6}"/>
              </a:ext>
            </a:extLst>
          </p:cNvPr>
          <p:cNvGrpSpPr/>
          <p:nvPr/>
        </p:nvGrpSpPr>
        <p:grpSpPr>
          <a:xfrm>
            <a:off x="201578" y="3094861"/>
            <a:ext cx="256433" cy="350552"/>
            <a:chOff x="5964175" y="4329750"/>
            <a:chExt cx="421350" cy="421350"/>
          </a:xfrm>
        </p:grpSpPr>
        <p:sp>
          <p:nvSpPr>
            <p:cNvPr id="58" name="Google Shape;1102;p46">
              <a:extLst>
                <a:ext uri="{FF2B5EF4-FFF2-40B4-BE49-F238E27FC236}">
                  <a16:creationId xmlns:a16="http://schemas.microsoft.com/office/drawing/2014/main" id="{C9EC955C-4D33-04FD-FB28-DDD95B0FC711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3;p46">
              <a:extLst>
                <a:ext uri="{FF2B5EF4-FFF2-40B4-BE49-F238E27FC236}">
                  <a16:creationId xmlns:a16="http://schemas.microsoft.com/office/drawing/2014/main" id="{9DA8FC12-4438-CB6E-C41F-2A772BBCDF67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8CC1C345-A655-5CAE-B2DE-35726D09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47343">
            <a:off x="7049139" y="1490655"/>
            <a:ext cx="1839840" cy="23182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4A3A-4CFF-E344-59BF-A0FE1079DB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DATE WISE FLIGHT DISTRIBUTION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4CC84-1126-ABF1-AFD5-059BC60E1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B6E91-F16B-BE0C-0FCB-4864531D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6" y="1520031"/>
            <a:ext cx="6490479" cy="299720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E4CFBC-BDB9-D63A-F1E6-543C82AFBFA3}"/>
              </a:ext>
            </a:extLst>
          </p:cNvPr>
          <p:cNvSpPr txBox="1"/>
          <p:nvPr/>
        </p:nvSpPr>
        <p:spPr>
          <a:xfrm>
            <a:off x="7357670" y="1520031"/>
            <a:ext cx="1487401" cy="2719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flights schedule on 5th July 2022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Minimum flights schedule on 23 June 2022.</a:t>
            </a:r>
            <a:endParaRPr lang="en-US" sz="12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2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1B5DC-3C5E-F86E-EB64-2DEF078D0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16"/>
          <a:stretch/>
        </p:blipFill>
        <p:spPr>
          <a:xfrm>
            <a:off x="515183" y="765514"/>
            <a:ext cx="5151689" cy="2388870"/>
          </a:xfrm>
          <a:prstGeom prst="rect">
            <a:avLst/>
          </a:prstGeom>
        </p:spPr>
      </p:pic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3175948"/>
            <a:ext cx="49974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MACHINE LEARNING MODEL BUILDING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44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A4C-1D16-E5E7-59AB-A4637C1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MACHINE LEARNING MODEL BUILDING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7BA36-6F64-67F9-52F9-74449C83B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70727-8F99-3C93-38A4-1E8D643F5394}"/>
              </a:ext>
            </a:extLst>
          </p:cNvPr>
          <p:cNvSpPr txBox="1"/>
          <p:nvPr/>
        </p:nvSpPr>
        <p:spPr>
          <a:xfrm>
            <a:off x="86735" y="1499257"/>
            <a:ext cx="5471854" cy="3623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solidFill>
                  <a:schemeClr val="accent4">
                    <a:lumMod val="10000"/>
                  </a:schemeClr>
                </a:solidFill>
                <a:latin typeface="Bahnschrift Condensed" panose="020B0502040204020203" pitchFamily="34" charset="0"/>
              </a:rPr>
              <a:t>Objective is to predict price of used car . It can be solve by application of regression  ML algorithm. Different Regression algorithm used to train model, in order build ML model with maximum R2 Score.</a:t>
            </a:r>
          </a:p>
          <a:p>
            <a:pPr algn="just"/>
            <a:r>
              <a:rPr lang="en-IN" sz="1800" dirty="0">
                <a:solidFill>
                  <a:schemeClr val="accent4">
                    <a:lumMod val="10000"/>
                  </a:schemeClr>
                </a:solidFill>
                <a:latin typeface="Bahnschrift Condensed" panose="020B0502040204020203" pitchFamily="34" charset="0"/>
              </a:rPr>
              <a:t>Machine learning classification algorithms used in this project are 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–</a:t>
            </a:r>
          </a:p>
          <a:p>
            <a:pPr marL="342900" lvl="0" indent="-342900" algn="just">
              <a:buFont typeface="Wingdings" panose="05000000000000000000" pitchFamily="2" charset="2"/>
              <a:buChar char=""/>
            </a:pPr>
            <a:r>
              <a:rPr lang="en-IN" sz="2000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buFont typeface="Wingdings" panose="05000000000000000000" pitchFamily="2" charset="2"/>
              <a:buChar char=""/>
            </a:pPr>
            <a:r>
              <a:rPr lang="en-IN" sz="2000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buFont typeface="Wingdings" panose="05000000000000000000" pitchFamily="2" charset="2"/>
              <a:buChar char=""/>
            </a:pPr>
            <a:r>
              <a:rPr lang="en-IN" sz="2000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indent="-342900" algn="just">
              <a:buFont typeface="Wingdings" panose="05000000000000000000" pitchFamily="2" charset="2"/>
              <a:buChar char=""/>
            </a:pPr>
            <a:r>
              <a:rPr lang="en-IN" sz="2000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342900" indent="-342900" algn="just">
              <a:buFont typeface="Wingdings" panose="05000000000000000000" pitchFamily="2" charset="2"/>
              <a:buChar char=""/>
            </a:pPr>
            <a:r>
              <a:rPr lang="en-IN" sz="2000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Gradient Descent Regressor</a:t>
            </a:r>
          </a:p>
          <a:p>
            <a:pPr marL="342900" indent="-342900" algn="just">
              <a:buFont typeface="Wingdings" panose="05000000000000000000" pitchFamily="2" charset="2"/>
              <a:buChar char=""/>
            </a:pPr>
            <a:r>
              <a:rPr lang="en-IN" sz="2000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IN" sz="2000" dirty="0">
              <a:solidFill>
                <a:srgbClr val="FF0000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298325-CA8B-C3FC-7CA5-DC984080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54" y="1499257"/>
            <a:ext cx="2999950" cy="25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ML MODEL EVALUATION MATRIX</a:t>
            </a:r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F14348-670C-49F0-CB30-448C7336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97784"/>
              </p:ext>
            </p:extLst>
          </p:nvPr>
        </p:nvGraphicFramePr>
        <p:xfrm>
          <a:off x="814275" y="1400625"/>
          <a:ext cx="6275352" cy="30106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72169">
                  <a:extLst>
                    <a:ext uri="{9D8B030D-6E8A-4147-A177-3AD203B41FA5}">
                      <a16:colId xmlns:a16="http://schemas.microsoft.com/office/drawing/2014/main" val="4249016496"/>
                    </a:ext>
                  </a:extLst>
                </a:gridCol>
                <a:gridCol w="1611399">
                  <a:extLst>
                    <a:ext uri="{9D8B030D-6E8A-4147-A177-3AD203B41FA5}">
                      <a16:colId xmlns:a16="http://schemas.microsoft.com/office/drawing/2014/main" val="2782354370"/>
                    </a:ext>
                  </a:extLst>
                </a:gridCol>
                <a:gridCol w="2091784">
                  <a:extLst>
                    <a:ext uri="{9D8B030D-6E8A-4147-A177-3AD203B41FA5}">
                      <a16:colId xmlns:a16="http://schemas.microsoft.com/office/drawing/2014/main" val="3487639252"/>
                    </a:ext>
                  </a:extLst>
                </a:gridCol>
              </a:tblGrid>
              <a:tr h="33461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Algorithm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R2 Score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CV Score</a:t>
                      </a:r>
                    </a:p>
                  </a:txBody>
                  <a:tcPr marL="58424" marR="58424" marT="0" marB="0" anchor="ctr"/>
                </a:tc>
                <a:extLst>
                  <a:ext uri="{0D108BD9-81ED-4DB2-BD59-A6C34878D82A}">
                    <a16:rowId xmlns:a16="http://schemas.microsoft.com/office/drawing/2014/main" val="3632430237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 Regressor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89.94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0.63</a:t>
                      </a:r>
                    </a:p>
                  </a:txBody>
                  <a:tcPr marL="58424" marR="58424" marT="0" marB="0" anchor="ctr"/>
                </a:tc>
                <a:extLst>
                  <a:ext uri="{0D108BD9-81ED-4DB2-BD59-A6C34878D82A}">
                    <a16:rowId xmlns:a16="http://schemas.microsoft.com/office/drawing/2014/main" val="4287672425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XGB Regressor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89.31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0.62</a:t>
                      </a:r>
                    </a:p>
                  </a:txBody>
                  <a:tcPr marL="58424" marR="58424" marT="0" marB="0" anchor="ctr"/>
                </a:tc>
                <a:extLst>
                  <a:ext uri="{0D108BD9-81ED-4DB2-BD59-A6C34878D82A}">
                    <a16:rowId xmlns:a16="http://schemas.microsoft.com/office/drawing/2014/main" val="3310855150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Linear Regression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49.07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0.63</a:t>
                      </a:r>
                    </a:p>
                  </a:txBody>
                  <a:tcPr marL="58424" marR="58424" marT="0" marB="0" anchor="ctr"/>
                </a:tc>
                <a:extLst>
                  <a:ext uri="{0D108BD9-81ED-4DB2-BD59-A6C34878D82A}">
                    <a16:rowId xmlns:a16="http://schemas.microsoft.com/office/drawing/2014/main" val="2155526497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 Regressor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85.42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0.53</a:t>
                      </a:r>
                    </a:p>
                  </a:txBody>
                  <a:tcPr marL="58424" marR="58424" marT="0" marB="0" anchor="ctr"/>
                </a:tc>
                <a:extLst>
                  <a:ext uri="{0D108BD9-81ED-4DB2-BD59-A6C34878D82A}">
                    <a16:rowId xmlns:a16="http://schemas.microsoft.com/office/drawing/2014/main" val="2117386453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Extra Tree Regressor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84.78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0.66</a:t>
                      </a:r>
                    </a:p>
                  </a:txBody>
                  <a:tcPr marL="58424" marR="58424" marT="0" marB="0" anchor="ctr"/>
                </a:tc>
                <a:extLst>
                  <a:ext uri="{0D108BD9-81ED-4DB2-BD59-A6C34878D82A}">
                    <a16:rowId xmlns:a16="http://schemas.microsoft.com/office/drawing/2014/main" val="2117734188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Gradient Boost Regressor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88.80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0.67</a:t>
                      </a:r>
                    </a:p>
                  </a:txBody>
                  <a:tcPr marL="58424" marR="58424" marT="0" marB="0" anchor="ctr"/>
                </a:tc>
                <a:extLst>
                  <a:ext uri="{0D108BD9-81ED-4DB2-BD59-A6C34878D82A}">
                    <a16:rowId xmlns:a16="http://schemas.microsoft.com/office/drawing/2014/main" val="3691924744"/>
                  </a:ext>
                </a:extLst>
              </a:tr>
              <a:tr h="58056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 Regressor Parameter </a:t>
                      </a: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Tuned Final Model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90.93</a:t>
                      </a:r>
                    </a:p>
                  </a:txBody>
                  <a:tcPr marL="58424" marR="58424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0.82</a:t>
                      </a:r>
                    </a:p>
                  </a:txBody>
                  <a:tcPr marL="58424" marR="58424" marT="0" marB="0" anchor="ctr"/>
                </a:tc>
                <a:extLst>
                  <a:ext uri="{0D108BD9-81ED-4DB2-BD59-A6C34878D82A}">
                    <a16:rowId xmlns:a16="http://schemas.microsoft.com/office/drawing/2014/main" val="21941657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066A-435B-39E8-E2C1-2D2E4DE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520424" cy="7662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LIMITATIONS &amp; SCOPE FOR FUTURE OF THIS WORK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FA778-2C0D-DB6E-2A43-CF0D8ED182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AE163-8291-CCA9-7061-240FEEFCA580}"/>
              </a:ext>
            </a:extLst>
          </p:cNvPr>
          <p:cNvSpPr txBox="1"/>
          <p:nvPr/>
        </p:nvSpPr>
        <p:spPr>
          <a:xfrm>
            <a:off x="512182" y="1670894"/>
            <a:ext cx="5822517" cy="253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15000"/>
              </a:lnSpc>
              <a:buFont typeface="+mj-lt"/>
              <a:buAutoNum type="romanUcPeriod"/>
            </a:pPr>
            <a:r>
              <a:rPr lang="en-IN" sz="200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Around data for more than 2671 flight scrap from </a:t>
            </a:r>
            <a:r>
              <a:rPr lang="en-IN" sz="2000" dirty="0">
                <a:solidFill>
                  <a:srgbClr val="002060"/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yatra</a:t>
            </a:r>
            <a:r>
              <a:rPr lang="en-IN" sz="200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.com</a:t>
            </a:r>
          </a:p>
          <a:p>
            <a:pPr marL="400050" lvl="0" indent="-400050" algn="just">
              <a:lnSpc>
                <a:spcPct val="115000"/>
              </a:lnSpc>
              <a:buFont typeface="+mj-lt"/>
              <a:buAutoNum type="romanUcPeriod"/>
            </a:pPr>
            <a:r>
              <a:rPr lang="en-IN" sz="200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can scrap more data from different online platform like gobibo, MakeMyTrip etc More data obviously means more accurate predication.</a:t>
            </a:r>
          </a:p>
          <a:p>
            <a:pPr marL="400050" lvl="0" indent="-400050" algn="just">
              <a:lnSpc>
                <a:spcPct val="115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IN" sz="200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Here we Scrap almost </a:t>
            </a:r>
            <a:r>
              <a:rPr lang="en-IN" sz="2000" dirty="0">
                <a:solidFill>
                  <a:srgbClr val="002060"/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12</a:t>
            </a:r>
            <a:r>
              <a:rPr lang="en-IN" sz="200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features. We can include more feature  for more location in future to get more clear insight about the price prediction of flight  </a:t>
            </a:r>
            <a:endParaRPr lang="en-IN" sz="2000" dirty="0">
              <a:solidFill>
                <a:schemeClr val="accent4">
                  <a:lumMod val="75000"/>
                </a:schemeClr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D7F8B-FF4D-3A29-8653-3E35FEED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62" y="1566862"/>
            <a:ext cx="2410850" cy="21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CB213-786E-330C-BCF4-41A39EC3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68" y="716525"/>
            <a:ext cx="4792663" cy="371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PROBLEM STATMENT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CC98C5-D01D-A946-E106-D1BC6657D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9" t="-1148" r="15056" b="19411"/>
          <a:stretch/>
        </p:blipFill>
        <p:spPr>
          <a:xfrm>
            <a:off x="7074567" y="1386260"/>
            <a:ext cx="1971485" cy="237098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C9F321F-8153-AAE3-8F48-A4AE58DDCC2D}"/>
              </a:ext>
            </a:extLst>
          </p:cNvPr>
          <p:cNvSpPr txBox="1"/>
          <p:nvPr/>
        </p:nvSpPr>
        <p:spPr>
          <a:xfrm>
            <a:off x="517810" y="1425134"/>
            <a:ext cx="65567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ea typeface="Roboto Condensed Light"/>
              </a:rPr>
              <a:t>Anyone who has booked a flight ticket knows how unexpectedly the prices vary. The cheapest available ticket on a given flight gets more and less expensive over time. This usually happens as an attempt to maximize revenue based on –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ea typeface="Roboto Condensed Light"/>
              </a:rPr>
              <a:t> Time of purchase patterns (making sure last-minute purchases are expensive)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ea typeface="Roboto Condensed Light"/>
              </a:rPr>
              <a:t>Keeping the flight as full as they want it (raising prices on a flight which is filling up in order to reduce sales and hold back inventory for those expensive last-minute expensive purchases)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ea typeface="Roboto Condensed Light"/>
              </a:rPr>
              <a:t>So, we have to work on a project where we have collect data of flight fares with other features and work to make a model to predict fares of flights.</a:t>
            </a:r>
          </a:p>
        </p:txBody>
      </p:sp>
      <p:grpSp>
        <p:nvGrpSpPr>
          <p:cNvPr id="61" name="Google Shape;1101;p46">
            <a:extLst>
              <a:ext uri="{FF2B5EF4-FFF2-40B4-BE49-F238E27FC236}">
                <a16:creationId xmlns:a16="http://schemas.microsoft.com/office/drawing/2014/main" id="{B63F749E-FD05-D0E9-B9CA-8FE4D95FEE37}"/>
              </a:ext>
            </a:extLst>
          </p:cNvPr>
          <p:cNvGrpSpPr/>
          <p:nvPr/>
        </p:nvGrpSpPr>
        <p:grpSpPr>
          <a:xfrm>
            <a:off x="190370" y="1550606"/>
            <a:ext cx="250004" cy="350533"/>
            <a:chOff x="5964175" y="4329750"/>
            <a:chExt cx="421350" cy="421350"/>
          </a:xfrm>
        </p:grpSpPr>
        <p:sp>
          <p:nvSpPr>
            <p:cNvPr id="62" name="Google Shape;1102;p46">
              <a:extLst>
                <a:ext uri="{FF2B5EF4-FFF2-40B4-BE49-F238E27FC236}">
                  <a16:creationId xmlns:a16="http://schemas.microsoft.com/office/drawing/2014/main" id="{FB4260F7-DCFF-69A9-9CF1-E8DAD4FA3FE2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03;p46">
              <a:extLst>
                <a:ext uri="{FF2B5EF4-FFF2-40B4-BE49-F238E27FC236}">
                  <a16:creationId xmlns:a16="http://schemas.microsoft.com/office/drawing/2014/main" id="{EDDB09B9-0293-38ED-BC98-97E09C4DBF37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102;p46">
            <a:extLst>
              <a:ext uri="{FF2B5EF4-FFF2-40B4-BE49-F238E27FC236}">
                <a16:creationId xmlns:a16="http://schemas.microsoft.com/office/drawing/2014/main" id="{CFB117FD-3A0A-F5A2-9872-6007141D151C}"/>
              </a:ext>
            </a:extLst>
          </p:cNvPr>
          <p:cNvSpPr/>
          <p:nvPr/>
        </p:nvSpPr>
        <p:spPr>
          <a:xfrm>
            <a:off x="185748" y="2701627"/>
            <a:ext cx="250004" cy="350533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102;p46">
            <a:extLst>
              <a:ext uri="{FF2B5EF4-FFF2-40B4-BE49-F238E27FC236}">
                <a16:creationId xmlns:a16="http://schemas.microsoft.com/office/drawing/2014/main" id="{2B1B59F0-63B6-153E-C505-5A5F97D8CC9E}"/>
              </a:ext>
            </a:extLst>
          </p:cNvPr>
          <p:cNvSpPr/>
          <p:nvPr/>
        </p:nvSpPr>
        <p:spPr>
          <a:xfrm>
            <a:off x="197813" y="3279116"/>
            <a:ext cx="250004" cy="350533"/>
          </a:xfrm>
          <a:custGeom>
            <a:avLst/>
            <a:gdLst/>
            <a:ahLst/>
            <a:cxnLst/>
            <a:rect l="l" t="t" r="r" b="b"/>
            <a:pathLst>
              <a:path w="16854" h="16854" fill="none" extrusionOk="0">
                <a:moveTo>
                  <a:pt x="15636" y="14004"/>
                </a:moveTo>
                <a:lnTo>
                  <a:pt x="13517" y="6260"/>
                </a:lnTo>
                <a:lnTo>
                  <a:pt x="16196" y="3605"/>
                </a:lnTo>
                <a:lnTo>
                  <a:pt x="16196" y="3605"/>
                </a:lnTo>
                <a:lnTo>
                  <a:pt x="16318" y="3434"/>
                </a:lnTo>
                <a:lnTo>
                  <a:pt x="16440" y="3239"/>
                </a:lnTo>
                <a:lnTo>
                  <a:pt x="16537" y="3020"/>
                </a:lnTo>
                <a:lnTo>
                  <a:pt x="16610" y="2777"/>
                </a:lnTo>
                <a:lnTo>
                  <a:pt x="16732" y="2338"/>
                </a:lnTo>
                <a:lnTo>
                  <a:pt x="16805" y="2046"/>
                </a:lnTo>
                <a:lnTo>
                  <a:pt x="16805" y="2046"/>
                </a:lnTo>
                <a:lnTo>
                  <a:pt x="16830" y="1729"/>
                </a:lnTo>
                <a:lnTo>
                  <a:pt x="16854" y="1437"/>
                </a:lnTo>
                <a:lnTo>
                  <a:pt x="16854" y="1194"/>
                </a:lnTo>
                <a:lnTo>
                  <a:pt x="16854" y="950"/>
                </a:lnTo>
                <a:lnTo>
                  <a:pt x="16805" y="755"/>
                </a:lnTo>
                <a:lnTo>
                  <a:pt x="16732" y="585"/>
                </a:lnTo>
                <a:lnTo>
                  <a:pt x="16659" y="414"/>
                </a:lnTo>
                <a:lnTo>
                  <a:pt x="16562" y="293"/>
                </a:lnTo>
                <a:lnTo>
                  <a:pt x="16562" y="293"/>
                </a:lnTo>
                <a:lnTo>
                  <a:pt x="16440" y="195"/>
                </a:lnTo>
                <a:lnTo>
                  <a:pt x="16269" y="122"/>
                </a:lnTo>
                <a:lnTo>
                  <a:pt x="16099" y="49"/>
                </a:lnTo>
                <a:lnTo>
                  <a:pt x="15904" y="0"/>
                </a:lnTo>
                <a:lnTo>
                  <a:pt x="15660" y="0"/>
                </a:lnTo>
                <a:lnTo>
                  <a:pt x="15417" y="0"/>
                </a:lnTo>
                <a:lnTo>
                  <a:pt x="15125" y="25"/>
                </a:lnTo>
                <a:lnTo>
                  <a:pt x="14808" y="49"/>
                </a:lnTo>
                <a:lnTo>
                  <a:pt x="14808" y="49"/>
                </a:lnTo>
                <a:lnTo>
                  <a:pt x="14516" y="122"/>
                </a:lnTo>
                <a:lnTo>
                  <a:pt x="14077" y="244"/>
                </a:lnTo>
                <a:lnTo>
                  <a:pt x="13834" y="317"/>
                </a:lnTo>
                <a:lnTo>
                  <a:pt x="13615" y="414"/>
                </a:lnTo>
                <a:lnTo>
                  <a:pt x="13420" y="536"/>
                </a:lnTo>
                <a:lnTo>
                  <a:pt x="13249" y="658"/>
                </a:lnTo>
                <a:lnTo>
                  <a:pt x="10595" y="3337"/>
                </a:lnTo>
                <a:lnTo>
                  <a:pt x="2850" y="1218"/>
                </a:lnTo>
                <a:lnTo>
                  <a:pt x="2850" y="1218"/>
                </a:lnTo>
                <a:lnTo>
                  <a:pt x="2704" y="1194"/>
                </a:lnTo>
                <a:lnTo>
                  <a:pt x="2582" y="1218"/>
                </a:lnTo>
                <a:lnTo>
                  <a:pt x="2460" y="1267"/>
                </a:lnTo>
                <a:lnTo>
                  <a:pt x="2338" y="1340"/>
                </a:lnTo>
                <a:lnTo>
                  <a:pt x="1608" y="2095"/>
                </a:lnTo>
                <a:lnTo>
                  <a:pt x="1608" y="2095"/>
                </a:lnTo>
                <a:lnTo>
                  <a:pt x="1535" y="2192"/>
                </a:lnTo>
                <a:lnTo>
                  <a:pt x="1486" y="2290"/>
                </a:lnTo>
                <a:lnTo>
                  <a:pt x="1462" y="2411"/>
                </a:lnTo>
                <a:lnTo>
                  <a:pt x="1462" y="2509"/>
                </a:lnTo>
                <a:lnTo>
                  <a:pt x="1462" y="2509"/>
                </a:lnTo>
                <a:lnTo>
                  <a:pt x="1486" y="2606"/>
                </a:lnTo>
                <a:lnTo>
                  <a:pt x="1510" y="2679"/>
                </a:lnTo>
                <a:lnTo>
                  <a:pt x="1608" y="2825"/>
                </a:lnTo>
                <a:lnTo>
                  <a:pt x="1608" y="2825"/>
                </a:lnTo>
                <a:lnTo>
                  <a:pt x="1705" y="2899"/>
                </a:lnTo>
                <a:lnTo>
                  <a:pt x="7404" y="6600"/>
                </a:lnTo>
                <a:lnTo>
                  <a:pt x="4165" y="10863"/>
                </a:lnTo>
                <a:lnTo>
                  <a:pt x="926" y="10302"/>
                </a:lnTo>
                <a:lnTo>
                  <a:pt x="926" y="10302"/>
                </a:lnTo>
                <a:lnTo>
                  <a:pt x="828" y="10302"/>
                </a:lnTo>
                <a:lnTo>
                  <a:pt x="707" y="10327"/>
                </a:lnTo>
                <a:lnTo>
                  <a:pt x="609" y="10375"/>
                </a:lnTo>
                <a:lnTo>
                  <a:pt x="512" y="10449"/>
                </a:lnTo>
                <a:lnTo>
                  <a:pt x="146" y="10814"/>
                </a:lnTo>
                <a:lnTo>
                  <a:pt x="146" y="10814"/>
                </a:lnTo>
                <a:lnTo>
                  <a:pt x="73" y="10911"/>
                </a:lnTo>
                <a:lnTo>
                  <a:pt x="25" y="11033"/>
                </a:lnTo>
                <a:lnTo>
                  <a:pt x="0" y="11155"/>
                </a:lnTo>
                <a:lnTo>
                  <a:pt x="0" y="11277"/>
                </a:lnTo>
                <a:lnTo>
                  <a:pt x="0" y="11277"/>
                </a:lnTo>
                <a:lnTo>
                  <a:pt x="49" y="11423"/>
                </a:lnTo>
                <a:lnTo>
                  <a:pt x="146" y="11569"/>
                </a:lnTo>
                <a:lnTo>
                  <a:pt x="146" y="11569"/>
                </a:lnTo>
                <a:lnTo>
                  <a:pt x="244" y="11642"/>
                </a:lnTo>
                <a:lnTo>
                  <a:pt x="3434" y="13420"/>
                </a:lnTo>
                <a:lnTo>
                  <a:pt x="5212" y="16610"/>
                </a:lnTo>
                <a:lnTo>
                  <a:pt x="5212" y="16610"/>
                </a:lnTo>
                <a:lnTo>
                  <a:pt x="5285" y="16708"/>
                </a:lnTo>
                <a:lnTo>
                  <a:pt x="5285" y="16708"/>
                </a:lnTo>
                <a:lnTo>
                  <a:pt x="5431" y="16805"/>
                </a:lnTo>
                <a:lnTo>
                  <a:pt x="5578" y="16854"/>
                </a:lnTo>
                <a:lnTo>
                  <a:pt x="5578" y="16854"/>
                </a:lnTo>
                <a:lnTo>
                  <a:pt x="5699" y="16854"/>
                </a:lnTo>
                <a:lnTo>
                  <a:pt x="5821" y="16830"/>
                </a:lnTo>
                <a:lnTo>
                  <a:pt x="5943" y="16781"/>
                </a:lnTo>
                <a:lnTo>
                  <a:pt x="6040" y="16708"/>
                </a:lnTo>
                <a:lnTo>
                  <a:pt x="6406" y="16342"/>
                </a:lnTo>
                <a:lnTo>
                  <a:pt x="6406" y="16342"/>
                </a:lnTo>
                <a:lnTo>
                  <a:pt x="6479" y="16245"/>
                </a:lnTo>
                <a:lnTo>
                  <a:pt x="6527" y="16148"/>
                </a:lnTo>
                <a:lnTo>
                  <a:pt x="6552" y="16026"/>
                </a:lnTo>
                <a:lnTo>
                  <a:pt x="6552" y="15928"/>
                </a:lnTo>
                <a:lnTo>
                  <a:pt x="5992" y="12689"/>
                </a:lnTo>
                <a:lnTo>
                  <a:pt x="10254" y="9450"/>
                </a:lnTo>
                <a:lnTo>
                  <a:pt x="13956" y="15149"/>
                </a:lnTo>
                <a:lnTo>
                  <a:pt x="13956" y="15149"/>
                </a:lnTo>
                <a:lnTo>
                  <a:pt x="14029" y="15246"/>
                </a:lnTo>
                <a:lnTo>
                  <a:pt x="14029" y="15246"/>
                </a:lnTo>
                <a:lnTo>
                  <a:pt x="14175" y="15344"/>
                </a:lnTo>
                <a:lnTo>
                  <a:pt x="14248" y="15368"/>
                </a:lnTo>
                <a:lnTo>
                  <a:pt x="14345" y="15393"/>
                </a:lnTo>
                <a:lnTo>
                  <a:pt x="14345" y="15393"/>
                </a:lnTo>
                <a:lnTo>
                  <a:pt x="14443" y="15393"/>
                </a:lnTo>
                <a:lnTo>
                  <a:pt x="14565" y="15368"/>
                </a:lnTo>
                <a:lnTo>
                  <a:pt x="14662" y="15320"/>
                </a:lnTo>
                <a:lnTo>
                  <a:pt x="14759" y="15246"/>
                </a:lnTo>
                <a:lnTo>
                  <a:pt x="15514" y="14516"/>
                </a:lnTo>
                <a:lnTo>
                  <a:pt x="15514" y="14516"/>
                </a:lnTo>
                <a:lnTo>
                  <a:pt x="15587" y="14394"/>
                </a:lnTo>
                <a:lnTo>
                  <a:pt x="15636" y="14272"/>
                </a:lnTo>
                <a:lnTo>
                  <a:pt x="15660" y="14151"/>
                </a:lnTo>
                <a:lnTo>
                  <a:pt x="15636" y="14004"/>
                </a:lnTo>
                <a:lnTo>
                  <a:pt x="15636" y="14004"/>
                </a:lnTo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5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665426" y="418872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DATASET INFORMATION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49B8-6B13-A137-F225-ABC4B44A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04" y="1209600"/>
            <a:ext cx="6219633" cy="2724300"/>
          </a:xfrm>
        </p:spPr>
        <p:txBody>
          <a:bodyPr/>
          <a:lstStyle/>
          <a:p>
            <a:pPr marL="101600" indent="0" algn="just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Dataset is Scrap from </a:t>
            </a:r>
            <a:r>
              <a:rPr lang="en-IN" sz="2000" dirty="0">
                <a:solidFill>
                  <a:schemeClr val="tx1"/>
                </a:solidFill>
                <a:latin typeface="Bahnschrift Condensed" panose="020B0502040204020203" pitchFamily="34" charset="0"/>
                <a:hlinkClick r:id="rId3"/>
              </a:rPr>
              <a:t>www.yatra.com</a:t>
            </a:r>
            <a:endParaRPr lang="en-IN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 algn="just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Selenium web driver is used to Scrap data of around </a:t>
            </a: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</a:rPr>
              <a:t>2671 flights data</a:t>
            </a:r>
            <a:endParaRPr lang="en-IN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 algn="just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Raw data in excel file contain 10011 rows and 19 feature .</a:t>
            </a:r>
          </a:p>
          <a:p>
            <a:pPr marL="10160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Dataset contain some errors,  </a:t>
            </a:r>
            <a:r>
              <a:rPr lang="en-US" sz="2000" u="sng" dirty="0">
                <a:solidFill>
                  <a:schemeClr val="tx1"/>
                </a:solidFill>
                <a:latin typeface="Bahnschrift Condensed" panose="020B0502040204020203" pitchFamily="34" charset="0"/>
              </a:rPr>
              <a:t>so data cleaning operation was performed.</a:t>
            </a:r>
          </a:p>
          <a:p>
            <a:pPr marL="10160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Data integrity check is perform </a:t>
            </a:r>
            <a:r>
              <a:rPr lang="en-US" sz="2000" u="sng" dirty="0">
                <a:solidFill>
                  <a:schemeClr val="tx1"/>
                </a:solidFill>
                <a:latin typeface="Bahnschrift Condensed" panose="020B0502040204020203" pitchFamily="34" charset="0"/>
              </a:rPr>
              <a:t>for missing values, duplicate data, data error.</a:t>
            </a:r>
            <a:endParaRPr lang="en-US" sz="1800" u="sng" dirty="0">
              <a:solidFill>
                <a:schemeClr val="tx1"/>
              </a:solidFill>
            </a:endParaRPr>
          </a:p>
          <a:p>
            <a:pPr marL="101600" indent="0">
              <a:buNone/>
            </a:pPr>
            <a:endParaRPr lang="en-US" sz="2000" u="sng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sz="2000" u="sng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IN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66" name="Google Shape;1101;p46">
            <a:extLst>
              <a:ext uri="{FF2B5EF4-FFF2-40B4-BE49-F238E27FC236}">
                <a16:creationId xmlns:a16="http://schemas.microsoft.com/office/drawing/2014/main" id="{02BA0540-14DA-96F0-F868-B4E848FFA63C}"/>
              </a:ext>
            </a:extLst>
          </p:cNvPr>
          <p:cNvGrpSpPr/>
          <p:nvPr/>
        </p:nvGrpSpPr>
        <p:grpSpPr>
          <a:xfrm>
            <a:off x="217889" y="1477665"/>
            <a:ext cx="338841" cy="350534"/>
            <a:chOff x="5964175" y="4329750"/>
            <a:chExt cx="421350" cy="421350"/>
          </a:xfrm>
        </p:grpSpPr>
        <p:sp>
          <p:nvSpPr>
            <p:cNvPr id="67" name="Google Shape;1102;p46">
              <a:extLst>
                <a:ext uri="{FF2B5EF4-FFF2-40B4-BE49-F238E27FC236}">
                  <a16:creationId xmlns:a16="http://schemas.microsoft.com/office/drawing/2014/main" id="{3AD9326F-4F09-3318-CB0C-4E8217144C1B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03;p46">
              <a:extLst>
                <a:ext uri="{FF2B5EF4-FFF2-40B4-BE49-F238E27FC236}">
                  <a16:creationId xmlns:a16="http://schemas.microsoft.com/office/drawing/2014/main" id="{9A149F3E-7528-3BBC-C322-D997EEBA529E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101;p46">
            <a:extLst>
              <a:ext uri="{FF2B5EF4-FFF2-40B4-BE49-F238E27FC236}">
                <a16:creationId xmlns:a16="http://schemas.microsoft.com/office/drawing/2014/main" id="{DF74C26E-1C2F-5A33-BC81-66AFCFECA150}"/>
              </a:ext>
            </a:extLst>
          </p:cNvPr>
          <p:cNvGrpSpPr/>
          <p:nvPr/>
        </p:nvGrpSpPr>
        <p:grpSpPr>
          <a:xfrm>
            <a:off x="223051" y="2019619"/>
            <a:ext cx="379673" cy="324326"/>
            <a:chOff x="5964175" y="4329750"/>
            <a:chExt cx="421350" cy="421350"/>
          </a:xfrm>
        </p:grpSpPr>
        <p:sp>
          <p:nvSpPr>
            <p:cNvPr id="70" name="Google Shape;1102;p46">
              <a:extLst>
                <a:ext uri="{FF2B5EF4-FFF2-40B4-BE49-F238E27FC236}">
                  <a16:creationId xmlns:a16="http://schemas.microsoft.com/office/drawing/2014/main" id="{23115530-3DEC-E75F-C0E4-76906BB51724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03;p46">
              <a:extLst>
                <a:ext uri="{FF2B5EF4-FFF2-40B4-BE49-F238E27FC236}">
                  <a16:creationId xmlns:a16="http://schemas.microsoft.com/office/drawing/2014/main" id="{BD0EF0D7-9EE8-2493-C837-E6732FE47E1F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101;p46">
            <a:extLst>
              <a:ext uri="{FF2B5EF4-FFF2-40B4-BE49-F238E27FC236}">
                <a16:creationId xmlns:a16="http://schemas.microsoft.com/office/drawing/2014/main" id="{BFD4DBF6-2ACB-6F5C-66A8-9F607DBB5548}"/>
              </a:ext>
            </a:extLst>
          </p:cNvPr>
          <p:cNvGrpSpPr/>
          <p:nvPr/>
        </p:nvGrpSpPr>
        <p:grpSpPr>
          <a:xfrm>
            <a:off x="221633" y="2587005"/>
            <a:ext cx="338841" cy="350534"/>
            <a:chOff x="5964175" y="4329750"/>
            <a:chExt cx="421350" cy="421350"/>
          </a:xfrm>
        </p:grpSpPr>
        <p:sp>
          <p:nvSpPr>
            <p:cNvPr id="73" name="Google Shape;1102;p46">
              <a:extLst>
                <a:ext uri="{FF2B5EF4-FFF2-40B4-BE49-F238E27FC236}">
                  <a16:creationId xmlns:a16="http://schemas.microsoft.com/office/drawing/2014/main" id="{5AAEA440-02EF-5D60-493B-B4D3A584E63C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3;p46">
              <a:extLst>
                <a:ext uri="{FF2B5EF4-FFF2-40B4-BE49-F238E27FC236}">
                  <a16:creationId xmlns:a16="http://schemas.microsoft.com/office/drawing/2014/main" id="{9B8BC2F4-93B2-8FA1-8241-108737F99B56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101;p46">
            <a:extLst>
              <a:ext uri="{FF2B5EF4-FFF2-40B4-BE49-F238E27FC236}">
                <a16:creationId xmlns:a16="http://schemas.microsoft.com/office/drawing/2014/main" id="{EB1AF8E5-D218-2DE9-2B72-B8459B2C1E42}"/>
              </a:ext>
            </a:extLst>
          </p:cNvPr>
          <p:cNvGrpSpPr/>
          <p:nvPr/>
        </p:nvGrpSpPr>
        <p:grpSpPr>
          <a:xfrm>
            <a:off x="228900" y="3211058"/>
            <a:ext cx="338841" cy="350534"/>
            <a:chOff x="5964175" y="4329750"/>
            <a:chExt cx="421350" cy="421350"/>
          </a:xfrm>
        </p:grpSpPr>
        <p:sp>
          <p:nvSpPr>
            <p:cNvPr id="94" name="Google Shape;1102;p46">
              <a:extLst>
                <a:ext uri="{FF2B5EF4-FFF2-40B4-BE49-F238E27FC236}">
                  <a16:creationId xmlns:a16="http://schemas.microsoft.com/office/drawing/2014/main" id="{4F7E16C2-D6F7-4032-7519-CF7ACC500B9B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03;p46">
              <a:extLst>
                <a:ext uri="{FF2B5EF4-FFF2-40B4-BE49-F238E27FC236}">
                  <a16:creationId xmlns:a16="http://schemas.microsoft.com/office/drawing/2014/main" id="{B23F3008-0564-0A2A-84D7-B1C38B6DED91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101;p46">
            <a:extLst>
              <a:ext uri="{FF2B5EF4-FFF2-40B4-BE49-F238E27FC236}">
                <a16:creationId xmlns:a16="http://schemas.microsoft.com/office/drawing/2014/main" id="{F21FC41E-F27F-0233-6FB7-1D6BC750DCC4}"/>
              </a:ext>
            </a:extLst>
          </p:cNvPr>
          <p:cNvGrpSpPr/>
          <p:nvPr/>
        </p:nvGrpSpPr>
        <p:grpSpPr>
          <a:xfrm>
            <a:off x="199802" y="4082329"/>
            <a:ext cx="338841" cy="350534"/>
            <a:chOff x="5964175" y="4329750"/>
            <a:chExt cx="421350" cy="421350"/>
          </a:xfrm>
        </p:grpSpPr>
        <p:sp>
          <p:nvSpPr>
            <p:cNvPr id="97" name="Google Shape;1102;p46">
              <a:extLst>
                <a:ext uri="{FF2B5EF4-FFF2-40B4-BE49-F238E27FC236}">
                  <a16:creationId xmlns:a16="http://schemas.microsoft.com/office/drawing/2014/main" id="{339679D5-B482-241B-27F7-EA61CD05193D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03;p46">
              <a:extLst>
                <a:ext uri="{FF2B5EF4-FFF2-40B4-BE49-F238E27FC236}">
                  <a16:creationId xmlns:a16="http://schemas.microsoft.com/office/drawing/2014/main" id="{3E0384F7-668F-D69A-5D45-F8FEEF5EB234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Yatra.com - Home | Facebook">
            <a:extLst>
              <a:ext uri="{FF2B5EF4-FFF2-40B4-BE49-F238E27FC236}">
                <a16:creationId xmlns:a16="http://schemas.microsoft.com/office/drawing/2014/main" id="{A08FB74A-5E0D-1DB8-0F60-C0B5C338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501" y="1372636"/>
            <a:ext cx="1992899" cy="199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OBJECTIVE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49B8-6B13-A137-F225-ABC4B44A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419" y="1564593"/>
            <a:ext cx="4470166" cy="3186331"/>
          </a:xfrm>
        </p:spPr>
        <p:txBody>
          <a:bodyPr/>
          <a:lstStyle/>
          <a:p>
            <a:pPr marL="1016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To scrap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flight 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data of at least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2671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 cars from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yatra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.com</a:t>
            </a:r>
          </a:p>
          <a:p>
            <a:pPr marL="101600" indent="0">
              <a:buNone/>
            </a:pP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To Analyze data to gain key insights about current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flight  price 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market</a:t>
            </a:r>
          </a:p>
          <a:p>
            <a:pPr marL="101600" indent="0">
              <a:buNone/>
            </a:pP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To build Machine Learning model to predict price of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flight data</a:t>
            </a: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sz="2000" u="sng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sz="2000" u="sng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IN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6" name="Google Shape;1092;p46">
            <a:extLst>
              <a:ext uri="{FF2B5EF4-FFF2-40B4-BE49-F238E27FC236}">
                <a16:creationId xmlns:a16="http://schemas.microsoft.com/office/drawing/2014/main" id="{453951F6-8E8A-9732-13FA-26AECCB8A120}"/>
              </a:ext>
            </a:extLst>
          </p:cNvPr>
          <p:cNvGrpSpPr/>
          <p:nvPr/>
        </p:nvGrpSpPr>
        <p:grpSpPr>
          <a:xfrm>
            <a:off x="191761" y="1681877"/>
            <a:ext cx="229693" cy="350534"/>
            <a:chOff x="5268225" y="4341925"/>
            <a:chExt cx="468850" cy="387275"/>
          </a:xfrm>
        </p:grpSpPr>
        <p:sp>
          <p:nvSpPr>
            <p:cNvPr id="27" name="Google Shape;1093;p46">
              <a:extLst>
                <a:ext uri="{FF2B5EF4-FFF2-40B4-BE49-F238E27FC236}">
                  <a16:creationId xmlns:a16="http://schemas.microsoft.com/office/drawing/2014/main" id="{B4720388-95DC-A364-B1CF-10CAF8E6D443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94;p46">
              <a:extLst>
                <a:ext uri="{FF2B5EF4-FFF2-40B4-BE49-F238E27FC236}">
                  <a16:creationId xmlns:a16="http://schemas.microsoft.com/office/drawing/2014/main" id="{53D788CC-BFC6-9339-AE5C-AE297450300D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95;p46">
              <a:extLst>
                <a:ext uri="{FF2B5EF4-FFF2-40B4-BE49-F238E27FC236}">
                  <a16:creationId xmlns:a16="http://schemas.microsoft.com/office/drawing/2014/main" id="{61FFD0AC-AD1B-C50B-27C9-9A5C0D4EF8C5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96;p46">
              <a:extLst>
                <a:ext uri="{FF2B5EF4-FFF2-40B4-BE49-F238E27FC236}">
                  <a16:creationId xmlns:a16="http://schemas.microsoft.com/office/drawing/2014/main" id="{315599D3-4671-C153-4160-AC475A54A35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97;p46">
              <a:extLst>
                <a:ext uri="{FF2B5EF4-FFF2-40B4-BE49-F238E27FC236}">
                  <a16:creationId xmlns:a16="http://schemas.microsoft.com/office/drawing/2014/main" id="{FF0E7593-08B8-7299-D836-2716396868A4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98;p46">
              <a:extLst>
                <a:ext uri="{FF2B5EF4-FFF2-40B4-BE49-F238E27FC236}">
                  <a16:creationId xmlns:a16="http://schemas.microsoft.com/office/drawing/2014/main" id="{669FE9F4-8399-0913-4FA2-11F7FC455DCD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99;p46">
              <a:extLst>
                <a:ext uri="{FF2B5EF4-FFF2-40B4-BE49-F238E27FC236}">
                  <a16:creationId xmlns:a16="http://schemas.microsoft.com/office/drawing/2014/main" id="{C3EB0986-A32C-E302-2001-3B492508C074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100;p46">
              <a:extLst>
                <a:ext uri="{FF2B5EF4-FFF2-40B4-BE49-F238E27FC236}">
                  <a16:creationId xmlns:a16="http://schemas.microsoft.com/office/drawing/2014/main" id="{83E6ADE1-7A84-C5CE-2ADF-471E3F15BCEF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3250FCA-E254-2B33-3C88-CEC12E2C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52" y="1281662"/>
            <a:ext cx="3008405" cy="3290164"/>
          </a:xfrm>
          <a:prstGeom prst="rect">
            <a:avLst/>
          </a:prstGeom>
        </p:spPr>
      </p:pic>
      <p:grpSp>
        <p:nvGrpSpPr>
          <p:cNvPr id="78" name="Google Shape;1092;p46">
            <a:extLst>
              <a:ext uri="{FF2B5EF4-FFF2-40B4-BE49-F238E27FC236}">
                <a16:creationId xmlns:a16="http://schemas.microsoft.com/office/drawing/2014/main" id="{AD4DEB91-A367-24BC-BCE7-EB7CECE10F4B}"/>
              </a:ext>
            </a:extLst>
          </p:cNvPr>
          <p:cNvGrpSpPr/>
          <p:nvPr/>
        </p:nvGrpSpPr>
        <p:grpSpPr>
          <a:xfrm>
            <a:off x="201008" y="2721189"/>
            <a:ext cx="229693" cy="350534"/>
            <a:chOff x="5268225" y="4341925"/>
            <a:chExt cx="468850" cy="387275"/>
          </a:xfrm>
        </p:grpSpPr>
        <p:sp>
          <p:nvSpPr>
            <p:cNvPr id="79" name="Google Shape;1093;p46">
              <a:extLst>
                <a:ext uri="{FF2B5EF4-FFF2-40B4-BE49-F238E27FC236}">
                  <a16:creationId xmlns:a16="http://schemas.microsoft.com/office/drawing/2014/main" id="{7DACD86C-2BB2-A6F4-53D8-5B83062A945E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094;p46">
              <a:extLst>
                <a:ext uri="{FF2B5EF4-FFF2-40B4-BE49-F238E27FC236}">
                  <a16:creationId xmlns:a16="http://schemas.microsoft.com/office/drawing/2014/main" id="{C12198A4-7284-9684-7CE3-5A2EA3A4B49D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095;p46">
              <a:extLst>
                <a:ext uri="{FF2B5EF4-FFF2-40B4-BE49-F238E27FC236}">
                  <a16:creationId xmlns:a16="http://schemas.microsoft.com/office/drawing/2014/main" id="{8C69DBBB-B91E-73A2-23C9-EDECC34750DA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096;p46">
              <a:extLst>
                <a:ext uri="{FF2B5EF4-FFF2-40B4-BE49-F238E27FC236}">
                  <a16:creationId xmlns:a16="http://schemas.microsoft.com/office/drawing/2014/main" id="{0A83577C-640F-4246-B19C-A4A82D22085C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097;p46">
              <a:extLst>
                <a:ext uri="{FF2B5EF4-FFF2-40B4-BE49-F238E27FC236}">
                  <a16:creationId xmlns:a16="http://schemas.microsoft.com/office/drawing/2014/main" id="{AC281639-D680-6D46-DBB0-D728C4452E2A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098;p46">
              <a:extLst>
                <a:ext uri="{FF2B5EF4-FFF2-40B4-BE49-F238E27FC236}">
                  <a16:creationId xmlns:a16="http://schemas.microsoft.com/office/drawing/2014/main" id="{EAF0A2EA-F0AE-C8BC-AFFD-85780D5117F2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099;p46">
              <a:extLst>
                <a:ext uri="{FF2B5EF4-FFF2-40B4-BE49-F238E27FC236}">
                  <a16:creationId xmlns:a16="http://schemas.microsoft.com/office/drawing/2014/main" id="{95112C84-EE5B-99E8-DEFD-A170CF2A42F5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100;p46">
              <a:extLst>
                <a:ext uri="{FF2B5EF4-FFF2-40B4-BE49-F238E27FC236}">
                  <a16:creationId xmlns:a16="http://schemas.microsoft.com/office/drawing/2014/main" id="{FDEFEA1C-27C6-C691-B531-A53025F5AA5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" name="Google Shape;1092;p46">
            <a:extLst>
              <a:ext uri="{FF2B5EF4-FFF2-40B4-BE49-F238E27FC236}">
                <a16:creationId xmlns:a16="http://schemas.microsoft.com/office/drawing/2014/main" id="{4EEAFD68-495B-F26E-083A-90AD649B54DE}"/>
              </a:ext>
            </a:extLst>
          </p:cNvPr>
          <p:cNvGrpSpPr/>
          <p:nvPr/>
        </p:nvGrpSpPr>
        <p:grpSpPr>
          <a:xfrm>
            <a:off x="210680" y="3863610"/>
            <a:ext cx="229693" cy="350534"/>
            <a:chOff x="5268225" y="4341925"/>
            <a:chExt cx="468850" cy="387275"/>
          </a:xfrm>
        </p:grpSpPr>
        <p:sp>
          <p:nvSpPr>
            <p:cNvPr id="88" name="Google Shape;1093;p46">
              <a:extLst>
                <a:ext uri="{FF2B5EF4-FFF2-40B4-BE49-F238E27FC236}">
                  <a16:creationId xmlns:a16="http://schemas.microsoft.com/office/drawing/2014/main" id="{742EBFBB-9FF6-09FC-9094-84EE212E081D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094;p46">
              <a:extLst>
                <a:ext uri="{FF2B5EF4-FFF2-40B4-BE49-F238E27FC236}">
                  <a16:creationId xmlns:a16="http://schemas.microsoft.com/office/drawing/2014/main" id="{79FE8D1F-0E92-FC4F-0867-99BE18C393C7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095;p46">
              <a:extLst>
                <a:ext uri="{FF2B5EF4-FFF2-40B4-BE49-F238E27FC236}">
                  <a16:creationId xmlns:a16="http://schemas.microsoft.com/office/drawing/2014/main" id="{AD2CA35C-3ECA-AF45-3D2A-A2FA5985794A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096;p46">
              <a:extLst>
                <a:ext uri="{FF2B5EF4-FFF2-40B4-BE49-F238E27FC236}">
                  <a16:creationId xmlns:a16="http://schemas.microsoft.com/office/drawing/2014/main" id="{DA87D1EF-2405-DC64-16C2-C22C615FCE47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097;p46">
              <a:extLst>
                <a:ext uri="{FF2B5EF4-FFF2-40B4-BE49-F238E27FC236}">
                  <a16:creationId xmlns:a16="http://schemas.microsoft.com/office/drawing/2014/main" id="{C08D13D8-2572-159A-50E0-DA77948EB786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1098;p46">
              <a:extLst>
                <a:ext uri="{FF2B5EF4-FFF2-40B4-BE49-F238E27FC236}">
                  <a16:creationId xmlns:a16="http://schemas.microsoft.com/office/drawing/2014/main" id="{B277EBAF-6925-98D1-C194-90795E4DFA17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099;p46">
              <a:extLst>
                <a:ext uri="{FF2B5EF4-FFF2-40B4-BE49-F238E27FC236}">
                  <a16:creationId xmlns:a16="http://schemas.microsoft.com/office/drawing/2014/main" id="{8D5AA697-E583-1309-90DE-DBDE6357FFE4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100;p46">
              <a:extLst>
                <a:ext uri="{FF2B5EF4-FFF2-40B4-BE49-F238E27FC236}">
                  <a16:creationId xmlns:a16="http://schemas.microsoft.com/office/drawing/2014/main" id="{B29BE734-8DB7-7767-C3CD-80F9F3AB910E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6534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METHODOLOGY OF PROJECT </a:t>
            </a:r>
            <a:endParaRPr lang="en-IN" sz="2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49B8-6B13-A137-F225-ABC4B44A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037" y="1362141"/>
            <a:ext cx="4127964" cy="27243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Phase 1 Web Scraping of Used Car Data from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www.cardheko.com</a:t>
            </a: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 algn="just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Phase 2 Data cleaning, Data preprocessing on Raw data to create error-free, clean dataset.</a:t>
            </a:r>
          </a:p>
          <a:p>
            <a:pPr marL="101600" indent="0" algn="just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Phase 3 EDA to gain key insight about used car market</a:t>
            </a:r>
          </a:p>
          <a:p>
            <a:pPr marL="101600" indent="0" algn="just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Phase 4 Building Regression based Machine Learning price predication model</a:t>
            </a:r>
            <a:endParaRPr lang="en-IN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 algn="just">
              <a:buNone/>
            </a:pP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sz="2000" u="sng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IN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101600" indent="0">
              <a:buNone/>
            </a:pP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6" name="Google Shape;1092;p46">
            <a:extLst>
              <a:ext uri="{FF2B5EF4-FFF2-40B4-BE49-F238E27FC236}">
                <a16:creationId xmlns:a16="http://schemas.microsoft.com/office/drawing/2014/main" id="{453951F6-8E8A-9732-13FA-26AECCB8A120}"/>
              </a:ext>
            </a:extLst>
          </p:cNvPr>
          <p:cNvGrpSpPr/>
          <p:nvPr/>
        </p:nvGrpSpPr>
        <p:grpSpPr>
          <a:xfrm>
            <a:off x="174689" y="1657206"/>
            <a:ext cx="230612" cy="227263"/>
            <a:chOff x="5268225" y="4341925"/>
            <a:chExt cx="468850" cy="387275"/>
          </a:xfrm>
        </p:grpSpPr>
        <p:sp>
          <p:nvSpPr>
            <p:cNvPr id="27" name="Google Shape;1093;p46">
              <a:extLst>
                <a:ext uri="{FF2B5EF4-FFF2-40B4-BE49-F238E27FC236}">
                  <a16:creationId xmlns:a16="http://schemas.microsoft.com/office/drawing/2014/main" id="{B4720388-95DC-A364-B1CF-10CAF8E6D443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94;p46">
              <a:extLst>
                <a:ext uri="{FF2B5EF4-FFF2-40B4-BE49-F238E27FC236}">
                  <a16:creationId xmlns:a16="http://schemas.microsoft.com/office/drawing/2014/main" id="{53D788CC-BFC6-9339-AE5C-AE297450300D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95;p46">
              <a:extLst>
                <a:ext uri="{FF2B5EF4-FFF2-40B4-BE49-F238E27FC236}">
                  <a16:creationId xmlns:a16="http://schemas.microsoft.com/office/drawing/2014/main" id="{61FFD0AC-AD1B-C50B-27C9-9A5C0D4EF8C5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96;p46">
              <a:extLst>
                <a:ext uri="{FF2B5EF4-FFF2-40B4-BE49-F238E27FC236}">
                  <a16:creationId xmlns:a16="http://schemas.microsoft.com/office/drawing/2014/main" id="{315599D3-4671-C153-4160-AC475A54A35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97;p46">
              <a:extLst>
                <a:ext uri="{FF2B5EF4-FFF2-40B4-BE49-F238E27FC236}">
                  <a16:creationId xmlns:a16="http://schemas.microsoft.com/office/drawing/2014/main" id="{FF0E7593-08B8-7299-D836-2716396868A4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98;p46">
              <a:extLst>
                <a:ext uri="{FF2B5EF4-FFF2-40B4-BE49-F238E27FC236}">
                  <a16:creationId xmlns:a16="http://schemas.microsoft.com/office/drawing/2014/main" id="{669FE9F4-8399-0913-4FA2-11F7FC455DCD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99;p46">
              <a:extLst>
                <a:ext uri="{FF2B5EF4-FFF2-40B4-BE49-F238E27FC236}">
                  <a16:creationId xmlns:a16="http://schemas.microsoft.com/office/drawing/2014/main" id="{C3EB0986-A32C-E302-2001-3B492508C074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100;p46">
              <a:extLst>
                <a:ext uri="{FF2B5EF4-FFF2-40B4-BE49-F238E27FC236}">
                  <a16:creationId xmlns:a16="http://schemas.microsoft.com/office/drawing/2014/main" id="{83E6ADE1-7A84-C5CE-2ADF-471E3F15BCEF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4BDC6E-2CBA-4F4C-1BA1-9061DF7D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796" y="1499844"/>
            <a:ext cx="2996169" cy="2724300"/>
          </a:xfrm>
          <a:prstGeom prst="rect">
            <a:avLst/>
          </a:prstGeom>
        </p:spPr>
      </p:pic>
      <p:grpSp>
        <p:nvGrpSpPr>
          <p:cNvPr id="73" name="Google Shape;1092;p46">
            <a:extLst>
              <a:ext uri="{FF2B5EF4-FFF2-40B4-BE49-F238E27FC236}">
                <a16:creationId xmlns:a16="http://schemas.microsoft.com/office/drawing/2014/main" id="{2D276300-6768-FCE0-55EE-AEFE80BF6CF8}"/>
              </a:ext>
            </a:extLst>
          </p:cNvPr>
          <p:cNvGrpSpPr/>
          <p:nvPr/>
        </p:nvGrpSpPr>
        <p:grpSpPr>
          <a:xfrm>
            <a:off x="173770" y="2358118"/>
            <a:ext cx="230612" cy="227263"/>
            <a:chOff x="5268225" y="4341925"/>
            <a:chExt cx="468850" cy="387275"/>
          </a:xfrm>
        </p:grpSpPr>
        <p:sp>
          <p:nvSpPr>
            <p:cNvPr id="74" name="Google Shape;1093;p46">
              <a:extLst>
                <a:ext uri="{FF2B5EF4-FFF2-40B4-BE49-F238E27FC236}">
                  <a16:creationId xmlns:a16="http://schemas.microsoft.com/office/drawing/2014/main" id="{ABAC268A-4D90-62DF-EFBF-A425534292E3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094;p46">
              <a:extLst>
                <a:ext uri="{FF2B5EF4-FFF2-40B4-BE49-F238E27FC236}">
                  <a16:creationId xmlns:a16="http://schemas.microsoft.com/office/drawing/2014/main" id="{170FC107-C5D1-AFFB-C2F9-25E59CE21B21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095;p46">
              <a:extLst>
                <a:ext uri="{FF2B5EF4-FFF2-40B4-BE49-F238E27FC236}">
                  <a16:creationId xmlns:a16="http://schemas.microsoft.com/office/drawing/2014/main" id="{B5FFC136-BDCE-1246-B018-460CFAB7627E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096;p46">
              <a:extLst>
                <a:ext uri="{FF2B5EF4-FFF2-40B4-BE49-F238E27FC236}">
                  <a16:creationId xmlns:a16="http://schemas.microsoft.com/office/drawing/2014/main" id="{1DE438C1-9BDA-3655-344A-C4EF1EF2BC2B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097;p46">
              <a:extLst>
                <a:ext uri="{FF2B5EF4-FFF2-40B4-BE49-F238E27FC236}">
                  <a16:creationId xmlns:a16="http://schemas.microsoft.com/office/drawing/2014/main" id="{CA119736-C929-1BF9-3C86-79983C4A72F1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098;p46">
              <a:extLst>
                <a:ext uri="{FF2B5EF4-FFF2-40B4-BE49-F238E27FC236}">
                  <a16:creationId xmlns:a16="http://schemas.microsoft.com/office/drawing/2014/main" id="{E8EA86DD-38E8-8D7B-7221-B2E937C0736A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099;p46">
              <a:extLst>
                <a:ext uri="{FF2B5EF4-FFF2-40B4-BE49-F238E27FC236}">
                  <a16:creationId xmlns:a16="http://schemas.microsoft.com/office/drawing/2014/main" id="{0E3E80BF-6F9F-DBFA-D4C2-F09C37F907F9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100;p46">
              <a:extLst>
                <a:ext uri="{FF2B5EF4-FFF2-40B4-BE49-F238E27FC236}">
                  <a16:creationId xmlns:a16="http://schemas.microsoft.com/office/drawing/2014/main" id="{C2DAA51A-43B7-410F-4388-CD2A508E46BB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" name="Google Shape;1092;p46">
            <a:extLst>
              <a:ext uri="{FF2B5EF4-FFF2-40B4-BE49-F238E27FC236}">
                <a16:creationId xmlns:a16="http://schemas.microsoft.com/office/drawing/2014/main" id="{23B72C8B-1789-5C09-C06A-CA30788D27DA}"/>
              </a:ext>
            </a:extLst>
          </p:cNvPr>
          <p:cNvGrpSpPr/>
          <p:nvPr/>
        </p:nvGrpSpPr>
        <p:grpSpPr>
          <a:xfrm>
            <a:off x="190842" y="3290838"/>
            <a:ext cx="230612" cy="227263"/>
            <a:chOff x="5268225" y="4341925"/>
            <a:chExt cx="468850" cy="387275"/>
          </a:xfrm>
        </p:grpSpPr>
        <p:sp>
          <p:nvSpPr>
            <p:cNvPr id="83" name="Google Shape;1093;p46">
              <a:extLst>
                <a:ext uri="{FF2B5EF4-FFF2-40B4-BE49-F238E27FC236}">
                  <a16:creationId xmlns:a16="http://schemas.microsoft.com/office/drawing/2014/main" id="{04559852-25F6-4AF6-C448-288CA2C475FD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094;p46">
              <a:extLst>
                <a:ext uri="{FF2B5EF4-FFF2-40B4-BE49-F238E27FC236}">
                  <a16:creationId xmlns:a16="http://schemas.microsoft.com/office/drawing/2014/main" id="{ABCDE66F-2653-A149-ACD2-C9F7F27E8F02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095;p46">
              <a:extLst>
                <a:ext uri="{FF2B5EF4-FFF2-40B4-BE49-F238E27FC236}">
                  <a16:creationId xmlns:a16="http://schemas.microsoft.com/office/drawing/2014/main" id="{E3F5B746-7EC1-04B3-ACF6-F2DFC5AAD697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096;p46">
              <a:extLst>
                <a:ext uri="{FF2B5EF4-FFF2-40B4-BE49-F238E27FC236}">
                  <a16:creationId xmlns:a16="http://schemas.microsoft.com/office/drawing/2014/main" id="{B71858E6-CF7E-3BFB-A627-6C8DEFC1A838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1097;p46">
              <a:extLst>
                <a:ext uri="{FF2B5EF4-FFF2-40B4-BE49-F238E27FC236}">
                  <a16:creationId xmlns:a16="http://schemas.microsoft.com/office/drawing/2014/main" id="{EFF20F48-C932-5563-85D9-7E1862077B16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1098;p46">
              <a:extLst>
                <a:ext uri="{FF2B5EF4-FFF2-40B4-BE49-F238E27FC236}">
                  <a16:creationId xmlns:a16="http://schemas.microsoft.com/office/drawing/2014/main" id="{23DE4D0C-DE68-FBFE-DFA3-2EBB4235211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099;p46">
              <a:extLst>
                <a:ext uri="{FF2B5EF4-FFF2-40B4-BE49-F238E27FC236}">
                  <a16:creationId xmlns:a16="http://schemas.microsoft.com/office/drawing/2014/main" id="{101E88B7-593B-9A42-5629-82FCBCC61E39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100;p46">
              <a:extLst>
                <a:ext uri="{FF2B5EF4-FFF2-40B4-BE49-F238E27FC236}">
                  <a16:creationId xmlns:a16="http://schemas.microsoft.com/office/drawing/2014/main" id="{78B7C85F-F30F-0332-4A33-B5DAD848DBEA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" name="Google Shape;1092;p46">
            <a:extLst>
              <a:ext uri="{FF2B5EF4-FFF2-40B4-BE49-F238E27FC236}">
                <a16:creationId xmlns:a16="http://schemas.microsoft.com/office/drawing/2014/main" id="{454AE459-BEBF-EACD-3C74-4DE0A3466A01}"/>
              </a:ext>
            </a:extLst>
          </p:cNvPr>
          <p:cNvGrpSpPr/>
          <p:nvPr/>
        </p:nvGrpSpPr>
        <p:grpSpPr>
          <a:xfrm>
            <a:off x="234991" y="4052630"/>
            <a:ext cx="230612" cy="227263"/>
            <a:chOff x="5268225" y="4341925"/>
            <a:chExt cx="468850" cy="387275"/>
          </a:xfrm>
        </p:grpSpPr>
        <p:sp>
          <p:nvSpPr>
            <p:cNvPr id="92" name="Google Shape;1093;p46">
              <a:extLst>
                <a:ext uri="{FF2B5EF4-FFF2-40B4-BE49-F238E27FC236}">
                  <a16:creationId xmlns:a16="http://schemas.microsoft.com/office/drawing/2014/main" id="{CA634CE5-45BD-BE4A-99B1-66847728C0AC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1094;p46">
              <a:extLst>
                <a:ext uri="{FF2B5EF4-FFF2-40B4-BE49-F238E27FC236}">
                  <a16:creationId xmlns:a16="http://schemas.microsoft.com/office/drawing/2014/main" id="{B9ACFC45-969E-AAFD-9586-2D3C96901D30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095;p46">
              <a:extLst>
                <a:ext uri="{FF2B5EF4-FFF2-40B4-BE49-F238E27FC236}">
                  <a16:creationId xmlns:a16="http://schemas.microsoft.com/office/drawing/2014/main" id="{3347C0C4-C976-08CB-F3F5-FB60C76671DC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096;p46">
              <a:extLst>
                <a:ext uri="{FF2B5EF4-FFF2-40B4-BE49-F238E27FC236}">
                  <a16:creationId xmlns:a16="http://schemas.microsoft.com/office/drawing/2014/main" id="{BB5E8AE2-EFBF-7519-9AE1-6D36C0DEBA67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097;p46">
              <a:extLst>
                <a:ext uri="{FF2B5EF4-FFF2-40B4-BE49-F238E27FC236}">
                  <a16:creationId xmlns:a16="http://schemas.microsoft.com/office/drawing/2014/main" id="{844FA012-38ED-D7B4-B295-7EF47D7F1277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098;p46">
              <a:extLst>
                <a:ext uri="{FF2B5EF4-FFF2-40B4-BE49-F238E27FC236}">
                  <a16:creationId xmlns:a16="http://schemas.microsoft.com/office/drawing/2014/main" id="{7EFA1C79-68A7-1050-039F-30639200720C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099;p46">
              <a:extLst>
                <a:ext uri="{FF2B5EF4-FFF2-40B4-BE49-F238E27FC236}">
                  <a16:creationId xmlns:a16="http://schemas.microsoft.com/office/drawing/2014/main" id="{6939008E-7E91-F9A5-B35E-A17102100EFC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100;p46">
              <a:extLst>
                <a:ext uri="{FF2B5EF4-FFF2-40B4-BE49-F238E27FC236}">
                  <a16:creationId xmlns:a16="http://schemas.microsoft.com/office/drawing/2014/main" id="{D14D9701-D2E5-825F-172E-7D4EBE02B76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4212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7A53-BEA2-6253-EC9D-11FDAA3F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BE87-B0C2-5DDE-2A31-A635CAC9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392" y="1368622"/>
            <a:ext cx="5126229" cy="3583478"/>
          </a:xfrm>
        </p:spPr>
        <p:txBody>
          <a:bodyPr/>
          <a:lstStyle/>
          <a:p>
            <a:pPr marL="101600" indent="0">
              <a:buNone/>
            </a:pPr>
            <a:r>
              <a:rPr lang="en-IN" sz="2000" b="1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Phase 1 Web Scraping Strategy employed in this project as follow</a:t>
            </a:r>
            <a:r>
              <a:rPr lang="en-IN" sz="2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101600" indent="0">
              <a:buNone/>
            </a:pPr>
            <a:r>
              <a:rPr lang="en-IN" sz="2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Selenium will be used for web scraping data from </a:t>
            </a: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yatra</a:t>
            </a:r>
            <a:r>
              <a:rPr lang="en-IN" sz="2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.com</a:t>
            </a:r>
          </a:p>
          <a:p>
            <a:pPr marL="101600" indent="0">
              <a:buNone/>
            </a:pP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IN" sz="2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he 1</a:t>
            </a:r>
            <a:r>
              <a:rPr lang="en-IN" sz="2000" baseline="30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</a:t>
            </a:r>
            <a:r>
              <a:rPr lang="en-IN" sz="2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phase started to scrap the flight data for Mumbai to   </a:t>
            </a:r>
            <a:r>
              <a:rPr lang="en-IN" sz="20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delhi</a:t>
            </a:r>
            <a:r>
              <a:rPr lang="en-IN" sz="2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 for various dates and class of flights.</a:t>
            </a:r>
          </a:p>
          <a:p>
            <a:pPr marL="101600" indent="0">
              <a:buNone/>
            </a:pP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A</a:t>
            </a:r>
            <a:r>
              <a:rPr lang="en-IN" sz="20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fter scarping the data stored into separate date wise CSV file, once all scarping done , club all csv file into one data frame using glob command.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2FB1F-9CBB-E692-C646-C8AF2214D9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6FB57-29B1-3336-D529-506A6AE4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59" y="1213163"/>
            <a:ext cx="3188197" cy="3049125"/>
          </a:xfrm>
          <a:prstGeom prst="rect">
            <a:avLst/>
          </a:prstGeom>
        </p:spPr>
      </p:pic>
      <p:sp>
        <p:nvSpPr>
          <p:cNvPr id="8" name="Google Shape;189;p12">
            <a:extLst>
              <a:ext uri="{FF2B5EF4-FFF2-40B4-BE49-F238E27FC236}">
                <a16:creationId xmlns:a16="http://schemas.microsoft.com/office/drawing/2014/main" id="{D90B8E81-0C27-8D00-433F-5A483BD2666E}"/>
              </a:ext>
            </a:extLst>
          </p:cNvPr>
          <p:cNvSpPr txBox="1">
            <a:spLocks/>
          </p:cNvSpPr>
          <p:nvPr/>
        </p:nvSpPr>
        <p:spPr>
          <a:xfrm>
            <a:off x="814274" y="361494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/>
              <a:t>WEB SCRAPING STRATEGY</a:t>
            </a:r>
            <a:endParaRPr lang="en-IN" sz="2800" dirty="0"/>
          </a:p>
        </p:txBody>
      </p:sp>
      <p:grpSp>
        <p:nvGrpSpPr>
          <p:cNvPr id="9" name="Google Shape;934;p46">
            <a:extLst>
              <a:ext uri="{FF2B5EF4-FFF2-40B4-BE49-F238E27FC236}">
                <a16:creationId xmlns:a16="http://schemas.microsoft.com/office/drawing/2014/main" id="{9705F730-90B9-38EB-6789-865DC4ADE65C}"/>
              </a:ext>
            </a:extLst>
          </p:cNvPr>
          <p:cNvGrpSpPr/>
          <p:nvPr/>
        </p:nvGrpSpPr>
        <p:grpSpPr>
          <a:xfrm>
            <a:off x="392732" y="1711828"/>
            <a:ext cx="165100" cy="167041"/>
            <a:chOff x="2594050" y="1631825"/>
            <a:chExt cx="439625" cy="439625"/>
          </a:xfrm>
        </p:grpSpPr>
        <p:sp>
          <p:nvSpPr>
            <p:cNvPr id="10" name="Google Shape;935;p46">
              <a:extLst>
                <a:ext uri="{FF2B5EF4-FFF2-40B4-BE49-F238E27FC236}">
                  <a16:creationId xmlns:a16="http://schemas.microsoft.com/office/drawing/2014/main" id="{E4995B71-0985-7F04-FAD9-9B20938C5F5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36;p46">
              <a:extLst>
                <a:ext uri="{FF2B5EF4-FFF2-40B4-BE49-F238E27FC236}">
                  <a16:creationId xmlns:a16="http://schemas.microsoft.com/office/drawing/2014/main" id="{7F6F9DA6-11A0-C35D-429D-DC50BD2A737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937;p46">
              <a:extLst>
                <a:ext uri="{FF2B5EF4-FFF2-40B4-BE49-F238E27FC236}">
                  <a16:creationId xmlns:a16="http://schemas.microsoft.com/office/drawing/2014/main" id="{1466E75F-E49D-8B7F-E160-08428A337479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938;p46">
              <a:extLst>
                <a:ext uri="{FF2B5EF4-FFF2-40B4-BE49-F238E27FC236}">
                  <a16:creationId xmlns:a16="http://schemas.microsoft.com/office/drawing/2014/main" id="{BD90B077-C085-24E4-AB5B-F07B276FCC5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934;p46">
            <a:extLst>
              <a:ext uri="{FF2B5EF4-FFF2-40B4-BE49-F238E27FC236}">
                <a16:creationId xmlns:a16="http://schemas.microsoft.com/office/drawing/2014/main" id="{FA99874F-B0FE-494F-9D04-579C0AE702E1}"/>
              </a:ext>
            </a:extLst>
          </p:cNvPr>
          <p:cNvGrpSpPr/>
          <p:nvPr/>
        </p:nvGrpSpPr>
        <p:grpSpPr>
          <a:xfrm>
            <a:off x="430357" y="2331360"/>
            <a:ext cx="165100" cy="167041"/>
            <a:chOff x="2594050" y="1631825"/>
            <a:chExt cx="439625" cy="439625"/>
          </a:xfrm>
        </p:grpSpPr>
        <p:sp>
          <p:nvSpPr>
            <p:cNvPr id="15" name="Google Shape;935;p46">
              <a:extLst>
                <a:ext uri="{FF2B5EF4-FFF2-40B4-BE49-F238E27FC236}">
                  <a16:creationId xmlns:a16="http://schemas.microsoft.com/office/drawing/2014/main" id="{A4D3E88E-2EE3-4C48-72A0-1AAE8253AEEC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936;p46">
              <a:extLst>
                <a:ext uri="{FF2B5EF4-FFF2-40B4-BE49-F238E27FC236}">
                  <a16:creationId xmlns:a16="http://schemas.microsoft.com/office/drawing/2014/main" id="{A9A3DDCC-8834-24A5-A566-44AA4AB5624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937;p46">
              <a:extLst>
                <a:ext uri="{FF2B5EF4-FFF2-40B4-BE49-F238E27FC236}">
                  <a16:creationId xmlns:a16="http://schemas.microsoft.com/office/drawing/2014/main" id="{78DA8728-CE72-4F7A-EDE0-7AC5692D400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938;p46">
              <a:extLst>
                <a:ext uri="{FF2B5EF4-FFF2-40B4-BE49-F238E27FC236}">
                  <a16:creationId xmlns:a16="http://schemas.microsoft.com/office/drawing/2014/main" id="{299AD4D1-EAC8-70AD-3991-E2A3F933570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934;p46">
            <a:extLst>
              <a:ext uri="{FF2B5EF4-FFF2-40B4-BE49-F238E27FC236}">
                <a16:creationId xmlns:a16="http://schemas.microsoft.com/office/drawing/2014/main" id="{9909C1BB-9783-D0C5-BD36-09250E72156F}"/>
              </a:ext>
            </a:extLst>
          </p:cNvPr>
          <p:cNvGrpSpPr/>
          <p:nvPr/>
        </p:nvGrpSpPr>
        <p:grpSpPr>
          <a:xfrm>
            <a:off x="455089" y="2976568"/>
            <a:ext cx="165100" cy="167041"/>
            <a:chOff x="2594050" y="1631825"/>
            <a:chExt cx="439625" cy="439625"/>
          </a:xfrm>
        </p:grpSpPr>
        <p:sp>
          <p:nvSpPr>
            <p:cNvPr id="20" name="Google Shape;935;p46">
              <a:extLst>
                <a:ext uri="{FF2B5EF4-FFF2-40B4-BE49-F238E27FC236}">
                  <a16:creationId xmlns:a16="http://schemas.microsoft.com/office/drawing/2014/main" id="{1B1FFE13-22FC-4341-4495-1689EFBBAFA9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936;p46">
              <a:extLst>
                <a:ext uri="{FF2B5EF4-FFF2-40B4-BE49-F238E27FC236}">
                  <a16:creationId xmlns:a16="http://schemas.microsoft.com/office/drawing/2014/main" id="{CB433AA9-5057-CE6B-9104-A95496CF3D9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937;p46">
              <a:extLst>
                <a:ext uri="{FF2B5EF4-FFF2-40B4-BE49-F238E27FC236}">
                  <a16:creationId xmlns:a16="http://schemas.microsoft.com/office/drawing/2014/main" id="{9B41AC10-B15B-713C-64F7-2E2256DF45BC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938;p46">
              <a:extLst>
                <a:ext uri="{FF2B5EF4-FFF2-40B4-BE49-F238E27FC236}">
                  <a16:creationId xmlns:a16="http://schemas.microsoft.com/office/drawing/2014/main" id="{D0155FE9-F5A2-1AD7-E85F-1C419AA89B4D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934;p46">
            <a:extLst>
              <a:ext uri="{FF2B5EF4-FFF2-40B4-BE49-F238E27FC236}">
                <a16:creationId xmlns:a16="http://schemas.microsoft.com/office/drawing/2014/main" id="{7430A8E1-0A11-4A99-E573-FCEF343BE6E2}"/>
              </a:ext>
            </a:extLst>
          </p:cNvPr>
          <p:cNvGrpSpPr/>
          <p:nvPr/>
        </p:nvGrpSpPr>
        <p:grpSpPr>
          <a:xfrm>
            <a:off x="392732" y="3717327"/>
            <a:ext cx="165100" cy="167041"/>
            <a:chOff x="2594050" y="1631825"/>
            <a:chExt cx="439625" cy="439625"/>
          </a:xfrm>
        </p:grpSpPr>
        <p:sp>
          <p:nvSpPr>
            <p:cNvPr id="40" name="Google Shape;935;p46">
              <a:extLst>
                <a:ext uri="{FF2B5EF4-FFF2-40B4-BE49-F238E27FC236}">
                  <a16:creationId xmlns:a16="http://schemas.microsoft.com/office/drawing/2014/main" id="{BD259FE3-E41C-361E-50BF-81589E6F185C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936;p46">
              <a:extLst>
                <a:ext uri="{FF2B5EF4-FFF2-40B4-BE49-F238E27FC236}">
                  <a16:creationId xmlns:a16="http://schemas.microsoft.com/office/drawing/2014/main" id="{47C08120-CAEB-A698-96D7-42D2645AB0DC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937;p46">
              <a:extLst>
                <a:ext uri="{FF2B5EF4-FFF2-40B4-BE49-F238E27FC236}">
                  <a16:creationId xmlns:a16="http://schemas.microsoft.com/office/drawing/2014/main" id="{7B2E4CFC-DD42-8F1B-475D-47267F46CF12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938;p46">
              <a:extLst>
                <a:ext uri="{FF2B5EF4-FFF2-40B4-BE49-F238E27FC236}">
                  <a16:creationId xmlns:a16="http://schemas.microsoft.com/office/drawing/2014/main" id="{69394446-F0FC-DB02-4B3D-6725B5CB5165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9332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9A8E-B95E-BC91-4AA4-DC277822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DC51A-072B-D3E4-3D38-0337DEC03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3" name="Google Shape;189;p12">
            <a:extLst>
              <a:ext uri="{FF2B5EF4-FFF2-40B4-BE49-F238E27FC236}">
                <a16:creationId xmlns:a16="http://schemas.microsoft.com/office/drawing/2014/main" id="{F27D3071-A3B0-CD0E-4686-FF8F3CA560C4}"/>
              </a:ext>
            </a:extLst>
          </p:cNvPr>
          <p:cNvSpPr txBox="1">
            <a:spLocks/>
          </p:cNvSpPr>
          <p:nvPr/>
        </p:nvSpPr>
        <p:spPr>
          <a:xfrm>
            <a:off x="814274" y="361494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/>
              <a:t>DATA INTEGRITY CHECK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04E9C-3CB1-C1C3-01C7-A02B279B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" y="2708224"/>
            <a:ext cx="3777680" cy="1834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3B1C7-BF31-24E6-F231-7284D7D3E828}"/>
              </a:ext>
            </a:extLst>
          </p:cNvPr>
          <p:cNvSpPr txBox="1"/>
          <p:nvPr/>
        </p:nvSpPr>
        <p:spPr>
          <a:xfrm>
            <a:off x="348916" y="1624263"/>
            <a:ext cx="3681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Here check for Duplicated values if available in the dataset and drop it to avoid further prediction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EF5F0-8AD4-0FFE-6E6B-878EA0C5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68" y="1399898"/>
            <a:ext cx="3128210" cy="218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51CC6E-A19A-C179-8242-F8C5876E2007}"/>
              </a:ext>
            </a:extLst>
          </p:cNvPr>
          <p:cNvSpPr txBox="1"/>
          <p:nvPr/>
        </p:nvSpPr>
        <p:spPr>
          <a:xfrm>
            <a:off x="5384131" y="3629759"/>
            <a:ext cx="3308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Above heatmap shows us that there is no missing value available in the dataset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C41A2E-8986-38C9-F9AB-80DD5B2CF78C}"/>
              </a:ext>
            </a:extLst>
          </p:cNvPr>
          <p:cNvCxnSpPr/>
          <p:nvPr/>
        </p:nvCxnSpPr>
        <p:spPr>
          <a:xfrm>
            <a:off x="4800600" y="1399898"/>
            <a:ext cx="0" cy="355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9A8E-B95E-BC91-4AA4-DC277822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DC51A-072B-D3E4-3D38-0337DEC03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3" name="Google Shape;189;p12">
            <a:extLst>
              <a:ext uri="{FF2B5EF4-FFF2-40B4-BE49-F238E27FC236}">
                <a16:creationId xmlns:a16="http://schemas.microsoft.com/office/drawing/2014/main" id="{F27D3071-A3B0-CD0E-4686-FF8F3CA560C4}"/>
              </a:ext>
            </a:extLst>
          </p:cNvPr>
          <p:cNvSpPr txBox="1">
            <a:spLocks/>
          </p:cNvSpPr>
          <p:nvPr/>
        </p:nvSpPr>
        <p:spPr>
          <a:xfrm>
            <a:off x="814274" y="361494"/>
            <a:ext cx="5258400" cy="766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/>
              <a:t>FEATURE ENGINEERING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EB23D-1A4B-1026-BB73-596DDE4818A7}"/>
              </a:ext>
            </a:extLst>
          </p:cNvPr>
          <p:cNvSpPr txBox="1"/>
          <p:nvPr/>
        </p:nvSpPr>
        <p:spPr>
          <a:xfrm>
            <a:off x="214498" y="1371601"/>
            <a:ext cx="71487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342900">
              <a:spcBef>
                <a:spcPts val="600"/>
              </a:spcBef>
              <a:buClr>
                <a:schemeClr val="accent2">
                  <a:lumMod val="50000"/>
                </a:schemeClr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cs typeface="Mangal" panose="02040503050203030202" pitchFamily="18" charset="0"/>
                <a:sym typeface="Roboto Condensed Light"/>
              </a:rPr>
              <a:t>Here we have create new feature for day and date from date feature</a:t>
            </a:r>
          </a:p>
          <a:p>
            <a:pPr marL="444500" indent="-342900">
              <a:spcBef>
                <a:spcPts val="600"/>
              </a:spcBef>
              <a:buClr>
                <a:schemeClr val="accent2">
                  <a:lumMod val="50000"/>
                </a:schemeClr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  <a:cs typeface="Mangal" panose="02040503050203030202" pitchFamily="18" charset="0"/>
                <a:sym typeface="Roboto Condensed Light"/>
              </a:rPr>
              <a:t>Also we have done conversion of hour and minute time duration into minutes to get clear idea while dealing with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BFDED-B8C6-30BF-F715-4922B996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8" y="2677034"/>
            <a:ext cx="4598134" cy="1959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EF901A-37B2-E6DC-1BD4-51CA93705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376"/>
          <a:stretch/>
        </p:blipFill>
        <p:spPr>
          <a:xfrm>
            <a:off x="5169068" y="2348421"/>
            <a:ext cx="3577891" cy="209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24852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1088</Words>
  <Application>Microsoft Office PowerPoint</Application>
  <PresentationFormat>On-screen Show (16:9)</PresentationFormat>
  <Paragraphs>146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Bookman Old Style</vt:lpstr>
      <vt:lpstr>Arial</vt:lpstr>
      <vt:lpstr>Roboto Condensed Light</vt:lpstr>
      <vt:lpstr>Roboto Condensed</vt:lpstr>
      <vt:lpstr>Arvo</vt:lpstr>
      <vt:lpstr>Wingdings</vt:lpstr>
      <vt:lpstr>Bahnschrift Condensed</vt:lpstr>
      <vt:lpstr>Agency FB</vt:lpstr>
      <vt:lpstr>Calibri</vt:lpstr>
      <vt:lpstr>Salerio template</vt:lpstr>
      <vt:lpstr>PROJECT REPORT ON FLIGHT PRICE PREDICTION USING MACHINE LEARNING TECHNIQUES</vt:lpstr>
      <vt:lpstr>FLIGHT PRICE PREDICTION</vt:lpstr>
      <vt:lpstr>PROBLEM STATMENT</vt:lpstr>
      <vt:lpstr>DATASET INFORMATION</vt:lpstr>
      <vt:lpstr>OBJECTIVE</vt:lpstr>
      <vt:lpstr>METHODOLOGY OF PROJECT </vt:lpstr>
      <vt:lpstr>PowerPoint Presentation</vt:lpstr>
      <vt:lpstr>PowerPoint Presentation</vt:lpstr>
      <vt:lpstr>hW</vt:lpstr>
      <vt:lpstr>LABEL ENCODING OF CATEGORICAL DATA</vt:lpstr>
      <vt:lpstr>Data Inputs- Logic- Output Relationships</vt:lpstr>
      <vt:lpstr>PYTHON LIBRARIES USED IN THIS PROJECT</vt:lpstr>
      <vt:lpstr>Exploratory Data Analysis</vt:lpstr>
      <vt:lpstr>AIRLINE TYPES</vt:lpstr>
      <vt:lpstr>CLASS WISE DISTRIBUTION OF FLIGHTS</vt:lpstr>
      <vt:lpstr>STOP WISE DISTRIBUTION</vt:lpstr>
      <vt:lpstr>DAY WISE DISTRIBUTION</vt:lpstr>
      <vt:lpstr>WEEK DAY VS PRICE</vt:lpstr>
      <vt:lpstr>PowerPoint Presentation</vt:lpstr>
      <vt:lpstr>DATE WISE FLIGHT DISTRIBUTION</vt:lpstr>
      <vt:lpstr>MACHINE LEARNING MODEL BUILDING</vt:lpstr>
      <vt:lpstr>MACHINE LEARNING MODEL BUILDING</vt:lpstr>
      <vt:lpstr>ML MODEL EVALUATION MATRIX</vt:lpstr>
      <vt:lpstr>LIMITATIONS &amp; SCOPE FOR FUTURE OF THIS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ON USED CAR PREDICTION USING MACHINE LEARNING</dc:title>
  <dc:creator>DataLab</dc:creator>
  <cp:lastModifiedBy>DataLab</cp:lastModifiedBy>
  <cp:revision>8</cp:revision>
  <dcterms:modified xsi:type="dcterms:W3CDTF">2022-06-27T18:47:06Z</dcterms:modified>
</cp:coreProperties>
</file>