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CBBA8-22EE-475F-AF93-7A81E773F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E05BA4A-D0CC-4F2E-94CD-5123A290E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2D2CD40-10F4-41AF-B999-8A8E063EA901}"/>
              </a:ext>
            </a:extLst>
          </p:cNvPr>
          <p:cNvSpPr>
            <a:spLocks noGrp="1"/>
          </p:cNvSpPr>
          <p:nvPr>
            <p:ph type="dt" sz="half" idx="10"/>
          </p:nvPr>
        </p:nvSpPr>
        <p:spPr/>
        <p:txBody>
          <a:bodyPr/>
          <a:lstStyle/>
          <a:p>
            <a:fld id="{2CFB6C52-E53F-4479-9142-294E6D99A83C}" type="datetimeFigureOut">
              <a:rPr lang="en-IN" smtClean="0"/>
              <a:t>06-06-2022</a:t>
            </a:fld>
            <a:endParaRPr lang="en-IN"/>
          </a:p>
        </p:txBody>
      </p:sp>
      <p:sp>
        <p:nvSpPr>
          <p:cNvPr id="5" name="Footer Placeholder 4">
            <a:extLst>
              <a:ext uri="{FF2B5EF4-FFF2-40B4-BE49-F238E27FC236}">
                <a16:creationId xmlns:a16="http://schemas.microsoft.com/office/drawing/2014/main" xmlns="" id="{781CC798-6D01-4291-93BF-913AB22BF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0BC51AE-2CBD-456A-9E3D-02109C1225C8}"/>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220467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C35DB-7BA7-45BE-96C0-92C0857FB0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12E75B7-7787-46B8-B095-D642DCF0FF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79D8E02-9D75-4343-A7E2-E90A3358779B}"/>
              </a:ext>
            </a:extLst>
          </p:cNvPr>
          <p:cNvSpPr>
            <a:spLocks noGrp="1"/>
          </p:cNvSpPr>
          <p:nvPr>
            <p:ph type="dt" sz="half" idx="10"/>
          </p:nvPr>
        </p:nvSpPr>
        <p:spPr/>
        <p:txBody>
          <a:bodyPr/>
          <a:lstStyle/>
          <a:p>
            <a:fld id="{2CFB6C52-E53F-4479-9142-294E6D99A83C}" type="datetimeFigureOut">
              <a:rPr lang="en-IN" smtClean="0"/>
              <a:t>06-06-2022</a:t>
            </a:fld>
            <a:endParaRPr lang="en-IN"/>
          </a:p>
        </p:txBody>
      </p:sp>
      <p:sp>
        <p:nvSpPr>
          <p:cNvPr id="5" name="Footer Placeholder 4">
            <a:extLst>
              <a:ext uri="{FF2B5EF4-FFF2-40B4-BE49-F238E27FC236}">
                <a16:creationId xmlns:a16="http://schemas.microsoft.com/office/drawing/2014/main" xmlns="" id="{C55EF0DC-D81B-4D0F-A6F1-D8AEE3755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B05EE68-F2E3-4FE1-955E-8420B9109884}"/>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260619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43B7CE5-B6C5-4278-AF80-DE66D4D496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F304B93-91CC-4F28-A89B-691455CAD1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FA152AE-E929-423F-AF8B-334B0A01D19A}"/>
              </a:ext>
            </a:extLst>
          </p:cNvPr>
          <p:cNvSpPr>
            <a:spLocks noGrp="1"/>
          </p:cNvSpPr>
          <p:nvPr>
            <p:ph type="dt" sz="half" idx="10"/>
          </p:nvPr>
        </p:nvSpPr>
        <p:spPr/>
        <p:txBody>
          <a:bodyPr/>
          <a:lstStyle/>
          <a:p>
            <a:fld id="{2CFB6C52-E53F-4479-9142-294E6D99A83C}" type="datetimeFigureOut">
              <a:rPr lang="en-IN" smtClean="0"/>
              <a:t>06-06-2022</a:t>
            </a:fld>
            <a:endParaRPr lang="en-IN"/>
          </a:p>
        </p:txBody>
      </p:sp>
      <p:sp>
        <p:nvSpPr>
          <p:cNvPr id="5" name="Footer Placeholder 4">
            <a:extLst>
              <a:ext uri="{FF2B5EF4-FFF2-40B4-BE49-F238E27FC236}">
                <a16:creationId xmlns:a16="http://schemas.microsoft.com/office/drawing/2014/main" xmlns="" id="{A340F817-C8C6-4DB3-AE03-C179E184D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1BDD65C-522E-42FC-B60F-389BE465235E}"/>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330077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D1505-2889-4EF1-AADD-C6DF2E7F0A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5FFA008-A896-4E20-B051-641DCDDF6F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29253FD-3530-4EAC-9739-91D67F9A974F}"/>
              </a:ext>
            </a:extLst>
          </p:cNvPr>
          <p:cNvSpPr>
            <a:spLocks noGrp="1"/>
          </p:cNvSpPr>
          <p:nvPr>
            <p:ph type="dt" sz="half" idx="10"/>
          </p:nvPr>
        </p:nvSpPr>
        <p:spPr/>
        <p:txBody>
          <a:bodyPr/>
          <a:lstStyle/>
          <a:p>
            <a:fld id="{2CFB6C52-E53F-4479-9142-294E6D99A83C}" type="datetimeFigureOut">
              <a:rPr lang="en-IN" smtClean="0"/>
              <a:t>06-06-2022</a:t>
            </a:fld>
            <a:endParaRPr lang="en-IN"/>
          </a:p>
        </p:txBody>
      </p:sp>
      <p:sp>
        <p:nvSpPr>
          <p:cNvPr id="5" name="Footer Placeholder 4">
            <a:extLst>
              <a:ext uri="{FF2B5EF4-FFF2-40B4-BE49-F238E27FC236}">
                <a16:creationId xmlns:a16="http://schemas.microsoft.com/office/drawing/2014/main" xmlns="" id="{A9E2B7A1-8E48-4CBA-98DC-9C8C5B184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02C120-E4A1-436B-AA36-FFCAB3559BB9}"/>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19636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8DC85-087E-45E2-85AB-F96654C0A6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8F439C4-3CEB-4DAB-B6D8-0D6800358A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7F2ECBF-9362-48EF-9DA9-5E1EC24BCCDF}"/>
              </a:ext>
            </a:extLst>
          </p:cNvPr>
          <p:cNvSpPr>
            <a:spLocks noGrp="1"/>
          </p:cNvSpPr>
          <p:nvPr>
            <p:ph type="dt" sz="half" idx="10"/>
          </p:nvPr>
        </p:nvSpPr>
        <p:spPr/>
        <p:txBody>
          <a:bodyPr/>
          <a:lstStyle/>
          <a:p>
            <a:fld id="{2CFB6C52-E53F-4479-9142-294E6D99A83C}" type="datetimeFigureOut">
              <a:rPr lang="en-IN" smtClean="0"/>
              <a:t>06-06-2022</a:t>
            </a:fld>
            <a:endParaRPr lang="en-IN"/>
          </a:p>
        </p:txBody>
      </p:sp>
      <p:sp>
        <p:nvSpPr>
          <p:cNvPr id="5" name="Footer Placeholder 4">
            <a:extLst>
              <a:ext uri="{FF2B5EF4-FFF2-40B4-BE49-F238E27FC236}">
                <a16:creationId xmlns:a16="http://schemas.microsoft.com/office/drawing/2014/main" xmlns="" id="{9FA2B394-0718-436D-A8A8-CDA39B6F1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384DA6B-864C-465C-A263-1E457B76228D}"/>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428990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2A5C5C-2B9A-427D-8A20-533235FCD3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D84FC79-4CFF-4344-A899-01D6DB4DA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1CDB6F6-931F-4D39-BE4F-F47CC76177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4B6F279-CD68-49AE-9C2A-325F413ED4CB}"/>
              </a:ext>
            </a:extLst>
          </p:cNvPr>
          <p:cNvSpPr>
            <a:spLocks noGrp="1"/>
          </p:cNvSpPr>
          <p:nvPr>
            <p:ph type="dt" sz="half" idx="10"/>
          </p:nvPr>
        </p:nvSpPr>
        <p:spPr/>
        <p:txBody>
          <a:bodyPr/>
          <a:lstStyle/>
          <a:p>
            <a:fld id="{2CFB6C52-E53F-4479-9142-294E6D99A83C}" type="datetimeFigureOut">
              <a:rPr lang="en-IN" smtClean="0"/>
              <a:t>06-06-2022</a:t>
            </a:fld>
            <a:endParaRPr lang="en-IN"/>
          </a:p>
        </p:txBody>
      </p:sp>
      <p:sp>
        <p:nvSpPr>
          <p:cNvPr id="6" name="Footer Placeholder 5">
            <a:extLst>
              <a:ext uri="{FF2B5EF4-FFF2-40B4-BE49-F238E27FC236}">
                <a16:creationId xmlns:a16="http://schemas.microsoft.com/office/drawing/2014/main" xmlns="" id="{BFB5F943-04A7-4351-B911-BB27167A63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C925DED-D415-441F-8C51-7ED1A517A84D}"/>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128678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44D34B-C5DE-4C86-9489-9E4A10797E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CD4934E-CD3C-4BAD-8DB9-DB1FE04A7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295546D-E0F5-4201-AF10-75A4979F8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32BB9DD-8A38-4848-8969-25AD80721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1B5F24B-1DF4-41BB-B4D4-D0EB154EA7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00EA81C-5A34-4BFF-89A0-5E9B29AD588B}"/>
              </a:ext>
            </a:extLst>
          </p:cNvPr>
          <p:cNvSpPr>
            <a:spLocks noGrp="1"/>
          </p:cNvSpPr>
          <p:nvPr>
            <p:ph type="dt" sz="half" idx="10"/>
          </p:nvPr>
        </p:nvSpPr>
        <p:spPr/>
        <p:txBody>
          <a:bodyPr/>
          <a:lstStyle/>
          <a:p>
            <a:fld id="{2CFB6C52-E53F-4479-9142-294E6D99A83C}" type="datetimeFigureOut">
              <a:rPr lang="en-IN" smtClean="0"/>
              <a:t>06-06-2022</a:t>
            </a:fld>
            <a:endParaRPr lang="en-IN"/>
          </a:p>
        </p:txBody>
      </p:sp>
      <p:sp>
        <p:nvSpPr>
          <p:cNvPr id="8" name="Footer Placeholder 7">
            <a:extLst>
              <a:ext uri="{FF2B5EF4-FFF2-40B4-BE49-F238E27FC236}">
                <a16:creationId xmlns:a16="http://schemas.microsoft.com/office/drawing/2014/main" xmlns="" id="{F533B0A4-AA77-4CAB-A7E5-9A3D5076C2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7846041-3283-40B8-9349-5681C4086FA5}"/>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47334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E1AE6-B3F3-4AB3-BA14-45417F9B4A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76DB722-D3D3-492D-856D-35DC8527AC21}"/>
              </a:ext>
            </a:extLst>
          </p:cNvPr>
          <p:cNvSpPr>
            <a:spLocks noGrp="1"/>
          </p:cNvSpPr>
          <p:nvPr>
            <p:ph type="dt" sz="half" idx="10"/>
          </p:nvPr>
        </p:nvSpPr>
        <p:spPr/>
        <p:txBody>
          <a:bodyPr/>
          <a:lstStyle/>
          <a:p>
            <a:fld id="{2CFB6C52-E53F-4479-9142-294E6D99A83C}" type="datetimeFigureOut">
              <a:rPr lang="en-IN" smtClean="0"/>
              <a:t>06-06-2022</a:t>
            </a:fld>
            <a:endParaRPr lang="en-IN"/>
          </a:p>
        </p:txBody>
      </p:sp>
      <p:sp>
        <p:nvSpPr>
          <p:cNvPr id="4" name="Footer Placeholder 3">
            <a:extLst>
              <a:ext uri="{FF2B5EF4-FFF2-40B4-BE49-F238E27FC236}">
                <a16:creationId xmlns:a16="http://schemas.microsoft.com/office/drawing/2014/main" xmlns="" id="{1D4BA6E7-1279-4546-91B9-B7E1CD49E1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A38D71A-3E88-48EB-9267-E3BFB16A10D4}"/>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59062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6AF806C-7E8F-4987-A9BB-1213396CB8AC}"/>
              </a:ext>
            </a:extLst>
          </p:cNvPr>
          <p:cNvSpPr>
            <a:spLocks noGrp="1"/>
          </p:cNvSpPr>
          <p:nvPr>
            <p:ph type="dt" sz="half" idx="10"/>
          </p:nvPr>
        </p:nvSpPr>
        <p:spPr/>
        <p:txBody>
          <a:bodyPr/>
          <a:lstStyle/>
          <a:p>
            <a:fld id="{2CFB6C52-E53F-4479-9142-294E6D99A83C}" type="datetimeFigureOut">
              <a:rPr lang="en-IN" smtClean="0"/>
              <a:t>06-06-2022</a:t>
            </a:fld>
            <a:endParaRPr lang="en-IN"/>
          </a:p>
        </p:txBody>
      </p:sp>
      <p:sp>
        <p:nvSpPr>
          <p:cNvPr id="3" name="Footer Placeholder 2">
            <a:extLst>
              <a:ext uri="{FF2B5EF4-FFF2-40B4-BE49-F238E27FC236}">
                <a16:creationId xmlns:a16="http://schemas.microsoft.com/office/drawing/2014/main" xmlns="" id="{AC579A93-CF7F-4F4A-9B0A-37646845EE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2BB09E6-2759-4969-B735-92619AFF1544}"/>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291883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B151D-B083-40BE-9E37-DFBD0EA3A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3217E94-80D4-4811-8CEB-8B040FEF2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06774D5-C323-4B1E-8385-FD25CC48B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7DF4852-FB4F-4318-8D16-0CEE42A27EDF}"/>
              </a:ext>
            </a:extLst>
          </p:cNvPr>
          <p:cNvSpPr>
            <a:spLocks noGrp="1"/>
          </p:cNvSpPr>
          <p:nvPr>
            <p:ph type="dt" sz="half" idx="10"/>
          </p:nvPr>
        </p:nvSpPr>
        <p:spPr/>
        <p:txBody>
          <a:bodyPr/>
          <a:lstStyle/>
          <a:p>
            <a:fld id="{2CFB6C52-E53F-4479-9142-294E6D99A83C}" type="datetimeFigureOut">
              <a:rPr lang="en-IN" smtClean="0"/>
              <a:t>06-06-2022</a:t>
            </a:fld>
            <a:endParaRPr lang="en-IN"/>
          </a:p>
        </p:txBody>
      </p:sp>
      <p:sp>
        <p:nvSpPr>
          <p:cNvPr id="6" name="Footer Placeholder 5">
            <a:extLst>
              <a:ext uri="{FF2B5EF4-FFF2-40B4-BE49-F238E27FC236}">
                <a16:creationId xmlns:a16="http://schemas.microsoft.com/office/drawing/2014/main" xmlns="" id="{F3A21404-1243-4294-BDAD-B0E857B60A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0A18365-F7FB-40FE-9665-34771CCCBE41}"/>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73104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D3289-0AC2-4D15-90E1-C24D7C8F8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4D75BCF-25BC-4C89-B019-DBEF5E00C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B1A2154-DDA1-497D-8C8C-885106AF5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E4CEA81-F343-4D1D-9D88-9F99E069B5AD}"/>
              </a:ext>
            </a:extLst>
          </p:cNvPr>
          <p:cNvSpPr>
            <a:spLocks noGrp="1"/>
          </p:cNvSpPr>
          <p:nvPr>
            <p:ph type="dt" sz="half" idx="10"/>
          </p:nvPr>
        </p:nvSpPr>
        <p:spPr/>
        <p:txBody>
          <a:bodyPr/>
          <a:lstStyle/>
          <a:p>
            <a:fld id="{2CFB6C52-E53F-4479-9142-294E6D99A83C}" type="datetimeFigureOut">
              <a:rPr lang="en-IN" smtClean="0"/>
              <a:t>06-06-2022</a:t>
            </a:fld>
            <a:endParaRPr lang="en-IN"/>
          </a:p>
        </p:txBody>
      </p:sp>
      <p:sp>
        <p:nvSpPr>
          <p:cNvPr id="6" name="Footer Placeholder 5">
            <a:extLst>
              <a:ext uri="{FF2B5EF4-FFF2-40B4-BE49-F238E27FC236}">
                <a16:creationId xmlns:a16="http://schemas.microsoft.com/office/drawing/2014/main" xmlns="" id="{A027BADA-10C4-4E3C-8C0F-3631E40DAA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F6BAF3C-0BF9-4098-B6B3-8A66832FC8BB}"/>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113144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99B57E-5E6C-42D8-B712-017B5DA1D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735D472-6C86-46AE-8FEE-AE09149EB5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F4CA1C5-B1C7-4DC4-B11D-71AA6805F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B6C52-E53F-4479-9142-294E6D99A83C}" type="datetimeFigureOut">
              <a:rPr lang="en-IN" smtClean="0"/>
              <a:t>06-06-2022</a:t>
            </a:fld>
            <a:endParaRPr lang="en-IN"/>
          </a:p>
        </p:txBody>
      </p:sp>
      <p:sp>
        <p:nvSpPr>
          <p:cNvPr id="5" name="Footer Placeholder 4">
            <a:extLst>
              <a:ext uri="{FF2B5EF4-FFF2-40B4-BE49-F238E27FC236}">
                <a16:creationId xmlns:a16="http://schemas.microsoft.com/office/drawing/2014/main" xmlns="" id="{28F2A086-C858-4762-9332-12617F0E4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E8288E7-B17E-44EB-9495-FC81EB7B3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31B62-B645-4006-A2CC-6113445A1386}" type="slidenum">
              <a:rPr lang="en-IN" smtClean="0"/>
              <a:t>‹#›</a:t>
            </a:fld>
            <a:endParaRPr lang="en-IN"/>
          </a:p>
        </p:txBody>
      </p:sp>
    </p:spTree>
    <p:extLst>
      <p:ext uri="{BB962C8B-B14F-4D97-AF65-F5344CB8AC3E}">
        <p14:creationId xmlns:p14="http://schemas.microsoft.com/office/powerpoint/2010/main" val="361032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F6074-1D8B-437B-A803-BF3ABF48CA0B}"/>
              </a:ext>
            </a:extLst>
          </p:cNvPr>
          <p:cNvSpPr>
            <a:spLocks noGrp="1"/>
          </p:cNvSpPr>
          <p:nvPr>
            <p:ph type="ctrTitle"/>
          </p:nvPr>
        </p:nvSpPr>
        <p:spPr/>
        <p:txBody>
          <a:bodyPr/>
          <a:lstStyle/>
          <a:p>
            <a:r>
              <a:rPr lang="en-US" b="1" dirty="0"/>
              <a:t>Car Price Prediction</a:t>
            </a:r>
            <a:endParaRPr lang="en-IN" b="1" dirty="0"/>
          </a:p>
        </p:txBody>
      </p:sp>
      <p:sp>
        <p:nvSpPr>
          <p:cNvPr id="3" name="Subtitle 2">
            <a:extLst>
              <a:ext uri="{FF2B5EF4-FFF2-40B4-BE49-F238E27FC236}">
                <a16:creationId xmlns:a16="http://schemas.microsoft.com/office/drawing/2014/main" xmlns="" id="{076E298D-E162-48E4-8482-3E500F927184}"/>
              </a:ext>
            </a:extLst>
          </p:cNvPr>
          <p:cNvSpPr>
            <a:spLocks noGrp="1"/>
          </p:cNvSpPr>
          <p:nvPr>
            <p:ph type="subTitle" idx="1"/>
          </p:nvPr>
        </p:nvSpPr>
        <p:spPr/>
        <p:txBody>
          <a:bodyPr/>
          <a:lstStyle/>
          <a:p>
            <a:r>
              <a:rPr lang="en-US" dirty="0"/>
              <a:t>By-Arpan Biswas</a:t>
            </a:r>
            <a:endParaRPr lang="en-IN" dirty="0"/>
          </a:p>
        </p:txBody>
      </p:sp>
      <p:sp>
        <p:nvSpPr>
          <p:cNvPr id="4" name="Rectangle 3"/>
          <p:cNvSpPr/>
          <p:nvPr/>
        </p:nvSpPr>
        <p:spPr>
          <a:xfrm>
            <a:off x="4753155" y="3674853"/>
            <a:ext cx="2769079" cy="388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88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AF441D1-B7FA-4A20-9F4A-0CB4F8FA2A38}"/>
              </a:ext>
            </a:extLst>
          </p:cNvPr>
          <p:cNvSpPr>
            <a:spLocks noGrp="1"/>
          </p:cNvSpPr>
          <p:nvPr>
            <p:ph idx="1"/>
          </p:nvPr>
        </p:nvSpPr>
        <p:spPr>
          <a:xfrm>
            <a:off x="838200" y="1328476"/>
            <a:ext cx="10515600" cy="4351338"/>
          </a:xfrm>
        </p:spPr>
        <p:txBody>
          <a:bodyPr/>
          <a:lstStyle/>
          <a:p>
            <a:r>
              <a:rPr lang="en-US" dirty="0"/>
              <a:t>Out of all the algorithms, random forest regressor is the best performing model.</a:t>
            </a:r>
          </a:p>
          <a:p>
            <a:r>
              <a:rPr lang="en-US" dirty="0"/>
              <a:t>We checked different metrics to decide on our best model such as r2 score, mean absolute error, mean absolute score.</a:t>
            </a:r>
          </a:p>
          <a:p>
            <a:r>
              <a:rPr lang="en-US" dirty="0"/>
              <a:t>In every metric random forest performed well with the r2 score of 75%</a:t>
            </a:r>
            <a:endParaRPr lang="en-IN" dirty="0"/>
          </a:p>
        </p:txBody>
      </p:sp>
    </p:spTree>
    <p:extLst>
      <p:ext uri="{BB962C8B-B14F-4D97-AF65-F5344CB8AC3E}">
        <p14:creationId xmlns:p14="http://schemas.microsoft.com/office/powerpoint/2010/main" val="3833294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6D7F1-32ED-41E7-93DF-7C625907AB25}"/>
              </a:ext>
            </a:extLst>
          </p:cNvPr>
          <p:cNvSpPr>
            <a:spLocks noGrp="1"/>
          </p:cNvSpPr>
          <p:nvPr>
            <p:ph type="title"/>
          </p:nvPr>
        </p:nvSpPr>
        <p:spPr/>
        <p:txBody>
          <a:bodyPr/>
          <a:lstStyle/>
          <a:p>
            <a:r>
              <a:rPr lang="en-US" b="1" dirty="0"/>
              <a:t>Hyperparameter Tuning</a:t>
            </a:r>
            <a:endParaRPr lang="en-IN" b="1" dirty="0"/>
          </a:p>
        </p:txBody>
      </p:sp>
      <p:sp>
        <p:nvSpPr>
          <p:cNvPr id="3" name="Content Placeholder 2">
            <a:extLst>
              <a:ext uri="{FF2B5EF4-FFF2-40B4-BE49-F238E27FC236}">
                <a16:creationId xmlns:a16="http://schemas.microsoft.com/office/drawing/2014/main" xmlns="" id="{762C0C92-ACFA-416C-8184-1AFE314C09EA}"/>
              </a:ext>
            </a:extLst>
          </p:cNvPr>
          <p:cNvSpPr>
            <a:spLocks noGrp="1"/>
          </p:cNvSpPr>
          <p:nvPr>
            <p:ph idx="1"/>
          </p:nvPr>
        </p:nvSpPr>
        <p:spPr/>
        <p:txBody>
          <a:bodyPr/>
          <a:lstStyle/>
          <a:p>
            <a:r>
              <a:rPr lang="en-US" dirty="0"/>
              <a:t>After choosing the best model, we decided to do hyperparameter tuning of the model by choosing parameters.</a:t>
            </a:r>
          </a:p>
          <a:p>
            <a:r>
              <a:rPr lang="en-US" dirty="0"/>
              <a:t>After getting the result of best parameter we ran the model once again and gave us the r2 score of 78%.</a:t>
            </a:r>
            <a:endParaRPr lang="en-IN" dirty="0"/>
          </a:p>
        </p:txBody>
      </p:sp>
      <p:pic>
        <p:nvPicPr>
          <p:cNvPr id="5" name="Picture 4">
            <a:extLst>
              <a:ext uri="{FF2B5EF4-FFF2-40B4-BE49-F238E27FC236}">
                <a16:creationId xmlns:a16="http://schemas.microsoft.com/office/drawing/2014/main" xmlns="" id="{38DB7FB1-8004-4189-AC0F-9A4F0D9C8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391" y="3687059"/>
            <a:ext cx="7599284" cy="2909050"/>
          </a:xfrm>
          <a:prstGeom prst="rect">
            <a:avLst/>
          </a:prstGeom>
        </p:spPr>
      </p:pic>
    </p:spTree>
    <p:extLst>
      <p:ext uri="{BB962C8B-B14F-4D97-AF65-F5344CB8AC3E}">
        <p14:creationId xmlns:p14="http://schemas.microsoft.com/office/powerpoint/2010/main" val="201162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D21EA-E5DF-440A-97CF-75375B57FC12}"/>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xmlns="" id="{7A93CACC-93AF-47C8-9DCD-6261D25B0B2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purpose of this article was twofold: to understand the pattern of used cars market and make predictive model, which is able to effectively predict the price of used cars.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use many algorithms to find best model and best result were observed of the random forest regressor with 78% r2 score accuracy with good mean absolute error.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many variables important to predict the price of houses. Like driven kilometres, car model, fuel of car etc.</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By using machine learning model our client can decide whether to increase or decrease the price of used cars. </a:t>
            </a:r>
          </a:p>
          <a:p>
            <a:pPr marL="0" indent="0">
              <a:buNone/>
            </a:pPr>
            <a:endParaRPr lang="en-IN" dirty="0"/>
          </a:p>
        </p:txBody>
      </p:sp>
    </p:spTree>
    <p:extLst>
      <p:ext uri="{BB962C8B-B14F-4D97-AF65-F5344CB8AC3E}">
        <p14:creationId xmlns:p14="http://schemas.microsoft.com/office/powerpoint/2010/main" val="227006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AAD153-E25D-4555-83CE-2465FEA5E1D8}"/>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xmlns="" id="{06734454-9170-4366-A442-87E4EE27BAF9}"/>
              </a:ext>
            </a:extLst>
          </p:cNvPr>
          <p:cNvSpPr>
            <a:spLocks noGrp="1"/>
          </p:cNvSpPr>
          <p:nvPr>
            <p:ph idx="1"/>
          </p:nvPr>
        </p:nvSpPr>
        <p:spPr/>
        <p:txBody>
          <a:bodyPr/>
          <a:lstStyle/>
          <a:p>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245182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A1BBE1-9E55-4AD3-B3F4-165957532348}"/>
              </a:ext>
            </a:extLst>
          </p:cNvPr>
          <p:cNvSpPr>
            <a:spLocks noGrp="1"/>
          </p:cNvSpPr>
          <p:nvPr>
            <p:ph type="title"/>
          </p:nvPr>
        </p:nvSpPr>
        <p:spPr/>
        <p:txBody>
          <a:bodyPr/>
          <a:lstStyle/>
          <a:p>
            <a:r>
              <a:rPr lang="en-US" b="1" dirty="0"/>
              <a:t>Exploratory Data Analysis and Preprocessing</a:t>
            </a:r>
            <a:endParaRPr lang="en-IN" b="1" dirty="0"/>
          </a:p>
        </p:txBody>
      </p:sp>
      <p:sp>
        <p:nvSpPr>
          <p:cNvPr id="3" name="Content Placeholder 2">
            <a:extLst>
              <a:ext uri="{FF2B5EF4-FFF2-40B4-BE49-F238E27FC236}">
                <a16:creationId xmlns:a16="http://schemas.microsoft.com/office/drawing/2014/main" xmlns="" id="{56E8DD8F-0903-40C6-9616-CFB335204539}"/>
              </a:ext>
            </a:extLst>
          </p:cNvPr>
          <p:cNvSpPr>
            <a:spLocks noGrp="1"/>
          </p:cNvSpPr>
          <p:nvPr>
            <p:ph idx="1"/>
          </p:nvPr>
        </p:nvSpPr>
        <p:spPr>
          <a:xfrm>
            <a:off x="838200" y="1896646"/>
            <a:ext cx="10515600" cy="4351338"/>
          </a:xfrm>
        </p:spPr>
        <p:txBody>
          <a:bodyPr>
            <a:normAutofit fontScale="85000" lnSpcReduction="20000"/>
          </a:bodyPr>
          <a:lstStyle/>
          <a:p>
            <a:r>
              <a:rPr lang="en-US" dirty="0"/>
              <a:t>Firstly scraped the data from various platforms like </a:t>
            </a:r>
            <a:r>
              <a:rPr lang="en-US" dirty="0" err="1"/>
              <a:t>olx</a:t>
            </a:r>
            <a:r>
              <a:rPr lang="en-US" dirty="0"/>
              <a:t>, cars24, droom.com etc. using selenium.</a:t>
            </a:r>
          </a:p>
          <a:p>
            <a:r>
              <a:rPr lang="en-US" dirty="0"/>
              <a:t>Checked for the null values in the dataset and imputed the null values.</a:t>
            </a:r>
          </a:p>
          <a:p>
            <a:r>
              <a:rPr lang="en-US" dirty="0"/>
              <a:t>Checked the datatype of each column for ML purpose.</a:t>
            </a:r>
          </a:p>
          <a:p>
            <a:r>
              <a:rPr lang="en-US" dirty="0"/>
              <a:t>Removed the unnecessary information from the columns like rupee symbol, commas etc.</a:t>
            </a:r>
          </a:p>
          <a:p>
            <a:r>
              <a:rPr lang="en-US" dirty="0"/>
              <a:t>Checked the shape of the dataset.</a:t>
            </a:r>
          </a:p>
          <a:p>
            <a:r>
              <a:rPr lang="en-US" dirty="0"/>
              <a:t>Removed unnecessary noise from the dataset like there were values like 1</a:t>
            </a:r>
            <a:r>
              <a:rPr lang="en-US" baseline="30000" dirty="0"/>
              <a:t>st</a:t>
            </a:r>
            <a:r>
              <a:rPr lang="en-US" dirty="0"/>
              <a:t> and first in owners column, converted them into one value.</a:t>
            </a:r>
          </a:p>
          <a:p>
            <a:r>
              <a:rPr lang="en-US" dirty="0"/>
              <a:t>Removed noise from manufacturing year column too.</a:t>
            </a:r>
          </a:p>
          <a:p>
            <a:r>
              <a:rPr lang="en-US" dirty="0"/>
              <a:t>Encoded the string datatypes, using label encoder.</a:t>
            </a:r>
          </a:p>
          <a:p>
            <a:r>
              <a:rPr lang="en-US" dirty="0"/>
              <a:t>Changes the datatype of price and driven column in float datatype.</a:t>
            </a:r>
          </a:p>
          <a:p>
            <a:endParaRPr lang="en-US" dirty="0"/>
          </a:p>
          <a:p>
            <a:endParaRPr lang="en-IN" dirty="0"/>
          </a:p>
        </p:txBody>
      </p:sp>
    </p:spTree>
    <p:extLst>
      <p:ext uri="{BB962C8B-B14F-4D97-AF65-F5344CB8AC3E}">
        <p14:creationId xmlns:p14="http://schemas.microsoft.com/office/powerpoint/2010/main" val="290471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96BB3-E2EC-4A48-93A6-96BA022DE4E0}"/>
              </a:ext>
            </a:extLst>
          </p:cNvPr>
          <p:cNvSpPr>
            <a:spLocks noGrp="1"/>
          </p:cNvSpPr>
          <p:nvPr>
            <p:ph type="title"/>
          </p:nvPr>
        </p:nvSpPr>
        <p:spPr/>
        <p:txBody>
          <a:bodyPr/>
          <a:lstStyle/>
          <a:p>
            <a:r>
              <a:rPr lang="en-US" b="1" dirty="0"/>
              <a:t>Visualization</a:t>
            </a:r>
            <a:r>
              <a:rPr lang="en-US" dirty="0"/>
              <a:t> </a:t>
            </a:r>
            <a:endParaRPr lang="en-IN" dirty="0"/>
          </a:p>
        </p:txBody>
      </p:sp>
      <p:pic>
        <p:nvPicPr>
          <p:cNvPr id="5" name="Content Placeholder 4">
            <a:extLst>
              <a:ext uri="{FF2B5EF4-FFF2-40B4-BE49-F238E27FC236}">
                <a16:creationId xmlns:a16="http://schemas.microsoft.com/office/drawing/2014/main" xmlns="" id="{453D8714-F2FB-4BEC-BD83-4B526354E4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5688" y="1609978"/>
            <a:ext cx="4153260" cy="2651990"/>
          </a:xfrm>
        </p:spPr>
      </p:pic>
      <p:sp>
        <p:nvSpPr>
          <p:cNvPr id="6" name="TextBox 5">
            <a:extLst>
              <a:ext uri="{FF2B5EF4-FFF2-40B4-BE49-F238E27FC236}">
                <a16:creationId xmlns:a16="http://schemas.microsoft.com/office/drawing/2014/main" xmlns="" id="{EC173A02-327C-46BC-9589-0C5472529DDB}"/>
              </a:ext>
            </a:extLst>
          </p:cNvPr>
          <p:cNvSpPr txBox="1"/>
          <p:nvPr/>
        </p:nvSpPr>
        <p:spPr>
          <a:xfrm>
            <a:off x="585926" y="4545367"/>
            <a:ext cx="11292396" cy="923330"/>
          </a:xfrm>
          <a:prstGeom prst="rect">
            <a:avLst/>
          </a:prstGeom>
          <a:noFill/>
        </p:spPr>
        <p:txBody>
          <a:bodyPr wrap="square" rtlCol="0">
            <a:spAutoFit/>
          </a:bodyPr>
          <a:lstStyle/>
          <a:p>
            <a:r>
              <a:rPr lang="en-US" dirty="0"/>
              <a:t>This graph shows us that more the car is driven, the price of the car is less. As the car gets more used, it gets old and probably the parts of the car gets old and used, hence the price gets reduced.</a:t>
            </a:r>
          </a:p>
          <a:p>
            <a:r>
              <a:rPr lang="en-US" dirty="0"/>
              <a:t> </a:t>
            </a:r>
            <a:endParaRPr lang="en-IN" dirty="0"/>
          </a:p>
        </p:txBody>
      </p:sp>
    </p:spTree>
    <p:extLst>
      <p:ext uri="{BB962C8B-B14F-4D97-AF65-F5344CB8AC3E}">
        <p14:creationId xmlns:p14="http://schemas.microsoft.com/office/powerpoint/2010/main" val="43311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31A4497-A2D8-4701-B0FE-8E7DC295D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1250" y="1375773"/>
            <a:ext cx="4389500" cy="2606266"/>
          </a:xfrm>
        </p:spPr>
      </p:pic>
      <p:sp>
        <p:nvSpPr>
          <p:cNvPr id="6" name="TextBox 5">
            <a:extLst>
              <a:ext uri="{FF2B5EF4-FFF2-40B4-BE49-F238E27FC236}">
                <a16:creationId xmlns:a16="http://schemas.microsoft.com/office/drawing/2014/main" xmlns="" id="{8559BD32-E062-47D3-AED5-30D6B0CD20FD}"/>
              </a:ext>
            </a:extLst>
          </p:cNvPr>
          <p:cNvSpPr txBox="1"/>
          <p:nvPr/>
        </p:nvSpPr>
        <p:spPr>
          <a:xfrm>
            <a:off x="257452" y="4536489"/>
            <a:ext cx="11478828" cy="646331"/>
          </a:xfrm>
          <a:prstGeom prst="rect">
            <a:avLst/>
          </a:prstGeom>
          <a:noFill/>
        </p:spPr>
        <p:txBody>
          <a:bodyPr wrap="square" rtlCol="0">
            <a:spAutoFit/>
          </a:bodyPr>
          <a:lstStyle/>
          <a:p>
            <a:r>
              <a:rPr lang="en-US" dirty="0"/>
              <a:t>The </a:t>
            </a:r>
            <a:r>
              <a:rPr lang="en-US" dirty="0" err="1"/>
              <a:t>countplot</a:t>
            </a:r>
            <a:r>
              <a:rPr lang="en-US" dirty="0"/>
              <a:t> of the fuel shows that, diesel cars are more on resell than the other fuels, next count of petrol fuel is high on number.</a:t>
            </a:r>
            <a:endParaRPr lang="en-IN" dirty="0"/>
          </a:p>
        </p:txBody>
      </p:sp>
    </p:spTree>
    <p:extLst>
      <p:ext uri="{BB962C8B-B14F-4D97-AF65-F5344CB8AC3E}">
        <p14:creationId xmlns:p14="http://schemas.microsoft.com/office/powerpoint/2010/main" val="99923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08CB4C4-DAF2-4A9F-B813-29EA454269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1176" y="756544"/>
            <a:ext cx="4092295" cy="2530059"/>
          </a:xfrm>
        </p:spPr>
      </p:pic>
      <p:sp>
        <p:nvSpPr>
          <p:cNvPr id="6" name="TextBox 5">
            <a:extLst>
              <a:ext uri="{FF2B5EF4-FFF2-40B4-BE49-F238E27FC236}">
                <a16:creationId xmlns:a16="http://schemas.microsoft.com/office/drawing/2014/main" xmlns="" id="{50C745AE-7CA8-4804-AE98-77420870DB1E}"/>
              </a:ext>
            </a:extLst>
          </p:cNvPr>
          <p:cNvSpPr txBox="1"/>
          <p:nvPr/>
        </p:nvSpPr>
        <p:spPr>
          <a:xfrm>
            <a:off x="498629" y="4385570"/>
            <a:ext cx="11194742" cy="646331"/>
          </a:xfrm>
          <a:prstGeom prst="rect">
            <a:avLst/>
          </a:prstGeom>
          <a:noFill/>
        </p:spPr>
        <p:txBody>
          <a:bodyPr wrap="square" rtlCol="0">
            <a:spAutoFit/>
          </a:bodyPr>
          <a:lstStyle/>
          <a:p>
            <a:r>
              <a:rPr lang="en-US" dirty="0"/>
              <a:t>The </a:t>
            </a:r>
            <a:r>
              <a:rPr lang="en-US" dirty="0" err="1"/>
              <a:t>countplot</a:t>
            </a:r>
            <a:r>
              <a:rPr lang="en-US" dirty="0"/>
              <a:t> of the gear shows that manual gear type vehicle are more on resell, we can deduce also that maximum population buys are manual cars. Automatic cars are less on resell.</a:t>
            </a:r>
            <a:endParaRPr lang="en-IN" dirty="0"/>
          </a:p>
        </p:txBody>
      </p:sp>
    </p:spTree>
    <p:extLst>
      <p:ext uri="{BB962C8B-B14F-4D97-AF65-F5344CB8AC3E}">
        <p14:creationId xmlns:p14="http://schemas.microsoft.com/office/powerpoint/2010/main" val="356949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606856-BB3C-4DE5-A453-E05C94F3C69A}"/>
              </a:ext>
            </a:extLst>
          </p:cNvPr>
          <p:cNvSpPr>
            <a:spLocks noGrp="1"/>
          </p:cNvSpPr>
          <p:nvPr>
            <p:ph type="title"/>
          </p:nvPr>
        </p:nvSpPr>
        <p:spPr/>
        <p:txBody>
          <a:bodyPr/>
          <a:lstStyle/>
          <a:p>
            <a:r>
              <a:rPr lang="en-US" b="1" dirty="0"/>
              <a:t>Removal of outliers</a:t>
            </a:r>
            <a:endParaRPr lang="en-IN" b="1" dirty="0"/>
          </a:p>
        </p:txBody>
      </p:sp>
      <p:sp>
        <p:nvSpPr>
          <p:cNvPr id="3" name="Content Placeholder 2">
            <a:extLst>
              <a:ext uri="{FF2B5EF4-FFF2-40B4-BE49-F238E27FC236}">
                <a16:creationId xmlns:a16="http://schemas.microsoft.com/office/drawing/2014/main" xmlns="" id="{8AFDA274-FFAD-4D60-98DE-8489270D7563}"/>
              </a:ext>
            </a:extLst>
          </p:cNvPr>
          <p:cNvSpPr>
            <a:spLocks noGrp="1"/>
          </p:cNvSpPr>
          <p:nvPr>
            <p:ph idx="1"/>
          </p:nvPr>
        </p:nvSpPr>
        <p:spPr/>
        <p:txBody>
          <a:bodyPr/>
          <a:lstStyle/>
          <a:p>
            <a:r>
              <a:rPr lang="en-US" dirty="0"/>
              <a:t>We checked for the outliers present in the dataset with the help of z-score method.</a:t>
            </a:r>
          </a:p>
          <a:p>
            <a:r>
              <a:rPr lang="en-US" dirty="0"/>
              <a:t>After removing the outliers we checked for the data loss.</a:t>
            </a:r>
          </a:p>
          <a:p>
            <a:r>
              <a:rPr lang="en-US" dirty="0"/>
              <a:t>The data loss is of 6% which can be managed.</a:t>
            </a:r>
          </a:p>
          <a:p>
            <a:r>
              <a:rPr lang="en-US" dirty="0"/>
              <a:t>So we decided to remove the outliers and build our ML algorithm.</a:t>
            </a:r>
          </a:p>
          <a:p>
            <a:endParaRPr lang="en-IN" dirty="0"/>
          </a:p>
        </p:txBody>
      </p:sp>
    </p:spTree>
    <p:extLst>
      <p:ext uri="{BB962C8B-B14F-4D97-AF65-F5344CB8AC3E}">
        <p14:creationId xmlns:p14="http://schemas.microsoft.com/office/powerpoint/2010/main" val="299005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B890A-1239-4C7A-B90A-9F5A5D9BE3F6}"/>
              </a:ext>
            </a:extLst>
          </p:cNvPr>
          <p:cNvSpPr>
            <a:spLocks noGrp="1"/>
          </p:cNvSpPr>
          <p:nvPr>
            <p:ph type="title"/>
          </p:nvPr>
        </p:nvSpPr>
        <p:spPr/>
        <p:txBody>
          <a:bodyPr/>
          <a:lstStyle/>
          <a:p>
            <a:r>
              <a:rPr lang="en-US" b="1" dirty="0"/>
              <a:t>Scaling</a:t>
            </a:r>
            <a:endParaRPr lang="en-IN" b="1" dirty="0"/>
          </a:p>
        </p:txBody>
      </p:sp>
      <p:sp>
        <p:nvSpPr>
          <p:cNvPr id="3" name="Content Placeholder 2">
            <a:extLst>
              <a:ext uri="{FF2B5EF4-FFF2-40B4-BE49-F238E27FC236}">
                <a16:creationId xmlns:a16="http://schemas.microsoft.com/office/drawing/2014/main" xmlns="" id="{068CA3A6-4507-452C-B620-9418C2840DD5}"/>
              </a:ext>
            </a:extLst>
          </p:cNvPr>
          <p:cNvSpPr>
            <a:spLocks noGrp="1"/>
          </p:cNvSpPr>
          <p:nvPr>
            <p:ph idx="1"/>
          </p:nvPr>
        </p:nvSpPr>
        <p:spPr/>
        <p:txBody>
          <a:bodyPr/>
          <a:lstStyle/>
          <a:p>
            <a:r>
              <a:rPr lang="en-US" dirty="0"/>
              <a:t>After seeing the dataset the scales of every column had a huge difference so we needed to scale the dataset.</a:t>
            </a:r>
          </a:p>
          <a:p>
            <a:r>
              <a:rPr lang="en-US" dirty="0"/>
              <a:t>We used standard scaler method to scale the dataset.</a:t>
            </a:r>
          </a:p>
          <a:p>
            <a:r>
              <a:rPr lang="en-US" b="0" i="0" dirty="0">
                <a:solidFill>
                  <a:srgbClr val="202124"/>
                </a:solidFill>
                <a:effectLst/>
                <a:latin typeface="arial" panose="020B0604020202020204" pitchFamily="34" charset="0"/>
              </a:rPr>
              <a:t>Therefore, it makes </a:t>
            </a:r>
            <a:r>
              <a:rPr lang="en-US" b="1" i="0" dirty="0">
                <a:solidFill>
                  <a:srgbClr val="202124"/>
                </a:solidFill>
                <a:effectLst/>
                <a:latin typeface="arial" panose="020B0604020202020204" pitchFamily="34" charset="0"/>
              </a:rPr>
              <a:t>mean = 0</a:t>
            </a:r>
            <a:r>
              <a:rPr lang="en-US" b="0" i="0" dirty="0">
                <a:solidFill>
                  <a:srgbClr val="202124"/>
                </a:solidFill>
                <a:effectLst/>
                <a:latin typeface="arial" panose="020B0604020202020204" pitchFamily="34" charset="0"/>
              </a:rPr>
              <a:t> and scales the data to unit variance.</a:t>
            </a:r>
            <a:endParaRPr lang="en-IN" dirty="0"/>
          </a:p>
        </p:txBody>
      </p:sp>
    </p:spTree>
    <p:extLst>
      <p:ext uri="{BB962C8B-B14F-4D97-AF65-F5344CB8AC3E}">
        <p14:creationId xmlns:p14="http://schemas.microsoft.com/office/powerpoint/2010/main" val="247722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33D56A-3439-4A35-84DD-DB1A10534BCB}"/>
              </a:ext>
            </a:extLst>
          </p:cNvPr>
          <p:cNvSpPr>
            <a:spLocks noGrp="1"/>
          </p:cNvSpPr>
          <p:nvPr>
            <p:ph type="title"/>
          </p:nvPr>
        </p:nvSpPr>
        <p:spPr/>
        <p:txBody>
          <a:bodyPr/>
          <a:lstStyle/>
          <a:p>
            <a:r>
              <a:rPr lang="en-US" b="1" dirty="0"/>
              <a:t>Building Model</a:t>
            </a:r>
            <a:endParaRPr lang="en-IN" b="1" dirty="0"/>
          </a:p>
        </p:txBody>
      </p:sp>
      <p:sp>
        <p:nvSpPr>
          <p:cNvPr id="3" name="Content Placeholder 2">
            <a:extLst>
              <a:ext uri="{FF2B5EF4-FFF2-40B4-BE49-F238E27FC236}">
                <a16:creationId xmlns:a16="http://schemas.microsoft.com/office/drawing/2014/main" xmlns="" id="{395F1ED7-8DD1-4C73-A2BE-97A64F068686}"/>
              </a:ext>
            </a:extLst>
          </p:cNvPr>
          <p:cNvSpPr>
            <a:spLocks noGrp="1"/>
          </p:cNvSpPr>
          <p:nvPr>
            <p:ph idx="1"/>
          </p:nvPr>
        </p:nvSpPr>
        <p:spPr/>
        <p:txBody>
          <a:bodyPr/>
          <a:lstStyle/>
          <a:p>
            <a:r>
              <a:rPr lang="en-US" dirty="0"/>
              <a:t>We used several algorithm to test the model: -</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Regressor. </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Ada Boost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Gradient Boosting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Support vector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Lasso</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Ridge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a:p>
            <a:endParaRPr lang="en-IN" dirty="0"/>
          </a:p>
        </p:txBody>
      </p:sp>
    </p:spTree>
    <p:extLst>
      <p:ext uri="{BB962C8B-B14F-4D97-AF65-F5344CB8AC3E}">
        <p14:creationId xmlns:p14="http://schemas.microsoft.com/office/powerpoint/2010/main" val="40963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673</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Calibri</vt:lpstr>
      <vt:lpstr>Calibri Light</vt:lpstr>
      <vt:lpstr>Symbol</vt:lpstr>
      <vt:lpstr>Times New Roman</vt:lpstr>
      <vt:lpstr>Office Theme</vt:lpstr>
      <vt:lpstr>Car Price Prediction</vt:lpstr>
      <vt:lpstr>Problem Statement</vt:lpstr>
      <vt:lpstr>Exploratory Data Analysis and Preprocessing</vt:lpstr>
      <vt:lpstr>Visualization </vt:lpstr>
      <vt:lpstr>PowerPoint Presentation</vt:lpstr>
      <vt:lpstr>PowerPoint Presentation</vt:lpstr>
      <vt:lpstr>Removal of outliers</vt:lpstr>
      <vt:lpstr>Scaling</vt:lpstr>
      <vt:lpstr>Building Model</vt:lpstr>
      <vt:lpstr>PowerPoint Presentation</vt:lpstr>
      <vt:lpstr>Hyperparameter Tuning</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Arpan Biswas</dc:creator>
  <cp:lastModifiedBy>USER</cp:lastModifiedBy>
  <cp:revision>2</cp:revision>
  <dcterms:created xsi:type="dcterms:W3CDTF">2021-12-09T12:46:48Z</dcterms:created>
  <dcterms:modified xsi:type="dcterms:W3CDTF">2022-06-05T21:12:10Z</dcterms:modified>
</cp:coreProperties>
</file>