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9" r:id="rId1"/>
  </p:sldMasterIdLst>
  <p:sldIdLst>
    <p:sldId id="282" r:id="rId2"/>
    <p:sldId id="259" r:id="rId3"/>
    <p:sldId id="260" r:id="rId4"/>
    <p:sldId id="261" r:id="rId5"/>
    <p:sldId id="262" r:id="rId6"/>
    <p:sldId id="263" r:id="rId7"/>
    <p:sldId id="264" r:id="rId8"/>
    <p:sldId id="265" r:id="rId9"/>
    <p:sldId id="283" r:id="rId10"/>
    <p:sldId id="284" r:id="rId11"/>
    <p:sldId id="285" r:id="rId12"/>
    <p:sldId id="266" r:id="rId13"/>
    <p:sldId id="267" r:id="rId14"/>
    <p:sldId id="268" r:id="rId15"/>
    <p:sldId id="269" r:id="rId16"/>
    <p:sldId id="286" r:id="rId17"/>
    <p:sldId id="287" r:id="rId18"/>
    <p:sldId id="270" r:id="rId19"/>
    <p:sldId id="277" r:id="rId20"/>
    <p:sldId id="278" r:id="rId21"/>
    <p:sldId id="288" r:id="rId22"/>
    <p:sldId id="289" r:id="rId23"/>
    <p:sldId id="279" r:id="rId24"/>
    <p:sldId id="280" r:id="rId25"/>
    <p:sldId id="281" r:id="rId26"/>
    <p:sldId id="290"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7/30/2022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22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657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4531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136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31512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2961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7/30/2022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27411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064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091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835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823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109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04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122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0452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67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7/30/2022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5212573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to assess the financial strength of an insurance company |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64"/>
            <a:ext cx="12192000" cy="3942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9502" y="3972950"/>
            <a:ext cx="9773587" cy="1200329"/>
          </a:xfrm>
          <a:prstGeom prst="rect">
            <a:avLst/>
          </a:prstGeom>
          <a:noFill/>
        </p:spPr>
        <p:txBody>
          <a:bodyPr wrap="square" rtlCol="0">
            <a:spAutoFit/>
          </a:bodyPr>
          <a:lstStyle/>
          <a:p>
            <a:r>
              <a:rPr lang="en-US" sz="7200" u="sng" dirty="0">
                <a:latin typeface="Tw Cen MT" panose="020B0602020104020603" pitchFamily="34" charset="0"/>
                <a:ea typeface="Tahoma" panose="020B0604030504040204" pitchFamily="34" charset="0"/>
                <a:cs typeface="Tahoma" panose="020B0604030504040204" pitchFamily="34" charset="0"/>
              </a:rPr>
              <a:t>Rating Prediction Project</a:t>
            </a:r>
          </a:p>
        </p:txBody>
      </p:sp>
      <p:sp>
        <p:nvSpPr>
          <p:cNvPr id="6" name="TextBox 5"/>
          <p:cNvSpPr txBox="1"/>
          <p:nvPr/>
        </p:nvSpPr>
        <p:spPr>
          <a:xfrm>
            <a:off x="6773057" y="5268483"/>
            <a:ext cx="4934262" cy="707886"/>
          </a:xfrm>
          <a:prstGeom prst="rect">
            <a:avLst/>
          </a:prstGeom>
          <a:noFill/>
        </p:spPr>
        <p:txBody>
          <a:bodyPr wrap="square" rtlCol="0">
            <a:spAutoFit/>
          </a:bodyPr>
          <a:lstStyle/>
          <a:p>
            <a:r>
              <a:rPr lang="en-US" sz="4000" dirty="0">
                <a:latin typeface="Tw Cen MT" panose="020B0602020104020603" pitchFamily="34" charset="0"/>
                <a:ea typeface="Tahoma" panose="020B0604030504040204" pitchFamily="34" charset="0"/>
                <a:cs typeface="Tahoma" panose="020B0604030504040204" pitchFamily="34" charset="0"/>
              </a:rPr>
              <a:t>By: </a:t>
            </a:r>
            <a:r>
              <a:rPr lang="en-US" sz="4000" dirty="0" smtClean="0">
                <a:latin typeface="Tw Cen MT" panose="020B0602020104020603" pitchFamily="34" charset="0"/>
                <a:ea typeface="Tahoma" panose="020B0604030504040204" pitchFamily="34" charset="0"/>
                <a:cs typeface="Tahoma" panose="020B0604030504040204" pitchFamily="34" charset="0"/>
              </a:rPr>
              <a:t>Harsh Raj Gupta</a:t>
            </a:r>
          </a:p>
        </p:txBody>
      </p:sp>
    </p:spTree>
    <p:extLst>
      <p:ext uri="{BB962C8B-B14F-4D97-AF65-F5344CB8AC3E}">
        <p14:creationId xmlns:p14="http://schemas.microsoft.com/office/powerpoint/2010/main" val="87794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705" y="289263"/>
            <a:ext cx="10058400" cy="100289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sp>
        <p:nvSpPr>
          <p:cNvPr id="4" name="TextBox 3"/>
          <p:cNvSpPr txBox="1"/>
          <p:nvPr/>
        </p:nvSpPr>
        <p:spPr>
          <a:xfrm>
            <a:off x="1173480" y="2042160"/>
            <a:ext cx="4495800" cy="400110"/>
          </a:xfrm>
          <a:prstGeom prst="rect">
            <a:avLst/>
          </a:prstGeom>
          <a:noFill/>
        </p:spPr>
        <p:txBody>
          <a:bodyPr wrap="square" rtlCol="0">
            <a:spAutoFit/>
          </a:bodyPr>
          <a:lstStyle/>
          <a:p>
            <a:r>
              <a:rPr lang="en-US" sz="2000" b="1" dirty="0">
                <a:latin typeface="Tw Cen MT" panose="020B0602020104020603" pitchFamily="34" charset="0"/>
              </a:rPr>
              <a:t>Replacing Space key with Space:</a:t>
            </a:r>
          </a:p>
        </p:txBody>
      </p:sp>
      <p:pic>
        <p:nvPicPr>
          <p:cNvPr id="5" name="Picture 4"/>
          <p:cNvPicPr>
            <a:picLocks noChangeAspect="1"/>
          </p:cNvPicPr>
          <p:nvPr/>
        </p:nvPicPr>
        <p:blipFill>
          <a:blip r:embed="rId2"/>
          <a:stretch>
            <a:fillRect/>
          </a:stretch>
        </p:blipFill>
        <p:spPr>
          <a:xfrm>
            <a:off x="1173480" y="2510790"/>
            <a:ext cx="6276975" cy="876300"/>
          </a:xfrm>
          <a:prstGeom prst="rect">
            <a:avLst/>
          </a:prstGeom>
        </p:spPr>
      </p:pic>
      <p:sp>
        <p:nvSpPr>
          <p:cNvPr id="11" name="TextBox 10"/>
          <p:cNvSpPr txBox="1"/>
          <p:nvPr/>
        </p:nvSpPr>
        <p:spPr>
          <a:xfrm>
            <a:off x="1165860" y="3482340"/>
            <a:ext cx="4495800" cy="400110"/>
          </a:xfrm>
          <a:prstGeom prst="rect">
            <a:avLst/>
          </a:prstGeom>
          <a:noFill/>
        </p:spPr>
        <p:txBody>
          <a:bodyPr wrap="square" rtlCol="0">
            <a:spAutoFit/>
          </a:bodyPr>
          <a:lstStyle/>
          <a:p>
            <a:r>
              <a:rPr lang="en-US" sz="2000" b="1" dirty="0">
                <a:latin typeface="Tw Cen MT" panose="020B0602020104020603" pitchFamily="34" charset="0"/>
              </a:rPr>
              <a:t>Removing all the stop words:</a:t>
            </a:r>
          </a:p>
        </p:txBody>
      </p:sp>
      <p:pic>
        <p:nvPicPr>
          <p:cNvPr id="6" name="Picture 5"/>
          <p:cNvPicPr>
            <a:picLocks noChangeAspect="1"/>
          </p:cNvPicPr>
          <p:nvPr/>
        </p:nvPicPr>
        <p:blipFill>
          <a:blip r:embed="rId3"/>
          <a:stretch>
            <a:fillRect/>
          </a:stretch>
        </p:blipFill>
        <p:spPr>
          <a:xfrm>
            <a:off x="1173480" y="3957964"/>
            <a:ext cx="10202653" cy="469196"/>
          </a:xfrm>
          <a:prstGeom prst="rect">
            <a:avLst/>
          </a:prstGeom>
        </p:spPr>
      </p:pic>
      <p:sp>
        <p:nvSpPr>
          <p:cNvPr id="13" name="TextBox 12"/>
          <p:cNvSpPr txBox="1"/>
          <p:nvPr/>
        </p:nvSpPr>
        <p:spPr>
          <a:xfrm>
            <a:off x="1165860" y="4549367"/>
            <a:ext cx="5334000" cy="400110"/>
          </a:xfrm>
          <a:prstGeom prst="rect">
            <a:avLst/>
          </a:prstGeom>
          <a:noFill/>
        </p:spPr>
        <p:txBody>
          <a:bodyPr wrap="square" rtlCol="0">
            <a:spAutoFit/>
          </a:bodyPr>
          <a:lstStyle/>
          <a:p>
            <a:r>
              <a:rPr lang="en-US" sz="2000" b="1" dirty="0">
                <a:latin typeface="Tw Cen MT" panose="020B0602020104020603" pitchFamily="34" charset="0"/>
              </a:rPr>
              <a:t>Removing Unwanted Character &amp; numbers:</a:t>
            </a:r>
          </a:p>
        </p:txBody>
      </p:sp>
      <p:pic>
        <p:nvPicPr>
          <p:cNvPr id="8" name="Picture 7"/>
          <p:cNvPicPr>
            <a:picLocks noChangeAspect="1"/>
          </p:cNvPicPr>
          <p:nvPr/>
        </p:nvPicPr>
        <p:blipFill>
          <a:blip r:embed="rId4"/>
          <a:stretch>
            <a:fillRect/>
          </a:stretch>
        </p:blipFill>
        <p:spPr>
          <a:xfrm>
            <a:off x="1113905" y="5171023"/>
            <a:ext cx="7124700" cy="495300"/>
          </a:xfrm>
          <a:prstGeom prst="rect">
            <a:avLst/>
          </a:prstGeom>
        </p:spPr>
      </p:pic>
    </p:spTree>
    <p:extLst>
      <p:ext uri="{BB962C8B-B14F-4D97-AF65-F5344CB8AC3E}">
        <p14:creationId xmlns:p14="http://schemas.microsoft.com/office/powerpoint/2010/main" val="317357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254762"/>
            <a:ext cx="10058400" cy="71437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Lemmatization:-</a:t>
            </a:r>
          </a:p>
        </p:txBody>
      </p:sp>
      <p:pic>
        <p:nvPicPr>
          <p:cNvPr id="7" name="Picture 6"/>
          <p:cNvPicPr>
            <a:picLocks noChangeAspect="1"/>
          </p:cNvPicPr>
          <p:nvPr/>
        </p:nvPicPr>
        <p:blipFill>
          <a:blip r:embed="rId2"/>
          <a:stretch>
            <a:fillRect/>
          </a:stretch>
        </p:blipFill>
        <p:spPr>
          <a:xfrm>
            <a:off x="5440680" y="2148839"/>
            <a:ext cx="5409281" cy="3994785"/>
          </a:xfrm>
          <a:prstGeom prst="rect">
            <a:avLst/>
          </a:prstGeom>
        </p:spPr>
      </p:pic>
      <p:sp>
        <p:nvSpPr>
          <p:cNvPr id="10" name="TextBox 9"/>
          <p:cNvSpPr txBox="1"/>
          <p:nvPr/>
        </p:nvSpPr>
        <p:spPr>
          <a:xfrm>
            <a:off x="1113905" y="2225040"/>
            <a:ext cx="4197235" cy="3693319"/>
          </a:xfrm>
          <a:prstGeom prst="rect">
            <a:avLst/>
          </a:prstGeom>
          <a:noFill/>
        </p:spPr>
        <p:txBody>
          <a:bodyPr wrap="square" rtlCol="0">
            <a:spAutoFit/>
          </a:bodyPr>
          <a:lstStyle/>
          <a:p>
            <a:r>
              <a:rPr lang="en-IN" dirty="0">
                <a:latin typeface="Tw Cen MT" panose="020B0602020104020603" pitchFamily="34" charset="0"/>
              </a:rPr>
              <a:t>Lemmatization usually refers to doing things properly with the use of a vocabulary and morphological analysis of words, normally aiming to remove inflectional endings only and to return the base or dictionary form of a word, which is known as the lemma.</a:t>
            </a:r>
            <a:endParaRPr lang="en-US" dirty="0">
              <a:latin typeface="Tw Cen MT" panose="020B0602020104020603" pitchFamily="34" charset="0"/>
            </a:endParaRPr>
          </a:p>
          <a:p>
            <a:r>
              <a:rPr lang="en-IN" b="1" dirty="0">
                <a:latin typeface="Tw Cen MT" panose="020B0602020104020603" pitchFamily="34" charset="0"/>
              </a:rPr>
              <a:t>Example: -</a:t>
            </a:r>
            <a:r>
              <a:rPr lang="en-IN" dirty="0">
                <a:latin typeface="Tw Cen MT" panose="020B0602020104020603" pitchFamily="34" charset="0"/>
              </a:rPr>
              <a:t> Lemmatize minimizes text ambiguity. Example words like bicycle or bicycles are converted to base word bicycle. Basically, it will convert all words having the same meaning but different representation to their base form.</a:t>
            </a:r>
            <a:endParaRPr 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338748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74" y="287127"/>
            <a:ext cx="10058400" cy="60666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13" name="Picture 12"/>
          <p:cNvPicPr>
            <a:picLocks noChangeAspect="1"/>
          </p:cNvPicPr>
          <p:nvPr/>
        </p:nvPicPr>
        <p:blipFill>
          <a:blip r:embed="rId2"/>
          <a:stretch>
            <a:fillRect/>
          </a:stretch>
        </p:blipFill>
        <p:spPr>
          <a:xfrm>
            <a:off x="1666432" y="1479663"/>
            <a:ext cx="3923608" cy="3724102"/>
          </a:xfrm>
          <a:prstGeom prst="rect">
            <a:avLst/>
          </a:prstGeom>
        </p:spPr>
      </p:pic>
      <p:sp>
        <p:nvSpPr>
          <p:cNvPr id="14" name="TextBox 13"/>
          <p:cNvSpPr txBox="1"/>
          <p:nvPr/>
        </p:nvSpPr>
        <p:spPr>
          <a:xfrm>
            <a:off x="698805" y="5536275"/>
            <a:ext cx="5095702" cy="1200329"/>
          </a:xfrm>
          <a:prstGeom prst="rect">
            <a:avLst/>
          </a:prstGeom>
          <a:noFill/>
        </p:spPr>
        <p:txBody>
          <a:bodyPr wrap="square" rtlCol="0">
            <a:spAutoFit/>
          </a:bodyPr>
          <a:lstStyle/>
          <a:p>
            <a:r>
              <a:rPr lang="en-US" dirty="0"/>
              <a:t>As we can see that most of the words are accruing 0 to 10 times range.</a:t>
            </a:r>
          </a:p>
          <a:p>
            <a:r>
              <a:rPr lang="en-US" dirty="0"/>
              <a:t>Word counts is highly right skewed.</a:t>
            </a:r>
          </a:p>
          <a:p>
            <a:endParaRPr lang="en-US" dirty="0"/>
          </a:p>
        </p:txBody>
      </p:sp>
      <p:pic>
        <p:nvPicPr>
          <p:cNvPr id="17" name="Picture 16"/>
          <p:cNvPicPr>
            <a:picLocks noChangeAspect="1"/>
          </p:cNvPicPr>
          <p:nvPr/>
        </p:nvPicPr>
        <p:blipFill>
          <a:blip r:embed="rId3"/>
          <a:stretch>
            <a:fillRect/>
          </a:stretch>
        </p:blipFill>
        <p:spPr>
          <a:xfrm>
            <a:off x="8104284" y="1185947"/>
            <a:ext cx="3570899" cy="4058170"/>
          </a:xfrm>
          <a:prstGeom prst="rect">
            <a:avLst/>
          </a:prstGeom>
        </p:spPr>
      </p:pic>
      <p:sp>
        <p:nvSpPr>
          <p:cNvPr id="18" name="TextBox 17"/>
          <p:cNvSpPr txBox="1"/>
          <p:nvPr/>
        </p:nvSpPr>
        <p:spPr>
          <a:xfrm>
            <a:off x="6589224" y="5536275"/>
            <a:ext cx="4588625" cy="923330"/>
          </a:xfrm>
          <a:prstGeom prst="rect">
            <a:avLst/>
          </a:prstGeom>
          <a:noFill/>
        </p:spPr>
        <p:txBody>
          <a:bodyPr wrap="square" rtlCol="0">
            <a:spAutoFit/>
          </a:bodyPr>
          <a:lstStyle/>
          <a:p>
            <a:r>
              <a:rPr lang="en-US" dirty="0">
                <a:latin typeface="Tw Cen MT" panose="020B0602020104020603" pitchFamily="34" charset="0"/>
              </a:rPr>
              <a:t>Above plot represents histogram for character count of review text, which is quite similar to the histogram of word count.</a:t>
            </a:r>
          </a:p>
        </p:txBody>
      </p:sp>
    </p:spTree>
    <p:extLst>
      <p:ext uri="{BB962C8B-B14F-4D97-AF65-F5344CB8AC3E}">
        <p14:creationId xmlns:p14="http://schemas.microsoft.com/office/powerpoint/2010/main" val="298738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477" y="283990"/>
            <a:ext cx="10058400" cy="573578"/>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3" name="Picture 2"/>
          <p:cNvPicPr>
            <a:picLocks noChangeAspect="1"/>
          </p:cNvPicPr>
          <p:nvPr/>
        </p:nvPicPr>
        <p:blipFill>
          <a:blip r:embed="rId2"/>
          <a:stretch>
            <a:fillRect/>
          </a:stretch>
        </p:blipFill>
        <p:spPr>
          <a:xfrm>
            <a:off x="960639" y="1728094"/>
            <a:ext cx="5248968" cy="360711"/>
          </a:xfrm>
          <a:prstGeom prst="rect">
            <a:avLst/>
          </a:prstGeom>
        </p:spPr>
      </p:pic>
      <p:pic>
        <p:nvPicPr>
          <p:cNvPr id="10" name="Picture 9"/>
          <p:cNvPicPr>
            <a:picLocks noChangeAspect="1"/>
          </p:cNvPicPr>
          <p:nvPr/>
        </p:nvPicPr>
        <p:blipFill>
          <a:blip r:embed="rId3"/>
          <a:stretch>
            <a:fillRect/>
          </a:stretch>
        </p:blipFill>
        <p:spPr>
          <a:xfrm>
            <a:off x="960639" y="2161309"/>
            <a:ext cx="4924772" cy="3674225"/>
          </a:xfrm>
          <a:prstGeom prst="rect">
            <a:avLst/>
          </a:prstGeom>
        </p:spPr>
      </p:pic>
      <p:sp>
        <p:nvSpPr>
          <p:cNvPr id="11" name="Rounded Rectangle 10"/>
          <p:cNvSpPr/>
          <p:nvPr/>
        </p:nvSpPr>
        <p:spPr>
          <a:xfrm>
            <a:off x="6733309" y="1982585"/>
            <a:ext cx="4887884" cy="36742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we can see that 5 Star rating received by most of the customers.</a:t>
            </a:r>
          </a:p>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However we see a high 1 star rating as well compared to 2 and 3 star rating reviews.</a:t>
            </a:r>
          </a:p>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But the count of 2 star and 3 star ratings received from customers is very low. so we have to handle it accordingly.</a:t>
            </a:r>
          </a:p>
        </p:txBody>
      </p:sp>
      <p:sp>
        <p:nvSpPr>
          <p:cNvPr id="12" name="Right Arrow 11"/>
          <p:cNvSpPr/>
          <p:nvPr/>
        </p:nvSpPr>
        <p:spPr>
          <a:xfrm rot="10800000">
            <a:off x="5885411" y="3532909"/>
            <a:ext cx="731520" cy="57357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15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832" y="293844"/>
            <a:ext cx="9975810" cy="54681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3" name="Picture 2"/>
          <p:cNvPicPr>
            <a:picLocks noChangeAspect="1"/>
          </p:cNvPicPr>
          <p:nvPr/>
        </p:nvPicPr>
        <p:blipFill>
          <a:blip r:embed="rId2"/>
          <a:stretch>
            <a:fillRect/>
          </a:stretch>
        </p:blipFill>
        <p:spPr>
          <a:xfrm>
            <a:off x="1097280" y="1699433"/>
            <a:ext cx="6691745" cy="400050"/>
          </a:xfrm>
          <a:prstGeom prst="rect">
            <a:avLst/>
          </a:prstGeom>
        </p:spPr>
      </p:pic>
      <p:pic>
        <p:nvPicPr>
          <p:cNvPr id="7" name="Picture 6"/>
          <p:cNvPicPr>
            <a:picLocks noChangeAspect="1"/>
          </p:cNvPicPr>
          <p:nvPr/>
        </p:nvPicPr>
        <p:blipFill>
          <a:blip r:embed="rId3"/>
          <a:stretch>
            <a:fillRect/>
          </a:stretch>
        </p:blipFill>
        <p:spPr>
          <a:xfrm>
            <a:off x="393252" y="2099483"/>
            <a:ext cx="8099800" cy="4037283"/>
          </a:xfrm>
          <a:prstGeom prst="rect">
            <a:avLst/>
          </a:prstGeom>
        </p:spPr>
      </p:pic>
      <p:sp>
        <p:nvSpPr>
          <p:cNvPr id="19" name="Oval 18"/>
          <p:cNvSpPr/>
          <p:nvPr/>
        </p:nvSpPr>
        <p:spPr>
          <a:xfrm>
            <a:off x="8775290" y="2099484"/>
            <a:ext cx="3416710" cy="4037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rPr>
              <a:t>We noticed that every type </a:t>
            </a:r>
            <a:r>
              <a:rPr lang="en-US" sz="1600" dirty="0"/>
              <a:t>of </a:t>
            </a:r>
            <a:r>
              <a:rPr lang="en-US" sz="1600" dirty="0">
                <a:solidFill>
                  <a:schemeClr val="bg1"/>
                </a:solidFill>
              </a:rPr>
              <a:t>ratings word count distribution is highly right skewed.</a:t>
            </a:r>
          </a:p>
          <a:p>
            <a:pPr algn="just"/>
            <a:r>
              <a:rPr lang="en-US" sz="1600" dirty="0">
                <a:solidFill>
                  <a:schemeClr val="bg1"/>
                </a:solidFill>
              </a:rPr>
              <a:t>Also we see that most of the word count falling in the range of 0 to 10.</a:t>
            </a:r>
          </a:p>
        </p:txBody>
      </p:sp>
    </p:spTree>
    <p:extLst>
      <p:ext uri="{BB962C8B-B14F-4D97-AF65-F5344CB8AC3E}">
        <p14:creationId xmlns:p14="http://schemas.microsoft.com/office/powerpoint/2010/main" val="292284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12" name="Picture 11"/>
          <p:cNvPicPr>
            <a:picLocks noChangeAspect="1"/>
          </p:cNvPicPr>
          <p:nvPr/>
        </p:nvPicPr>
        <p:blipFill>
          <a:blip r:embed="rId2"/>
          <a:stretch>
            <a:fillRect/>
          </a:stretch>
        </p:blipFill>
        <p:spPr>
          <a:xfrm>
            <a:off x="231057" y="2239164"/>
            <a:ext cx="7945841" cy="4041983"/>
          </a:xfrm>
          <a:prstGeom prst="rect">
            <a:avLst/>
          </a:prstGeom>
        </p:spPr>
      </p:pic>
      <p:pic>
        <p:nvPicPr>
          <p:cNvPr id="13" name="Picture 12"/>
          <p:cNvPicPr>
            <a:picLocks noChangeAspect="1"/>
          </p:cNvPicPr>
          <p:nvPr/>
        </p:nvPicPr>
        <p:blipFill>
          <a:blip r:embed="rId3"/>
          <a:stretch>
            <a:fillRect/>
          </a:stretch>
        </p:blipFill>
        <p:spPr>
          <a:xfrm>
            <a:off x="212646" y="1551709"/>
            <a:ext cx="7739149" cy="333375"/>
          </a:xfrm>
          <a:prstGeom prst="rect">
            <a:avLst/>
          </a:prstGeom>
        </p:spPr>
      </p:pic>
      <p:sp>
        <p:nvSpPr>
          <p:cNvPr id="14" name="Oval 13"/>
          <p:cNvSpPr/>
          <p:nvPr/>
        </p:nvSpPr>
        <p:spPr>
          <a:xfrm>
            <a:off x="8681884" y="2076932"/>
            <a:ext cx="3510116" cy="40419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Tw Cen MT" panose="020B0602020104020603" pitchFamily="34" charset="0"/>
              </a:rPr>
              <a:t>We noticed that for , the character count distribution is highly right skewed.</a:t>
            </a:r>
          </a:p>
          <a:p>
            <a:pPr algn="just"/>
            <a:r>
              <a:rPr lang="en-US" dirty="0">
                <a:solidFill>
                  <a:schemeClr val="bg1"/>
                </a:solidFill>
                <a:latin typeface="Tw Cen MT" panose="020B0602020104020603" pitchFamily="34" charset="0"/>
              </a:rPr>
              <a:t>Similarly most of character's count is falling in the range of 0 to 10.</a:t>
            </a:r>
          </a:p>
          <a:p>
            <a:pPr algn="just"/>
            <a:r>
              <a:rPr lang="en-US" dirty="0">
                <a:solidFill>
                  <a:schemeClr val="bg1"/>
                </a:solidFill>
                <a:latin typeface="Tw Cen MT" panose="020B0602020104020603" pitchFamily="34" charset="0"/>
              </a:rPr>
              <a:t>every type rating</a:t>
            </a:r>
          </a:p>
        </p:txBody>
      </p:sp>
    </p:spTree>
    <p:extLst>
      <p:ext uri="{BB962C8B-B14F-4D97-AF65-F5344CB8AC3E}">
        <p14:creationId xmlns:p14="http://schemas.microsoft.com/office/powerpoint/2010/main" val="39850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3657" y="1411550"/>
            <a:ext cx="5231388" cy="369332"/>
          </a:xfrm>
          <a:prstGeom prst="rect">
            <a:avLst/>
          </a:prstGeom>
        </p:spPr>
      </p:pic>
      <p:pic>
        <p:nvPicPr>
          <p:cNvPr id="4" name="Picture 3"/>
          <p:cNvPicPr>
            <a:picLocks noChangeAspect="1"/>
          </p:cNvPicPr>
          <p:nvPr/>
        </p:nvPicPr>
        <p:blipFill>
          <a:blip r:embed="rId3"/>
          <a:stretch>
            <a:fillRect/>
          </a:stretch>
        </p:blipFill>
        <p:spPr>
          <a:xfrm>
            <a:off x="933104" y="2552180"/>
            <a:ext cx="3137360" cy="3158751"/>
          </a:xfrm>
          <a:prstGeom prst="rect">
            <a:avLst/>
          </a:prstGeom>
        </p:spPr>
      </p:pic>
      <p:sp>
        <p:nvSpPr>
          <p:cNvPr id="5" name="TextBox 4"/>
          <p:cNvSpPr txBox="1"/>
          <p:nvPr/>
        </p:nvSpPr>
        <p:spPr>
          <a:xfrm>
            <a:off x="1213657" y="2111432"/>
            <a:ext cx="2768139" cy="369332"/>
          </a:xfrm>
          <a:prstGeom prst="rect">
            <a:avLst/>
          </a:prstGeom>
          <a:solidFill>
            <a:srgbClr val="00B050"/>
          </a:solidFill>
          <a:ln>
            <a:noFill/>
          </a:ln>
        </p:spPr>
        <p:txBody>
          <a:bodyPr wrap="square" rtlCol="0">
            <a:spAutoFit/>
          </a:bodyPr>
          <a:lstStyle/>
          <a:p>
            <a:r>
              <a:rPr lang="en-US" b="1" dirty="0"/>
              <a:t>5 Star Ratings</a:t>
            </a:r>
          </a:p>
        </p:txBody>
      </p:sp>
      <p:sp>
        <p:nvSpPr>
          <p:cNvPr id="9" name="TextBox 8"/>
          <p:cNvSpPr txBox="1"/>
          <p:nvPr/>
        </p:nvSpPr>
        <p:spPr>
          <a:xfrm>
            <a:off x="4907279" y="2111432"/>
            <a:ext cx="2768139" cy="369332"/>
          </a:xfrm>
          <a:prstGeom prst="rect">
            <a:avLst/>
          </a:prstGeom>
          <a:solidFill>
            <a:srgbClr val="00B050"/>
          </a:solidFill>
          <a:ln>
            <a:noFill/>
          </a:ln>
        </p:spPr>
        <p:txBody>
          <a:bodyPr wrap="square" rtlCol="0">
            <a:spAutoFit/>
          </a:bodyPr>
          <a:lstStyle/>
          <a:p>
            <a:r>
              <a:rPr lang="en-US" b="1" dirty="0"/>
              <a:t>4 Star Ratings</a:t>
            </a:r>
          </a:p>
        </p:txBody>
      </p:sp>
      <p:sp>
        <p:nvSpPr>
          <p:cNvPr id="10" name="TextBox 9"/>
          <p:cNvSpPr txBox="1"/>
          <p:nvPr/>
        </p:nvSpPr>
        <p:spPr>
          <a:xfrm>
            <a:off x="8534399" y="2039388"/>
            <a:ext cx="2768139" cy="369332"/>
          </a:xfrm>
          <a:prstGeom prst="rect">
            <a:avLst/>
          </a:prstGeom>
          <a:solidFill>
            <a:srgbClr val="00B050"/>
          </a:solidFill>
          <a:ln>
            <a:noFill/>
          </a:ln>
        </p:spPr>
        <p:txBody>
          <a:bodyPr wrap="square" rtlCol="0">
            <a:spAutoFit/>
          </a:bodyPr>
          <a:lstStyle/>
          <a:p>
            <a:r>
              <a:rPr lang="en-US" b="1" dirty="0"/>
              <a:t>3 Star Ratings</a:t>
            </a:r>
          </a:p>
        </p:txBody>
      </p:sp>
      <p:pic>
        <p:nvPicPr>
          <p:cNvPr id="6" name="Picture 5"/>
          <p:cNvPicPr>
            <a:picLocks noChangeAspect="1"/>
          </p:cNvPicPr>
          <p:nvPr/>
        </p:nvPicPr>
        <p:blipFill>
          <a:blip r:embed="rId4"/>
          <a:stretch>
            <a:fillRect/>
          </a:stretch>
        </p:blipFill>
        <p:spPr>
          <a:xfrm>
            <a:off x="4606982" y="2552180"/>
            <a:ext cx="3038995" cy="3218181"/>
          </a:xfrm>
          <a:prstGeom prst="rect">
            <a:avLst/>
          </a:prstGeom>
        </p:spPr>
      </p:pic>
      <p:pic>
        <p:nvPicPr>
          <p:cNvPr id="7" name="Picture 6"/>
          <p:cNvPicPr>
            <a:picLocks noChangeAspect="1"/>
          </p:cNvPicPr>
          <p:nvPr/>
        </p:nvPicPr>
        <p:blipFill>
          <a:blip r:embed="rId5"/>
          <a:stretch>
            <a:fillRect/>
          </a:stretch>
        </p:blipFill>
        <p:spPr>
          <a:xfrm>
            <a:off x="8454923" y="2504527"/>
            <a:ext cx="3062619" cy="3206404"/>
          </a:xfrm>
          <a:prstGeom prst="rect">
            <a:avLst/>
          </a:prstGeom>
        </p:spPr>
      </p:pic>
      <p:sp>
        <p:nvSpPr>
          <p:cNvPr id="12" name="Title 1">
            <a:extLst>
              <a:ext uri="{FF2B5EF4-FFF2-40B4-BE49-F238E27FC236}">
                <a16:creationId xmlns:a16="http://schemas.microsoft.com/office/drawing/2014/main" xmlns="" id="{BEA95502-B838-191A-BC24-84CED0D95654}"/>
              </a:ext>
            </a:extLst>
          </p:cNvPr>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spTree>
    <p:extLst>
      <p:ext uri="{BB962C8B-B14F-4D97-AF65-F5344CB8AC3E}">
        <p14:creationId xmlns:p14="http://schemas.microsoft.com/office/powerpoint/2010/main" val="4873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3657" y="1596216"/>
            <a:ext cx="4758171" cy="515216"/>
          </a:xfrm>
          <a:prstGeom prst="rect">
            <a:avLst/>
          </a:prstGeom>
        </p:spPr>
      </p:pic>
      <p:sp>
        <p:nvSpPr>
          <p:cNvPr id="5" name="TextBox 4"/>
          <p:cNvSpPr txBox="1"/>
          <p:nvPr/>
        </p:nvSpPr>
        <p:spPr>
          <a:xfrm>
            <a:off x="1213657" y="2111432"/>
            <a:ext cx="2768139" cy="461665"/>
          </a:xfrm>
          <a:prstGeom prst="rect">
            <a:avLst/>
          </a:prstGeom>
          <a:solidFill>
            <a:srgbClr val="00B050"/>
          </a:solidFill>
          <a:ln>
            <a:noFill/>
          </a:ln>
        </p:spPr>
        <p:txBody>
          <a:bodyPr wrap="square" rtlCol="0">
            <a:spAutoFit/>
          </a:bodyPr>
          <a:lstStyle/>
          <a:p>
            <a:r>
              <a:rPr lang="en-US" sz="2400" b="1" dirty="0"/>
              <a:t>2 Star Ratings</a:t>
            </a:r>
          </a:p>
        </p:txBody>
      </p:sp>
      <p:sp>
        <p:nvSpPr>
          <p:cNvPr id="9" name="TextBox 8"/>
          <p:cNvSpPr txBox="1"/>
          <p:nvPr/>
        </p:nvSpPr>
        <p:spPr>
          <a:xfrm>
            <a:off x="7963592" y="1920238"/>
            <a:ext cx="2768139" cy="461665"/>
          </a:xfrm>
          <a:prstGeom prst="rect">
            <a:avLst/>
          </a:prstGeom>
          <a:solidFill>
            <a:srgbClr val="00B050"/>
          </a:solidFill>
          <a:ln>
            <a:noFill/>
          </a:ln>
        </p:spPr>
        <p:txBody>
          <a:bodyPr wrap="square" rtlCol="0">
            <a:spAutoFit/>
          </a:bodyPr>
          <a:lstStyle/>
          <a:p>
            <a:r>
              <a:rPr lang="en-US" sz="2400" b="1" dirty="0"/>
              <a:t>1 Star Ratings</a:t>
            </a:r>
          </a:p>
        </p:txBody>
      </p:sp>
      <p:pic>
        <p:nvPicPr>
          <p:cNvPr id="8" name="Picture 7"/>
          <p:cNvPicPr>
            <a:picLocks noChangeAspect="1"/>
          </p:cNvPicPr>
          <p:nvPr/>
        </p:nvPicPr>
        <p:blipFill>
          <a:blip r:embed="rId3"/>
          <a:stretch>
            <a:fillRect/>
          </a:stretch>
        </p:blipFill>
        <p:spPr>
          <a:xfrm>
            <a:off x="1097279" y="2755803"/>
            <a:ext cx="4588625" cy="3307811"/>
          </a:xfrm>
          <a:prstGeom prst="rect">
            <a:avLst/>
          </a:prstGeom>
        </p:spPr>
      </p:pic>
      <p:pic>
        <p:nvPicPr>
          <p:cNvPr id="11" name="Picture 10"/>
          <p:cNvPicPr>
            <a:picLocks noChangeAspect="1"/>
          </p:cNvPicPr>
          <p:nvPr/>
        </p:nvPicPr>
        <p:blipFill>
          <a:blip r:embed="rId4"/>
          <a:stretch>
            <a:fillRect/>
          </a:stretch>
        </p:blipFill>
        <p:spPr>
          <a:xfrm>
            <a:off x="7265324" y="2391422"/>
            <a:ext cx="4197927" cy="3536765"/>
          </a:xfrm>
          <a:prstGeom prst="rect">
            <a:avLst/>
          </a:prstGeom>
        </p:spPr>
      </p:pic>
      <p:sp>
        <p:nvSpPr>
          <p:cNvPr id="10" name="Title 1">
            <a:extLst>
              <a:ext uri="{FF2B5EF4-FFF2-40B4-BE49-F238E27FC236}">
                <a16:creationId xmlns:a16="http://schemas.microsoft.com/office/drawing/2014/main" xmlns="" id="{781F3061-D0D9-97EC-9AAB-9B8CF82C64A0}"/>
              </a:ext>
            </a:extLst>
          </p:cNvPr>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spTree>
    <p:extLst>
      <p:ext uri="{BB962C8B-B14F-4D97-AF65-F5344CB8AC3E}">
        <p14:creationId xmlns:p14="http://schemas.microsoft.com/office/powerpoint/2010/main" val="295693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901" y="218196"/>
            <a:ext cx="10058400" cy="679695"/>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sp>
        <p:nvSpPr>
          <p:cNvPr id="3" name="TextBox 2"/>
          <p:cNvSpPr txBox="1"/>
          <p:nvPr/>
        </p:nvSpPr>
        <p:spPr>
          <a:xfrm>
            <a:off x="1695796" y="1296785"/>
            <a:ext cx="343315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Tw Cen MT" panose="020B0602020104020603" pitchFamily="34" charset="0"/>
              </a:rPr>
              <a:t>Handling Outliers:-</a:t>
            </a:r>
          </a:p>
        </p:txBody>
      </p:sp>
      <p:sp>
        <p:nvSpPr>
          <p:cNvPr id="6" name="TextBox 5"/>
          <p:cNvSpPr txBox="1"/>
          <p:nvPr/>
        </p:nvSpPr>
        <p:spPr>
          <a:xfrm>
            <a:off x="7946967" y="1296785"/>
            <a:ext cx="305908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Tw Cen MT" panose="020B0602020104020603" pitchFamily="34" charset="0"/>
              </a:rPr>
              <a:t>Handling Imbalanced Data</a:t>
            </a:r>
          </a:p>
        </p:txBody>
      </p:sp>
      <p:pic>
        <p:nvPicPr>
          <p:cNvPr id="7" name="Picture 6"/>
          <p:cNvPicPr>
            <a:picLocks noChangeAspect="1"/>
          </p:cNvPicPr>
          <p:nvPr/>
        </p:nvPicPr>
        <p:blipFill>
          <a:blip r:embed="rId2"/>
          <a:stretch>
            <a:fillRect/>
          </a:stretch>
        </p:blipFill>
        <p:spPr>
          <a:xfrm>
            <a:off x="6650182" y="1987840"/>
            <a:ext cx="4846579" cy="3822756"/>
          </a:xfrm>
          <a:prstGeom prst="rect">
            <a:avLst/>
          </a:prstGeom>
        </p:spPr>
      </p:pic>
      <p:pic>
        <p:nvPicPr>
          <p:cNvPr id="8" name="Picture 7"/>
          <p:cNvPicPr>
            <a:picLocks noChangeAspect="1"/>
          </p:cNvPicPr>
          <p:nvPr/>
        </p:nvPicPr>
        <p:blipFill>
          <a:blip r:embed="rId3"/>
          <a:stretch>
            <a:fillRect/>
          </a:stretch>
        </p:blipFill>
        <p:spPr>
          <a:xfrm>
            <a:off x="1097280" y="2095789"/>
            <a:ext cx="4191434" cy="3779872"/>
          </a:xfrm>
          <a:prstGeom prst="rect">
            <a:avLst/>
          </a:prstGeom>
        </p:spPr>
      </p:pic>
    </p:spTree>
    <p:extLst>
      <p:ext uri="{BB962C8B-B14F-4D97-AF65-F5344CB8AC3E}">
        <p14:creationId xmlns:p14="http://schemas.microsoft.com/office/powerpoint/2010/main" val="134118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39" y="197859"/>
            <a:ext cx="10058400" cy="59481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Building:-</a:t>
            </a:r>
          </a:p>
        </p:txBody>
      </p:sp>
      <p:pic>
        <p:nvPicPr>
          <p:cNvPr id="3" name="Picture 2"/>
          <p:cNvPicPr>
            <a:picLocks noChangeAspect="1"/>
          </p:cNvPicPr>
          <p:nvPr/>
        </p:nvPicPr>
        <p:blipFill>
          <a:blip r:embed="rId2"/>
          <a:stretch>
            <a:fillRect/>
          </a:stretch>
        </p:blipFill>
        <p:spPr>
          <a:xfrm>
            <a:off x="986919" y="1180406"/>
            <a:ext cx="10279121" cy="2460569"/>
          </a:xfrm>
          <a:prstGeom prst="rect">
            <a:avLst/>
          </a:prstGeom>
        </p:spPr>
      </p:pic>
      <p:pic>
        <p:nvPicPr>
          <p:cNvPr id="5" name="Picture 4"/>
          <p:cNvPicPr>
            <a:picLocks noChangeAspect="1"/>
          </p:cNvPicPr>
          <p:nvPr/>
        </p:nvPicPr>
        <p:blipFill>
          <a:blip r:embed="rId3"/>
          <a:stretch>
            <a:fillRect/>
          </a:stretch>
        </p:blipFill>
        <p:spPr>
          <a:xfrm>
            <a:off x="986919" y="3640975"/>
            <a:ext cx="10279120" cy="982547"/>
          </a:xfrm>
          <a:prstGeom prst="rect">
            <a:avLst/>
          </a:prstGeom>
        </p:spPr>
      </p:pic>
      <p:pic>
        <p:nvPicPr>
          <p:cNvPr id="6" name="Picture 5"/>
          <p:cNvPicPr>
            <a:picLocks noChangeAspect="1"/>
          </p:cNvPicPr>
          <p:nvPr/>
        </p:nvPicPr>
        <p:blipFill>
          <a:blip r:embed="rId4"/>
          <a:stretch>
            <a:fillRect/>
          </a:stretch>
        </p:blipFill>
        <p:spPr>
          <a:xfrm>
            <a:off x="986919" y="4623522"/>
            <a:ext cx="10279120" cy="2111107"/>
          </a:xfrm>
          <a:prstGeom prst="rect">
            <a:avLst/>
          </a:prstGeom>
        </p:spPr>
      </p:pic>
    </p:spTree>
    <p:extLst>
      <p:ext uri="{BB962C8B-B14F-4D97-AF65-F5344CB8AC3E}">
        <p14:creationId xmlns:p14="http://schemas.microsoft.com/office/powerpoint/2010/main" val="229978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style>
          <a:lnRef idx="3">
            <a:schemeClr val="lt1"/>
          </a:lnRef>
          <a:fillRef idx="1">
            <a:schemeClr val="accent2"/>
          </a:fillRef>
          <a:effectRef idx="1">
            <a:schemeClr val="accent2"/>
          </a:effectRef>
          <a:fontRef idx="minor">
            <a:schemeClr val="lt1"/>
          </a:fontRef>
        </p:style>
        <p:txBody>
          <a:bodyPr>
            <a:normAutofit/>
          </a:bodyPr>
          <a:lstStyle/>
          <a:p>
            <a:r>
              <a:rPr lang="en-US" dirty="0"/>
              <a:t>Introduction:-  Business Problem</a:t>
            </a:r>
          </a:p>
        </p:txBody>
      </p:sp>
      <p:pic>
        <p:nvPicPr>
          <p:cNvPr id="4" name="Content Placeholder 3" descr="Problem Solving | Guy Harris: The Recovering Engine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819" y="1871848"/>
            <a:ext cx="4188541" cy="3717789"/>
          </a:xfrm>
        </p:spPr>
      </p:pic>
      <p:sp>
        <p:nvSpPr>
          <p:cNvPr id="3" name="TextBox 2"/>
          <p:cNvSpPr txBox="1"/>
          <p:nvPr/>
        </p:nvSpPr>
        <p:spPr>
          <a:xfrm>
            <a:off x="6710516" y="1468586"/>
            <a:ext cx="4445164" cy="3693319"/>
          </a:xfrm>
          <a:prstGeom prst="rect">
            <a:avLst/>
          </a:prstGeom>
          <a:noFill/>
        </p:spPr>
        <p:txBody>
          <a:bodyPr wrap="square" rtlCol="0">
            <a:spAutoFit/>
          </a:bodyPr>
          <a:lstStyle/>
          <a:p>
            <a:endParaRPr lang="en-US" dirty="0"/>
          </a:p>
          <a:p>
            <a:pPr algn="just"/>
            <a:r>
              <a:rPr lang="en-US" dirty="0">
                <a:latin typeface="Tw Cen MT" panose="020B0602020104020603" pitchFamily="34" charset="0"/>
              </a:rPr>
              <a:t> 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p>
        </p:txBody>
      </p:sp>
    </p:spTree>
    <p:extLst>
      <p:ext uri="{BB962C8B-B14F-4D97-AF65-F5344CB8AC3E}">
        <p14:creationId xmlns:p14="http://schemas.microsoft.com/office/powerpoint/2010/main" val="137798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12" y="300683"/>
            <a:ext cx="10598772" cy="52322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Building:- Printing Scores</a:t>
            </a:r>
          </a:p>
        </p:txBody>
      </p:sp>
      <p:sp>
        <p:nvSpPr>
          <p:cNvPr id="3" name="TextBox 2"/>
          <p:cNvSpPr txBox="1"/>
          <p:nvPr/>
        </p:nvSpPr>
        <p:spPr>
          <a:xfrm>
            <a:off x="781394" y="989213"/>
            <a:ext cx="426255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Logistic Regression:-</a:t>
            </a:r>
          </a:p>
        </p:txBody>
      </p:sp>
      <p:sp>
        <p:nvSpPr>
          <p:cNvPr id="8" name="TextBox 7"/>
          <p:cNvSpPr txBox="1"/>
          <p:nvPr/>
        </p:nvSpPr>
        <p:spPr>
          <a:xfrm>
            <a:off x="644212" y="3597181"/>
            <a:ext cx="469470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Decision Tree Classifier:-</a:t>
            </a:r>
          </a:p>
        </p:txBody>
      </p:sp>
      <p:sp>
        <p:nvSpPr>
          <p:cNvPr id="10" name="TextBox 9"/>
          <p:cNvSpPr txBox="1"/>
          <p:nvPr/>
        </p:nvSpPr>
        <p:spPr>
          <a:xfrm>
            <a:off x="5943599" y="989213"/>
            <a:ext cx="455725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Random Forest Classifier:-</a:t>
            </a:r>
          </a:p>
        </p:txBody>
      </p:sp>
      <p:sp>
        <p:nvSpPr>
          <p:cNvPr id="12" name="TextBox 11"/>
          <p:cNvSpPr txBox="1"/>
          <p:nvPr/>
        </p:nvSpPr>
        <p:spPr>
          <a:xfrm>
            <a:off x="6096000" y="3574296"/>
            <a:ext cx="44048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Ada Boost Classifier:-</a:t>
            </a:r>
          </a:p>
        </p:txBody>
      </p:sp>
      <p:pic>
        <p:nvPicPr>
          <p:cNvPr id="13" name="Picture 12"/>
          <p:cNvPicPr>
            <a:picLocks noChangeAspect="1"/>
          </p:cNvPicPr>
          <p:nvPr/>
        </p:nvPicPr>
        <p:blipFill>
          <a:blip r:embed="rId2"/>
          <a:stretch>
            <a:fillRect/>
          </a:stretch>
        </p:blipFill>
        <p:spPr>
          <a:xfrm>
            <a:off x="6390002" y="4666506"/>
            <a:ext cx="3438525" cy="1676400"/>
          </a:xfrm>
          <a:prstGeom prst="rect">
            <a:avLst/>
          </a:prstGeom>
        </p:spPr>
      </p:pic>
      <p:pic>
        <p:nvPicPr>
          <p:cNvPr id="14" name="Picture 13"/>
          <p:cNvPicPr>
            <a:picLocks noChangeAspect="1"/>
          </p:cNvPicPr>
          <p:nvPr/>
        </p:nvPicPr>
        <p:blipFill>
          <a:blip r:embed="rId3"/>
          <a:stretch>
            <a:fillRect/>
          </a:stretch>
        </p:blipFill>
        <p:spPr>
          <a:xfrm>
            <a:off x="6607738" y="1677743"/>
            <a:ext cx="3381375" cy="1514475"/>
          </a:xfrm>
          <a:prstGeom prst="rect">
            <a:avLst/>
          </a:prstGeom>
        </p:spPr>
      </p:pic>
      <p:pic>
        <p:nvPicPr>
          <p:cNvPr id="15" name="Picture 14"/>
          <p:cNvPicPr>
            <a:picLocks noChangeAspect="1"/>
          </p:cNvPicPr>
          <p:nvPr/>
        </p:nvPicPr>
        <p:blipFill>
          <a:blip r:embed="rId4"/>
          <a:stretch>
            <a:fillRect/>
          </a:stretch>
        </p:blipFill>
        <p:spPr>
          <a:xfrm>
            <a:off x="781395" y="1691871"/>
            <a:ext cx="3467100" cy="1600200"/>
          </a:xfrm>
          <a:prstGeom prst="rect">
            <a:avLst/>
          </a:prstGeom>
        </p:spPr>
      </p:pic>
      <p:pic>
        <p:nvPicPr>
          <p:cNvPr id="16" name="Picture 15"/>
          <p:cNvPicPr>
            <a:picLocks noChangeAspect="1"/>
          </p:cNvPicPr>
          <p:nvPr/>
        </p:nvPicPr>
        <p:blipFill>
          <a:blip r:embed="rId5"/>
          <a:stretch>
            <a:fillRect/>
          </a:stretch>
        </p:blipFill>
        <p:spPr>
          <a:xfrm>
            <a:off x="644212" y="4436505"/>
            <a:ext cx="3438525" cy="1695450"/>
          </a:xfrm>
          <a:prstGeom prst="rect">
            <a:avLst/>
          </a:prstGeom>
        </p:spPr>
      </p:pic>
    </p:spTree>
    <p:extLst>
      <p:ext uri="{BB962C8B-B14F-4D97-AF65-F5344CB8AC3E}">
        <p14:creationId xmlns:p14="http://schemas.microsoft.com/office/powerpoint/2010/main" val="276883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82" y="231043"/>
            <a:ext cx="11030989" cy="64254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Model Building:- Printing Scores</a:t>
            </a:r>
          </a:p>
        </p:txBody>
      </p:sp>
      <p:sp>
        <p:nvSpPr>
          <p:cNvPr id="3" name="TextBox 2"/>
          <p:cNvSpPr txBox="1"/>
          <p:nvPr/>
        </p:nvSpPr>
        <p:spPr>
          <a:xfrm>
            <a:off x="781395" y="989213"/>
            <a:ext cx="491148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Gradient Boosting Classifier:-</a:t>
            </a:r>
          </a:p>
        </p:txBody>
      </p:sp>
      <p:sp>
        <p:nvSpPr>
          <p:cNvPr id="8" name="TextBox 7"/>
          <p:cNvSpPr txBox="1"/>
          <p:nvPr/>
        </p:nvSpPr>
        <p:spPr>
          <a:xfrm>
            <a:off x="781395" y="3464662"/>
            <a:ext cx="491148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Gaussian NB Classifier:-</a:t>
            </a:r>
          </a:p>
        </p:txBody>
      </p:sp>
      <p:sp>
        <p:nvSpPr>
          <p:cNvPr id="10" name="TextBox 9"/>
          <p:cNvSpPr txBox="1"/>
          <p:nvPr/>
        </p:nvSpPr>
        <p:spPr>
          <a:xfrm>
            <a:off x="5943598" y="989213"/>
            <a:ext cx="58687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Extra Trees Classifier:-</a:t>
            </a:r>
          </a:p>
        </p:txBody>
      </p:sp>
      <p:sp>
        <p:nvSpPr>
          <p:cNvPr id="12" name="TextBox 11"/>
          <p:cNvSpPr txBox="1"/>
          <p:nvPr/>
        </p:nvSpPr>
        <p:spPr>
          <a:xfrm>
            <a:off x="5943598" y="3494188"/>
            <a:ext cx="58687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XG Boost Classifier:-</a:t>
            </a:r>
          </a:p>
        </p:txBody>
      </p:sp>
      <p:pic>
        <p:nvPicPr>
          <p:cNvPr id="4" name="Picture 3"/>
          <p:cNvPicPr>
            <a:picLocks noChangeAspect="1"/>
          </p:cNvPicPr>
          <p:nvPr/>
        </p:nvPicPr>
        <p:blipFill>
          <a:blip r:embed="rId2"/>
          <a:stretch>
            <a:fillRect/>
          </a:stretch>
        </p:blipFill>
        <p:spPr>
          <a:xfrm>
            <a:off x="1140757" y="1577007"/>
            <a:ext cx="3505200" cy="1628775"/>
          </a:xfrm>
          <a:prstGeom prst="rect">
            <a:avLst/>
          </a:prstGeom>
        </p:spPr>
      </p:pic>
      <p:pic>
        <p:nvPicPr>
          <p:cNvPr id="5" name="Picture 4"/>
          <p:cNvPicPr>
            <a:picLocks noChangeAspect="1"/>
          </p:cNvPicPr>
          <p:nvPr/>
        </p:nvPicPr>
        <p:blipFill>
          <a:blip r:embed="rId3"/>
          <a:stretch>
            <a:fillRect/>
          </a:stretch>
        </p:blipFill>
        <p:spPr>
          <a:xfrm>
            <a:off x="6522804" y="1625581"/>
            <a:ext cx="3438525" cy="1695450"/>
          </a:xfrm>
          <a:prstGeom prst="rect">
            <a:avLst/>
          </a:prstGeom>
        </p:spPr>
      </p:pic>
      <p:pic>
        <p:nvPicPr>
          <p:cNvPr id="6" name="Picture 5"/>
          <p:cNvPicPr>
            <a:picLocks noChangeAspect="1"/>
          </p:cNvPicPr>
          <p:nvPr/>
        </p:nvPicPr>
        <p:blipFill>
          <a:blip r:embed="rId4"/>
          <a:stretch>
            <a:fillRect/>
          </a:stretch>
        </p:blipFill>
        <p:spPr>
          <a:xfrm>
            <a:off x="870067" y="4357426"/>
            <a:ext cx="4129636" cy="1721055"/>
          </a:xfrm>
          <a:prstGeom prst="rect">
            <a:avLst/>
          </a:prstGeom>
        </p:spPr>
      </p:pic>
      <p:pic>
        <p:nvPicPr>
          <p:cNvPr id="7" name="Picture 6"/>
          <p:cNvPicPr>
            <a:picLocks noChangeAspect="1"/>
          </p:cNvPicPr>
          <p:nvPr/>
        </p:nvPicPr>
        <p:blipFill>
          <a:blip r:embed="rId5"/>
          <a:stretch>
            <a:fillRect/>
          </a:stretch>
        </p:blipFill>
        <p:spPr>
          <a:xfrm>
            <a:off x="6096000" y="4276288"/>
            <a:ext cx="4596941" cy="2113829"/>
          </a:xfrm>
          <a:prstGeom prst="rect">
            <a:avLst/>
          </a:prstGeom>
        </p:spPr>
      </p:pic>
    </p:spTree>
    <p:extLst>
      <p:ext uri="{BB962C8B-B14F-4D97-AF65-F5344CB8AC3E}">
        <p14:creationId xmlns:p14="http://schemas.microsoft.com/office/powerpoint/2010/main" val="315825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091" y="285398"/>
            <a:ext cx="10029173" cy="46783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Cross Validation:-</a:t>
            </a:r>
          </a:p>
        </p:txBody>
      </p:sp>
      <p:sp>
        <p:nvSpPr>
          <p:cNvPr id="9" name="TextBox 8"/>
          <p:cNvSpPr txBox="1"/>
          <p:nvPr/>
        </p:nvSpPr>
        <p:spPr>
          <a:xfrm>
            <a:off x="989215" y="1244488"/>
            <a:ext cx="3524596" cy="369332"/>
          </a:xfrm>
          <a:prstGeom prst="rect">
            <a:avLst/>
          </a:prstGeom>
          <a:solidFill>
            <a:srgbClr val="00B050"/>
          </a:solidFill>
        </p:spPr>
        <p:txBody>
          <a:bodyPr wrap="square" rtlCol="0">
            <a:spAutoFit/>
          </a:bodyPr>
          <a:lstStyle/>
          <a:p>
            <a:r>
              <a:rPr lang="en-US" dirty="0"/>
              <a:t>Logistic Regression</a:t>
            </a:r>
          </a:p>
        </p:txBody>
      </p:sp>
      <p:sp>
        <p:nvSpPr>
          <p:cNvPr id="13" name="TextBox 12"/>
          <p:cNvSpPr txBox="1"/>
          <p:nvPr/>
        </p:nvSpPr>
        <p:spPr>
          <a:xfrm>
            <a:off x="989215" y="1910209"/>
            <a:ext cx="3524596" cy="369332"/>
          </a:xfrm>
          <a:prstGeom prst="rect">
            <a:avLst/>
          </a:prstGeom>
          <a:solidFill>
            <a:srgbClr val="00B050"/>
          </a:solidFill>
        </p:spPr>
        <p:txBody>
          <a:bodyPr wrap="square" rtlCol="0">
            <a:spAutoFit/>
          </a:bodyPr>
          <a:lstStyle/>
          <a:p>
            <a:r>
              <a:rPr lang="en-US" dirty="0"/>
              <a:t>Decision Tree Classifier</a:t>
            </a:r>
          </a:p>
        </p:txBody>
      </p:sp>
      <p:sp>
        <p:nvSpPr>
          <p:cNvPr id="21" name="TextBox 20"/>
          <p:cNvSpPr txBox="1"/>
          <p:nvPr/>
        </p:nvSpPr>
        <p:spPr>
          <a:xfrm>
            <a:off x="989215" y="2558432"/>
            <a:ext cx="3524596" cy="369332"/>
          </a:xfrm>
          <a:prstGeom prst="rect">
            <a:avLst/>
          </a:prstGeom>
          <a:solidFill>
            <a:srgbClr val="00B050"/>
          </a:solidFill>
        </p:spPr>
        <p:txBody>
          <a:bodyPr wrap="square" rtlCol="0">
            <a:spAutoFit/>
          </a:bodyPr>
          <a:lstStyle/>
          <a:p>
            <a:r>
              <a:rPr lang="en-US" dirty="0"/>
              <a:t>Random forest Classifier</a:t>
            </a:r>
          </a:p>
        </p:txBody>
      </p:sp>
      <p:sp>
        <p:nvSpPr>
          <p:cNvPr id="22" name="TextBox 21"/>
          <p:cNvSpPr txBox="1"/>
          <p:nvPr/>
        </p:nvSpPr>
        <p:spPr>
          <a:xfrm>
            <a:off x="989215" y="3162545"/>
            <a:ext cx="3524596" cy="369332"/>
          </a:xfrm>
          <a:prstGeom prst="rect">
            <a:avLst/>
          </a:prstGeom>
          <a:solidFill>
            <a:srgbClr val="00B050"/>
          </a:solidFill>
        </p:spPr>
        <p:txBody>
          <a:bodyPr wrap="square" rtlCol="0">
            <a:spAutoFit/>
          </a:bodyPr>
          <a:lstStyle/>
          <a:p>
            <a:r>
              <a:rPr lang="en-US" dirty="0"/>
              <a:t>Ada Boost Classifier</a:t>
            </a:r>
          </a:p>
        </p:txBody>
      </p:sp>
      <p:sp>
        <p:nvSpPr>
          <p:cNvPr id="23" name="TextBox 22"/>
          <p:cNvSpPr txBox="1"/>
          <p:nvPr/>
        </p:nvSpPr>
        <p:spPr>
          <a:xfrm>
            <a:off x="989215" y="3883794"/>
            <a:ext cx="3524596" cy="369332"/>
          </a:xfrm>
          <a:prstGeom prst="rect">
            <a:avLst/>
          </a:prstGeom>
          <a:solidFill>
            <a:srgbClr val="00B050"/>
          </a:solidFill>
        </p:spPr>
        <p:txBody>
          <a:bodyPr wrap="square" rtlCol="0">
            <a:spAutoFit/>
          </a:bodyPr>
          <a:lstStyle/>
          <a:p>
            <a:r>
              <a:rPr lang="en-US" dirty="0"/>
              <a:t>Gradient Boosting Classifier</a:t>
            </a:r>
          </a:p>
        </p:txBody>
      </p:sp>
      <p:sp>
        <p:nvSpPr>
          <p:cNvPr id="24" name="TextBox 23"/>
          <p:cNvSpPr txBox="1"/>
          <p:nvPr/>
        </p:nvSpPr>
        <p:spPr>
          <a:xfrm>
            <a:off x="989215" y="4624796"/>
            <a:ext cx="3524596" cy="369332"/>
          </a:xfrm>
          <a:prstGeom prst="rect">
            <a:avLst/>
          </a:prstGeom>
          <a:solidFill>
            <a:srgbClr val="00B050"/>
          </a:solidFill>
        </p:spPr>
        <p:txBody>
          <a:bodyPr wrap="square" rtlCol="0">
            <a:spAutoFit/>
          </a:bodyPr>
          <a:lstStyle/>
          <a:p>
            <a:r>
              <a:rPr lang="en-US" dirty="0"/>
              <a:t>Extra Trees Classifier</a:t>
            </a:r>
          </a:p>
        </p:txBody>
      </p:sp>
      <p:sp>
        <p:nvSpPr>
          <p:cNvPr id="26" name="TextBox 25"/>
          <p:cNvSpPr txBox="1"/>
          <p:nvPr/>
        </p:nvSpPr>
        <p:spPr>
          <a:xfrm>
            <a:off x="989215" y="5427783"/>
            <a:ext cx="3524596" cy="369332"/>
          </a:xfrm>
          <a:prstGeom prst="rect">
            <a:avLst/>
          </a:prstGeom>
          <a:solidFill>
            <a:srgbClr val="00B050"/>
          </a:solidFill>
        </p:spPr>
        <p:txBody>
          <a:bodyPr wrap="square" rtlCol="0">
            <a:spAutoFit/>
          </a:bodyPr>
          <a:lstStyle/>
          <a:p>
            <a:r>
              <a:rPr lang="en-US" dirty="0"/>
              <a:t>Gaussian NB Classifier</a:t>
            </a:r>
          </a:p>
        </p:txBody>
      </p:sp>
      <p:sp>
        <p:nvSpPr>
          <p:cNvPr id="27" name="TextBox 26"/>
          <p:cNvSpPr txBox="1"/>
          <p:nvPr/>
        </p:nvSpPr>
        <p:spPr>
          <a:xfrm>
            <a:off x="989215" y="6230770"/>
            <a:ext cx="3524596" cy="369332"/>
          </a:xfrm>
          <a:prstGeom prst="rect">
            <a:avLst/>
          </a:prstGeom>
          <a:solidFill>
            <a:srgbClr val="00B050"/>
          </a:solidFill>
        </p:spPr>
        <p:txBody>
          <a:bodyPr wrap="square" rtlCol="0">
            <a:spAutoFit/>
          </a:bodyPr>
          <a:lstStyle/>
          <a:p>
            <a:r>
              <a:rPr lang="en-US" dirty="0"/>
              <a:t>LGBMC Classifier</a:t>
            </a:r>
          </a:p>
        </p:txBody>
      </p:sp>
      <p:pic>
        <p:nvPicPr>
          <p:cNvPr id="31" name="Picture 30"/>
          <p:cNvPicPr>
            <a:picLocks noChangeAspect="1"/>
          </p:cNvPicPr>
          <p:nvPr/>
        </p:nvPicPr>
        <p:blipFill>
          <a:blip r:embed="rId2"/>
          <a:stretch>
            <a:fillRect/>
          </a:stretch>
        </p:blipFill>
        <p:spPr>
          <a:xfrm>
            <a:off x="4689986" y="3090525"/>
            <a:ext cx="5053012" cy="495300"/>
          </a:xfrm>
          <a:prstGeom prst="rect">
            <a:avLst/>
          </a:prstGeom>
        </p:spPr>
      </p:pic>
      <p:pic>
        <p:nvPicPr>
          <p:cNvPr id="33" name="Picture 32"/>
          <p:cNvPicPr>
            <a:picLocks noChangeAspect="1"/>
          </p:cNvPicPr>
          <p:nvPr/>
        </p:nvPicPr>
        <p:blipFill>
          <a:blip r:embed="rId3"/>
          <a:stretch>
            <a:fillRect/>
          </a:stretch>
        </p:blipFill>
        <p:spPr>
          <a:xfrm>
            <a:off x="4689986" y="4527961"/>
            <a:ext cx="5053012" cy="495300"/>
          </a:xfrm>
          <a:prstGeom prst="rect">
            <a:avLst/>
          </a:prstGeom>
        </p:spPr>
      </p:pic>
      <p:pic>
        <p:nvPicPr>
          <p:cNvPr id="34" name="Picture 33"/>
          <p:cNvPicPr>
            <a:picLocks noChangeAspect="1"/>
          </p:cNvPicPr>
          <p:nvPr/>
        </p:nvPicPr>
        <p:blipFill>
          <a:blip r:embed="rId4"/>
          <a:stretch>
            <a:fillRect/>
          </a:stretch>
        </p:blipFill>
        <p:spPr>
          <a:xfrm>
            <a:off x="4689986" y="5301815"/>
            <a:ext cx="5053012" cy="495300"/>
          </a:xfrm>
          <a:prstGeom prst="rect">
            <a:avLst/>
          </a:prstGeom>
        </p:spPr>
      </p:pic>
      <p:pic>
        <p:nvPicPr>
          <p:cNvPr id="36" name="Picture 35"/>
          <p:cNvPicPr>
            <a:picLocks noChangeAspect="1"/>
          </p:cNvPicPr>
          <p:nvPr/>
        </p:nvPicPr>
        <p:blipFill>
          <a:blip r:embed="rId5"/>
          <a:stretch>
            <a:fillRect/>
          </a:stretch>
        </p:blipFill>
        <p:spPr>
          <a:xfrm>
            <a:off x="4689986" y="6085652"/>
            <a:ext cx="5085607" cy="485775"/>
          </a:xfrm>
          <a:prstGeom prst="rect">
            <a:avLst/>
          </a:prstGeom>
        </p:spPr>
      </p:pic>
      <p:pic>
        <p:nvPicPr>
          <p:cNvPr id="4" name="Picture 3">
            <a:extLst>
              <a:ext uri="{FF2B5EF4-FFF2-40B4-BE49-F238E27FC236}">
                <a16:creationId xmlns:a16="http://schemas.microsoft.com/office/drawing/2014/main" xmlns="" id="{49F719F9-59D0-C668-AEC8-19DB71A5E9CD}"/>
              </a:ext>
            </a:extLst>
          </p:cNvPr>
          <p:cNvPicPr>
            <a:picLocks noChangeAspect="1"/>
          </p:cNvPicPr>
          <p:nvPr/>
        </p:nvPicPr>
        <p:blipFill rotWithShape="1">
          <a:blip r:embed="rId6"/>
          <a:srcRect b="37031"/>
          <a:stretch/>
        </p:blipFill>
        <p:spPr>
          <a:xfrm>
            <a:off x="4722582" y="2443769"/>
            <a:ext cx="5053012" cy="467830"/>
          </a:xfrm>
          <a:prstGeom prst="rect">
            <a:avLst/>
          </a:prstGeom>
        </p:spPr>
      </p:pic>
      <p:pic>
        <p:nvPicPr>
          <p:cNvPr id="6" name="Picture 5">
            <a:extLst>
              <a:ext uri="{FF2B5EF4-FFF2-40B4-BE49-F238E27FC236}">
                <a16:creationId xmlns:a16="http://schemas.microsoft.com/office/drawing/2014/main" xmlns="" id="{624D38E1-41AE-8C88-A3CA-F1FE4DE9C049}"/>
              </a:ext>
            </a:extLst>
          </p:cNvPr>
          <p:cNvPicPr>
            <a:picLocks noChangeAspect="1"/>
          </p:cNvPicPr>
          <p:nvPr/>
        </p:nvPicPr>
        <p:blipFill>
          <a:blip r:embed="rId7"/>
          <a:stretch>
            <a:fillRect/>
          </a:stretch>
        </p:blipFill>
        <p:spPr>
          <a:xfrm>
            <a:off x="4722582" y="1835081"/>
            <a:ext cx="5053012" cy="409575"/>
          </a:xfrm>
          <a:prstGeom prst="rect">
            <a:avLst/>
          </a:prstGeom>
        </p:spPr>
      </p:pic>
      <p:pic>
        <p:nvPicPr>
          <p:cNvPr id="8" name="Picture 7">
            <a:extLst>
              <a:ext uri="{FF2B5EF4-FFF2-40B4-BE49-F238E27FC236}">
                <a16:creationId xmlns:a16="http://schemas.microsoft.com/office/drawing/2014/main" xmlns="" id="{14315662-8FF4-85AE-D874-8DDBBF7AC97A}"/>
              </a:ext>
            </a:extLst>
          </p:cNvPr>
          <p:cNvPicPr>
            <a:picLocks noChangeAspect="1"/>
          </p:cNvPicPr>
          <p:nvPr/>
        </p:nvPicPr>
        <p:blipFill>
          <a:blip r:embed="rId8"/>
          <a:stretch>
            <a:fillRect/>
          </a:stretch>
        </p:blipFill>
        <p:spPr>
          <a:xfrm>
            <a:off x="4722582" y="1211962"/>
            <a:ext cx="5053012" cy="419100"/>
          </a:xfrm>
          <a:prstGeom prst="rect">
            <a:avLst/>
          </a:prstGeom>
        </p:spPr>
      </p:pic>
      <p:pic>
        <p:nvPicPr>
          <p:cNvPr id="11" name="Picture 10">
            <a:extLst>
              <a:ext uri="{FF2B5EF4-FFF2-40B4-BE49-F238E27FC236}">
                <a16:creationId xmlns:a16="http://schemas.microsoft.com/office/drawing/2014/main" xmlns="" id="{23379E6F-38D8-51B8-896A-ABBB4D2F98E2}"/>
              </a:ext>
            </a:extLst>
          </p:cNvPr>
          <p:cNvPicPr>
            <a:picLocks noChangeAspect="1"/>
          </p:cNvPicPr>
          <p:nvPr/>
        </p:nvPicPr>
        <p:blipFill>
          <a:blip r:embed="rId9"/>
          <a:stretch>
            <a:fillRect/>
          </a:stretch>
        </p:blipFill>
        <p:spPr>
          <a:xfrm>
            <a:off x="4689986" y="3838163"/>
            <a:ext cx="5053012" cy="466725"/>
          </a:xfrm>
          <a:prstGeom prst="rect">
            <a:avLst/>
          </a:prstGeom>
        </p:spPr>
      </p:pic>
    </p:spTree>
    <p:extLst>
      <p:ext uri="{BB962C8B-B14F-4D97-AF65-F5344CB8AC3E}">
        <p14:creationId xmlns:p14="http://schemas.microsoft.com/office/powerpoint/2010/main" val="130645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42683"/>
            <a:ext cx="10058400" cy="52707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Hyper-Parameter Tuning:-</a:t>
            </a:r>
          </a:p>
        </p:txBody>
      </p:sp>
      <p:pic>
        <p:nvPicPr>
          <p:cNvPr id="5" name="Picture 4">
            <a:extLst>
              <a:ext uri="{FF2B5EF4-FFF2-40B4-BE49-F238E27FC236}">
                <a16:creationId xmlns:a16="http://schemas.microsoft.com/office/drawing/2014/main" xmlns="" id="{9F9A5781-B54B-E7D5-8D56-F0222905859F}"/>
              </a:ext>
            </a:extLst>
          </p:cNvPr>
          <p:cNvPicPr>
            <a:picLocks noChangeAspect="1"/>
          </p:cNvPicPr>
          <p:nvPr/>
        </p:nvPicPr>
        <p:blipFill>
          <a:blip r:embed="rId2"/>
          <a:stretch>
            <a:fillRect/>
          </a:stretch>
        </p:blipFill>
        <p:spPr>
          <a:xfrm>
            <a:off x="518651" y="1160592"/>
            <a:ext cx="8382000" cy="1952625"/>
          </a:xfrm>
          <a:prstGeom prst="rect">
            <a:avLst/>
          </a:prstGeom>
        </p:spPr>
      </p:pic>
      <p:pic>
        <p:nvPicPr>
          <p:cNvPr id="7" name="Picture 6">
            <a:extLst>
              <a:ext uri="{FF2B5EF4-FFF2-40B4-BE49-F238E27FC236}">
                <a16:creationId xmlns:a16="http://schemas.microsoft.com/office/drawing/2014/main" xmlns="" id="{3D9A78DF-F3A6-8F05-A7A2-9FBBF6FD6011}"/>
              </a:ext>
            </a:extLst>
          </p:cNvPr>
          <p:cNvPicPr>
            <a:picLocks noChangeAspect="1"/>
          </p:cNvPicPr>
          <p:nvPr/>
        </p:nvPicPr>
        <p:blipFill>
          <a:blip r:embed="rId3"/>
          <a:stretch>
            <a:fillRect/>
          </a:stretch>
        </p:blipFill>
        <p:spPr>
          <a:xfrm>
            <a:off x="518651" y="3108777"/>
            <a:ext cx="8382000" cy="590550"/>
          </a:xfrm>
          <a:prstGeom prst="rect">
            <a:avLst/>
          </a:prstGeom>
        </p:spPr>
      </p:pic>
      <p:pic>
        <p:nvPicPr>
          <p:cNvPr id="9" name="Picture 8">
            <a:extLst>
              <a:ext uri="{FF2B5EF4-FFF2-40B4-BE49-F238E27FC236}">
                <a16:creationId xmlns:a16="http://schemas.microsoft.com/office/drawing/2014/main" xmlns="" id="{7DB610FB-2436-3EC6-7947-FC78FD42FC62}"/>
              </a:ext>
            </a:extLst>
          </p:cNvPr>
          <p:cNvPicPr>
            <a:picLocks noChangeAspect="1"/>
          </p:cNvPicPr>
          <p:nvPr/>
        </p:nvPicPr>
        <p:blipFill>
          <a:blip r:embed="rId4"/>
          <a:stretch>
            <a:fillRect/>
          </a:stretch>
        </p:blipFill>
        <p:spPr>
          <a:xfrm>
            <a:off x="518651" y="3705225"/>
            <a:ext cx="8382000" cy="3152775"/>
          </a:xfrm>
          <a:prstGeom prst="rect">
            <a:avLst/>
          </a:prstGeom>
        </p:spPr>
      </p:pic>
    </p:spTree>
    <p:extLst>
      <p:ext uri="{BB962C8B-B14F-4D97-AF65-F5344CB8AC3E}">
        <p14:creationId xmlns:p14="http://schemas.microsoft.com/office/powerpoint/2010/main" val="199686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9213"/>
            <a:ext cx="10058400" cy="605691"/>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Evaluation:-</a:t>
            </a:r>
          </a:p>
        </p:txBody>
      </p:sp>
      <p:pic>
        <p:nvPicPr>
          <p:cNvPr id="6" name="Picture 5">
            <a:extLst>
              <a:ext uri="{FF2B5EF4-FFF2-40B4-BE49-F238E27FC236}">
                <a16:creationId xmlns:a16="http://schemas.microsoft.com/office/drawing/2014/main" xmlns="" id="{369C4E50-FFDE-D298-469C-F814F6B12D60}"/>
              </a:ext>
            </a:extLst>
          </p:cNvPr>
          <p:cNvPicPr>
            <a:picLocks noChangeAspect="1"/>
          </p:cNvPicPr>
          <p:nvPr/>
        </p:nvPicPr>
        <p:blipFill>
          <a:blip r:embed="rId2"/>
          <a:stretch>
            <a:fillRect/>
          </a:stretch>
        </p:blipFill>
        <p:spPr>
          <a:xfrm>
            <a:off x="1971981" y="1331239"/>
            <a:ext cx="7481734" cy="5526761"/>
          </a:xfrm>
          <a:prstGeom prst="rect">
            <a:avLst/>
          </a:prstGeom>
        </p:spPr>
      </p:pic>
    </p:spTree>
    <p:extLst>
      <p:ext uri="{BB962C8B-B14F-4D97-AF65-F5344CB8AC3E}">
        <p14:creationId xmlns:p14="http://schemas.microsoft.com/office/powerpoint/2010/main" val="191718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287" y="358715"/>
            <a:ext cx="10058400" cy="56372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Conclusion:-</a:t>
            </a: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9" name="TextBox 8"/>
          <p:cNvSpPr txBox="1"/>
          <p:nvPr/>
        </p:nvSpPr>
        <p:spPr>
          <a:xfrm>
            <a:off x="1188720" y="1388225"/>
            <a:ext cx="3507971" cy="646331"/>
          </a:xfrm>
          <a:prstGeom prst="rect">
            <a:avLst/>
          </a:prstGeom>
          <a:solidFill>
            <a:schemeClr val="tx1"/>
          </a:solidFill>
        </p:spPr>
        <p:txBody>
          <a:bodyPr wrap="square" rtlCol="0">
            <a:spAutoFit/>
          </a:bodyPr>
          <a:lstStyle/>
          <a:p>
            <a:r>
              <a:rPr lang="en-US" sz="3600" b="1" dirty="0">
                <a:solidFill>
                  <a:schemeClr val="bg1"/>
                </a:solidFill>
                <a:latin typeface="Tw Cen MT" panose="020B0602020104020603" pitchFamily="34" charset="0"/>
              </a:rPr>
              <a:t>Challenges:-</a:t>
            </a:r>
          </a:p>
        </p:txBody>
      </p:sp>
      <p:sp>
        <p:nvSpPr>
          <p:cNvPr id="10" name="TextBox 9"/>
          <p:cNvSpPr txBox="1"/>
          <p:nvPr/>
        </p:nvSpPr>
        <p:spPr>
          <a:xfrm>
            <a:off x="1188720" y="2352502"/>
            <a:ext cx="3574473" cy="461665"/>
          </a:xfrm>
          <a:prstGeom prst="rect">
            <a:avLst/>
          </a:prstGeom>
          <a:noFill/>
        </p:spPr>
        <p:txBody>
          <a:bodyPr wrap="square" rtlCol="0">
            <a:spAutoFit/>
          </a:bodyPr>
          <a:lstStyle/>
          <a:p>
            <a:r>
              <a:rPr lang="en-US" sz="2400" dirty="0">
                <a:latin typeface="Tw Cen MT" panose="020B0602020104020603" pitchFamily="34" charset="0"/>
              </a:rPr>
              <a:t>Over Sampling</a:t>
            </a:r>
          </a:p>
        </p:txBody>
      </p:sp>
      <p:sp>
        <p:nvSpPr>
          <p:cNvPr id="12" name="TextBox 11"/>
          <p:cNvSpPr txBox="1"/>
          <p:nvPr/>
        </p:nvSpPr>
        <p:spPr>
          <a:xfrm>
            <a:off x="1188720" y="2814167"/>
            <a:ext cx="3574473" cy="830997"/>
          </a:xfrm>
          <a:prstGeom prst="rect">
            <a:avLst/>
          </a:prstGeom>
          <a:noFill/>
        </p:spPr>
        <p:txBody>
          <a:bodyPr wrap="square" rtlCol="0">
            <a:spAutoFit/>
          </a:bodyPr>
          <a:lstStyle/>
          <a:p>
            <a:r>
              <a:rPr lang="en-US" sz="2400" dirty="0">
                <a:latin typeface="Tw Cen MT" panose="020B0602020104020603" pitchFamily="34" charset="0"/>
              </a:rPr>
              <a:t>Class- im-balancing Problem</a:t>
            </a:r>
          </a:p>
        </p:txBody>
      </p:sp>
      <p:sp>
        <p:nvSpPr>
          <p:cNvPr id="13" name="TextBox 12"/>
          <p:cNvSpPr txBox="1"/>
          <p:nvPr/>
        </p:nvSpPr>
        <p:spPr>
          <a:xfrm>
            <a:off x="1188720" y="3524594"/>
            <a:ext cx="5012575" cy="830997"/>
          </a:xfrm>
          <a:prstGeom prst="rect">
            <a:avLst/>
          </a:prstGeom>
          <a:noFill/>
        </p:spPr>
        <p:txBody>
          <a:bodyPr wrap="square" rtlCol="0">
            <a:spAutoFit/>
          </a:bodyPr>
          <a:lstStyle/>
          <a:p>
            <a:r>
              <a:rPr lang="en-US" sz="2400" dirty="0">
                <a:latin typeface="Tw Cen MT" panose="020B0602020104020603" pitchFamily="34" charset="0"/>
              </a:rPr>
              <a:t>Local Machines incapable of handling computationally expensive calculation</a:t>
            </a:r>
          </a:p>
        </p:txBody>
      </p:sp>
      <p:sp>
        <p:nvSpPr>
          <p:cNvPr id="14" name="TextBox 13"/>
          <p:cNvSpPr txBox="1"/>
          <p:nvPr/>
        </p:nvSpPr>
        <p:spPr>
          <a:xfrm>
            <a:off x="1188720" y="4537672"/>
            <a:ext cx="4771505" cy="461665"/>
          </a:xfrm>
          <a:prstGeom prst="rect">
            <a:avLst/>
          </a:prstGeom>
          <a:noFill/>
        </p:spPr>
        <p:txBody>
          <a:bodyPr wrap="square" rtlCol="0">
            <a:spAutoFit/>
          </a:bodyPr>
          <a:lstStyle/>
          <a:p>
            <a:r>
              <a:rPr lang="en-US" sz="2400" dirty="0">
                <a:latin typeface="Tw Cen MT" panose="020B0602020104020603" pitchFamily="34" charset="0"/>
              </a:rPr>
              <a:t>Need a Helpful ratio challenges</a:t>
            </a:r>
          </a:p>
        </p:txBody>
      </p:sp>
      <p:sp>
        <p:nvSpPr>
          <p:cNvPr id="15" name="Oval 14"/>
          <p:cNvSpPr/>
          <p:nvPr/>
        </p:nvSpPr>
        <p:spPr>
          <a:xfrm>
            <a:off x="1097280" y="2502131"/>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6676" y="2962105"/>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94508" y="3654828"/>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72340" y="4729937"/>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524" y="1999302"/>
            <a:ext cx="5469775" cy="3786356"/>
          </a:xfrm>
          <a:prstGeom prst="rect">
            <a:avLst/>
          </a:prstGeom>
        </p:spPr>
      </p:pic>
    </p:spTree>
    <p:extLst>
      <p:ext uri="{BB962C8B-B14F-4D97-AF65-F5344CB8AC3E}">
        <p14:creationId xmlns:p14="http://schemas.microsoft.com/office/powerpoint/2010/main" val="168611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35" y="406998"/>
            <a:ext cx="10672826" cy="111208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Autofit/>
          </a:bodyPr>
          <a:lstStyle/>
          <a:p>
            <a:pPr algn="ctr"/>
            <a:r>
              <a:rPr lang="en-IN" sz="3200" dirty="0">
                <a:solidFill>
                  <a:schemeClr val="lt1"/>
                </a:solidFill>
                <a:latin typeface="+mn-lt"/>
                <a:ea typeface="+mn-ea"/>
                <a:cs typeface="+mn-cs"/>
              </a:rPr>
              <a:t>Limitations of this work and Scope for Future Work</a:t>
            </a:r>
            <a:r>
              <a:rPr lang="en-US" sz="3200" dirty="0">
                <a:solidFill>
                  <a:schemeClr val="lt1"/>
                </a:solidFill>
                <a:latin typeface="+mn-lt"/>
                <a:ea typeface="+mn-ea"/>
                <a:cs typeface="+mn-cs"/>
              </a:rPr>
              <a:t>-</a:t>
            </a: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4" name="TextBox 3"/>
          <p:cNvSpPr txBox="1"/>
          <p:nvPr/>
        </p:nvSpPr>
        <p:spPr>
          <a:xfrm>
            <a:off x="167148" y="1820724"/>
            <a:ext cx="11857704" cy="5037276"/>
          </a:xfrm>
          <a:prstGeom prst="rect">
            <a:avLst/>
          </a:prstGeom>
          <a:noFill/>
        </p:spPr>
        <p:txBody>
          <a:bodyPr wrap="square" rtlCol="0">
            <a:spAutoFit/>
          </a:bodyPr>
          <a:lstStyle/>
          <a:p>
            <a:pPr marL="574675" indent="-548640" algn="just">
              <a:lnSpc>
                <a:spcPts val="2800"/>
              </a:lnSpc>
              <a:buFont typeface="Wingdings" panose="05000000000000000000" pitchFamily="2" charset="2"/>
              <a:buChar char="q"/>
            </a:pPr>
            <a:r>
              <a:rPr lang="en-IN" sz="2400" dirty="0">
                <a:latin typeface="Tw Cen MT" panose="020B0602020104020603" pitchFamily="34" charset="0"/>
              </a:rPr>
              <a:t>One of the main reason our accuracy is not high enough is because of the data imbalance. We have given equal amount of class to our model for that we have to drop most of the data. This could be the reason of low accuracy. </a:t>
            </a:r>
            <a:r>
              <a:rPr lang="en-US" sz="2400" dirty="0">
                <a:latin typeface="Tw Cen MT" panose="020B0602020104020603" pitchFamily="34" charset="0"/>
              </a:rPr>
              <a:t>We will be looking into datasets obtained from E-commerce websites. This will provide better understanding of our sentiments based on demographics. And lastly we will try to work on this product to achieve a generalize form of this model. </a:t>
            </a:r>
          </a:p>
          <a:p>
            <a:pPr marL="574675" indent="-548640" algn="just">
              <a:lnSpc>
                <a:spcPts val="2800"/>
              </a:lnSpc>
              <a:buFont typeface="Wingdings" panose="05000000000000000000" pitchFamily="2" charset="2"/>
              <a:buChar char="q"/>
            </a:pPr>
            <a:r>
              <a:rPr lang="en-IN" sz="2400" dirty="0">
                <a:latin typeface="Tw Cen MT" panose="020B0602020104020603" pitchFamily="34" charset="0"/>
              </a:rPr>
              <a:t>For future we have to look into below mentioned points.</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Try to fetch data from different websites. If data is from different websites, it will help our model to remove the effect of over fitting.</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Try to fetch an equal number of reviews for each rating, for example if you are fetching 10000 reviews then all ratings 1,2,3,4,5 should be 2000. It will balance our data set. </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Convert all the ratings to their round number, as there are only 5 options for rating i.e., 1, 2 ,3 ,4 ,5. If a rating is 4.5 convert it 5. </a:t>
            </a:r>
          </a:p>
          <a:p>
            <a:pPr marL="285750" indent="-285750">
              <a:buFont typeface="Wingdings" panose="05000000000000000000" pitchFamily="2" charset="2"/>
              <a:buChar char="q"/>
            </a:pPr>
            <a:endParaRPr lang="en-US" dirty="0">
              <a:latin typeface="Tw Cen MT" panose="020B0602020104020603" pitchFamily="34" charset="0"/>
            </a:endParaRPr>
          </a:p>
        </p:txBody>
      </p:sp>
    </p:spTree>
    <p:extLst>
      <p:ext uri="{BB962C8B-B14F-4D97-AF65-F5344CB8AC3E}">
        <p14:creationId xmlns:p14="http://schemas.microsoft.com/office/powerpoint/2010/main" val="123037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1928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252" y="228376"/>
            <a:ext cx="9173496" cy="96701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Abstract </a:t>
            </a:r>
          </a:p>
        </p:txBody>
      </p:sp>
      <p:sp>
        <p:nvSpPr>
          <p:cNvPr id="3" name="Content Placeholder 2"/>
          <p:cNvSpPr>
            <a:spLocks noGrp="1"/>
          </p:cNvSpPr>
          <p:nvPr>
            <p:ph idx="1"/>
          </p:nvPr>
        </p:nvSpPr>
        <p:spPr>
          <a:xfrm>
            <a:off x="432083" y="1548554"/>
            <a:ext cx="11327834" cy="3760891"/>
          </a:xfrm>
        </p:spPr>
        <p:txBody>
          <a:bodyPr>
            <a:normAutofit/>
          </a:bodyPr>
          <a:lstStyle/>
          <a:p>
            <a:pPr algn="just"/>
            <a:r>
              <a:rPr lang="en-US" dirty="0">
                <a:latin typeface="Tw Cen MT" panose="020B0602020104020603" pitchFamily="34" charset="0"/>
              </a:rPr>
              <a:t>The purpose of this analysis is to make up a prediction model where we will be able to predict whether a recommendation is positive or negative. In this analysis, we will not focus on the Score, but only the positive/negative sentiment of the recommendation.</a:t>
            </a:r>
          </a:p>
          <a:p>
            <a:pPr algn="just"/>
            <a:r>
              <a:rPr lang="en-US" dirty="0">
                <a:latin typeface="Tw Cen MT" panose="020B0602020104020603" pitchFamily="34" charset="0"/>
              </a:rPr>
              <a:t>Sentiment analysis of product reviews, an application problem, has recently become very popular in text mining and computational linguistics research. Here, we want to study the correlation between the Amazon product reviews and the rating of the products given by the customers.</a:t>
            </a:r>
          </a:p>
          <a:p>
            <a:pPr algn="just"/>
            <a:r>
              <a:rPr lang="en-US" dirty="0">
                <a:latin typeface="Tw Cen MT" panose="020B0602020104020603" pitchFamily="34" charset="0"/>
              </a:rPr>
              <a:t> </a:t>
            </a:r>
            <a:r>
              <a:rPr lang="en-IN" dirty="0">
                <a:latin typeface="Tw Cen MT" panose="020B0602020104020603" pitchFamily="34" charset="0"/>
              </a:rPr>
              <a:t>As online marketplaces have been popular during the past decades, the online sellers and merchants ask their purchasers to share their opinions about the products they have bought. As a result, millions of reviews are being generated daily which makes it difficult for a potential consumer to make a good decision on whether to buy the product. Analysing this enormous amount of opinions is also hard and time consuming for product manufacturers. This thesis considers the problem of classifying reviews by their overall semantic (positive or negative).</a:t>
            </a:r>
            <a:endParaRPr lang="en-US" dirty="0">
              <a:latin typeface="Tw Cen MT" panose="020B0602020104020603" pitchFamily="34" charset="0"/>
            </a:endParaRPr>
          </a:p>
        </p:txBody>
      </p:sp>
    </p:spTree>
    <p:extLst>
      <p:ext uri="{BB962C8B-B14F-4D97-AF65-F5344CB8AC3E}">
        <p14:creationId xmlns:p14="http://schemas.microsoft.com/office/powerpoint/2010/main" val="29203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5188"/>
            <a:ext cx="10058400" cy="85540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Steps to Follow:-</a:t>
            </a:r>
          </a:p>
        </p:txBody>
      </p:sp>
      <p:sp>
        <p:nvSpPr>
          <p:cNvPr id="3" name="Content Placeholder 2"/>
          <p:cNvSpPr>
            <a:spLocks noGrp="1"/>
          </p:cNvSpPr>
          <p:nvPr>
            <p:ph idx="1"/>
          </p:nvPr>
        </p:nvSpPr>
        <p:spPr>
          <a:xfrm>
            <a:off x="772921" y="2060039"/>
            <a:ext cx="11029615" cy="3678303"/>
          </a:xfrm>
        </p:spPr>
        <p:txBody>
          <a:bodyPr>
            <a:normAutofit/>
          </a:bodyPr>
          <a:lstStyle/>
          <a:p>
            <a:pPr>
              <a:buFont typeface="Wingdings" panose="05000000000000000000" pitchFamily="2" charset="2"/>
              <a:buChar char="§"/>
            </a:pPr>
            <a:r>
              <a:rPr lang="en-US" dirty="0"/>
              <a:t>Data Collection</a:t>
            </a:r>
          </a:p>
          <a:p>
            <a:pPr>
              <a:buFont typeface="Wingdings" panose="05000000000000000000" pitchFamily="2" charset="2"/>
              <a:buChar char="§"/>
            </a:pPr>
            <a:r>
              <a:rPr lang="en-US" dirty="0"/>
              <a:t>Loading Dataset</a:t>
            </a:r>
          </a:p>
          <a:p>
            <a:pPr>
              <a:buFont typeface="Wingdings" panose="05000000000000000000" pitchFamily="2" charset="2"/>
              <a:buChar char="§"/>
            </a:pPr>
            <a:r>
              <a:rPr lang="en-US" dirty="0"/>
              <a:t>Pre-Processing</a:t>
            </a:r>
          </a:p>
          <a:p>
            <a:pPr>
              <a:buFont typeface="Wingdings" panose="05000000000000000000" pitchFamily="2" charset="2"/>
              <a:buChar char="§"/>
            </a:pPr>
            <a:r>
              <a:rPr lang="en-US" dirty="0"/>
              <a:t>Data Analysis</a:t>
            </a:r>
          </a:p>
          <a:p>
            <a:pPr>
              <a:buFont typeface="Wingdings" panose="05000000000000000000" pitchFamily="2" charset="2"/>
              <a:buChar char="§"/>
            </a:pPr>
            <a:r>
              <a:rPr lang="en-US" dirty="0"/>
              <a:t>Data Cleaning</a:t>
            </a:r>
          </a:p>
          <a:p>
            <a:pPr>
              <a:buFont typeface="Wingdings" panose="05000000000000000000" pitchFamily="2" charset="2"/>
              <a:buChar char="§"/>
            </a:pPr>
            <a:r>
              <a:rPr lang="en-US" dirty="0"/>
              <a:t>Model Building</a:t>
            </a:r>
          </a:p>
          <a:p>
            <a:pPr>
              <a:buFont typeface="Wingdings" panose="05000000000000000000" pitchFamily="2" charset="2"/>
              <a:buChar char="§"/>
            </a:pPr>
            <a:r>
              <a:rPr lang="en-US" dirty="0"/>
              <a:t>Hyper-Parameter Tuning</a:t>
            </a:r>
          </a:p>
          <a:p>
            <a:pPr>
              <a:buFont typeface="Wingdings" panose="05000000000000000000" pitchFamily="2" charset="2"/>
              <a:buChar char="§"/>
            </a:pPr>
            <a:r>
              <a:rPr lang="en-US" dirty="0"/>
              <a:t>Conclusion</a:t>
            </a:r>
          </a:p>
        </p:txBody>
      </p:sp>
    </p:spTree>
    <p:extLst>
      <p:ext uri="{BB962C8B-B14F-4D97-AF65-F5344CB8AC3E}">
        <p14:creationId xmlns:p14="http://schemas.microsoft.com/office/powerpoint/2010/main" val="84989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54628"/>
            <a:ext cx="10058400" cy="86856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Collection:-</a:t>
            </a:r>
          </a:p>
        </p:txBody>
      </p:sp>
      <p:sp>
        <p:nvSpPr>
          <p:cNvPr id="3" name="Content Placeholder 2"/>
          <p:cNvSpPr>
            <a:spLocks noGrp="1"/>
          </p:cNvSpPr>
          <p:nvPr>
            <p:ph idx="1"/>
          </p:nvPr>
        </p:nvSpPr>
        <p:spPr/>
        <p:txBody>
          <a:bodyPr/>
          <a:lstStyle/>
          <a:p>
            <a:pPr marL="0" indent="0">
              <a:buNone/>
            </a:pPr>
            <a:r>
              <a:rPr lang="en-US" dirty="0"/>
              <a:t>For this project, first of all we scrapped more than 50,000 records from different sites. And then build a model for predicting the overall rating from customers. We have used “Selenium Web scrapping” tool for scrapping the data  form online ticket booking sites. Some sites are mentioned below:-</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107380" y="3657388"/>
            <a:ext cx="3931921" cy="221170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80" y="3673876"/>
            <a:ext cx="4495800" cy="2195215"/>
          </a:xfrm>
          <a:prstGeom prst="rect">
            <a:avLst/>
          </a:prstGeom>
        </p:spPr>
      </p:pic>
    </p:spTree>
    <p:extLst>
      <p:ext uri="{BB962C8B-B14F-4D97-AF65-F5344CB8AC3E}">
        <p14:creationId xmlns:p14="http://schemas.microsoft.com/office/powerpoint/2010/main" val="380661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1" y="567100"/>
            <a:ext cx="10058400" cy="86224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Loading the Dataset:-</a:t>
            </a:r>
          </a:p>
        </p:txBody>
      </p:sp>
      <p:pic>
        <p:nvPicPr>
          <p:cNvPr id="4" name="Picture 3"/>
          <p:cNvPicPr>
            <a:picLocks noChangeAspect="1"/>
          </p:cNvPicPr>
          <p:nvPr/>
        </p:nvPicPr>
        <p:blipFill>
          <a:blip r:embed="rId2"/>
          <a:stretch>
            <a:fillRect/>
          </a:stretch>
        </p:blipFill>
        <p:spPr>
          <a:xfrm>
            <a:off x="4762501" y="2352308"/>
            <a:ext cx="6393180" cy="3507472"/>
          </a:xfrm>
          <a:prstGeom prst="rect">
            <a:avLst/>
          </a:prstGeom>
        </p:spPr>
      </p:pic>
      <p:sp>
        <p:nvSpPr>
          <p:cNvPr id="8" name="TextBox 7"/>
          <p:cNvSpPr txBox="1"/>
          <p:nvPr/>
        </p:nvSpPr>
        <p:spPr>
          <a:xfrm>
            <a:off x="1097280" y="2240280"/>
            <a:ext cx="3589020" cy="3693319"/>
          </a:xfrm>
          <a:prstGeom prst="rect">
            <a:avLst/>
          </a:prstGeom>
          <a:noFill/>
        </p:spPr>
        <p:txBody>
          <a:bodyPr wrap="square" rtlCol="0">
            <a:spAutoFit/>
          </a:bodyPr>
          <a:lstStyle/>
          <a:p>
            <a:r>
              <a:rPr lang="en-US" dirty="0">
                <a:latin typeface="Tw Cen MT" panose="020B0602020104020603" pitchFamily="34" charset="0"/>
              </a:rPr>
              <a:t>Data contains attributes such as Ratings (which is the overall rating of the reviewer), Review Text (which contains all the thoughts of customer for that particular product), Summary (this attributes contains brief review by the customer), New review (which contains all the word count in the review text and summary), Review character count (this attribute contains all the character count of review text and summary attributes).</a:t>
            </a:r>
          </a:p>
          <a:p>
            <a:endParaRPr lang="en-US" dirty="0">
              <a:latin typeface="Tw Cen MT" panose="020B0602020104020603" pitchFamily="34" charset="0"/>
            </a:endParaRPr>
          </a:p>
        </p:txBody>
      </p:sp>
    </p:spTree>
    <p:extLst>
      <p:ext uri="{BB962C8B-B14F-4D97-AF65-F5344CB8AC3E}">
        <p14:creationId xmlns:p14="http://schemas.microsoft.com/office/powerpoint/2010/main" val="238886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260" y="314558"/>
            <a:ext cx="8610600" cy="104229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11" name="Picture 10"/>
          <p:cNvPicPr>
            <a:picLocks noChangeAspect="1"/>
          </p:cNvPicPr>
          <p:nvPr/>
        </p:nvPicPr>
        <p:blipFill>
          <a:blip r:embed="rId2"/>
          <a:stretch>
            <a:fillRect/>
          </a:stretch>
        </p:blipFill>
        <p:spPr>
          <a:xfrm>
            <a:off x="869632" y="2170747"/>
            <a:ext cx="3000375" cy="1571625"/>
          </a:xfrm>
          <a:prstGeom prst="rect">
            <a:avLst/>
          </a:prstGeom>
        </p:spPr>
      </p:pic>
      <p:pic>
        <p:nvPicPr>
          <p:cNvPr id="12" name="Picture 11"/>
          <p:cNvPicPr>
            <a:picLocks noChangeAspect="1"/>
          </p:cNvPicPr>
          <p:nvPr/>
        </p:nvPicPr>
        <p:blipFill>
          <a:blip r:embed="rId3"/>
          <a:stretch>
            <a:fillRect/>
          </a:stretch>
        </p:blipFill>
        <p:spPr>
          <a:xfrm>
            <a:off x="669606" y="4668202"/>
            <a:ext cx="3400425" cy="1209675"/>
          </a:xfrm>
          <a:prstGeom prst="rect">
            <a:avLst/>
          </a:prstGeom>
        </p:spPr>
      </p:pic>
      <p:pic>
        <p:nvPicPr>
          <p:cNvPr id="14" name="Picture 13"/>
          <p:cNvPicPr>
            <a:picLocks noChangeAspect="1"/>
          </p:cNvPicPr>
          <p:nvPr/>
        </p:nvPicPr>
        <p:blipFill>
          <a:blip r:embed="rId4"/>
          <a:stretch>
            <a:fillRect/>
          </a:stretch>
        </p:blipFill>
        <p:spPr>
          <a:xfrm>
            <a:off x="4999249" y="1986915"/>
            <a:ext cx="5426816" cy="2341245"/>
          </a:xfrm>
          <a:prstGeom prst="rect">
            <a:avLst/>
          </a:prstGeom>
        </p:spPr>
      </p:pic>
      <p:pic>
        <p:nvPicPr>
          <p:cNvPr id="15" name="Picture 14"/>
          <p:cNvPicPr>
            <a:picLocks noChangeAspect="1"/>
          </p:cNvPicPr>
          <p:nvPr/>
        </p:nvPicPr>
        <p:blipFill>
          <a:blip r:embed="rId5"/>
          <a:stretch>
            <a:fillRect/>
          </a:stretch>
        </p:blipFill>
        <p:spPr>
          <a:xfrm>
            <a:off x="5090689" y="4486724"/>
            <a:ext cx="5335376" cy="1725277"/>
          </a:xfrm>
          <a:prstGeom prst="rect">
            <a:avLst/>
          </a:prstGeom>
        </p:spPr>
      </p:pic>
      <p:sp>
        <p:nvSpPr>
          <p:cNvPr id="16" name="Down Arrow 15"/>
          <p:cNvSpPr/>
          <p:nvPr/>
        </p:nvSpPr>
        <p:spPr>
          <a:xfrm>
            <a:off x="1752600" y="3688080"/>
            <a:ext cx="1089660" cy="980122"/>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293557" y="3900487"/>
            <a:ext cx="838200" cy="677228"/>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09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595" y="171972"/>
            <a:ext cx="10058400" cy="1041083"/>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13" name="Picture 12"/>
          <p:cNvPicPr>
            <a:picLocks noChangeAspect="1"/>
          </p:cNvPicPr>
          <p:nvPr/>
        </p:nvPicPr>
        <p:blipFill>
          <a:blip r:embed="rId2"/>
          <a:stretch>
            <a:fillRect/>
          </a:stretch>
        </p:blipFill>
        <p:spPr>
          <a:xfrm>
            <a:off x="1113905" y="2168842"/>
            <a:ext cx="2628900" cy="447675"/>
          </a:xfrm>
          <a:prstGeom prst="rect">
            <a:avLst/>
          </a:prstGeom>
        </p:spPr>
      </p:pic>
      <p:pic>
        <p:nvPicPr>
          <p:cNvPr id="17" name="Picture 16"/>
          <p:cNvPicPr>
            <a:picLocks noChangeAspect="1"/>
          </p:cNvPicPr>
          <p:nvPr/>
        </p:nvPicPr>
        <p:blipFill>
          <a:blip r:embed="rId3"/>
          <a:stretch>
            <a:fillRect/>
          </a:stretch>
        </p:blipFill>
        <p:spPr>
          <a:xfrm>
            <a:off x="1113905" y="2705952"/>
            <a:ext cx="5419725" cy="1257300"/>
          </a:xfrm>
          <a:prstGeom prst="rect">
            <a:avLst/>
          </a:prstGeom>
        </p:spPr>
      </p:pic>
      <p:pic>
        <p:nvPicPr>
          <p:cNvPr id="18" name="Picture 17"/>
          <p:cNvPicPr>
            <a:picLocks noChangeAspect="1"/>
          </p:cNvPicPr>
          <p:nvPr/>
        </p:nvPicPr>
        <p:blipFill>
          <a:blip r:embed="rId4"/>
          <a:stretch>
            <a:fillRect/>
          </a:stretch>
        </p:blipFill>
        <p:spPr>
          <a:xfrm>
            <a:off x="1113905" y="4302442"/>
            <a:ext cx="5419725" cy="1514475"/>
          </a:xfrm>
          <a:prstGeom prst="rect">
            <a:avLst/>
          </a:prstGeom>
        </p:spPr>
      </p:pic>
      <p:pic>
        <p:nvPicPr>
          <p:cNvPr id="19" name="Picture 18"/>
          <p:cNvPicPr>
            <a:picLocks noChangeAspect="1"/>
          </p:cNvPicPr>
          <p:nvPr/>
        </p:nvPicPr>
        <p:blipFill>
          <a:blip r:embed="rId5"/>
          <a:stretch>
            <a:fillRect/>
          </a:stretch>
        </p:blipFill>
        <p:spPr>
          <a:xfrm>
            <a:off x="7322820" y="2720552"/>
            <a:ext cx="3402330" cy="3096365"/>
          </a:xfrm>
          <a:prstGeom prst="rect">
            <a:avLst/>
          </a:prstGeom>
        </p:spPr>
      </p:pic>
      <p:sp>
        <p:nvSpPr>
          <p:cNvPr id="20" name="TextBox 19"/>
          <p:cNvSpPr txBox="1"/>
          <p:nvPr/>
        </p:nvSpPr>
        <p:spPr>
          <a:xfrm>
            <a:off x="7395210" y="2095500"/>
            <a:ext cx="3329940" cy="400110"/>
          </a:xfrm>
          <a:prstGeom prst="rect">
            <a:avLst/>
          </a:prstGeom>
          <a:noFill/>
        </p:spPr>
        <p:txBody>
          <a:bodyPr wrap="square" rtlCol="0">
            <a:spAutoFit/>
          </a:bodyPr>
          <a:lstStyle/>
          <a:p>
            <a:r>
              <a:rPr lang="en-US" sz="2000" b="1" dirty="0">
                <a:latin typeface="Tw Cen MT" panose="020B0602020104020603" pitchFamily="34" charset="0"/>
              </a:rPr>
              <a:t>Replacing Contracted words</a:t>
            </a:r>
          </a:p>
        </p:txBody>
      </p:sp>
    </p:spTree>
    <p:extLst>
      <p:ext uri="{BB962C8B-B14F-4D97-AF65-F5344CB8AC3E}">
        <p14:creationId xmlns:p14="http://schemas.microsoft.com/office/powerpoint/2010/main" val="197029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43" y="438214"/>
            <a:ext cx="10264048" cy="99024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3" name="Picture 2"/>
          <p:cNvPicPr>
            <a:picLocks noChangeAspect="1"/>
          </p:cNvPicPr>
          <p:nvPr/>
        </p:nvPicPr>
        <p:blipFill>
          <a:blip r:embed="rId2"/>
          <a:stretch>
            <a:fillRect/>
          </a:stretch>
        </p:blipFill>
        <p:spPr>
          <a:xfrm>
            <a:off x="1113905" y="2492692"/>
            <a:ext cx="6981825" cy="714375"/>
          </a:xfrm>
          <a:prstGeom prst="rect">
            <a:avLst/>
          </a:prstGeom>
        </p:spPr>
      </p:pic>
      <p:sp>
        <p:nvSpPr>
          <p:cNvPr id="4" name="TextBox 3"/>
          <p:cNvSpPr txBox="1"/>
          <p:nvPr/>
        </p:nvSpPr>
        <p:spPr>
          <a:xfrm>
            <a:off x="1173480" y="2042160"/>
            <a:ext cx="2766060" cy="400110"/>
          </a:xfrm>
          <a:prstGeom prst="rect">
            <a:avLst/>
          </a:prstGeom>
          <a:noFill/>
        </p:spPr>
        <p:txBody>
          <a:bodyPr wrap="square" rtlCol="0">
            <a:spAutoFit/>
          </a:bodyPr>
          <a:lstStyle/>
          <a:p>
            <a:r>
              <a:rPr lang="en-US" sz="2000" b="1" dirty="0">
                <a:latin typeface="Tw Cen MT" panose="020B0602020104020603" pitchFamily="34" charset="0"/>
              </a:rPr>
              <a:t>Lowercasing the Words:</a:t>
            </a:r>
          </a:p>
        </p:txBody>
      </p:sp>
      <p:sp>
        <p:nvSpPr>
          <p:cNvPr id="10" name="TextBox 9"/>
          <p:cNvSpPr txBox="1"/>
          <p:nvPr/>
        </p:nvSpPr>
        <p:spPr>
          <a:xfrm>
            <a:off x="1158240" y="3444240"/>
            <a:ext cx="3581400" cy="400110"/>
          </a:xfrm>
          <a:prstGeom prst="rect">
            <a:avLst/>
          </a:prstGeom>
          <a:noFill/>
        </p:spPr>
        <p:txBody>
          <a:bodyPr wrap="square" rtlCol="0">
            <a:spAutoFit/>
          </a:bodyPr>
          <a:lstStyle/>
          <a:p>
            <a:r>
              <a:rPr lang="en-US" sz="2000" b="1" dirty="0">
                <a:latin typeface="Tw Cen MT" panose="020B0602020104020603" pitchFamily="34" charset="0"/>
              </a:rPr>
              <a:t>DE contracted all the reviews :</a:t>
            </a:r>
          </a:p>
        </p:txBody>
      </p:sp>
      <p:pic>
        <p:nvPicPr>
          <p:cNvPr id="12" name="Picture 11"/>
          <p:cNvPicPr>
            <a:picLocks noChangeAspect="1"/>
          </p:cNvPicPr>
          <p:nvPr/>
        </p:nvPicPr>
        <p:blipFill>
          <a:blip r:embed="rId3"/>
          <a:stretch>
            <a:fillRect/>
          </a:stretch>
        </p:blipFill>
        <p:spPr>
          <a:xfrm>
            <a:off x="1173480" y="4058502"/>
            <a:ext cx="7505700" cy="381000"/>
          </a:xfrm>
          <a:prstGeom prst="rect">
            <a:avLst/>
          </a:prstGeom>
        </p:spPr>
      </p:pic>
      <p:sp>
        <p:nvSpPr>
          <p:cNvPr id="21" name="TextBox 20"/>
          <p:cNvSpPr txBox="1"/>
          <p:nvPr/>
        </p:nvSpPr>
        <p:spPr>
          <a:xfrm>
            <a:off x="1234440" y="4541520"/>
            <a:ext cx="3901440" cy="400110"/>
          </a:xfrm>
          <a:prstGeom prst="rect">
            <a:avLst/>
          </a:prstGeom>
          <a:noFill/>
        </p:spPr>
        <p:txBody>
          <a:bodyPr wrap="square" rtlCol="0">
            <a:spAutoFit/>
          </a:bodyPr>
          <a:lstStyle/>
          <a:p>
            <a:r>
              <a:rPr lang="en-US" sz="2000" b="1" dirty="0">
                <a:latin typeface="Tw Cen MT" panose="020B0602020104020603" pitchFamily="34" charset="0"/>
              </a:rPr>
              <a:t>Removing the Special Character :</a:t>
            </a:r>
          </a:p>
        </p:txBody>
      </p:sp>
      <p:pic>
        <p:nvPicPr>
          <p:cNvPr id="14" name="Picture 13"/>
          <p:cNvPicPr>
            <a:picLocks noChangeAspect="1"/>
          </p:cNvPicPr>
          <p:nvPr/>
        </p:nvPicPr>
        <p:blipFill>
          <a:blip r:embed="rId4"/>
          <a:stretch>
            <a:fillRect/>
          </a:stretch>
        </p:blipFill>
        <p:spPr>
          <a:xfrm>
            <a:off x="1254442" y="5043648"/>
            <a:ext cx="7762875" cy="742950"/>
          </a:xfrm>
          <a:prstGeom prst="rect">
            <a:avLst/>
          </a:prstGeom>
        </p:spPr>
      </p:pic>
    </p:spTree>
    <p:extLst>
      <p:ext uri="{BB962C8B-B14F-4D97-AF65-F5344CB8AC3E}">
        <p14:creationId xmlns:p14="http://schemas.microsoft.com/office/powerpoint/2010/main" val="1760362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1053</Words>
  <Application>Microsoft Office PowerPoint</Application>
  <PresentationFormat>Widescreen</PresentationFormat>
  <Paragraphs>97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Century Gothic</vt:lpstr>
      <vt:lpstr>Tahoma</vt:lpstr>
      <vt:lpstr>Tw Cen MT</vt:lpstr>
      <vt:lpstr>Wingdings</vt:lpstr>
      <vt:lpstr>Wingdings 3</vt:lpstr>
      <vt:lpstr>Ion Boardroom</vt:lpstr>
      <vt:lpstr>PowerPoint Presentation</vt:lpstr>
      <vt:lpstr>Introduction:-  Business Problem</vt:lpstr>
      <vt:lpstr>Abstract </vt:lpstr>
      <vt:lpstr>Steps to Follow:-</vt:lpstr>
      <vt:lpstr>Data Collection:-</vt:lpstr>
      <vt:lpstr>Loading the Dataset:-</vt:lpstr>
      <vt:lpstr>Data Pre-Processing:-</vt:lpstr>
      <vt:lpstr>Data Pre-Processing:-</vt:lpstr>
      <vt:lpstr>Data Pre-Processing:-</vt:lpstr>
      <vt:lpstr>Data Pre-Processing:-</vt:lpstr>
      <vt:lpstr>Lemmatization:-</vt:lpstr>
      <vt:lpstr>Data Analysis:-</vt:lpstr>
      <vt:lpstr>Data Analysis:-</vt:lpstr>
      <vt:lpstr>Data Analysis:-</vt:lpstr>
      <vt:lpstr>Data Analysis:-</vt:lpstr>
      <vt:lpstr>Data Analysis:-</vt:lpstr>
      <vt:lpstr>Data Analysis:-</vt:lpstr>
      <vt:lpstr>Data Pre-processing:-</vt:lpstr>
      <vt:lpstr>Model Building:-</vt:lpstr>
      <vt:lpstr>Model Building:- Printing Scores</vt:lpstr>
      <vt:lpstr>Model Building:- Printing Scores</vt:lpstr>
      <vt:lpstr>Cross Validation:-</vt:lpstr>
      <vt:lpstr>Hyper-Parameter Tuning:-</vt:lpstr>
      <vt:lpstr>Model Evaluation:-</vt:lpstr>
      <vt:lpstr>Conclusion:-</vt:lpstr>
      <vt:lpstr>Limitations of this work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2022-06-07T12:41:19Z</dcterms:created>
  <dcterms:modified xsi:type="dcterms:W3CDTF">2022-07-30T15:44:19Z</dcterms:modified>
</cp:coreProperties>
</file>