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1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8" r:id="rId29"/>
    <p:sldId id="289" r:id="rId30"/>
    <p:sldId id="287" r:id="rId31"/>
    <p:sldId id="290" r:id="rId32"/>
    <p:sldId id="318" r:id="rId33"/>
    <p:sldId id="291" r:id="rId34"/>
    <p:sldId id="292" r:id="rId35"/>
    <p:sldId id="293" r:id="rId36"/>
    <p:sldId id="294" r:id="rId37"/>
    <p:sldId id="297" r:id="rId38"/>
    <p:sldId id="296" r:id="rId39"/>
    <p:sldId id="298" r:id="rId40"/>
    <p:sldId id="324" r:id="rId41"/>
    <p:sldId id="299" r:id="rId42"/>
    <p:sldId id="301" r:id="rId43"/>
    <p:sldId id="302" r:id="rId44"/>
    <p:sldId id="303" r:id="rId45"/>
    <p:sldId id="320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  <a:srgbClr val="6699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8343" autoAdjust="0"/>
    <p:restoredTop sz="94660"/>
  </p:normalViewPr>
  <p:slideViewPr>
    <p:cSldViewPr>
      <p:cViewPr>
        <p:scale>
          <a:sx n="75" d="100"/>
          <a:sy n="75" d="100"/>
        </p:scale>
        <p:origin x="-167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1.wmf"/><Relationship Id="rId1" Type="http://schemas.openxmlformats.org/officeDocument/2006/relationships/image" Target="../media/image16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40.wmf"/><Relationship Id="rId1" Type="http://schemas.openxmlformats.org/officeDocument/2006/relationships/image" Target="../media/image23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9.wmf"/><Relationship Id="rId7" Type="http://schemas.openxmlformats.org/officeDocument/2006/relationships/image" Target="../media/image92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1.wmf"/><Relationship Id="rId5" Type="http://schemas.openxmlformats.org/officeDocument/2006/relationships/image" Target="../media/image19.wmf"/><Relationship Id="rId4" Type="http://schemas.openxmlformats.org/officeDocument/2006/relationships/image" Target="../media/image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001BB7C-4DBE-48D4-A989-9C15D181D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0EAA8-E75F-45C7-B950-D610E210B728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E326A-099D-4247-8CB8-A5D30170A57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3FBB6-F841-42A8-85C1-F90D99B99D2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FE653-6E47-4A69-BBE0-0E5F0DCEEB87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2A1B-A8DF-4825-83FE-527C0EBF8987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467414-3595-44E0-9977-25E687149CA3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04A95-97D9-47BE-8D29-6EDD116D0A6F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98384-5087-4AC7-ABCA-03B902CA1E99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8DBD1-9CEC-4CEA-9C03-5C846EEDB41D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397E3-A49D-4919-A4FF-65BD2F08BD3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74C8A-BD97-492C-9B07-0FF31774646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DC746-EFE6-4A39-ADBB-E06C7435F03A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B9284-C8AD-47A2-B316-ADE1E837789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C1F13-EA38-4E29-BD05-0652C1C18E2E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B774E-380A-4B95-B80E-118E0353B332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D50D-140E-4E19-8B50-0CFAB9304752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67A01-995B-4F18-8EF5-E9B4C9C452AD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1E616-9790-44DE-833E-D29C2CC01C8E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F770C-4F95-47F0-B062-895BAFBBD3A8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26EFD-9F19-4C4E-A9C0-DF0AE0B65F27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436EA-5F3C-45F7-9D3C-D7139082334F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C251F-CC48-400A-9C66-D0B6D648ADA7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0B634-02CA-4089-A036-B81440276205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2930B8-B471-4349-ABF9-9D73A4C8637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5B16D-9B66-4EBA-A9C8-4EADBC57FC35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0382F-7309-47B2-905F-730608F4F413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6CC80-4BFD-4B06-86E4-DA5BF5556E72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06C14-EA3B-4F1B-9933-D4DD7649F69A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7C11A-015D-41B3-AF13-1B9C02CA680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79CFD-E112-44A8-B14C-F31D4902749D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29C0-C57E-4255-88CF-515BA975EB83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B38C9-0A36-46F9-9047-1EDBCBB8DEC8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2E2E-89DB-4BE3-A81E-EFCFA6D17736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080C3-F937-4220-8805-6CFE1B580DC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472DF-7E17-4545-BCF6-8745D9164F13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012AC-A507-4286-A2F9-82C38CECF334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0577F-E542-47EC-88BF-42BAEAA096DB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F7C94-5787-4EAF-828E-2926C1CF4F40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1E6E-4442-4AD5-B38F-5BABFEF75338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29872-E977-4F5E-9F61-44EBE4CB7749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4C505-8B0F-422E-9BB1-2F2A4E9F934D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87C95-A07C-48BC-AB83-A85E2F47DEAC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0E29D-751B-45DB-9132-48F05887C135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A6E10-3E91-4495-8240-1F294D7A0B6E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962A3-5A5B-4B72-AD43-4F9D004AE46A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7FF28-BF2C-48D3-9948-BD9BD1ACC57B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869B0-FE1A-4013-AF97-BF15AB81EA6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7FD8-AEBC-41F3-B311-8C4DC3F0331B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9C1995-9584-4EA8-AE42-49E47EBB3E9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C163A-992A-4F0D-845B-2C97A3C4FFD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56FDE-9441-4989-B8D7-39A39AEE286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64F95-C0A6-4069-AA8A-B0E6883D9BC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E305A-D46C-49C8-9AF4-D3127C5141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0141E-350A-49C3-B350-7CE4A9CBB64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C30F-1413-43C8-A504-8D31AAEFD33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4535C-F261-4631-90C3-E2217E50986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84A0-285A-4D49-B91D-37137785231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08C2D-7ECD-4805-A617-CC2B9CD0F6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4EC64-9CCA-4073-8A27-8ED5F6A879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0125A-E49A-420F-A007-8A8495BFFC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BF65D-3420-4BB6-9CBD-899FDC69B1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47BD9-3D53-4A0D-997A-A0BCE2F4596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33D47-9F98-412F-B7D9-B94FD12DB0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74D5F-65F0-4808-81E4-CC479307E1D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4F01E0-7DAA-420D-B8BB-A9140F5FAD6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82561EF-FF37-4749-AD50-4EFE9A070D6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 rot="10800000">
            <a:off x="436563" y="331788"/>
            <a:ext cx="8528050" cy="1587"/>
          </a:xfrm>
          <a:prstGeom prst="line">
            <a:avLst/>
          </a:prstGeom>
          <a:noFill/>
          <a:ln w="57150" cmpd="thickThin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59400" name="Group 8"/>
          <p:cNvGrpSpPr>
            <a:grpSpLocks/>
          </p:cNvGrpSpPr>
          <p:nvPr userDrawn="1"/>
        </p:nvGrpSpPr>
        <p:grpSpPr bwMode="auto">
          <a:xfrm>
            <a:off x="250825" y="6432550"/>
            <a:ext cx="8686800" cy="381000"/>
            <a:chOff x="144" y="3984"/>
            <a:chExt cx="5472" cy="240"/>
          </a:xfrm>
        </p:grpSpPr>
        <p:sp>
          <p:nvSpPr>
            <p:cNvPr id="1033" name="Line 9"/>
            <p:cNvSpPr>
              <a:spLocks noChangeShapeType="1"/>
            </p:cNvSpPr>
            <p:nvPr userDrawn="1"/>
          </p:nvSpPr>
          <p:spPr bwMode="auto">
            <a:xfrm>
              <a:off x="194" y="3984"/>
              <a:ext cx="5372" cy="0"/>
            </a:xfrm>
            <a:prstGeom prst="line">
              <a:avLst/>
            </a:prstGeom>
            <a:noFill/>
            <a:ln w="57150" cmpd="thinThick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pic>
          <p:nvPicPr>
            <p:cNvPr id="59402" name="Picture 10" descr="logo09_s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065" y="4064"/>
              <a:ext cx="5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5" name="Text Box 11"/>
            <p:cNvSpPr txBox="1">
              <a:spLocks noChangeArrowheads="1"/>
            </p:cNvSpPr>
            <p:nvPr userDrawn="1"/>
          </p:nvSpPr>
          <p:spPr bwMode="auto">
            <a:xfrm>
              <a:off x="144" y="4012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altLang="ko-KR" sz="1600" b="1">
                  <a:solidFill>
                    <a:srgbClr val="0033CC"/>
                  </a:solidFill>
                  <a:latin typeface="HY헤드라인M" pitchFamily="18" charset="-127"/>
                  <a:ea typeface="HY헤드라인M" pitchFamily="18" charset="-127"/>
                </a:rPr>
                <a:t>NIPRL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rgbClr val="3366FF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9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0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095375"/>
            <a:ext cx="7989888" cy="1470025"/>
          </a:xfrm>
        </p:spPr>
        <p:txBody>
          <a:bodyPr/>
          <a:lstStyle/>
          <a:p>
            <a:pPr eaLnBrk="1" hangingPunct="1"/>
            <a:r>
              <a:rPr lang="en-US" altLang="ko-KR" sz="4400" b="1" smtClean="0"/>
              <a:t>Chapter 2. Random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213100"/>
            <a:ext cx="7129462" cy="2232025"/>
          </a:xfrm>
        </p:spPr>
        <p:txBody>
          <a:bodyPr/>
          <a:lstStyle/>
          <a:p>
            <a:pPr algn="l" eaLnBrk="1" hangingPunct="1"/>
            <a:r>
              <a:rPr lang="en-US" altLang="ko-KR" b="1" smtClean="0"/>
              <a:t>2.1 Discrete Random Variables</a:t>
            </a:r>
          </a:p>
          <a:p>
            <a:pPr algn="l" eaLnBrk="1" hangingPunct="1"/>
            <a:r>
              <a:rPr lang="en-US" altLang="ko-KR" b="1" smtClean="0"/>
              <a:t>2.2 Continuous Random Variables</a:t>
            </a:r>
          </a:p>
          <a:p>
            <a:pPr algn="l" eaLnBrk="1" hangingPunct="1"/>
            <a:r>
              <a:rPr lang="en-US" altLang="ko-KR" b="1" smtClean="0"/>
              <a:t>2.3 The Expectation of a Random Variable</a:t>
            </a:r>
          </a:p>
          <a:p>
            <a:pPr algn="l" eaLnBrk="1" hangingPunct="1"/>
            <a:r>
              <a:rPr lang="en-US" altLang="ko-KR" b="1" smtClean="0"/>
              <a:t>2.4 The Variance of a Random Variable</a:t>
            </a:r>
          </a:p>
          <a:p>
            <a:pPr algn="l" eaLnBrk="1" hangingPunct="1"/>
            <a:r>
              <a:rPr lang="en-US" altLang="ko-KR" b="1" smtClean="0"/>
              <a:t>2.5 Jointly Distributed Random Variables</a:t>
            </a:r>
          </a:p>
          <a:p>
            <a:pPr algn="l" eaLnBrk="1" hangingPunct="1"/>
            <a:r>
              <a:rPr lang="en-US" altLang="ko-KR" b="1" smtClean="0"/>
              <a:t>2.6 Combinations and Functions of Random Variables</a:t>
            </a:r>
          </a:p>
          <a:p>
            <a:pPr algn="l" eaLnBrk="1" hangingPunct="1"/>
            <a:endParaRPr lang="en-US" altLang="ko-KR" sz="1400" smtClean="0"/>
          </a:p>
          <a:p>
            <a:pPr algn="l" eaLnBrk="1" hangingPunct="1"/>
            <a:endParaRPr lang="en-US" altLang="ko-KR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(2/4)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424862" cy="4525962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lvl="1" eaLnBrk="1" hangingPunct="1"/>
            <a:r>
              <a:rPr lang="en-US" altLang="ko-KR" smtClean="0"/>
              <a:t>Suppose that the diameter of a metal cylinder has a p.d.f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620838" y="2420938"/>
          <a:ext cx="4679950" cy="798512"/>
        </p:xfrm>
        <a:graphic>
          <a:graphicData uri="http://schemas.openxmlformats.org/presentationml/2006/ole">
            <p:oleObj spid="_x0000_s9218" name="Equation" r:id="rId4" imgW="2768400" imgH="457200" progId="">
              <p:embed/>
            </p:oleObj>
          </a:graphicData>
        </a:graphic>
      </p:graphicFrame>
      <p:grpSp>
        <p:nvGrpSpPr>
          <p:cNvPr id="9223" name="Group 18"/>
          <p:cNvGrpSpPr>
            <a:grpSpLocks/>
          </p:cNvGrpSpPr>
          <p:nvPr/>
        </p:nvGrpSpPr>
        <p:grpSpPr bwMode="auto">
          <a:xfrm>
            <a:off x="4284663" y="3716338"/>
            <a:ext cx="4364037" cy="2519362"/>
            <a:chOff x="2699" y="2341"/>
            <a:chExt cx="2749" cy="1587"/>
          </a:xfrm>
        </p:grpSpPr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3107" y="2387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rot="5400000">
              <a:off x="4218" y="2591"/>
              <a:ext cx="0" cy="2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26" name="Freeform 11"/>
            <p:cNvSpPr>
              <a:spLocks/>
            </p:cNvSpPr>
            <p:nvPr/>
          </p:nvSpPr>
          <p:spPr bwMode="auto">
            <a:xfrm>
              <a:off x="3334" y="2478"/>
              <a:ext cx="1496" cy="1224"/>
            </a:xfrm>
            <a:custGeom>
              <a:avLst/>
              <a:gdLst>
                <a:gd name="T0" fmla="*/ 0 w 1496"/>
                <a:gd name="T1" fmla="*/ 1224 h 1224"/>
                <a:gd name="T2" fmla="*/ 771 w 1496"/>
                <a:gd name="T3" fmla="*/ 0 h 1224"/>
                <a:gd name="T4" fmla="*/ 1496 w 1496"/>
                <a:gd name="T5" fmla="*/ 1224 h 1224"/>
                <a:gd name="T6" fmla="*/ 0 60000 65536"/>
                <a:gd name="T7" fmla="*/ 0 60000 65536"/>
                <a:gd name="T8" fmla="*/ 0 60000 65536"/>
                <a:gd name="T9" fmla="*/ 0 w 1496"/>
                <a:gd name="T10" fmla="*/ 0 h 1224"/>
                <a:gd name="T11" fmla="*/ 1496 w 1496"/>
                <a:gd name="T12" fmla="*/ 1224 h 1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6" h="1224">
                  <a:moveTo>
                    <a:pt x="0" y="1224"/>
                  </a:moveTo>
                  <a:cubicBezTo>
                    <a:pt x="261" y="612"/>
                    <a:pt x="522" y="0"/>
                    <a:pt x="771" y="0"/>
                  </a:cubicBezTo>
                  <a:cubicBezTo>
                    <a:pt x="1020" y="0"/>
                    <a:pt x="1375" y="1005"/>
                    <a:pt x="1496" y="1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9219" name="Object 12"/>
            <p:cNvGraphicFramePr>
              <a:graphicFrameLocks noChangeAspect="1"/>
            </p:cNvGraphicFramePr>
            <p:nvPr/>
          </p:nvGraphicFramePr>
          <p:xfrm>
            <a:off x="2699" y="2341"/>
            <a:ext cx="357" cy="212"/>
          </p:xfrm>
          <a:graphic>
            <a:graphicData uri="http://schemas.openxmlformats.org/presentationml/2006/ole">
              <p:oleObj spid="_x0000_s9219" name="Equation" r:id="rId5" imgW="342720" imgH="203040" progId="">
                <p:embed/>
              </p:oleObj>
            </a:graphicData>
          </a:graphic>
        </p:graphicFrame>
        <p:graphicFrame>
          <p:nvGraphicFramePr>
            <p:cNvPr id="9220" name="Object 15"/>
            <p:cNvGraphicFramePr>
              <a:graphicFrameLocks noChangeAspect="1"/>
            </p:cNvGraphicFramePr>
            <p:nvPr/>
          </p:nvGraphicFramePr>
          <p:xfrm>
            <a:off x="5284" y="3748"/>
            <a:ext cx="164" cy="180"/>
          </p:xfrm>
          <a:graphic>
            <a:graphicData uri="http://schemas.openxmlformats.org/presentationml/2006/ole">
              <p:oleObj spid="_x0000_s9220" name="Equation" r:id="rId6" imgW="126720" imgH="139680" progId="">
                <p:embed/>
              </p:oleObj>
            </a:graphicData>
          </a:graphic>
        </p:graphicFrame>
        <p:sp>
          <p:nvSpPr>
            <p:cNvPr id="9227" name="Text Box 16"/>
            <p:cNvSpPr txBox="1">
              <a:spLocks noChangeArrowheads="1"/>
            </p:cNvSpPr>
            <p:nvPr/>
          </p:nvSpPr>
          <p:spPr bwMode="auto">
            <a:xfrm>
              <a:off x="3152" y="3702"/>
              <a:ext cx="3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tx1"/>
                  </a:solidFill>
                </a:rPr>
                <a:t>49.5</a:t>
              </a:r>
            </a:p>
          </p:txBody>
        </p:sp>
        <p:sp>
          <p:nvSpPr>
            <p:cNvPr id="9228" name="Text Box 17"/>
            <p:cNvSpPr txBox="1">
              <a:spLocks noChangeArrowheads="1"/>
            </p:cNvSpPr>
            <p:nvPr/>
          </p:nvSpPr>
          <p:spPr bwMode="auto">
            <a:xfrm>
              <a:off x="4649" y="3702"/>
              <a:ext cx="3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tx1"/>
                  </a:solidFill>
                </a:rPr>
                <a:t>50.5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(3/4)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This is a valid p.d.f.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71550" y="2133600"/>
          <a:ext cx="6624638" cy="1871663"/>
        </p:xfrm>
        <a:graphic>
          <a:graphicData uri="http://schemas.openxmlformats.org/presentationml/2006/ole">
            <p:oleObj spid="_x0000_s10242" name="Equation" r:id="rId4" imgW="3657600" imgH="1041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(4/4)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The probability that a metal cylinder has a diameter between 49.8 and 50.1 mm can be calculated to be</a:t>
            </a:r>
          </a:p>
          <a:p>
            <a:pPr eaLnBrk="1" hangingPunct="1"/>
            <a:endParaRPr lang="en-US" altLang="ko-KR" sz="1800" smtClean="0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276475"/>
          <a:ext cx="7129463" cy="1728788"/>
        </p:xfrm>
        <a:graphic>
          <a:graphicData uri="http://schemas.openxmlformats.org/presentationml/2006/ole">
            <p:oleObj spid="_x0000_s11266" name="Equation" r:id="rId4" imgW="3657600" imgH="1041120" progId="">
              <p:embed/>
            </p:oleObj>
          </a:graphicData>
        </a:graphic>
      </p:graphicFrame>
      <p:grpSp>
        <p:nvGrpSpPr>
          <p:cNvPr id="11271" name="Group 22"/>
          <p:cNvGrpSpPr>
            <a:grpSpLocks/>
          </p:cNvGrpSpPr>
          <p:nvPr/>
        </p:nvGrpSpPr>
        <p:grpSpPr bwMode="auto">
          <a:xfrm>
            <a:off x="900113" y="3646488"/>
            <a:ext cx="4364037" cy="2519362"/>
            <a:chOff x="567" y="2297"/>
            <a:chExt cx="2749" cy="1587"/>
          </a:xfrm>
        </p:grpSpPr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975" y="2343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rot="5400000">
              <a:off x="2086" y="2547"/>
              <a:ext cx="0" cy="2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1202" y="2434"/>
              <a:ext cx="1496" cy="1224"/>
            </a:xfrm>
            <a:custGeom>
              <a:avLst/>
              <a:gdLst>
                <a:gd name="T0" fmla="*/ 0 w 1496"/>
                <a:gd name="T1" fmla="*/ 1224 h 1224"/>
                <a:gd name="T2" fmla="*/ 771 w 1496"/>
                <a:gd name="T3" fmla="*/ 0 h 1224"/>
                <a:gd name="T4" fmla="*/ 1496 w 1496"/>
                <a:gd name="T5" fmla="*/ 1224 h 1224"/>
                <a:gd name="T6" fmla="*/ 0 60000 65536"/>
                <a:gd name="T7" fmla="*/ 0 60000 65536"/>
                <a:gd name="T8" fmla="*/ 0 60000 65536"/>
                <a:gd name="T9" fmla="*/ 0 w 1496"/>
                <a:gd name="T10" fmla="*/ 0 h 1224"/>
                <a:gd name="T11" fmla="*/ 1496 w 1496"/>
                <a:gd name="T12" fmla="*/ 1224 h 1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6" h="1224">
                  <a:moveTo>
                    <a:pt x="0" y="1224"/>
                  </a:moveTo>
                  <a:cubicBezTo>
                    <a:pt x="261" y="612"/>
                    <a:pt x="522" y="0"/>
                    <a:pt x="771" y="0"/>
                  </a:cubicBezTo>
                  <a:cubicBezTo>
                    <a:pt x="1020" y="0"/>
                    <a:pt x="1375" y="1005"/>
                    <a:pt x="1496" y="12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1267" name="Object 1"/>
            <p:cNvGraphicFramePr>
              <a:graphicFrameLocks noChangeAspect="1"/>
            </p:cNvGraphicFramePr>
            <p:nvPr/>
          </p:nvGraphicFramePr>
          <p:xfrm>
            <a:off x="567" y="2297"/>
            <a:ext cx="357" cy="212"/>
          </p:xfrm>
          <a:graphic>
            <a:graphicData uri="http://schemas.openxmlformats.org/presentationml/2006/ole">
              <p:oleObj spid="_x0000_s11267" name="Equation" r:id="rId5" imgW="342720" imgH="203040" progId="">
                <p:embed/>
              </p:oleObj>
            </a:graphicData>
          </a:graphic>
        </p:graphicFrame>
        <p:graphicFrame>
          <p:nvGraphicFramePr>
            <p:cNvPr id="11268" name="Object 2"/>
            <p:cNvGraphicFramePr>
              <a:graphicFrameLocks noChangeAspect="1"/>
            </p:cNvGraphicFramePr>
            <p:nvPr/>
          </p:nvGraphicFramePr>
          <p:xfrm>
            <a:off x="3152" y="3704"/>
            <a:ext cx="164" cy="180"/>
          </p:xfrm>
          <a:graphic>
            <a:graphicData uri="http://schemas.openxmlformats.org/presentationml/2006/ole">
              <p:oleObj spid="_x0000_s11268" name="Equation" r:id="rId6" imgW="126720" imgH="139680" progId="">
                <p:embed/>
              </p:oleObj>
            </a:graphicData>
          </a:graphic>
        </p:graphicFrame>
        <p:sp>
          <p:nvSpPr>
            <p:cNvPr id="11275" name="Text Box 13"/>
            <p:cNvSpPr txBox="1">
              <a:spLocks noChangeArrowheads="1"/>
            </p:cNvSpPr>
            <p:nvPr/>
          </p:nvSpPr>
          <p:spPr bwMode="auto">
            <a:xfrm>
              <a:off x="1020" y="3658"/>
              <a:ext cx="3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tx1"/>
                  </a:solidFill>
                </a:rPr>
                <a:t>49.5</a:t>
              </a:r>
            </a:p>
          </p:txBody>
        </p:sp>
        <p:sp>
          <p:nvSpPr>
            <p:cNvPr id="11276" name="Text Box 14"/>
            <p:cNvSpPr txBox="1">
              <a:spLocks noChangeArrowheads="1"/>
            </p:cNvSpPr>
            <p:nvPr/>
          </p:nvSpPr>
          <p:spPr bwMode="auto">
            <a:xfrm>
              <a:off x="2517" y="3658"/>
              <a:ext cx="3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tx1"/>
                  </a:solidFill>
                </a:rPr>
                <a:t>50.5</a:t>
              </a:r>
            </a:p>
          </p:txBody>
        </p:sp>
        <p:sp>
          <p:nvSpPr>
            <p:cNvPr id="11277" name="Text Box 15"/>
            <p:cNvSpPr txBox="1">
              <a:spLocks noChangeArrowheads="1"/>
            </p:cNvSpPr>
            <p:nvPr/>
          </p:nvSpPr>
          <p:spPr bwMode="auto">
            <a:xfrm>
              <a:off x="1456" y="3657"/>
              <a:ext cx="3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tx1"/>
                  </a:solidFill>
                </a:rPr>
                <a:t>49.8</a:t>
              </a:r>
            </a:p>
          </p:txBody>
        </p:sp>
        <p:sp>
          <p:nvSpPr>
            <p:cNvPr id="11278" name="Text Box 16"/>
            <p:cNvSpPr txBox="1">
              <a:spLocks noChangeArrowheads="1"/>
            </p:cNvSpPr>
            <p:nvPr/>
          </p:nvSpPr>
          <p:spPr bwMode="auto">
            <a:xfrm>
              <a:off x="2018" y="3657"/>
              <a:ext cx="3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>
                  <a:solidFill>
                    <a:schemeClr val="tx1"/>
                  </a:solidFill>
                </a:rPr>
                <a:t>50.1</a:t>
              </a:r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>
              <a:off x="1655" y="2704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80" name="Line 18"/>
            <p:cNvSpPr>
              <a:spLocks noChangeShapeType="1"/>
            </p:cNvSpPr>
            <p:nvPr/>
          </p:nvSpPr>
          <p:spPr bwMode="auto">
            <a:xfrm>
              <a:off x="2154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281" name="Freeform 21"/>
            <p:cNvSpPr>
              <a:spLocks/>
            </p:cNvSpPr>
            <p:nvPr/>
          </p:nvSpPr>
          <p:spPr bwMode="auto">
            <a:xfrm>
              <a:off x="1655" y="2432"/>
              <a:ext cx="499" cy="1225"/>
            </a:xfrm>
            <a:custGeom>
              <a:avLst/>
              <a:gdLst>
                <a:gd name="T0" fmla="*/ 318 w 499"/>
                <a:gd name="T1" fmla="*/ 0 h 1225"/>
                <a:gd name="T2" fmla="*/ 182 w 499"/>
                <a:gd name="T3" fmla="*/ 46 h 1225"/>
                <a:gd name="T4" fmla="*/ 136 w 499"/>
                <a:gd name="T5" fmla="*/ 91 h 1225"/>
                <a:gd name="T6" fmla="*/ 91 w 499"/>
                <a:gd name="T7" fmla="*/ 136 h 1225"/>
                <a:gd name="T8" fmla="*/ 46 w 499"/>
                <a:gd name="T9" fmla="*/ 227 h 1225"/>
                <a:gd name="T10" fmla="*/ 0 w 499"/>
                <a:gd name="T11" fmla="*/ 272 h 1225"/>
                <a:gd name="T12" fmla="*/ 0 w 499"/>
                <a:gd name="T13" fmla="*/ 1225 h 1225"/>
                <a:gd name="T14" fmla="*/ 499 w 499"/>
                <a:gd name="T15" fmla="*/ 1225 h 1225"/>
                <a:gd name="T16" fmla="*/ 499 w 499"/>
                <a:gd name="T17" fmla="*/ 136 h 1225"/>
                <a:gd name="T18" fmla="*/ 454 w 499"/>
                <a:gd name="T19" fmla="*/ 91 h 1225"/>
                <a:gd name="T20" fmla="*/ 409 w 499"/>
                <a:gd name="T21" fmla="*/ 46 h 1225"/>
                <a:gd name="T22" fmla="*/ 363 w 499"/>
                <a:gd name="T23" fmla="*/ 0 h 1225"/>
                <a:gd name="T24" fmla="*/ 272 w 499"/>
                <a:gd name="T25" fmla="*/ 0 h 12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9"/>
                <a:gd name="T40" fmla="*/ 0 h 1225"/>
                <a:gd name="T41" fmla="*/ 499 w 499"/>
                <a:gd name="T42" fmla="*/ 1225 h 12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9" h="1225">
                  <a:moveTo>
                    <a:pt x="318" y="0"/>
                  </a:moveTo>
                  <a:lnTo>
                    <a:pt x="182" y="46"/>
                  </a:lnTo>
                  <a:lnTo>
                    <a:pt x="136" y="91"/>
                  </a:lnTo>
                  <a:lnTo>
                    <a:pt x="91" y="136"/>
                  </a:lnTo>
                  <a:lnTo>
                    <a:pt x="46" y="227"/>
                  </a:lnTo>
                  <a:lnTo>
                    <a:pt x="0" y="272"/>
                  </a:lnTo>
                  <a:lnTo>
                    <a:pt x="0" y="1225"/>
                  </a:lnTo>
                  <a:lnTo>
                    <a:pt x="499" y="1225"/>
                  </a:lnTo>
                  <a:lnTo>
                    <a:pt x="499" y="136"/>
                  </a:lnTo>
                  <a:lnTo>
                    <a:pt x="454" y="91"/>
                  </a:lnTo>
                  <a:lnTo>
                    <a:pt x="409" y="46"/>
                  </a:lnTo>
                  <a:lnTo>
                    <a:pt x="363" y="0"/>
                  </a:lnTo>
                  <a:lnTo>
                    <a:pt x="272" y="0"/>
                  </a:lnTo>
                </a:path>
              </a:pathLst>
            </a:custGeom>
            <a:solidFill>
              <a:srgbClr val="66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2.2.3 Cumulative Distribution Function (1/3)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Cumulative Distribution Function</a:t>
            </a:r>
          </a:p>
          <a:p>
            <a:pPr lvl="1" eaLnBrk="1" hangingPunct="1"/>
            <a:endParaRPr lang="en-US" altLang="ko-KR" sz="1800" smtClean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066800" y="2057400"/>
          <a:ext cx="4703763" cy="1568450"/>
        </p:xfrm>
        <a:graphic>
          <a:graphicData uri="http://schemas.openxmlformats.org/presentationml/2006/ole">
            <p:oleObj spid="_x0000_s12290" name="Equation" r:id="rId4" imgW="1930320" imgH="736560" progId="">
              <p:embed/>
            </p:oleObj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066800" y="3962400"/>
          <a:ext cx="5170488" cy="1966913"/>
        </p:xfrm>
        <a:graphic>
          <a:graphicData uri="http://schemas.openxmlformats.org/presentationml/2006/ole">
            <p:oleObj spid="_x0000_s12291" name="Equation" r:id="rId5" imgW="2336760" imgH="888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(2/3)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971550" y="2205038"/>
          <a:ext cx="7129463" cy="1944687"/>
        </p:xfrm>
        <a:graphic>
          <a:graphicData uri="http://schemas.openxmlformats.org/presentationml/2006/ole">
            <p:oleObj spid="_x0000_s13314" name="Equation" r:id="rId4" imgW="4241520" imgH="1066680" progId="">
              <p:embed/>
            </p:oleObj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042988" y="4283075"/>
          <a:ext cx="7058025" cy="1844675"/>
        </p:xfrm>
        <a:graphic>
          <a:graphicData uri="http://schemas.openxmlformats.org/presentationml/2006/ole">
            <p:oleObj spid="_x0000_s13315" name="Equation" r:id="rId5" imgW="3619440" imgH="93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(3/3)</a:t>
            </a:r>
          </a:p>
        </p:txBody>
      </p:sp>
      <p:graphicFrame>
        <p:nvGraphicFramePr>
          <p:cNvPr id="14338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2305050" y="3760788"/>
          <a:ext cx="342900" cy="203200"/>
        </p:xfrm>
        <a:graphic>
          <a:graphicData uri="http://schemas.openxmlformats.org/presentationml/2006/ole">
            <p:oleObj spid="_x0000_s14338" name="Equation" r:id="rId4" imgW="342720" imgH="203040" progId="">
              <p:embed/>
            </p:oleObj>
          </a:graphicData>
        </a:graphic>
      </p:graphicFrame>
      <p:graphicFrame>
        <p:nvGraphicFramePr>
          <p:cNvPr id="14339" name="Object 28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4508500"/>
          <a:ext cx="1511300" cy="288925"/>
        </p:xfrm>
        <a:graphic>
          <a:graphicData uri="http://schemas.openxmlformats.org/presentationml/2006/ole">
            <p:oleObj spid="_x0000_s14339" name="Equation" r:id="rId5" imgW="1295280" imgH="203040" progId="">
              <p:embed/>
            </p:oleObj>
          </a:graphicData>
        </a:graphic>
      </p:graphicFrame>
      <p:sp>
        <p:nvSpPr>
          <p:cNvPr id="14344" name="Line 5"/>
          <p:cNvSpPr>
            <a:spLocks noChangeShapeType="1"/>
          </p:cNvSpPr>
          <p:nvPr/>
        </p:nvSpPr>
        <p:spPr bwMode="auto">
          <a:xfrm flipH="1">
            <a:off x="2266950" y="2492375"/>
            <a:ext cx="1588" cy="25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 rot="5400000">
            <a:off x="4356101" y="2708275"/>
            <a:ext cx="0" cy="4752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4340" name="Object 9"/>
          <p:cNvGraphicFramePr>
            <a:graphicFrameLocks noChangeAspect="1"/>
          </p:cNvGraphicFramePr>
          <p:nvPr/>
        </p:nvGraphicFramePr>
        <p:xfrm>
          <a:off x="6659563" y="5157788"/>
          <a:ext cx="260350" cy="285750"/>
        </p:xfrm>
        <a:graphic>
          <a:graphicData uri="http://schemas.openxmlformats.org/presentationml/2006/ole">
            <p:oleObj spid="_x0000_s14340" name="Equation" r:id="rId6" imgW="126720" imgH="139680" progId="">
              <p:embed/>
            </p:oleObj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124075" y="5108575"/>
            <a:ext cx="60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chemeClr val="tx1"/>
                </a:solidFill>
              </a:rPr>
              <a:t>49.5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480050" y="5084763"/>
            <a:ext cx="60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chemeClr val="tx1"/>
                </a:solidFill>
              </a:rPr>
              <a:t>50.5</a:t>
            </a:r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>
            <a:off x="2268538" y="2708275"/>
            <a:ext cx="4391025" cy="2376488"/>
          </a:xfrm>
          <a:custGeom>
            <a:avLst/>
            <a:gdLst>
              <a:gd name="T0" fmla="*/ 0 w 2766"/>
              <a:gd name="T1" fmla="*/ 1497 h 1497"/>
              <a:gd name="T2" fmla="*/ 498 w 2766"/>
              <a:gd name="T3" fmla="*/ 1316 h 1497"/>
              <a:gd name="T4" fmla="*/ 1133 w 2766"/>
              <a:gd name="T5" fmla="*/ 726 h 1497"/>
              <a:gd name="T6" fmla="*/ 1905 w 2766"/>
              <a:gd name="T7" fmla="*/ 136 h 1497"/>
              <a:gd name="T8" fmla="*/ 2766 w 2766"/>
              <a:gd name="T9" fmla="*/ 0 h 14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6"/>
              <a:gd name="T16" fmla="*/ 0 h 1497"/>
              <a:gd name="T17" fmla="*/ 2766 w 2766"/>
              <a:gd name="T18" fmla="*/ 1497 h 14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6" h="1497">
                <a:moveTo>
                  <a:pt x="0" y="1497"/>
                </a:moveTo>
                <a:cubicBezTo>
                  <a:pt x="154" y="1470"/>
                  <a:pt x="309" y="1444"/>
                  <a:pt x="498" y="1316"/>
                </a:cubicBezTo>
                <a:cubicBezTo>
                  <a:pt x="687" y="1188"/>
                  <a:pt x="899" y="923"/>
                  <a:pt x="1133" y="726"/>
                </a:cubicBezTo>
                <a:cubicBezTo>
                  <a:pt x="1367" y="529"/>
                  <a:pt x="1633" y="257"/>
                  <a:pt x="1905" y="136"/>
                </a:cubicBezTo>
                <a:cubicBezTo>
                  <a:pt x="2177" y="15"/>
                  <a:pt x="2471" y="7"/>
                  <a:pt x="276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2411413" y="5084763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3203575" y="5084763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4211638" y="5084763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5795963" y="5084763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2959100" y="5084763"/>
            <a:ext cx="60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chemeClr val="tx1"/>
                </a:solidFill>
              </a:rPr>
              <a:t>49.7</a:t>
            </a: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3924300" y="5084763"/>
            <a:ext cx="604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chemeClr val="tx1"/>
                </a:solidFill>
              </a:rPr>
              <a:t>50.0</a:t>
            </a:r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rot="16200000" flipV="1">
            <a:off x="2267744" y="2780507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1908175" y="2660650"/>
            <a:ext cx="301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4211638" y="37163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 rot="5400000">
            <a:off x="3203576" y="27082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rot="5400000">
            <a:off x="2699544" y="4148932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3203575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4341" name="Object 26"/>
          <p:cNvGraphicFramePr>
            <a:graphicFrameLocks noChangeAspect="1"/>
          </p:cNvGraphicFramePr>
          <p:nvPr/>
        </p:nvGraphicFramePr>
        <p:xfrm>
          <a:off x="684213" y="3573463"/>
          <a:ext cx="1501775" cy="287337"/>
        </p:xfrm>
        <a:graphic>
          <a:graphicData uri="http://schemas.openxmlformats.org/presentationml/2006/ole">
            <p:oleObj spid="_x0000_s14341" name="Equation" r:id="rId7" imgW="1143000" imgH="203040" progId="">
              <p:embed/>
            </p:oleObj>
          </a:graphicData>
        </a:graphic>
      </p:graphicFrame>
      <p:sp>
        <p:nvSpPr>
          <p:cNvPr id="14361" name="Line 31"/>
          <p:cNvSpPr>
            <a:spLocks noChangeShapeType="1"/>
          </p:cNvSpPr>
          <p:nvPr/>
        </p:nvSpPr>
        <p:spPr bwMode="auto">
          <a:xfrm>
            <a:off x="2700338" y="37163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4362" name="Line 32"/>
          <p:cNvSpPr>
            <a:spLocks noChangeShapeType="1"/>
          </p:cNvSpPr>
          <p:nvPr/>
        </p:nvSpPr>
        <p:spPr bwMode="auto">
          <a:xfrm flipV="1">
            <a:off x="2700338" y="2708275"/>
            <a:ext cx="1008062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4342" name="Object 33"/>
          <p:cNvGraphicFramePr>
            <a:graphicFrameLocks noChangeAspect="1"/>
          </p:cNvGraphicFramePr>
          <p:nvPr>
            <p:ph sz="quarter" idx="3"/>
          </p:nvPr>
        </p:nvGraphicFramePr>
        <p:xfrm>
          <a:off x="3059113" y="2387600"/>
          <a:ext cx="2162175" cy="320675"/>
        </p:xfrm>
        <a:graphic>
          <a:graphicData uri="http://schemas.openxmlformats.org/presentationml/2006/ole">
            <p:oleObj spid="_x0000_s14342" name="Equation" r:id="rId8" imgW="171432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2.3 The Expectation of a Random Variable</a:t>
            </a:r>
            <a:br>
              <a:rPr lang="en-US" altLang="ko-KR" sz="2800" smtClean="0"/>
            </a:br>
            <a:r>
              <a:rPr lang="en-US" altLang="ko-KR" sz="1600" smtClean="0"/>
              <a:t> </a:t>
            </a:r>
            <a:r>
              <a:rPr lang="en-US" altLang="ko-KR" smtClean="0"/>
              <a:t>2.3.1 Expectations of Discrete Random Variables (1/2)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Expectation of a discrete random variable with p.m.f </a:t>
            </a:r>
            <a:endParaRPr lang="en-US" altLang="ko-KR" smtClean="0">
              <a:latin typeface="Math5Mono" pitchFamily="2" charset="2"/>
            </a:endParaRPr>
          </a:p>
          <a:p>
            <a:pPr eaLnBrk="1" hangingPunct="1"/>
            <a:endParaRPr lang="en-US" altLang="ko-KR" smtClean="0">
              <a:latin typeface="Math5Mono" pitchFamily="2" charset="2"/>
            </a:endParaRP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Expectation of a continuous random variable with p.d.f </a:t>
            </a:r>
            <a:r>
              <a:rPr lang="en-US" altLang="ko-KR" smtClean="0">
                <a:latin typeface="Monotype Corsiva" pitchFamily="66" charset="0"/>
              </a:rPr>
              <a:t>f(x)</a:t>
            </a:r>
          </a:p>
          <a:p>
            <a:pPr eaLnBrk="1" hangingPunct="1"/>
            <a:endParaRPr lang="en-US" altLang="ko-KR" smtClean="0">
              <a:latin typeface="Monotype Corsiva" pitchFamily="66" charset="0"/>
            </a:endParaRPr>
          </a:p>
          <a:p>
            <a:pPr eaLnBrk="1" hangingPunct="1"/>
            <a:endParaRPr lang="en-US" altLang="ko-KR" smtClean="0">
              <a:latin typeface="Monotype Corsiva" pitchFamily="66" charset="0"/>
            </a:endParaRP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The expected value of a random variable is also called the </a:t>
            </a:r>
            <a:r>
              <a:rPr lang="en-US" altLang="ko-KR" b="1" smtClean="0">
                <a:solidFill>
                  <a:srgbClr val="3366FF"/>
                </a:solidFill>
              </a:rPr>
              <a:t>mean of the random variable</a:t>
            </a:r>
          </a:p>
          <a:p>
            <a:pPr eaLnBrk="1" hangingPunct="1"/>
            <a:endParaRPr lang="en-US" altLang="ko-KR" sz="1800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2019300"/>
          <a:ext cx="1727200" cy="454025"/>
        </p:xfrm>
        <a:graphic>
          <a:graphicData uri="http://schemas.openxmlformats.org/presentationml/2006/ole">
            <p:oleObj spid="_x0000_s15362" name="Equation" r:id="rId4" imgW="927000" imgH="228600" progId="">
              <p:embed/>
            </p:oleObj>
          </a:graphicData>
        </a:graphic>
      </p:graphicFrame>
      <p:graphicFrame>
        <p:nvGraphicFramePr>
          <p:cNvPr id="1536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819400" y="2895600"/>
          <a:ext cx="2592388" cy="633413"/>
        </p:xfrm>
        <a:graphic>
          <a:graphicData uri="http://schemas.openxmlformats.org/presentationml/2006/ole">
            <p:oleObj spid="_x0000_s15363" name="Equation" r:id="rId5" imgW="965160" imgH="342720" progId="">
              <p:embed/>
            </p:oleObj>
          </a:graphicData>
        </a:graphic>
      </p:graphicFrame>
      <p:graphicFrame>
        <p:nvGraphicFramePr>
          <p:cNvPr id="15364" name="Object 8"/>
          <p:cNvGraphicFramePr>
            <a:graphicFrameLocks noChangeAspect="1"/>
          </p:cNvGraphicFramePr>
          <p:nvPr/>
        </p:nvGraphicFramePr>
        <p:xfrm>
          <a:off x="2701925" y="4292600"/>
          <a:ext cx="3598863" cy="576263"/>
        </p:xfrm>
        <a:graphic>
          <a:graphicData uri="http://schemas.openxmlformats.org/presentationml/2006/ole">
            <p:oleObj spid="_x0000_s15364" name="Equation" r:id="rId6" imgW="1485720" imgH="317160" progId="">
              <p:embed/>
            </p:oleObj>
          </a:graphicData>
        </a:graphic>
      </p:graphicFrame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1524000" y="2590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2.3.1 Expectations of Discrete Random Variables (2/2)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(discrete random variable)</a:t>
            </a:r>
          </a:p>
          <a:p>
            <a:pPr lvl="1" eaLnBrk="1" hangingPunct="1"/>
            <a:r>
              <a:rPr lang="en-US" altLang="ko-KR" smtClean="0"/>
              <a:t>The expected repair cost is</a:t>
            </a:r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31913" y="2420938"/>
          <a:ext cx="6769100" cy="398462"/>
        </p:xfrm>
        <a:graphic>
          <a:graphicData uri="http://schemas.openxmlformats.org/presentationml/2006/ole">
            <p:oleObj spid="_x0000_s16386" name="Equation" r:id="rId4" imgW="344160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8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2.3.2 Expectations of Continuous Random Variables (1/2)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 (continuous random variable)</a:t>
            </a:r>
          </a:p>
          <a:p>
            <a:pPr lvl="1" eaLnBrk="1" hangingPunct="1"/>
            <a:r>
              <a:rPr lang="en-US" altLang="ko-KR" smtClean="0"/>
              <a:t>The expected diameter of a metal cylinder is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Change of variable:  y=x-50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z="1800" smtClean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08175" y="2420938"/>
          <a:ext cx="4392613" cy="673100"/>
        </p:xfrm>
        <a:graphic>
          <a:graphicData uri="http://schemas.openxmlformats.org/presentationml/2006/ole">
            <p:oleObj spid="_x0000_s17410" name="Equation" r:id="rId4" imgW="2158920" imgH="330120" progId="">
              <p:embed/>
            </p:oleObj>
          </a:graphicData>
        </a:graphic>
      </p:graphicFrame>
      <p:graphicFrame>
        <p:nvGraphicFramePr>
          <p:cNvPr id="1741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908175" y="3573463"/>
          <a:ext cx="5400675" cy="2447925"/>
        </p:xfrm>
        <a:graphic>
          <a:graphicData uri="http://schemas.openxmlformats.org/presentationml/2006/ole">
            <p:oleObj spid="_x0000_s17411" name="Equation" r:id="rId5" imgW="2654280" imgH="1143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Rectangle 26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569325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2.3.2 Expectations of Continuous Random Variables (2/2)</a:t>
            </a:r>
          </a:p>
        </p:txBody>
      </p:sp>
      <p:sp>
        <p:nvSpPr>
          <p:cNvPr id="18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0213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Symmetric Random Variables</a:t>
            </a:r>
          </a:p>
          <a:p>
            <a:pPr lvl="1" eaLnBrk="1" hangingPunct="1"/>
            <a:r>
              <a:rPr lang="en-US" altLang="ko-KR" smtClean="0"/>
              <a:t>If     has a p.d.f        that is symmetric about a point </a:t>
            </a:r>
          </a:p>
          <a:p>
            <a:pPr lvl="1" eaLnBrk="1" hangingPunct="1">
              <a:buFontTx/>
              <a:buNone/>
            </a:pPr>
            <a:r>
              <a:rPr lang="en-US" altLang="ko-KR" smtClean="0"/>
              <a:t>   so that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Then,                     (why?)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So that the expectation of the random variable is equal to the </a:t>
            </a:r>
            <a:r>
              <a:rPr lang="en-US" altLang="ko-KR" b="1" smtClean="0">
                <a:solidFill>
                  <a:srgbClr val="3366FF"/>
                </a:solidFill>
              </a:rPr>
              <a:t>point of symmetry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203575" y="2060575"/>
          <a:ext cx="576263" cy="341313"/>
        </p:xfrm>
        <a:graphic>
          <a:graphicData uri="http://schemas.openxmlformats.org/presentationml/2006/ole">
            <p:oleObj spid="_x0000_s18434" name="Equation" r:id="rId4" imgW="342720" imgH="203040" progId="">
              <p:embed/>
            </p:oleObj>
          </a:graphicData>
        </a:graphic>
      </p:graphicFrame>
      <p:graphicFrame>
        <p:nvGraphicFramePr>
          <p:cNvPr id="18435" name="Object 7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403350" y="2973388"/>
          <a:ext cx="2881313" cy="384175"/>
        </p:xfrm>
        <a:graphic>
          <a:graphicData uri="http://schemas.openxmlformats.org/presentationml/2006/ole">
            <p:oleObj spid="_x0000_s18435" name="Equation" r:id="rId5" imgW="1257120" imgH="203040" progId="">
              <p:embed/>
            </p:oleObj>
          </a:graphicData>
        </a:graphic>
      </p:graphicFrame>
      <p:graphicFrame>
        <p:nvGraphicFramePr>
          <p:cNvPr id="18436" name="Object 10"/>
          <p:cNvGraphicFramePr>
            <a:graphicFrameLocks noChangeAspect="1"/>
          </p:cNvGraphicFramePr>
          <p:nvPr/>
        </p:nvGraphicFramePr>
        <p:xfrm>
          <a:off x="1474788" y="2060575"/>
          <a:ext cx="360362" cy="317500"/>
        </p:xfrm>
        <a:graphic>
          <a:graphicData uri="http://schemas.openxmlformats.org/presentationml/2006/ole">
            <p:oleObj spid="_x0000_s18436" name="Equation" r:id="rId6" imgW="126720" imgH="139680" progId="">
              <p:embed/>
            </p:oleObj>
          </a:graphicData>
        </a:graphic>
      </p:graphicFrame>
      <p:graphicFrame>
        <p:nvGraphicFramePr>
          <p:cNvPr id="18437" name="Object 11"/>
          <p:cNvGraphicFramePr>
            <a:graphicFrameLocks noChangeAspect="1"/>
          </p:cNvGraphicFramePr>
          <p:nvPr/>
        </p:nvGraphicFramePr>
        <p:xfrm>
          <a:off x="2133600" y="3810000"/>
          <a:ext cx="1081088" cy="338138"/>
        </p:xfrm>
        <a:graphic>
          <a:graphicData uri="http://schemas.openxmlformats.org/presentationml/2006/ole">
            <p:oleObj spid="_x0000_s18437" name="Equation" r:id="rId7" imgW="647640" imgH="203040" progId="">
              <p:embed/>
            </p:oleObj>
          </a:graphicData>
        </a:graphic>
      </p:graphicFrame>
      <p:grpSp>
        <p:nvGrpSpPr>
          <p:cNvPr id="18445" name="Group 31"/>
          <p:cNvGrpSpPr>
            <a:grpSpLocks/>
          </p:cNvGrpSpPr>
          <p:nvPr/>
        </p:nvGrpSpPr>
        <p:grpSpPr bwMode="auto">
          <a:xfrm>
            <a:off x="4800600" y="1905000"/>
            <a:ext cx="4164013" cy="3468688"/>
            <a:chOff x="2925" y="1253"/>
            <a:chExt cx="2722" cy="2132"/>
          </a:xfrm>
        </p:grpSpPr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3198" y="3113"/>
              <a:ext cx="2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 flipV="1">
              <a:off x="3288" y="1389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8448" name="Group 23"/>
            <p:cNvGrpSpPr>
              <a:grpSpLocks/>
            </p:cNvGrpSpPr>
            <p:nvPr/>
          </p:nvGrpSpPr>
          <p:grpSpPr bwMode="auto">
            <a:xfrm>
              <a:off x="3424" y="1653"/>
              <a:ext cx="1905" cy="1414"/>
              <a:chOff x="3424" y="1653"/>
              <a:chExt cx="1905" cy="1414"/>
            </a:xfrm>
          </p:grpSpPr>
          <p:sp>
            <p:nvSpPr>
              <p:cNvPr id="18450" name="Freeform 21"/>
              <p:cNvSpPr>
                <a:spLocks/>
              </p:cNvSpPr>
              <p:nvPr/>
            </p:nvSpPr>
            <p:spPr bwMode="auto">
              <a:xfrm>
                <a:off x="3424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1" name="Freeform 22"/>
              <p:cNvSpPr>
                <a:spLocks/>
              </p:cNvSpPr>
              <p:nvPr/>
            </p:nvSpPr>
            <p:spPr bwMode="auto">
              <a:xfrm flipH="1">
                <a:off x="4376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>
              <a:off x="4377" y="1525"/>
              <a:ext cx="0" cy="158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18439" name="Object 25"/>
            <p:cNvGraphicFramePr>
              <a:graphicFrameLocks noChangeAspect="1"/>
            </p:cNvGraphicFramePr>
            <p:nvPr/>
          </p:nvGraphicFramePr>
          <p:xfrm>
            <a:off x="4241" y="3172"/>
            <a:ext cx="196" cy="213"/>
          </p:xfrm>
          <a:graphic>
            <a:graphicData uri="http://schemas.openxmlformats.org/presentationml/2006/ole">
              <p:oleObj spid="_x0000_s18439" name="Equation" r:id="rId8" imgW="152280" imgH="164880" progId="">
                <p:embed/>
              </p:oleObj>
            </a:graphicData>
          </a:graphic>
        </p:graphicFrame>
        <p:graphicFrame>
          <p:nvGraphicFramePr>
            <p:cNvPr id="18440" name="Object 28"/>
            <p:cNvGraphicFramePr>
              <a:graphicFrameLocks noChangeAspect="1"/>
            </p:cNvGraphicFramePr>
            <p:nvPr/>
          </p:nvGraphicFramePr>
          <p:xfrm>
            <a:off x="4105" y="1369"/>
            <a:ext cx="499" cy="156"/>
          </p:xfrm>
          <a:graphic>
            <a:graphicData uri="http://schemas.openxmlformats.org/presentationml/2006/ole">
              <p:oleObj spid="_x0000_s18440" name="Equation" r:id="rId9" imgW="647640" imgH="203040" progId="">
                <p:embed/>
              </p:oleObj>
            </a:graphicData>
          </a:graphic>
        </p:graphicFrame>
        <p:graphicFrame>
          <p:nvGraphicFramePr>
            <p:cNvPr id="18441" name="Object 29"/>
            <p:cNvGraphicFramePr>
              <a:graphicFrameLocks noChangeAspect="1"/>
            </p:cNvGraphicFramePr>
            <p:nvPr/>
          </p:nvGraphicFramePr>
          <p:xfrm>
            <a:off x="2925" y="1253"/>
            <a:ext cx="363" cy="215"/>
          </p:xfrm>
          <a:graphic>
            <a:graphicData uri="http://schemas.openxmlformats.org/presentationml/2006/ole">
              <p:oleObj spid="_x0000_s18441" name="Equation" r:id="rId10" imgW="342720" imgH="203040" progId="">
                <p:embed/>
              </p:oleObj>
            </a:graphicData>
          </a:graphic>
        </p:graphicFrame>
        <p:graphicFrame>
          <p:nvGraphicFramePr>
            <p:cNvPr id="18442" name="Object 30"/>
            <p:cNvGraphicFramePr>
              <a:graphicFrameLocks noChangeAspect="1"/>
            </p:cNvGraphicFramePr>
            <p:nvPr/>
          </p:nvGraphicFramePr>
          <p:xfrm>
            <a:off x="5420" y="3158"/>
            <a:ext cx="227" cy="200"/>
          </p:xfrm>
          <a:graphic>
            <a:graphicData uri="http://schemas.openxmlformats.org/presentationml/2006/ole">
              <p:oleObj spid="_x0000_s18442" name="Equation" r:id="rId11" imgW="126720" imgH="139680" progId="">
                <p:embed/>
              </p:oleObj>
            </a:graphicData>
          </a:graphic>
        </p:graphicFrame>
      </p:grpSp>
      <p:graphicFrame>
        <p:nvGraphicFramePr>
          <p:cNvPr id="18438" name="Object 32"/>
          <p:cNvGraphicFramePr>
            <a:graphicFrameLocks noChangeAspect="1"/>
          </p:cNvGraphicFramePr>
          <p:nvPr/>
        </p:nvGraphicFramePr>
        <p:xfrm>
          <a:off x="4267200" y="2362200"/>
          <a:ext cx="254000" cy="274638"/>
        </p:xfrm>
        <a:graphic>
          <a:graphicData uri="http://schemas.openxmlformats.org/presentationml/2006/ole">
            <p:oleObj spid="_x0000_s18438" name="Equation" r:id="rId12" imgW="152280" imgH="164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2.1 Discrete Random Variable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2.1.1 Definition of a Random Variable (1/2)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Random variable </a:t>
            </a:r>
          </a:p>
          <a:p>
            <a:pPr lvl="1" eaLnBrk="1" hangingPunct="1"/>
            <a:r>
              <a:rPr lang="en-US" altLang="ko-KR" smtClean="0"/>
              <a:t>A numerical value to each outcome of a particular experiment</a:t>
            </a:r>
          </a:p>
          <a:p>
            <a:pPr eaLnBrk="1" hangingPunct="1"/>
            <a:endParaRPr lang="en-US" altLang="ko-KR" smtClean="0"/>
          </a:p>
        </p:txBody>
      </p:sp>
      <p:grpSp>
        <p:nvGrpSpPr>
          <p:cNvPr id="1030" name="Group 13"/>
          <p:cNvGrpSpPr>
            <a:grpSpLocks/>
          </p:cNvGrpSpPr>
          <p:nvPr/>
        </p:nvGrpSpPr>
        <p:grpSpPr bwMode="auto">
          <a:xfrm>
            <a:off x="1116013" y="2781300"/>
            <a:ext cx="7127875" cy="3546475"/>
            <a:chOff x="567" y="527"/>
            <a:chExt cx="4672" cy="3492"/>
          </a:xfrm>
        </p:grpSpPr>
        <p:graphicFrame>
          <p:nvGraphicFramePr>
            <p:cNvPr id="1026" name="Object 14"/>
            <p:cNvGraphicFramePr>
              <a:graphicFrameLocks noChangeAspect="1"/>
            </p:cNvGraphicFramePr>
            <p:nvPr/>
          </p:nvGraphicFramePr>
          <p:xfrm>
            <a:off x="4694" y="572"/>
            <a:ext cx="151" cy="140"/>
          </p:xfrm>
          <a:graphic>
            <a:graphicData uri="http://schemas.openxmlformats.org/presentationml/2006/ole">
              <p:oleObj spid="_x0000_s1026" name="Equation" r:id="rId4" imgW="177480" imgH="164880" progId="">
                <p:embed/>
              </p:oleObj>
            </a:graphicData>
          </a:graphic>
        </p:graphicFrame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703" y="527"/>
              <a:ext cx="4264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2" name="Line 16"/>
            <p:cNvSpPr>
              <a:spLocks noChangeShapeType="1"/>
            </p:cNvSpPr>
            <p:nvPr/>
          </p:nvSpPr>
          <p:spPr bwMode="auto">
            <a:xfrm>
              <a:off x="567" y="3521"/>
              <a:ext cx="45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3" name="Line 17"/>
            <p:cNvSpPr>
              <a:spLocks noChangeShapeType="1"/>
            </p:cNvSpPr>
            <p:nvPr/>
          </p:nvSpPr>
          <p:spPr bwMode="auto">
            <a:xfrm>
              <a:off x="3198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4" name="Line 18"/>
            <p:cNvSpPr>
              <a:spLocks noChangeShapeType="1"/>
            </p:cNvSpPr>
            <p:nvPr/>
          </p:nvSpPr>
          <p:spPr bwMode="auto">
            <a:xfrm>
              <a:off x="2744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5" name="Line 19"/>
            <p:cNvSpPr>
              <a:spLocks noChangeShapeType="1"/>
            </p:cNvSpPr>
            <p:nvPr/>
          </p:nvSpPr>
          <p:spPr bwMode="auto">
            <a:xfrm>
              <a:off x="4059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Line 20"/>
            <p:cNvSpPr>
              <a:spLocks noChangeShapeType="1"/>
            </p:cNvSpPr>
            <p:nvPr/>
          </p:nvSpPr>
          <p:spPr bwMode="auto">
            <a:xfrm>
              <a:off x="3651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7" name="Line 21"/>
            <p:cNvSpPr>
              <a:spLocks noChangeShapeType="1"/>
            </p:cNvSpPr>
            <p:nvPr/>
          </p:nvSpPr>
          <p:spPr bwMode="auto">
            <a:xfrm>
              <a:off x="2290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Line 22"/>
            <p:cNvSpPr>
              <a:spLocks noChangeShapeType="1"/>
            </p:cNvSpPr>
            <p:nvPr/>
          </p:nvSpPr>
          <p:spPr bwMode="auto">
            <a:xfrm>
              <a:off x="1837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Line 23"/>
            <p:cNvSpPr>
              <a:spLocks noChangeShapeType="1"/>
            </p:cNvSpPr>
            <p:nvPr/>
          </p:nvSpPr>
          <p:spPr bwMode="auto">
            <a:xfrm>
              <a:off x="1383" y="343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Oval 24"/>
            <p:cNvSpPr>
              <a:spLocks noChangeArrowheads="1"/>
            </p:cNvSpPr>
            <p:nvPr/>
          </p:nvSpPr>
          <p:spPr bwMode="auto">
            <a:xfrm>
              <a:off x="1156" y="890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1" name="Oval 25"/>
            <p:cNvSpPr>
              <a:spLocks noChangeArrowheads="1"/>
            </p:cNvSpPr>
            <p:nvPr/>
          </p:nvSpPr>
          <p:spPr bwMode="auto">
            <a:xfrm>
              <a:off x="1428" y="1207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836" y="935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1973" y="102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2290" y="138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3152" y="890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6" name="Oval 30"/>
            <p:cNvSpPr>
              <a:spLocks noChangeArrowheads="1"/>
            </p:cNvSpPr>
            <p:nvPr/>
          </p:nvSpPr>
          <p:spPr bwMode="auto">
            <a:xfrm>
              <a:off x="3515" y="125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7" name="Oval 31"/>
            <p:cNvSpPr>
              <a:spLocks noChangeArrowheads="1"/>
            </p:cNvSpPr>
            <p:nvPr/>
          </p:nvSpPr>
          <p:spPr bwMode="auto">
            <a:xfrm>
              <a:off x="4150" y="981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8" name="Text Box 32"/>
            <p:cNvSpPr txBox="1">
              <a:spLocks noChangeArrowheads="1"/>
            </p:cNvSpPr>
            <p:nvPr/>
          </p:nvSpPr>
          <p:spPr bwMode="auto">
            <a:xfrm>
              <a:off x="2654" y="3656"/>
              <a:ext cx="181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49" name="Text Box 33"/>
            <p:cNvSpPr txBox="1">
              <a:spLocks noChangeArrowheads="1"/>
            </p:cNvSpPr>
            <p:nvPr/>
          </p:nvSpPr>
          <p:spPr bwMode="auto">
            <a:xfrm>
              <a:off x="3560" y="3656"/>
              <a:ext cx="13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50" name="Text Box 34"/>
            <p:cNvSpPr txBox="1">
              <a:spLocks noChangeArrowheads="1"/>
            </p:cNvSpPr>
            <p:nvPr/>
          </p:nvSpPr>
          <p:spPr bwMode="auto">
            <a:xfrm>
              <a:off x="3107" y="3653"/>
              <a:ext cx="13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1" name="Text Box 35"/>
            <p:cNvSpPr txBox="1">
              <a:spLocks noChangeArrowheads="1"/>
            </p:cNvSpPr>
            <p:nvPr/>
          </p:nvSpPr>
          <p:spPr bwMode="auto">
            <a:xfrm>
              <a:off x="3969" y="3658"/>
              <a:ext cx="13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52" name="Text Box 36"/>
            <p:cNvSpPr txBox="1">
              <a:spLocks noChangeArrowheads="1"/>
            </p:cNvSpPr>
            <p:nvPr/>
          </p:nvSpPr>
          <p:spPr bwMode="auto">
            <a:xfrm>
              <a:off x="2109" y="3653"/>
              <a:ext cx="31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1053" name="Text Box 37"/>
            <p:cNvSpPr txBox="1">
              <a:spLocks noChangeArrowheads="1"/>
            </p:cNvSpPr>
            <p:nvPr/>
          </p:nvSpPr>
          <p:spPr bwMode="auto">
            <a:xfrm>
              <a:off x="1655" y="3653"/>
              <a:ext cx="363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1054" name="Text Box 38"/>
            <p:cNvSpPr txBox="1">
              <a:spLocks noChangeArrowheads="1"/>
            </p:cNvSpPr>
            <p:nvPr/>
          </p:nvSpPr>
          <p:spPr bwMode="auto">
            <a:xfrm>
              <a:off x="1202" y="3653"/>
              <a:ext cx="316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-3</a:t>
              </a:r>
            </a:p>
          </p:txBody>
        </p:sp>
        <p:graphicFrame>
          <p:nvGraphicFramePr>
            <p:cNvPr id="1027" name="Object 39"/>
            <p:cNvGraphicFramePr>
              <a:graphicFrameLocks noChangeAspect="1"/>
            </p:cNvGraphicFramePr>
            <p:nvPr/>
          </p:nvGraphicFramePr>
          <p:xfrm>
            <a:off x="5076" y="3294"/>
            <a:ext cx="163" cy="163"/>
          </p:xfrm>
          <a:graphic>
            <a:graphicData uri="http://schemas.openxmlformats.org/presentationml/2006/ole">
              <p:oleObj spid="_x0000_s1027" name="Equation" r:id="rId5" imgW="164880" imgH="164880" progId="">
                <p:embed/>
              </p:oleObj>
            </a:graphicData>
          </a:graphic>
        </p:graphicFrame>
        <p:sp>
          <p:nvSpPr>
            <p:cNvPr id="1055" name="Freeform 40"/>
            <p:cNvSpPr>
              <a:spLocks/>
            </p:cNvSpPr>
            <p:nvPr/>
          </p:nvSpPr>
          <p:spPr bwMode="auto">
            <a:xfrm>
              <a:off x="786" y="935"/>
              <a:ext cx="370" cy="2586"/>
            </a:xfrm>
            <a:custGeom>
              <a:avLst/>
              <a:gdLst>
                <a:gd name="T0" fmla="*/ 370 w 370"/>
                <a:gd name="T1" fmla="*/ 0 h 2586"/>
                <a:gd name="T2" fmla="*/ 7 w 370"/>
                <a:gd name="T3" fmla="*/ 1406 h 2586"/>
                <a:gd name="T4" fmla="*/ 325 w 370"/>
                <a:gd name="T5" fmla="*/ 2586 h 2586"/>
                <a:gd name="T6" fmla="*/ 0 60000 65536"/>
                <a:gd name="T7" fmla="*/ 0 60000 65536"/>
                <a:gd name="T8" fmla="*/ 0 60000 65536"/>
                <a:gd name="T9" fmla="*/ 0 w 370"/>
                <a:gd name="T10" fmla="*/ 0 h 2586"/>
                <a:gd name="T11" fmla="*/ 370 w 370"/>
                <a:gd name="T12" fmla="*/ 2586 h 2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0" h="2586">
                  <a:moveTo>
                    <a:pt x="370" y="0"/>
                  </a:moveTo>
                  <a:cubicBezTo>
                    <a:pt x="192" y="487"/>
                    <a:pt x="14" y="975"/>
                    <a:pt x="7" y="1406"/>
                  </a:cubicBezTo>
                  <a:cubicBezTo>
                    <a:pt x="0" y="1837"/>
                    <a:pt x="265" y="2397"/>
                    <a:pt x="325" y="25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6" name="Freeform 41"/>
            <p:cNvSpPr>
              <a:spLocks/>
            </p:cNvSpPr>
            <p:nvPr/>
          </p:nvSpPr>
          <p:spPr bwMode="auto">
            <a:xfrm>
              <a:off x="1277" y="1253"/>
              <a:ext cx="242" cy="2268"/>
            </a:xfrm>
            <a:custGeom>
              <a:avLst/>
              <a:gdLst>
                <a:gd name="T0" fmla="*/ 152 w 242"/>
                <a:gd name="T1" fmla="*/ 0 h 2268"/>
                <a:gd name="T2" fmla="*/ 15 w 242"/>
                <a:gd name="T3" fmla="*/ 1497 h 2268"/>
                <a:gd name="T4" fmla="*/ 242 w 242"/>
                <a:gd name="T5" fmla="*/ 2268 h 2268"/>
                <a:gd name="T6" fmla="*/ 0 60000 65536"/>
                <a:gd name="T7" fmla="*/ 0 60000 65536"/>
                <a:gd name="T8" fmla="*/ 0 60000 65536"/>
                <a:gd name="T9" fmla="*/ 0 w 242"/>
                <a:gd name="T10" fmla="*/ 0 h 2268"/>
                <a:gd name="T11" fmla="*/ 242 w 242"/>
                <a:gd name="T12" fmla="*/ 2268 h 22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" h="2268">
                  <a:moveTo>
                    <a:pt x="152" y="0"/>
                  </a:moveTo>
                  <a:cubicBezTo>
                    <a:pt x="76" y="559"/>
                    <a:pt x="0" y="1119"/>
                    <a:pt x="15" y="1497"/>
                  </a:cubicBezTo>
                  <a:cubicBezTo>
                    <a:pt x="30" y="1875"/>
                    <a:pt x="204" y="2155"/>
                    <a:pt x="242" y="22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Freeform 42"/>
            <p:cNvSpPr>
              <a:spLocks/>
            </p:cNvSpPr>
            <p:nvPr/>
          </p:nvSpPr>
          <p:spPr bwMode="auto">
            <a:xfrm>
              <a:off x="1671" y="981"/>
              <a:ext cx="347" cy="2540"/>
            </a:xfrm>
            <a:custGeom>
              <a:avLst/>
              <a:gdLst>
                <a:gd name="T0" fmla="*/ 166 w 347"/>
                <a:gd name="T1" fmla="*/ 0 h 2540"/>
                <a:gd name="T2" fmla="*/ 30 w 347"/>
                <a:gd name="T3" fmla="*/ 1723 h 2540"/>
                <a:gd name="T4" fmla="*/ 347 w 347"/>
                <a:gd name="T5" fmla="*/ 2540 h 2540"/>
                <a:gd name="T6" fmla="*/ 0 60000 65536"/>
                <a:gd name="T7" fmla="*/ 0 60000 65536"/>
                <a:gd name="T8" fmla="*/ 0 60000 65536"/>
                <a:gd name="T9" fmla="*/ 0 w 347"/>
                <a:gd name="T10" fmla="*/ 0 h 2540"/>
                <a:gd name="T11" fmla="*/ 347 w 347"/>
                <a:gd name="T12" fmla="*/ 2540 h 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7" h="2540">
                  <a:moveTo>
                    <a:pt x="166" y="0"/>
                  </a:moveTo>
                  <a:cubicBezTo>
                    <a:pt x="83" y="650"/>
                    <a:pt x="0" y="1300"/>
                    <a:pt x="30" y="1723"/>
                  </a:cubicBezTo>
                  <a:cubicBezTo>
                    <a:pt x="60" y="2146"/>
                    <a:pt x="203" y="2343"/>
                    <a:pt x="347" y="25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Freeform 43"/>
            <p:cNvSpPr>
              <a:spLocks/>
            </p:cNvSpPr>
            <p:nvPr/>
          </p:nvSpPr>
          <p:spPr bwMode="auto">
            <a:xfrm>
              <a:off x="2018" y="1071"/>
              <a:ext cx="46" cy="2450"/>
            </a:xfrm>
            <a:custGeom>
              <a:avLst/>
              <a:gdLst>
                <a:gd name="T0" fmla="*/ 0 w 46"/>
                <a:gd name="T1" fmla="*/ 0 h 2450"/>
                <a:gd name="T2" fmla="*/ 46 w 46"/>
                <a:gd name="T3" fmla="*/ 1633 h 2450"/>
                <a:gd name="T4" fmla="*/ 0 w 46"/>
                <a:gd name="T5" fmla="*/ 2450 h 2450"/>
                <a:gd name="T6" fmla="*/ 0 60000 65536"/>
                <a:gd name="T7" fmla="*/ 0 60000 65536"/>
                <a:gd name="T8" fmla="*/ 0 60000 65536"/>
                <a:gd name="T9" fmla="*/ 0 w 46"/>
                <a:gd name="T10" fmla="*/ 0 h 2450"/>
                <a:gd name="T11" fmla="*/ 46 w 46"/>
                <a:gd name="T12" fmla="*/ 2450 h 2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2450">
                  <a:moveTo>
                    <a:pt x="0" y="0"/>
                  </a:moveTo>
                  <a:cubicBezTo>
                    <a:pt x="23" y="612"/>
                    <a:pt x="46" y="1225"/>
                    <a:pt x="46" y="1633"/>
                  </a:cubicBezTo>
                  <a:cubicBezTo>
                    <a:pt x="46" y="2041"/>
                    <a:pt x="15" y="2314"/>
                    <a:pt x="0" y="24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44"/>
            <p:cNvSpPr>
              <a:spLocks/>
            </p:cNvSpPr>
            <p:nvPr/>
          </p:nvSpPr>
          <p:spPr bwMode="auto">
            <a:xfrm>
              <a:off x="2336" y="1434"/>
              <a:ext cx="272" cy="2087"/>
            </a:xfrm>
            <a:custGeom>
              <a:avLst/>
              <a:gdLst>
                <a:gd name="T0" fmla="*/ 0 w 272"/>
                <a:gd name="T1" fmla="*/ 0 h 2087"/>
                <a:gd name="T2" fmla="*/ 226 w 272"/>
                <a:gd name="T3" fmla="*/ 1406 h 2087"/>
                <a:gd name="T4" fmla="*/ 272 w 272"/>
                <a:gd name="T5" fmla="*/ 2087 h 2087"/>
                <a:gd name="T6" fmla="*/ 0 60000 65536"/>
                <a:gd name="T7" fmla="*/ 0 60000 65536"/>
                <a:gd name="T8" fmla="*/ 0 60000 65536"/>
                <a:gd name="T9" fmla="*/ 0 w 272"/>
                <a:gd name="T10" fmla="*/ 0 h 2087"/>
                <a:gd name="T11" fmla="*/ 272 w 272"/>
                <a:gd name="T12" fmla="*/ 2087 h 20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2087">
                  <a:moveTo>
                    <a:pt x="0" y="0"/>
                  </a:moveTo>
                  <a:cubicBezTo>
                    <a:pt x="90" y="529"/>
                    <a:pt x="181" y="1058"/>
                    <a:pt x="226" y="1406"/>
                  </a:cubicBezTo>
                  <a:cubicBezTo>
                    <a:pt x="271" y="1754"/>
                    <a:pt x="272" y="1974"/>
                    <a:pt x="272" y="20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Freeform 45"/>
            <p:cNvSpPr>
              <a:spLocks/>
            </p:cNvSpPr>
            <p:nvPr/>
          </p:nvSpPr>
          <p:spPr bwMode="auto">
            <a:xfrm>
              <a:off x="3198" y="935"/>
              <a:ext cx="256" cy="2586"/>
            </a:xfrm>
            <a:custGeom>
              <a:avLst/>
              <a:gdLst>
                <a:gd name="T0" fmla="*/ 0 w 256"/>
                <a:gd name="T1" fmla="*/ 0 h 2586"/>
                <a:gd name="T2" fmla="*/ 226 w 256"/>
                <a:gd name="T3" fmla="*/ 1543 h 2586"/>
                <a:gd name="T4" fmla="*/ 181 w 256"/>
                <a:gd name="T5" fmla="*/ 2586 h 2586"/>
                <a:gd name="T6" fmla="*/ 0 60000 65536"/>
                <a:gd name="T7" fmla="*/ 0 60000 65536"/>
                <a:gd name="T8" fmla="*/ 0 60000 65536"/>
                <a:gd name="T9" fmla="*/ 0 w 256"/>
                <a:gd name="T10" fmla="*/ 0 h 2586"/>
                <a:gd name="T11" fmla="*/ 256 w 256"/>
                <a:gd name="T12" fmla="*/ 2586 h 2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6" h="2586">
                  <a:moveTo>
                    <a:pt x="0" y="0"/>
                  </a:moveTo>
                  <a:cubicBezTo>
                    <a:pt x="98" y="556"/>
                    <a:pt x="196" y="1112"/>
                    <a:pt x="226" y="1543"/>
                  </a:cubicBezTo>
                  <a:cubicBezTo>
                    <a:pt x="256" y="1974"/>
                    <a:pt x="218" y="2280"/>
                    <a:pt x="181" y="258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Freeform 46"/>
            <p:cNvSpPr>
              <a:spLocks/>
            </p:cNvSpPr>
            <p:nvPr/>
          </p:nvSpPr>
          <p:spPr bwMode="auto">
            <a:xfrm>
              <a:off x="3560" y="1298"/>
              <a:ext cx="363" cy="2223"/>
            </a:xfrm>
            <a:custGeom>
              <a:avLst/>
              <a:gdLst>
                <a:gd name="T0" fmla="*/ 0 w 363"/>
                <a:gd name="T1" fmla="*/ 0 h 2223"/>
                <a:gd name="T2" fmla="*/ 318 w 363"/>
                <a:gd name="T3" fmla="*/ 1497 h 2223"/>
                <a:gd name="T4" fmla="*/ 273 w 363"/>
                <a:gd name="T5" fmla="*/ 2223 h 2223"/>
                <a:gd name="T6" fmla="*/ 0 60000 65536"/>
                <a:gd name="T7" fmla="*/ 0 60000 65536"/>
                <a:gd name="T8" fmla="*/ 0 60000 65536"/>
                <a:gd name="T9" fmla="*/ 0 w 363"/>
                <a:gd name="T10" fmla="*/ 0 h 2223"/>
                <a:gd name="T11" fmla="*/ 363 w 363"/>
                <a:gd name="T12" fmla="*/ 2223 h 2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23">
                  <a:moveTo>
                    <a:pt x="0" y="0"/>
                  </a:moveTo>
                  <a:cubicBezTo>
                    <a:pt x="136" y="563"/>
                    <a:pt x="273" y="1127"/>
                    <a:pt x="318" y="1497"/>
                  </a:cubicBezTo>
                  <a:cubicBezTo>
                    <a:pt x="363" y="1867"/>
                    <a:pt x="318" y="2045"/>
                    <a:pt x="273" y="2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Freeform 47"/>
            <p:cNvSpPr>
              <a:spLocks/>
            </p:cNvSpPr>
            <p:nvPr/>
          </p:nvSpPr>
          <p:spPr bwMode="auto">
            <a:xfrm>
              <a:off x="4195" y="1026"/>
              <a:ext cx="537" cy="2495"/>
            </a:xfrm>
            <a:custGeom>
              <a:avLst/>
              <a:gdLst>
                <a:gd name="T0" fmla="*/ 0 w 537"/>
                <a:gd name="T1" fmla="*/ 0 h 2495"/>
                <a:gd name="T2" fmla="*/ 499 w 537"/>
                <a:gd name="T3" fmla="*/ 1315 h 2495"/>
                <a:gd name="T4" fmla="*/ 227 w 537"/>
                <a:gd name="T5" fmla="*/ 2495 h 2495"/>
                <a:gd name="T6" fmla="*/ 0 60000 65536"/>
                <a:gd name="T7" fmla="*/ 0 60000 65536"/>
                <a:gd name="T8" fmla="*/ 0 60000 65536"/>
                <a:gd name="T9" fmla="*/ 0 w 537"/>
                <a:gd name="T10" fmla="*/ 0 h 2495"/>
                <a:gd name="T11" fmla="*/ 537 w 537"/>
                <a:gd name="T12" fmla="*/ 2495 h 2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7" h="2495">
                  <a:moveTo>
                    <a:pt x="0" y="0"/>
                  </a:moveTo>
                  <a:cubicBezTo>
                    <a:pt x="230" y="449"/>
                    <a:pt x="461" y="899"/>
                    <a:pt x="499" y="1315"/>
                  </a:cubicBezTo>
                  <a:cubicBezTo>
                    <a:pt x="537" y="1731"/>
                    <a:pt x="382" y="2113"/>
                    <a:pt x="227" y="249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endParaRPr lang="ko-KR" altLang="ko-KR" smtClean="0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914400" y="1166813"/>
          <a:ext cx="5791200" cy="4810125"/>
        </p:xfrm>
        <a:graphic>
          <a:graphicData uri="http://schemas.openxmlformats.org/presentationml/2006/ole">
            <p:oleObj spid="_x0000_s19458" name="Equation" r:id="rId4" imgW="2197080" imgH="1955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2.3.3 Medians of Random Variables (1/2)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Median</a:t>
            </a:r>
          </a:p>
          <a:p>
            <a:pPr lvl="1" eaLnBrk="1" hangingPunct="1"/>
            <a:r>
              <a:rPr lang="en-US" altLang="ko-KR" smtClean="0"/>
              <a:t>Information about the </a:t>
            </a:r>
            <a:r>
              <a:rPr lang="en-US" altLang="ko-KR" smtClean="0">
                <a:latin typeface="Arial" charset="0"/>
              </a:rPr>
              <a:t>“</a:t>
            </a:r>
            <a:r>
              <a:rPr lang="en-US" altLang="ko-KR" smtClean="0"/>
              <a:t>middle</a:t>
            </a:r>
            <a:r>
              <a:rPr lang="en-US" altLang="ko-KR" smtClean="0">
                <a:latin typeface="Arial" charset="0"/>
              </a:rPr>
              <a:t>”</a:t>
            </a:r>
            <a:r>
              <a:rPr lang="en-US" altLang="ko-KR" smtClean="0"/>
              <a:t> value of the random variable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Symmetric Random Variable</a:t>
            </a:r>
          </a:p>
          <a:p>
            <a:pPr lvl="1" eaLnBrk="1" hangingPunct="1"/>
            <a:r>
              <a:rPr lang="en-US" altLang="ko-KR" smtClean="0"/>
              <a:t>If a continuous random variable is symmetric about a point    , then both the median and the expectation of the random variable are equal to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z="1800" smtClean="0"/>
          </a:p>
          <a:p>
            <a:pPr eaLnBrk="1" hangingPunct="1"/>
            <a:endParaRPr lang="en-US" altLang="ko-KR" sz="1800" smtClean="0"/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>
            <p:ph sz="quarter" idx="2"/>
          </p:nvPr>
        </p:nvGraphicFramePr>
        <p:xfrm>
          <a:off x="3419475" y="2492375"/>
          <a:ext cx="1368425" cy="404813"/>
        </p:xfrm>
        <a:graphic>
          <a:graphicData uri="http://schemas.openxmlformats.org/presentationml/2006/ole">
            <p:oleObj spid="_x0000_s20482" name="Equation" r:id="rId4" imgW="685800" imgH="203040" progId="">
              <p:embed/>
            </p:oleObj>
          </a:graphicData>
        </a:graphic>
      </p:graphicFrame>
      <p:graphicFrame>
        <p:nvGraphicFramePr>
          <p:cNvPr id="20483" name="Object 1"/>
          <p:cNvGraphicFramePr>
            <a:graphicFrameLocks noChangeAspect="1"/>
          </p:cNvGraphicFramePr>
          <p:nvPr>
            <p:ph sz="quarter" idx="3"/>
          </p:nvPr>
        </p:nvGraphicFramePr>
        <p:xfrm>
          <a:off x="3779838" y="4149725"/>
          <a:ext cx="295275" cy="320675"/>
        </p:xfrm>
        <a:graphic>
          <a:graphicData uri="http://schemas.openxmlformats.org/presentationml/2006/ole">
            <p:oleObj spid="_x0000_s20483" name="Equation" r:id="rId5" imgW="152280" imgH="164880" progId="">
              <p:embed/>
            </p:oleObj>
          </a:graphicData>
        </a:graphic>
      </p:graphicFrame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8342313" y="3500438"/>
          <a:ext cx="333375" cy="360362"/>
        </p:xfrm>
        <a:graphic>
          <a:graphicData uri="http://schemas.openxmlformats.org/presentationml/2006/ole">
            <p:oleObj spid="_x0000_s20484" name="Equation" r:id="rId6" imgW="152280" imgH="164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2.3.3 Medians of Random Variables (2/2)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476375" y="2378075"/>
          <a:ext cx="5111750" cy="500063"/>
        </p:xfrm>
        <a:graphic>
          <a:graphicData uri="http://schemas.openxmlformats.org/presentationml/2006/ole">
            <p:oleObj spid="_x0000_s21506" name="Equation" r:id="rId4" imgW="2336760" imgH="228600" progId="">
              <p:embed/>
            </p:oleObj>
          </a:graphicData>
        </a:graphic>
      </p:graphicFrame>
      <p:graphicFrame>
        <p:nvGraphicFramePr>
          <p:cNvPr id="2150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547813" y="3235325"/>
          <a:ext cx="1223962" cy="400050"/>
        </p:xfrm>
        <a:graphic>
          <a:graphicData uri="http://schemas.openxmlformats.org/presentationml/2006/ole">
            <p:oleObj spid="_x0000_s21507" name="Equation" r:id="rId5" imgW="545760" imgH="177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2.4 The variance of a Random Variable</a:t>
            </a:r>
            <a:br>
              <a:rPr lang="en-US" altLang="ko-KR" sz="2800" smtClean="0"/>
            </a:br>
            <a:r>
              <a:rPr lang="en-US" altLang="ko-KR" sz="1600" smtClean="0"/>
              <a:t> </a:t>
            </a:r>
            <a:r>
              <a:rPr lang="en-US" altLang="ko-KR" smtClean="0"/>
              <a:t>2.4.1 Definition and Interpretation of Variance (1/2)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Variance(        )</a:t>
            </a:r>
          </a:p>
          <a:p>
            <a:pPr lvl="1" eaLnBrk="1" hangingPunct="1"/>
            <a:r>
              <a:rPr lang="en-US" altLang="ko-KR" smtClean="0"/>
              <a:t>A positive quantity that measures the spread of the distribution of the random variable about its mean value</a:t>
            </a:r>
          </a:p>
          <a:p>
            <a:pPr lvl="1" eaLnBrk="1" hangingPunct="1"/>
            <a:r>
              <a:rPr lang="en-US" altLang="ko-KR" smtClean="0"/>
              <a:t>Larger values of the variance indicate that the distribution is more spread out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z="1800" smtClean="0"/>
              <a:t>Definition:</a:t>
            </a:r>
          </a:p>
          <a:p>
            <a:pPr lvl="1" eaLnBrk="1" hangingPunct="1"/>
            <a:endParaRPr lang="en-US" altLang="ko-KR" sz="1800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Standard Deviation</a:t>
            </a:r>
          </a:p>
          <a:p>
            <a:pPr lvl="1" eaLnBrk="1" hangingPunct="1"/>
            <a:r>
              <a:rPr lang="en-US" altLang="ko-KR" smtClean="0"/>
              <a:t>The positive square root of the variance</a:t>
            </a:r>
          </a:p>
          <a:p>
            <a:pPr lvl="1" eaLnBrk="1" hangingPunct="1"/>
            <a:r>
              <a:rPr lang="en-US" altLang="ko-KR" smtClean="0"/>
              <a:t>Denoted by 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733800" y="3657600"/>
          <a:ext cx="3024188" cy="857250"/>
        </p:xfrm>
        <a:graphic>
          <a:graphicData uri="http://schemas.openxmlformats.org/presentationml/2006/ole">
            <p:oleObj spid="_x0000_s22530" name="Equation" r:id="rId4" imgW="1701720" imgH="482400" progId="">
              <p:embed/>
            </p:oleObj>
          </a:graphicData>
        </a:graphic>
      </p:graphicFrame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2133600" y="1524000"/>
          <a:ext cx="431800" cy="431800"/>
        </p:xfrm>
        <a:graphic>
          <a:graphicData uri="http://schemas.openxmlformats.org/presentationml/2006/ole">
            <p:oleObj spid="_x0000_s22531" name="Equation" r:id="rId5" imgW="203040" imgH="203040" progId="">
              <p:embed/>
            </p:oleObj>
          </a:graphicData>
        </a:graphic>
      </p:graphicFrame>
      <p:graphicFrame>
        <p:nvGraphicFramePr>
          <p:cNvPr id="22532" name="Object 8"/>
          <p:cNvGraphicFramePr>
            <a:graphicFrameLocks noChangeAspect="1"/>
          </p:cNvGraphicFramePr>
          <p:nvPr/>
        </p:nvGraphicFramePr>
        <p:xfrm>
          <a:off x="2819400" y="5486400"/>
          <a:ext cx="360363" cy="330200"/>
        </p:xfrm>
        <a:graphic>
          <a:graphicData uri="http://schemas.openxmlformats.org/presentationml/2006/ole">
            <p:oleObj spid="_x0000_s22532" name="Equation" r:id="rId6" imgW="152280" imgH="139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2.4.1 Definition and Interpretation of Variance (2/2)</a:t>
            </a:r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>
            <p:ph idx="1"/>
          </p:nvPr>
        </p:nvGraphicFramePr>
        <p:xfrm>
          <a:off x="1116013" y="1412875"/>
          <a:ext cx="6911975" cy="1727200"/>
        </p:xfrm>
        <a:graphic>
          <a:graphicData uri="http://schemas.openxmlformats.org/presentationml/2006/ole">
            <p:oleObj spid="_x0000_s23554" name="Equation" r:id="rId4" imgW="2628720" imgH="965160" progId="">
              <p:embed/>
            </p:oleObj>
          </a:graphicData>
        </a:graphic>
      </p:graphicFrame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755650" y="4076700"/>
            <a:ext cx="3240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>
                <a:solidFill>
                  <a:schemeClr val="tx1"/>
                </a:solidFill>
              </a:rPr>
              <a:t>Two distribution with identical mean values but different variances</a:t>
            </a:r>
          </a:p>
        </p:txBody>
      </p:sp>
      <p:grpSp>
        <p:nvGrpSpPr>
          <p:cNvPr id="23559" name="Group 23"/>
          <p:cNvGrpSpPr>
            <a:grpSpLocks/>
          </p:cNvGrpSpPr>
          <p:nvPr/>
        </p:nvGrpSpPr>
        <p:grpSpPr bwMode="auto">
          <a:xfrm>
            <a:off x="4068763" y="3860800"/>
            <a:ext cx="4535487" cy="2663825"/>
            <a:chOff x="2563" y="2432"/>
            <a:chExt cx="2857" cy="1678"/>
          </a:xfrm>
        </p:grpSpPr>
        <p:sp>
          <p:nvSpPr>
            <p:cNvPr id="23560" name="Line 9"/>
            <p:cNvSpPr>
              <a:spLocks noChangeShapeType="1"/>
            </p:cNvSpPr>
            <p:nvPr/>
          </p:nvSpPr>
          <p:spPr bwMode="auto">
            <a:xfrm flipV="1">
              <a:off x="2729" y="3950"/>
              <a:ext cx="2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 flipV="1">
              <a:off x="2729" y="2627"/>
              <a:ext cx="0" cy="1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562" name="Group 11"/>
            <p:cNvGrpSpPr>
              <a:grpSpLocks/>
            </p:cNvGrpSpPr>
            <p:nvPr/>
          </p:nvGrpSpPr>
          <p:grpSpPr bwMode="auto">
            <a:xfrm>
              <a:off x="3268" y="2821"/>
              <a:ext cx="1489" cy="1075"/>
              <a:chOff x="3424" y="1653"/>
              <a:chExt cx="1905" cy="1414"/>
            </a:xfrm>
          </p:grpSpPr>
          <p:sp>
            <p:nvSpPr>
              <p:cNvPr id="23565" name="Freeform 12"/>
              <p:cNvSpPr>
                <a:spLocks/>
              </p:cNvSpPr>
              <p:nvPr/>
            </p:nvSpPr>
            <p:spPr bwMode="auto">
              <a:xfrm>
                <a:off x="3424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66" name="Freeform 13"/>
              <p:cNvSpPr>
                <a:spLocks/>
              </p:cNvSpPr>
              <p:nvPr/>
            </p:nvSpPr>
            <p:spPr bwMode="auto">
              <a:xfrm flipH="1">
                <a:off x="4376" y="1653"/>
                <a:ext cx="953" cy="1414"/>
              </a:xfrm>
              <a:custGeom>
                <a:avLst/>
                <a:gdLst>
                  <a:gd name="T0" fmla="*/ 0 w 953"/>
                  <a:gd name="T1" fmla="*/ 1414 h 1414"/>
                  <a:gd name="T2" fmla="*/ 409 w 953"/>
                  <a:gd name="T3" fmla="*/ 1142 h 1414"/>
                  <a:gd name="T4" fmla="*/ 771 w 953"/>
                  <a:gd name="T5" fmla="*/ 189 h 1414"/>
                  <a:gd name="T6" fmla="*/ 953 w 953"/>
                  <a:gd name="T7" fmla="*/ 8 h 14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3"/>
                  <a:gd name="T13" fmla="*/ 0 h 1414"/>
                  <a:gd name="T14" fmla="*/ 953 w 953"/>
                  <a:gd name="T15" fmla="*/ 1414 h 14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3" h="1414">
                    <a:moveTo>
                      <a:pt x="0" y="1414"/>
                    </a:moveTo>
                    <a:cubicBezTo>
                      <a:pt x="140" y="1380"/>
                      <a:pt x="280" y="1346"/>
                      <a:pt x="409" y="1142"/>
                    </a:cubicBezTo>
                    <a:cubicBezTo>
                      <a:pt x="538" y="938"/>
                      <a:pt x="680" y="378"/>
                      <a:pt x="771" y="189"/>
                    </a:cubicBezTo>
                    <a:cubicBezTo>
                      <a:pt x="862" y="0"/>
                      <a:pt x="907" y="4"/>
                      <a:pt x="953" y="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aphicFrame>
          <p:nvGraphicFramePr>
            <p:cNvPr id="23555" name="Object 1"/>
            <p:cNvGraphicFramePr>
              <a:graphicFrameLocks noChangeAspect="1"/>
            </p:cNvGraphicFramePr>
            <p:nvPr/>
          </p:nvGraphicFramePr>
          <p:xfrm>
            <a:off x="2563" y="2432"/>
            <a:ext cx="331" cy="184"/>
          </p:xfrm>
          <a:graphic>
            <a:graphicData uri="http://schemas.openxmlformats.org/presentationml/2006/ole">
              <p:oleObj spid="_x0000_s23555" name="Equation" r:id="rId5" imgW="342720" imgH="203040" progId="">
                <p:embed/>
              </p:oleObj>
            </a:graphicData>
          </a:graphic>
        </p:graphicFrame>
        <p:graphicFrame>
          <p:nvGraphicFramePr>
            <p:cNvPr id="23556" name="Object 2"/>
            <p:cNvGraphicFramePr>
              <a:graphicFrameLocks noChangeAspect="1"/>
            </p:cNvGraphicFramePr>
            <p:nvPr/>
          </p:nvGraphicFramePr>
          <p:xfrm>
            <a:off x="5255" y="3974"/>
            <a:ext cx="165" cy="136"/>
          </p:xfrm>
          <a:graphic>
            <a:graphicData uri="http://schemas.openxmlformats.org/presentationml/2006/ole">
              <p:oleObj spid="_x0000_s23556" name="Equation" r:id="rId6" imgW="126720" imgH="139680" progId="">
                <p:embed/>
              </p:oleObj>
            </a:graphicData>
          </a:graphic>
        </p:graphicFrame>
        <p:sp>
          <p:nvSpPr>
            <p:cNvPr id="23563" name="Freeform 20"/>
            <p:cNvSpPr>
              <a:spLocks/>
            </p:cNvSpPr>
            <p:nvPr/>
          </p:nvSpPr>
          <p:spPr bwMode="auto">
            <a:xfrm>
              <a:off x="2812" y="3171"/>
              <a:ext cx="1202" cy="740"/>
            </a:xfrm>
            <a:custGeom>
              <a:avLst/>
              <a:gdLst>
                <a:gd name="T0" fmla="*/ 0 w 953"/>
                <a:gd name="T1" fmla="*/ 1414 h 1414"/>
                <a:gd name="T2" fmla="*/ 409 w 953"/>
                <a:gd name="T3" fmla="*/ 1142 h 1414"/>
                <a:gd name="T4" fmla="*/ 771 w 953"/>
                <a:gd name="T5" fmla="*/ 189 h 1414"/>
                <a:gd name="T6" fmla="*/ 953 w 953"/>
                <a:gd name="T7" fmla="*/ 8 h 1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14"/>
                <a:gd name="T14" fmla="*/ 953 w 953"/>
                <a:gd name="T15" fmla="*/ 1414 h 1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14">
                  <a:moveTo>
                    <a:pt x="0" y="1414"/>
                  </a:moveTo>
                  <a:cubicBezTo>
                    <a:pt x="140" y="1380"/>
                    <a:pt x="280" y="1346"/>
                    <a:pt x="409" y="1142"/>
                  </a:cubicBezTo>
                  <a:cubicBezTo>
                    <a:pt x="538" y="938"/>
                    <a:pt x="680" y="378"/>
                    <a:pt x="771" y="189"/>
                  </a:cubicBezTo>
                  <a:cubicBezTo>
                    <a:pt x="862" y="0"/>
                    <a:pt x="907" y="4"/>
                    <a:pt x="953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Freeform 21"/>
            <p:cNvSpPr>
              <a:spLocks/>
            </p:cNvSpPr>
            <p:nvPr/>
          </p:nvSpPr>
          <p:spPr bwMode="auto">
            <a:xfrm flipH="1">
              <a:off x="4012" y="3171"/>
              <a:ext cx="1202" cy="740"/>
            </a:xfrm>
            <a:custGeom>
              <a:avLst/>
              <a:gdLst>
                <a:gd name="T0" fmla="*/ 0 w 953"/>
                <a:gd name="T1" fmla="*/ 1414 h 1414"/>
                <a:gd name="T2" fmla="*/ 409 w 953"/>
                <a:gd name="T3" fmla="*/ 1142 h 1414"/>
                <a:gd name="T4" fmla="*/ 771 w 953"/>
                <a:gd name="T5" fmla="*/ 189 h 1414"/>
                <a:gd name="T6" fmla="*/ 953 w 953"/>
                <a:gd name="T7" fmla="*/ 8 h 14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1414"/>
                <a:gd name="T14" fmla="*/ 953 w 953"/>
                <a:gd name="T15" fmla="*/ 1414 h 14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1414">
                  <a:moveTo>
                    <a:pt x="0" y="1414"/>
                  </a:moveTo>
                  <a:cubicBezTo>
                    <a:pt x="140" y="1380"/>
                    <a:pt x="280" y="1346"/>
                    <a:pt x="409" y="1142"/>
                  </a:cubicBezTo>
                  <a:cubicBezTo>
                    <a:pt x="538" y="938"/>
                    <a:pt x="680" y="378"/>
                    <a:pt x="771" y="189"/>
                  </a:cubicBezTo>
                  <a:cubicBezTo>
                    <a:pt x="862" y="0"/>
                    <a:pt x="907" y="4"/>
                    <a:pt x="953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2.4.2 Examples of Variance Calculations (1/1)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</a:t>
            </a:r>
          </a:p>
          <a:p>
            <a:pPr lvl="1" eaLnBrk="1" hangingPunct="1"/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1042988" y="2276475"/>
          <a:ext cx="7058025" cy="1557338"/>
        </p:xfrm>
        <a:graphic>
          <a:graphicData uri="http://schemas.openxmlformats.org/presentationml/2006/ole">
            <p:oleObj spid="_x0000_s24578" name="Equation" r:id="rId4" imgW="3695400" imgH="838080" progId="">
              <p:embed/>
            </p:oleObj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1116013" y="4005263"/>
          <a:ext cx="3024187" cy="527050"/>
        </p:xfrm>
        <a:graphic>
          <a:graphicData uri="http://schemas.openxmlformats.org/presentationml/2006/ole">
            <p:oleObj spid="_x0000_s24579" name="Equation" r:id="rId5" imgW="138420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2.5 Jointly Distributed Random Variables</a:t>
            </a:r>
            <a:br>
              <a:rPr lang="en-US" altLang="ko-KR" sz="2800" smtClean="0"/>
            </a:br>
            <a:r>
              <a:rPr lang="en-US" altLang="ko-KR" sz="1600" smtClean="0"/>
              <a:t> </a:t>
            </a:r>
            <a:r>
              <a:rPr lang="en-US" altLang="ko-KR" smtClean="0"/>
              <a:t>2.5.1 Jointly Distributed Random Variables (1/4)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Joint Probability Distributions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>
              <a:buFontTx/>
              <a:buNone/>
            </a:pP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195513" y="2420938"/>
          <a:ext cx="5689600" cy="1138237"/>
        </p:xfrm>
        <a:graphic>
          <a:graphicData uri="http://schemas.openxmlformats.org/presentationml/2006/ole">
            <p:oleObj spid="_x0000_s29698" name="Equation" r:id="rId4" imgW="2438280" imgH="609480" progId="">
              <p:embed/>
            </p:oleObj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835150" y="4149725"/>
          <a:ext cx="5976938" cy="639763"/>
        </p:xfrm>
        <a:graphic>
          <a:graphicData uri="http://schemas.openxmlformats.org/presentationml/2006/ole">
            <p:oleObj spid="_x0000_s29699" name="Equation" r:id="rId5" imgW="2997000" imgH="317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2.5.1 Jointly Distributed Random Variables (2/4)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Joint Cumulative Distribution Function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3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2220913" y="2492375"/>
          <a:ext cx="3863975" cy="506413"/>
        </p:xfrm>
        <a:graphic>
          <a:graphicData uri="http://schemas.openxmlformats.org/presentationml/2006/ole">
            <p:oleObj spid="_x0000_s30722" name="Equation" r:id="rId4" imgW="1688760" imgH="241200" progId="">
              <p:embed/>
            </p:oleObj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2197100" y="3716338"/>
          <a:ext cx="3095625" cy="812800"/>
        </p:xfrm>
        <a:graphic>
          <a:graphicData uri="http://schemas.openxmlformats.org/presentationml/2006/ole">
            <p:oleObj spid="_x0000_s30723" name="Equation" r:id="rId5" imgW="1333440" imgH="380880" progId="">
              <p:embed/>
            </p:oleObj>
          </a:graphicData>
        </a:graphic>
      </p:graphicFrame>
      <p:graphicFrame>
        <p:nvGraphicFramePr>
          <p:cNvPr id="30724" name="Object 8"/>
          <p:cNvGraphicFramePr>
            <a:graphicFrameLocks noChangeAspect="1"/>
          </p:cNvGraphicFramePr>
          <p:nvPr/>
        </p:nvGraphicFramePr>
        <p:xfrm>
          <a:off x="2122488" y="4652963"/>
          <a:ext cx="4897437" cy="739775"/>
        </p:xfrm>
        <a:graphic>
          <a:graphicData uri="http://schemas.openxmlformats.org/presentationml/2006/ole">
            <p:oleObj spid="_x0000_s30724" name="Equation" r:id="rId6" imgW="2006280" imgH="330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2.5.1 Jointly Distributed Random Variables (3/4)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 : Air Conditioner Maintenance</a:t>
            </a:r>
          </a:p>
          <a:p>
            <a:pPr lvl="1" eaLnBrk="1" hangingPunct="1"/>
            <a:r>
              <a:rPr lang="en-US" altLang="ko-KR" smtClean="0"/>
              <a:t>A company that services air conditioner units in residences and office blocks is interested in how to schedule its technicians in the most efficient manner</a:t>
            </a:r>
          </a:p>
          <a:p>
            <a:pPr lvl="1" eaLnBrk="1" hangingPunct="1"/>
            <a:r>
              <a:rPr lang="en-US" altLang="ko-KR" smtClean="0"/>
              <a:t>The random variable X, taking the values 1,2,3 and 4, is the service time in hours </a:t>
            </a:r>
          </a:p>
          <a:p>
            <a:pPr lvl="1" eaLnBrk="1" hangingPunct="1"/>
            <a:r>
              <a:rPr lang="en-US" altLang="ko-KR" smtClean="0"/>
              <a:t>The random variable Y, taking the values 1,2 and 3, is the number of air conditioner units</a:t>
            </a:r>
          </a:p>
          <a:p>
            <a:pPr eaLnBrk="1" hangingPunct="1"/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2.5.1 Jointly Distributed Random Variables (4/4)</a:t>
            </a:r>
          </a:p>
        </p:txBody>
      </p:sp>
      <p:sp>
        <p:nvSpPr>
          <p:cNvPr id="31749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1600200"/>
            <a:ext cx="368300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Joint p.m.f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Joint cumulative distribution function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z="1800" smtClean="0"/>
          </a:p>
        </p:txBody>
      </p:sp>
      <p:graphicFrame>
        <p:nvGraphicFramePr>
          <p:cNvPr id="81017" name="Group 121"/>
          <p:cNvGraphicFramePr>
            <a:graphicFrameLocks noGrp="1"/>
          </p:cNvGraphicFramePr>
          <p:nvPr>
            <p:ph sz="half" idx="1"/>
          </p:nvPr>
        </p:nvGraphicFramePr>
        <p:xfrm>
          <a:off x="468313" y="1628775"/>
          <a:ext cx="4319587" cy="3960814"/>
        </p:xfrm>
        <a:graphic>
          <a:graphicData uri="http://schemas.openxmlformats.org/drawingml/2006/table">
            <a:tbl>
              <a:tblPr/>
              <a:tblGrid>
                <a:gridCol w="935037"/>
                <a:gridCol w="803275"/>
                <a:gridCol w="863600"/>
                <a:gridCol w="854075"/>
                <a:gridCol w="863600"/>
              </a:tblGrid>
              <a:tr h="6762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Y=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number of units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X=service time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683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0.07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46" name="Object 113"/>
          <p:cNvGraphicFramePr>
            <a:graphicFrameLocks noChangeAspect="1"/>
          </p:cNvGraphicFramePr>
          <p:nvPr/>
        </p:nvGraphicFramePr>
        <p:xfrm>
          <a:off x="5508625" y="2060575"/>
          <a:ext cx="3167063" cy="1047750"/>
        </p:xfrm>
        <a:graphic>
          <a:graphicData uri="http://schemas.openxmlformats.org/presentationml/2006/ole">
            <p:oleObj spid="_x0000_s31746" name="Equation" r:id="rId4" imgW="1765080" imgH="583920" progId="">
              <p:embed/>
            </p:oleObj>
          </a:graphicData>
        </a:graphic>
      </p:graphicFrame>
      <p:graphicFrame>
        <p:nvGraphicFramePr>
          <p:cNvPr id="31747" name="Object 119"/>
          <p:cNvGraphicFramePr>
            <a:graphicFrameLocks noChangeAspect="1"/>
          </p:cNvGraphicFramePr>
          <p:nvPr/>
        </p:nvGraphicFramePr>
        <p:xfrm>
          <a:off x="5486400" y="4343400"/>
          <a:ext cx="3024188" cy="1173163"/>
        </p:xfrm>
        <a:graphic>
          <a:graphicData uri="http://schemas.openxmlformats.org/presentationml/2006/ole">
            <p:oleObj spid="_x0000_s31747" name="Equation" r:id="rId5" imgW="2082600" imgH="672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mtClean="0"/>
              <a:t>2.1.1 Definition of a Random Variable (2/2)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Example 1 : Machine Breakdowns</a:t>
            </a:r>
          </a:p>
          <a:p>
            <a:pPr lvl="1" eaLnBrk="1" hangingPunct="1"/>
            <a:r>
              <a:rPr lang="en-US" altLang="ko-KR" dirty="0" smtClean="0"/>
              <a:t>Sample space : </a:t>
            </a:r>
          </a:p>
          <a:p>
            <a:pPr lvl="1" eaLnBrk="1" hangingPunct="1"/>
            <a:r>
              <a:rPr lang="en-US" altLang="ko-KR" dirty="0" smtClean="0"/>
              <a:t>Each of these failures may be associated with a repair cost</a:t>
            </a:r>
          </a:p>
          <a:p>
            <a:pPr lvl="1" eaLnBrk="1" hangingPunct="1"/>
            <a:r>
              <a:rPr lang="en-US" altLang="ko-KR" dirty="0" smtClean="0"/>
              <a:t>State space : </a:t>
            </a:r>
          </a:p>
          <a:p>
            <a:pPr lvl="1" eaLnBrk="1" hangingPunct="1"/>
            <a:r>
              <a:rPr lang="en-US" altLang="ko-KR" dirty="0" smtClean="0"/>
              <a:t>Cost is a random variable : 50, 200, and 350</a:t>
            </a:r>
          </a:p>
          <a:p>
            <a:pPr eaLnBrk="1" hangingPunct="1">
              <a:buFontTx/>
              <a:buNone/>
            </a:pPr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205163" y="2060575"/>
          <a:ext cx="3887787" cy="355600"/>
        </p:xfrm>
        <a:graphic>
          <a:graphicData uri="http://schemas.openxmlformats.org/presentationml/2006/ole">
            <p:oleObj spid="_x0000_s2050" name="Equation" r:id="rId4" imgW="2222280" imgH="203040" progId="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908300" y="2728913"/>
          <a:ext cx="1519238" cy="357187"/>
        </p:xfrm>
        <a:graphic>
          <a:graphicData uri="http://schemas.openxmlformats.org/presentationml/2006/ole">
            <p:oleObj spid="_x0000_s2051" name="Equation" r:id="rId5" imgW="86328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2.5.2 Marginal Probability Distributions (1/2)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Marginal probability distribution</a:t>
            </a:r>
          </a:p>
          <a:p>
            <a:pPr lvl="1" eaLnBrk="1" hangingPunct="1"/>
            <a:r>
              <a:rPr lang="en-US" altLang="ko-KR" smtClean="0"/>
              <a:t>Obtained by summing or integrating the joint probability distribution over the values of the other random variable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438400" y="2997200"/>
          <a:ext cx="3255963" cy="722313"/>
        </p:xfrm>
        <a:graphic>
          <a:graphicData uri="http://schemas.openxmlformats.org/presentationml/2006/ole">
            <p:oleObj spid="_x0000_s32770" name="Equation" r:id="rId4" imgW="1473120" imgH="355320" progId="">
              <p:embed/>
            </p:oleObj>
          </a:graphicData>
        </a:graphic>
      </p:graphicFrame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2411413" y="4221163"/>
          <a:ext cx="3240087" cy="738187"/>
        </p:xfrm>
        <a:graphic>
          <a:graphicData uri="http://schemas.openxmlformats.org/presentationml/2006/ole">
            <p:oleObj spid="_x0000_s32771" name="Equation" r:id="rId5" imgW="1333440" imgH="330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2.5.2 Marginal Probability Distributions (2/2)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</a:t>
            </a:r>
          </a:p>
          <a:p>
            <a:pPr lvl="1" eaLnBrk="1" hangingPunct="1"/>
            <a:r>
              <a:rPr lang="en-US" altLang="ko-KR" smtClean="0"/>
              <a:t>Marginal p.m.f of X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Marginal p.m.f of Y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763713" y="2349500"/>
          <a:ext cx="5040312" cy="788988"/>
        </p:xfrm>
        <a:graphic>
          <a:graphicData uri="http://schemas.openxmlformats.org/presentationml/2006/ole">
            <p:oleObj spid="_x0000_s33794" name="Equation" r:id="rId4" imgW="2717640" imgH="444240" progId="">
              <p:embed/>
            </p:oleObj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1692275" y="3644900"/>
          <a:ext cx="6192838" cy="830263"/>
        </p:xfrm>
        <a:graphic>
          <a:graphicData uri="http://schemas.openxmlformats.org/presentationml/2006/ole">
            <p:oleObj spid="_x0000_s33795" name="Equation" r:id="rId5" imgW="308592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20: (a jointly continuous case)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Joint pdf: 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Marginal pdf</a:t>
            </a:r>
            <a:r>
              <a:rPr lang="en-US" altLang="ko-KR" smtClean="0">
                <a:latin typeface="Arial" charset="0"/>
              </a:rPr>
              <a:t>’</a:t>
            </a:r>
            <a:r>
              <a:rPr lang="en-US" altLang="ko-KR" smtClean="0"/>
              <a:t>s of X and Y: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2438400" y="1600200"/>
          <a:ext cx="1371600" cy="577850"/>
        </p:xfrm>
        <a:graphic>
          <a:graphicData uri="http://schemas.openxmlformats.org/presentationml/2006/ole">
            <p:oleObj spid="_x0000_s34818" name="Equation" r:id="rId4" imgW="482400" imgH="203040" progId="">
              <p:embed/>
            </p:oleObj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2286000" y="2971800"/>
          <a:ext cx="3505200" cy="1662113"/>
        </p:xfrm>
        <a:graphic>
          <a:graphicData uri="http://schemas.openxmlformats.org/presentationml/2006/ole">
            <p:oleObj spid="_x0000_s34819" name="Equation" r:id="rId5" imgW="1231560" imgH="583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2.5.3 Conditional Probability Distributions (1/2)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Conditional probability distributions</a:t>
            </a:r>
          </a:p>
          <a:p>
            <a:pPr lvl="1" eaLnBrk="1" hangingPunct="1"/>
            <a:r>
              <a:rPr lang="en-US" altLang="ko-KR" smtClean="0"/>
              <a:t>The probabilistic properties of the random variable X under the knowledge provided by the value of Y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conditional probability distribution is a </a:t>
            </a:r>
            <a:r>
              <a:rPr lang="en-US" altLang="ko-KR" b="1" smtClean="0">
                <a:solidFill>
                  <a:schemeClr val="hlink"/>
                </a:solidFill>
              </a:rPr>
              <a:t>probability distribution.</a:t>
            </a:r>
          </a:p>
          <a:p>
            <a:pPr lvl="1" eaLnBrk="1" hangingPunct="1"/>
            <a:endParaRPr lang="en-US" altLang="ko-KR" b="1" smtClean="0">
              <a:solidFill>
                <a:schemeClr val="hlink"/>
              </a:solidFill>
            </a:endParaRP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1995488" y="2924175"/>
          <a:ext cx="5873750" cy="973138"/>
        </p:xfrm>
        <a:graphic>
          <a:graphicData uri="http://schemas.openxmlformats.org/presentationml/2006/ole">
            <p:oleObj spid="_x0000_s35842" name="Equation" r:id="rId4" imgW="2831760" imgH="469800" progId="">
              <p:embed/>
            </p:oleObj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1619250" y="4292600"/>
          <a:ext cx="2520950" cy="909638"/>
        </p:xfrm>
        <a:graphic>
          <a:graphicData uri="http://schemas.openxmlformats.org/presentationml/2006/ole">
            <p:oleObj spid="_x0000_s35843" name="Equation" r:id="rId5" imgW="119376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2.5.3 Conditional Probability Distributions (2/2)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</a:t>
            </a:r>
          </a:p>
          <a:p>
            <a:pPr lvl="1" eaLnBrk="1" hangingPunct="1"/>
            <a:r>
              <a:rPr lang="en-US" altLang="ko-KR" smtClean="0"/>
              <a:t>Marginal probability distribution of Y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Conditional distribution of X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403350" y="2543175"/>
          <a:ext cx="6048375" cy="454025"/>
        </p:xfrm>
        <a:graphic>
          <a:graphicData uri="http://schemas.openxmlformats.org/presentationml/2006/ole">
            <p:oleObj spid="_x0000_s36866" name="Equation" r:id="rId4" imgW="2920680" imgH="228600" progId="">
              <p:embed/>
            </p:oleObj>
          </a:graphicData>
        </a:graphic>
      </p:graphicFrame>
      <p:graphicFrame>
        <p:nvGraphicFramePr>
          <p:cNvPr id="36867" name="Object 5"/>
          <p:cNvGraphicFramePr>
            <a:graphicFrameLocks noChangeAspect="1"/>
          </p:cNvGraphicFramePr>
          <p:nvPr/>
        </p:nvGraphicFramePr>
        <p:xfrm>
          <a:off x="1403350" y="3500438"/>
          <a:ext cx="6048375" cy="901700"/>
        </p:xfrm>
        <a:graphic>
          <a:graphicData uri="http://schemas.openxmlformats.org/presentationml/2006/ole">
            <p:oleObj spid="_x0000_s36867" name="Equation" r:id="rId5" imgW="273024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(1/5)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Two random variables </a:t>
            </a:r>
            <a:r>
              <a:rPr lang="en-US" altLang="ko-KR" b="1" smtClean="0"/>
              <a:t>X</a:t>
            </a:r>
            <a:r>
              <a:rPr lang="en-US" altLang="ko-KR" smtClean="0"/>
              <a:t> and </a:t>
            </a:r>
            <a:r>
              <a:rPr lang="en-US" altLang="ko-KR" b="1" smtClean="0"/>
              <a:t>Y </a:t>
            </a:r>
            <a:r>
              <a:rPr lang="en-US" altLang="ko-KR" smtClean="0"/>
              <a:t>are said to be independent if</a:t>
            </a:r>
          </a:p>
          <a:p>
            <a:pPr lvl="1" eaLnBrk="1" hangingPunct="1"/>
            <a:r>
              <a:rPr lang="en-US" altLang="ko-KR" smtClean="0"/>
              <a:t>Discrete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Continuous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>
                <a:solidFill>
                  <a:srgbClr val="FF3300"/>
                </a:solidFill>
              </a:rPr>
              <a:t>How is this independency different from the independence among events?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890588" y="2420938"/>
          <a:ext cx="5922962" cy="514350"/>
        </p:xfrm>
        <a:graphic>
          <a:graphicData uri="http://schemas.openxmlformats.org/presentationml/2006/ole">
            <p:oleObj spid="_x0000_s37890" name="Equation" r:id="rId4" imgW="2781000" imgH="241200" progId="">
              <p:embed/>
            </p:oleObj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1371600" y="3581400"/>
          <a:ext cx="5233988" cy="473075"/>
        </p:xfrm>
        <a:graphic>
          <a:graphicData uri="http://schemas.openxmlformats.org/presentationml/2006/ole">
            <p:oleObj spid="_x0000_s37891" name="Equation" r:id="rId5" imgW="238752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(2/5)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ko-KR" smtClean="0"/>
              <a:t>Covariance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May take any positive or negative numbers.</a:t>
            </a:r>
          </a:p>
          <a:p>
            <a:pPr lvl="1" eaLnBrk="1" hangingPunct="1"/>
            <a:r>
              <a:rPr lang="en-US" altLang="ko-KR" smtClean="0"/>
              <a:t>Independent random variables have a covariance of zero</a:t>
            </a:r>
          </a:p>
          <a:p>
            <a:pPr lvl="1" eaLnBrk="1" hangingPunct="1"/>
            <a:r>
              <a:rPr lang="en-US" altLang="ko-KR" smtClean="0"/>
              <a:t>What if the covariance is zero?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38914" name="Object 0"/>
          <p:cNvGraphicFramePr>
            <a:graphicFrameLocks noChangeAspect="1"/>
          </p:cNvGraphicFramePr>
          <p:nvPr/>
        </p:nvGraphicFramePr>
        <p:xfrm>
          <a:off x="1371600" y="1752600"/>
          <a:ext cx="4719638" cy="850900"/>
        </p:xfrm>
        <a:graphic>
          <a:graphicData uri="http://schemas.openxmlformats.org/presentationml/2006/ole">
            <p:oleObj spid="_x0000_s38914" name="Equation" r:id="rId4" imgW="2400120" imgH="431640" progId="">
              <p:embed/>
            </p:oleObj>
          </a:graphicData>
        </a:graphic>
      </p:graphicFrame>
      <p:graphicFrame>
        <p:nvGraphicFramePr>
          <p:cNvPr id="38915" name="Object 1"/>
          <p:cNvGraphicFramePr>
            <a:graphicFrameLocks noChangeAspect="1"/>
          </p:cNvGraphicFramePr>
          <p:nvPr/>
        </p:nvGraphicFramePr>
        <p:xfrm>
          <a:off x="1371600" y="2819400"/>
          <a:ext cx="6986588" cy="1866900"/>
        </p:xfrm>
        <a:graphic>
          <a:graphicData uri="http://schemas.openxmlformats.org/presentationml/2006/ole">
            <p:oleObj spid="_x0000_s38915" name="Equation" r:id="rId5" imgW="3670200" imgH="888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(3/5)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 (Air conditioner maintenance)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1474788" y="2357438"/>
          <a:ext cx="4176712" cy="471487"/>
        </p:xfrm>
        <a:graphic>
          <a:graphicData uri="http://schemas.openxmlformats.org/presentationml/2006/ole">
            <p:oleObj spid="_x0000_s39938" name="Equation" r:id="rId4" imgW="1803240" imgH="203040" progId="">
              <p:embed/>
            </p:oleObj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1403350" y="2800350"/>
          <a:ext cx="4895850" cy="1755775"/>
        </p:xfrm>
        <a:graphic>
          <a:graphicData uri="http://schemas.openxmlformats.org/presentationml/2006/ole">
            <p:oleObj spid="_x0000_s39939" name="Equation" r:id="rId5" imgW="2514600" imgH="901440" progId="">
              <p:embed/>
            </p:oleObj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1417638" y="4689475"/>
          <a:ext cx="5084762" cy="914400"/>
        </p:xfrm>
        <a:graphic>
          <a:graphicData uri="http://schemas.openxmlformats.org/presentationml/2006/ole">
            <p:oleObj spid="_x0000_s39940" name="Equation" r:id="rId6" imgW="240012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(4/5)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Correlation: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Values between -1 and 1, and independent random variables have a correlation of zero</a:t>
            </a:r>
          </a:p>
          <a:p>
            <a:pPr lvl="1" eaLnBrk="1" hangingPunct="1"/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1981200" y="2133600"/>
          <a:ext cx="3959225" cy="919163"/>
        </p:xfrm>
        <a:graphic>
          <a:graphicData uri="http://schemas.openxmlformats.org/presentationml/2006/ole">
            <p:oleObj spid="_x0000_s40962" name="Equation" r:id="rId4" imgW="191736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2.5.4 Independence and Covariance (5/5)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19: (Air conditioner maintenance)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1908175" y="2492375"/>
          <a:ext cx="4248150" cy="417513"/>
        </p:xfrm>
        <a:graphic>
          <a:graphicData uri="http://schemas.openxmlformats.org/presentationml/2006/ole">
            <p:oleObj spid="_x0000_s41986" name="Equation" r:id="rId4" imgW="2070000" imgH="203040" progId="">
              <p:embed/>
            </p:oleObj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1908175" y="3068638"/>
          <a:ext cx="4968875" cy="1987550"/>
        </p:xfrm>
        <a:graphic>
          <a:graphicData uri="http://schemas.openxmlformats.org/presentationml/2006/ole">
            <p:oleObj spid="_x0000_s41987" name="Equation" r:id="rId5" imgW="2222280" imgH="888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2.1.2 Probability Mass Function (1/2)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Probability Mass Function (p.m.f.)</a:t>
            </a:r>
          </a:p>
          <a:p>
            <a:pPr lvl="1" eaLnBrk="1" hangingPunct="1"/>
            <a:r>
              <a:rPr lang="en-US" altLang="ko-KR" smtClean="0"/>
              <a:t>A set of probability value     assigned to each of the values taken by the discrete random variable</a:t>
            </a:r>
          </a:p>
          <a:p>
            <a:pPr lvl="1" eaLnBrk="1" hangingPunct="1"/>
            <a:r>
              <a:rPr lang="en-US" altLang="ko-KR" smtClean="0"/>
              <a:t>                 and </a:t>
            </a:r>
          </a:p>
          <a:p>
            <a:pPr lvl="1" eaLnBrk="1" hangingPunct="1"/>
            <a:r>
              <a:rPr lang="en-US" altLang="ko-KR" smtClean="0"/>
              <a:t>Probability :</a:t>
            </a:r>
          </a:p>
          <a:p>
            <a:pPr lvl="1" eaLnBrk="1" hangingPunct="1">
              <a:buFontTx/>
              <a:buNone/>
            </a:pPr>
            <a:r>
              <a:rPr lang="en-US" altLang="ko-KR" sz="1800" smtClean="0"/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346575" y="2003425"/>
          <a:ext cx="296863" cy="346075"/>
        </p:xfrm>
        <a:graphic>
          <a:graphicData uri="http://schemas.openxmlformats.org/presentationml/2006/ole">
            <p:oleObj spid="_x0000_s3074" name="Equation" r:id="rId4" imgW="164880" imgH="228600" progId="">
              <p:embed/>
            </p:oleObj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5810250" y="2347913"/>
          <a:ext cx="274638" cy="360362"/>
        </p:xfrm>
        <a:graphic>
          <a:graphicData uri="http://schemas.openxmlformats.org/presentationml/2006/ole">
            <p:oleObj spid="_x0000_s3075" name="Equation" r:id="rId5" imgW="152280" imgH="228600" progId="">
              <p:embed/>
            </p:oleObj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1331913" y="2708275"/>
          <a:ext cx="1223962" cy="385763"/>
        </p:xfrm>
        <a:graphic>
          <a:graphicData uri="http://schemas.openxmlformats.org/presentationml/2006/ole">
            <p:oleObj spid="_x0000_s3076" name="Equation" r:id="rId6" imgW="609480" imgH="228600" progId="">
              <p:embed/>
            </p:oleObj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3348038" y="2636838"/>
          <a:ext cx="1117600" cy="446087"/>
        </p:xfrm>
        <a:graphic>
          <a:graphicData uri="http://schemas.openxmlformats.org/presentationml/2006/ole">
            <p:oleObj spid="_x0000_s3077" name="Equation" r:id="rId7" imgW="609480" imgH="266400" progId="">
              <p:embed/>
            </p:oleObj>
          </a:graphicData>
        </a:graphic>
      </p:graphicFrame>
      <p:graphicFrame>
        <p:nvGraphicFramePr>
          <p:cNvPr id="3078" name="Object 12"/>
          <p:cNvGraphicFramePr>
            <a:graphicFrameLocks noChangeAspect="1"/>
          </p:cNvGraphicFramePr>
          <p:nvPr/>
        </p:nvGraphicFramePr>
        <p:xfrm>
          <a:off x="2843213" y="2997200"/>
          <a:ext cx="1800225" cy="427038"/>
        </p:xfrm>
        <a:graphic>
          <a:graphicData uri="http://schemas.openxmlformats.org/presentationml/2006/ole">
            <p:oleObj spid="_x0000_s3078" name="Equation" r:id="rId8" imgW="9270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What if random variable X and Y have linear relationship, that is,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    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    where</a:t>
            </a:r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endParaRPr lang="en-US" altLang="ko-KR" smtClean="0"/>
          </a:p>
          <a:p>
            <a:pPr eaLnBrk="1" hangingPunct="1">
              <a:buFontTx/>
              <a:buNone/>
            </a:pPr>
            <a:r>
              <a:rPr lang="en-US" altLang="ko-KR" smtClean="0"/>
              <a:t>     </a:t>
            </a:r>
            <a:r>
              <a:rPr lang="en-US" altLang="ko-KR" b="1" smtClean="0"/>
              <a:t>That is, Corr(X,Y)=1  if a&gt;0; -1  if a&lt;0.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042988" y="1989138"/>
          <a:ext cx="1584325" cy="401637"/>
        </p:xfrm>
        <a:graphic>
          <a:graphicData uri="http://schemas.openxmlformats.org/presentationml/2006/ole">
            <p:oleObj spid="_x0000_s43010" name="Equation" r:id="rId4" imgW="698400" imgH="177480" progId="">
              <p:embed/>
            </p:oleObj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1692275" y="2349500"/>
          <a:ext cx="720725" cy="361950"/>
        </p:xfrm>
        <a:graphic>
          <a:graphicData uri="http://schemas.openxmlformats.org/presentationml/2006/ole">
            <p:oleObj spid="_x0000_s43011" name="Equation" r:id="rId5" imgW="355320" imgH="177480" progId="">
              <p:embed/>
            </p:oleObj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1403350" y="2781300"/>
          <a:ext cx="4537075" cy="1816100"/>
        </p:xfrm>
        <a:graphic>
          <a:graphicData uri="http://schemas.openxmlformats.org/presentationml/2006/ole">
            <p:oleObj spid="_x0000_s43012" name="Equation" r:id="rId6" imgW="2286000" imgH="914400" progId="">
              <p:embed/>
            </p:oleObj>
          </a:graphicData>
        </a:graphic>
      </p:graphicFrame>
      <p:graphicFrame>
        <p:nvGraphicFramePr>
          <p:cNvPr id="43013" name="Object 8"/>
          <p:cNvGraphicFramePr>
            <a:graphicFrameLocks noChangeAspect="1"/>
          </p:cNvGraphicFramePr>
          <p:nvPr/>
        </p:nvGraphicFramePr>
        <p:xfrm>
          <a:off x="971550" y="4652963"/>
          <a:ext cx="6696075" cy="958850"/>
        </p:xfrm>
        <a:graphic>
          <a:graphicData uri="http://schemas.openxmlformats.org/presentationml/2006/ole">
            <p:oleObj spid="_x0000_s43013" name="Equation" r:id="rId7" imgW="327636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569325" cy="1401762"/>
          </a:xfrm>
        </p:spPr>
        <p:txBody>
          <a:bodyPr/>
          <a:lstStyle/>
          <a:p>
            <a:pPr eaLnBrk="1" hangingPunct="1"/>
            <a:r>
              <a:rPr lang="en-US" altLang="ko-KR" sz="2800" smtClean="0"/>
              <a:t>2.6 Combinations and Functions of Random Variables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</a:t>
            </a:r>
            <a:r>
              <a:rPr lang="en-US" altLang="ko-KR" smtClean="0"/>
              <a:t>2.6.1 Linear Functions of Random Variables (1/4)</a:t>
            </a:r>
          </a:p>
        </p:txBody>
      </p:sp>
      <p:sp>
        <p:nvSpPr>
          <p:cNvPr id="44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ko-KR" smtClean="0"/>
              <a:t>Linear Functions of a Random Variable</a:t>
            </a:r>
          </a:p>
          <a:p>
            <a:pPr lvl="1" eaLnBrk="1" hangingPunct="1"/>
            <a:r>
              <a:rPr lang="en-US" altLang="ko-KR" smtClean="0"/>
              <a:t>If X is a random variable and </a:t>
            </a:r>
            <a:br>
              <a:rPr lang="en-US" altLang="ko-KR" smtClean="0"/>
            </a:br>
            <a:r>
              <a:rPr lang="en-US" altLang="ko-KR" smtClean="0"/>
              <a:t>for some numbers             then</a:t>
            </a:r>
            <a:br>
              <a:rPr lang="en-US" altLang="ko-KR" smtClean="0"/>
            </a:br>
            <a:r>
              <a:rPr lang="en-US" altLang="ko-KR" smtClean="0"/>
              <a:t>and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b="1" smtClean="0">
                <a:solidFill>
                  <a:schemeClr val="hlink"/>
                </a:solidFill>
              </a:rPr>
              <a:t>Standardization</a:t>
            </a:r>
          </a:p>
          <a:p>
            <a:pPr eaLnBrk="1" hangingPunct="1">
              <a:buFontTx/>
              <a:buNone/>
            </a:pPr>
            <a:r>
              <a:rPr lang="en-US" altLang="ko-KR" smtClean="0"/>
              <a:t>	-If a random variable     has an expectation of      and a variance of   ,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has an expectation of </a:t>
            </a:r>
            <a:r>
              <a:rPr lang="en-US" altLang="ko-KR" b="1" smtClean="0">
                <a:solidFill>
                  <a:srgbClr val="FF3300"/>
                </a:solidFill>
              </a:rPr>
              <a:t>zero</a:t>
            </a:r>
            <a:r>
              <a:rPr lang="en-US" altLang="ko-KR" smtClean="0"/>
              <a:t> and a variance of </a:t>
            </a:r>
            <a:r>
              <a:rPr lang="en-US" altLang="ko-KR" b="1" smtClean="0">
                <a:solidFill>
                  <a:srgbClr val="FF3300"/>
                </a:solidFill>
              </a:rPr>
              <a:t>one</a:t>
            </a:r>
            <a:r>
              <a:rPr lang="en-US" altLang="ko-KR" smtClean="0"/>
              <a:t>.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4953000" y="2286000"/>
          <a:ext cx="1585913" cy="355600"/>
        </p:xfrm>
        <a:graphic>
          <a:graphicData uri="http://schemas.openxmlformats.org/presentationml/2006/ole">
            <p:oleObj spid="_x0000_s44034" name="Equation" r:id="rId4" imgW="698400" imgH="177480" progId="">
              <p:embed/>
            </p:oleObj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3505200" y="2590800"/>
          <a:ext cx="935038" cy="365125"/>
        </p:xfrm>
        <a:graphic>
          <a:graphicData uri="http://schemas.openxmlformats.org/presentationml/2006/ole">
            <p:oleObj spid="_x0000_s44035" name="Equation" r:id="rId5" imgW="520560" imgH="203040" progId="">
              <p:embed/>
            </p:oleObj>
          </a:graphicData>
        </a:graphic>
      </p:graphicFrame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5181600" y="2667000"/>
          <a:ext cx="2016125" cy="360363"/>
        </p:xfrm>
        <a:graphic>
          <a:graphicData uri="http://schemas.openxmlformats.org/presentationml/2006/ole">
            <p:oleObj spid="_x0000_s44036" name="Equation" r:id="rId6" imgW="1130040" imgH="203040" progId="">
              <p:embed/>
            </p:oleObj>
          </a:graphicData>
        </a:graphic>
      </p:graphicFrame>
      <p:graphicFrame>
        <p:nvGraphicFramePr>
          <p:cNvPr id="44037" name="Object 7"/>
          <p:cNvGraphicFramePr>
            <a:graphicFrameLocks noChangeAspect="1"/>
          </p:cNvGraphicFramePr>
          <p:nvPr/>
        </p:nvGraphicFramePr>
        <p:xfrm>
          <a:off x="1828800" y="2895600"/>
          <a:ext cx="2447925" cy="415925"/>
        </p:xfrm>
        <a:graphic>
          <a:graphicData uri="http://schemas.openxmlformats.org/presentationml/2006/ole">
            <p:oleObj spid="_x0000_s44037" name="Equation" r:id="rId7" imgW="1244520" imgH="228600" progId="">
              <p:embed/>
            </p:oleObj>
          </a:graphicData>
        </a:graphic>
      </p:graphicFrame>
      <p:graphicFrame>
        <p:nvGraphicFramePr>
          <p:cNvPr id="44038" name="Object 8"/>
          <p:cNvGraphicFramePr>
            <a:graphicFrameLocks noChangeAspect="1"/>
          </p:cNvGraphicFramePr>
          <p:nvPr/>
        </p:nvGraphicFramePr>
        <p:xfrm>
          <a:off x="3505200" y="4038600"/>
          <a:ext cx="287338" cy="266700"/>
        </p:xfrm>
        <a:graphic>
          <a:graphicData uri="http://schemas.openxmlformats.org/presentationml/2006/ole">
            <p:oleObj spid="_x0000_s44038" name="Equation" r:id="rId8" imgW="177480" imgH="164880" progId="">
              <p:embed/>
            </p:oleObj>
          </a:graphicData>
        </a:graphic>
      </p:graphicFrame>
      <p:graphicFrame>
        <p:nvGraphicFramePr>
          <p:cNvPr id="44039" name="Object 9"/>
          <p:cNvGraphicFramePr>
            <a:graphicFrameLocks noChangeAspect="1"/>
          </p:cNvGraphicFramePr>
          <p:nvPr/>
        </p:nvGraphicFramePr>
        <p:xfrm>
          <a:off x="6553200" y="4114800"/>
          <a:ext cx="266700" cy="288925"/>
        </p:xfrm>
        <a:graphic>
          <a:graphicData uri="http://schemas.openxmlformats.org/presentationml/2006/ole">
            <p:oleObj spid="_x0000_s44039" name="Equation" r:id="rId9" imgW="152280" imgH="164880" progId="">
              <p:embed/>
            </p:oleObj>
          </a:graphicData>
        </a:graphic>
      </p:graphicFrame>
      <p:graphicFrame>
        <p:nvGraphicFramePr>
          <p:cNvPr id="44040" name="Object 10"/>
          <p:cNvGraphicFramePr>
            <a:graphicFrameLocks noChangeAspect="1"/>
          </p:cNvGraphicFramePr>
          <p:nvPr/>
        </p:nvGraphicFramePr>
        <p:xfrm>
          <a:off x="2209800" y="4267200"/>
          <a:ext cx="390525" cy="390525"/>
        </p:xfrm>
        <a:graphic>
          <a:graphicData uri="http://schemas.openxmlformats.org/presentationml/2006/ole">
            <p:oleObj spid="_x0000_s44040" name="Equation" r:id="rId10" imgW="203040" imgH="203040" progId="">
              <p:embed/>
            </p:oleObj>
          </a:graphicData>
        </a:graphic>
      </p:graphicFrame>
      <p:graphicFrame>
        <p:nvGraphicFramePr>
          <p:cNvPr id="44041" name="Object 11"/>
          <p:cNvGraphicFramePr>
            <a:graphicFrameLocks noChangeAspect="1"/>
          </p:cNvGraphicFramePr>
          <p:nvPr/>
        </p:nvGraphicFramePr>
        <p:xfrm>
          <a:off x="2819400" y="4343400"/>
          <a:ext cx="2952750" cy="777875"/>
        </p:xfrm>
        <a:graphic>
          <a:graphicData uri="http://schemas.openxmlformats.org/presentationml/2006/ole">
            <p:oleObj spid="_x0000_s44041" name="Equation" r:id="rId11" imgW="16380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2.6.1 Linear Functions of Random Variables  (2/4)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21:</a:t>
            </a:r>
            <a:r>
              <a:rPr lang="en-US" altLang="ko-KR" b="1" smtClean="0"/>
              <a:t>Test Score Standardization</a:t>
            </a:r>
          </a:p>
          <a:p>
            <a:pPr lvl="1" eaLnBrk="1" hangingPunct="1"/>
            <a:r>
              <a:rPr lang="en-US" altLang="ko-KR" smtClean="0"/>
              <a:t>Suppose that the raw score X from a particular testing procedure are distributed between -5 and 20 with an expected value of 10 and a variance 7. In order to standardize the scores so that they lie between 0 and 100, the linear transformation                       is applied to the scores.</a:t>
            </a: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4356100" y="3284538"/>
          <a:ext cx="1800225" cy="288925"/>
        </p:xfrm>
        <a:graphic>
          <a:graphicData uri="http://schemas.openxmlformats.org/presentationml/2006/ole">
            <p:oleObj spid="_x0000_s45058" name="Equation" r:id="rId4" imgW="787320" imgH="177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2.6.1 Linear Functions of Random Variables  (3/4)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For example, x=12 corresponds to a standardized score of y=(4ⅹ12)+20=68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46082" name="Object 0"/>
          <p:cNvGraphicFramePr>
            <a:graphicFrameLocks noChangeAspect="1"/>
          </p:cNvGraphicFramePr>
          <p:nvPr/>
        </p:nvGraphicFramePr>
        <p:xfrm>
          <a:off x="2051050" y="2679700"/>
          <a:ext cx="5184775" cy="439738"/>
        </p:xfrm>
        <a:graphic>
          <a:graphicData uri="http://schemas.openxmlformats.org/presentationml/2006/ole">
            <p:oleObj spid="_x0000_s46082" name="Equation" r:id="rId4" imgW="2400120" imgH="203040" progId="">
              <p:embed/>
            </p:oleObj>
          </a:graphicData>
        </a:graphic>
      </p:graphicFrame>
      <p:graphicFrame>
        <p:nvGraphicFramePr>
          <p:cNvPr id="46083" name="Object 1"/>
          <p:cNvGraphicFramePr>
            <a:graphicFrameLocks noChangeAspect="1"/>
          </p:cNvGraphicFramePr>
          <p:nvPr/>
        </p:nvGraphicFramePr>
        <p:xfrm>
          <a:off x="2051050" y="3314700"/>
          <a:ext cx="4608513" cy="500063"/>
        </p:xfrm>
        <a:graphic>
          <a:graphicData uri="http://schemas.openxmlformats.org/presentationml/2006/ole">
            <p:oleObj spid="_x0000_s46083" name="Equation" r:id="rId5" imgW="2108160" imgH="228600" progId="">
              <p:embed/>
            </p:oleObj>
          </a:graphicData>
        </a:graphic>
      </p:graphicFrame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051050" y="4005263"/>
          <a:ext cx="2376488" cy="492125"/>
        </p:xfrm>
        <a:graphic>
          <a:graphicData uri="http://schemas.openxmlformats.org/presentationml/2006/ole">
            <p:oleObj spid="_x0000_s46084" name="Equation" r:id="rId6" imgW="1168200" imgH="241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2.6.1 Linear Functions of Random Variables  (4/4)</a:t>
            </a:r>
          </a:p>
        </p:txBody>
      </p:sp>
      <p:sp>
        <p:nvSpPr>
          <p:cNvPr id="47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ko-KR" smtClean="0"/>
              <a:t>Sums of Random Variables</a:t>
            </a:r>
          </a:p>
          <a:p>
            <a:pPr lvl="1" eaLnBrk="1" hangingPunct="1"/>
            <a:r>
              <a:rPr lang="en-US" altLang="ko-KR" smtClean="0"/>
              <a:t>If     and     are two random variables, then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and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lvl="1" eaLnBrk="1" hangingPunct="1"/>
            <a:r>
              <a:rPr lang="en-US" altLang="ko-KR" smtClean="0"/>
              <a:t>If     and     are independent, so that  </a:t>
            </a:r>
            <a:br>
              <a:rPr lang="en-US" altLang="ko-KR" smtClean="0"/>
            </a:br>
            <a:r>
              <a:rPr lang="en-US" altLang="ko-KR" smtClean="0"/>
              <a:t>then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</a:t>
            </a: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1547813" y="2054225"/>
          <a:ext cx="344487" cy="366713"/>
        </p:xfrm>
        <a:graphic>
          <a:graphicData uri="http://schemas.openxmlformats.org/presentationml/2006/ole">
            <p:oleObj spid="_x0000_s47106" name="Equation" r:id="rId4" imgW="203040" imgH="215640" progId="">
              <p:embed/>
            </p:oleObj>
          </a:graphicData>
        </a:graphic>
      </p:graphicFrame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2405063" y="2054225"/>
          <a:ext cx="366712" cy="366713"/>
        </p:xfrm>
        <a:graphic>
          <a:graphicData uri="http://schemas.openxmlformats.org/presentationml/2006/ole">
            <p:oleObj spid="_x0000_s47107" name="Equation" r:id="rId5" imgW="215640" imgH="215640" progId="">
              <p:embed/>
            </p:oleObj>
          </a:graphicData>
        </a:graphic>
      </p:graphicFrame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1333500" y="2420938"/>
          <a:ext cx="5600700" cy="474662"/>
        </p:xfrm>
        <a:graphic>
          <a:graphicData uri="http://schemas.openxmlformats.org/presentationml/2006/ole">
            <p:oleObj spid="_x0000_s47108" name="Equation" r:id="rId6" imgW="2844720" imgH="215640" progId="">
              <p:embed/>
            </p:oleObj>
          </a:graphicData>
        </a:graphic>
      </p:graphicFrame>
      <p:graphicFrame>
        <p:nvGraphicFramePr>
          <p:cNvPr id="47109" name="Object 7"/>
          <p:cNvGraphicFramePr>
            <a:graphicFrameLocks noChangeAspect="1"/>
          </p:cNvGraphicFramePr>
          <p:nvPr/>
        </p:nvGraphicFramePr>
        <p:xfrm>
          <a:off x="1219200" y="3284538"/>
          <a:ext cx="6705600" cy="525462"/>
        </p:xfrm>
        <a:graphic>
          <a:graphicData uri="http://schemas.openxmlformats.org/presentationml/2006/ole">
            <p:oleObj spid="_x0000_s47109" name="Equation" r:id="rId7" imgW="3174840" imgH="215640" progId="">
              <p:embed/>
            </p:oleObj>
          </a:graphicData>
        </a:graphic>
      </p:graphicFrame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1563688" y="3933825"/>
          <a:ext cx="344487" cy="366713"/>
        </p:xfrm>
        <a:graphic>
          <a:graphicData uri="http://schemas.openxmlformats.org/presentationml/2006/ole">
            <p:oleObj spid="_x0000_s47110" name="Equation" r:id="rId8" imgW="203040" imgH="215640" progId="">
              <p:embed/>
            </p:oleObj>
          </a:graphicData>
        </a:graphic>
      </p:graphicFrame>
      <p:graphicFrame>
        <p:nvGraphicFramePr>
          <p:cNvPr id="47111" name="Object 9"/>
          <p:cNvGraphicFramePr>
            <a:graphicFrameLocks noChangeAspect="1"/>
          </p:cNvGraphicFramePr>
          <p:nvPr/>
        </p:nvGraphicFramePr>
        <p:xfrm>
          <a:off x="2405063" y="3925888"/>
          <a:ext cx="366712" cy="366712"/>
        </p:xfrm>
        <a:graphic>
          <a:graphicData uri="http://schemas.openxmlformats.org/presentationml/2006/ole">
            <p:oleObj spid="_x0000_s47111" name="Equation" r:id="rId9" imgW="215640" imgH="215640" progId="">
              <p:embed/>
            </p:oleObj>
          </a:graphicData>
        </a:graphic>
      </p:graphicFrame>
      <p:graphicFrame>
        <p:nvGraphicFramePr>
          <p:cNvPr id="47112" name="Object 10"/>
          <p:cNvGraphicFramePr>
            <a:graphicFrameLocks noChangeAspect="1"/>
          </p:cNvGraphicFramePr>
          <p:nvPr/>
        </p:nvGraphicFramePr>
        <p:xfrm>
          <a:off x="5826125" y="3933825"/>
          <a:ext cx="2098675" cy="434975"/>
        </p:xfrm>
        <a:graphic>
          <a:graphicData uri="http://schemas.openxmlformats.org/presentationml/2006/ole">
            <p:oleObj spid="_x0000_s47112" name="Equation" r:id="rId10" imgW="1041120" imgH="215640" progId="">
              <p:embed/>
            </p:oleObj>
          </a:graphicData>
        </a:graphic>
      </p:graphicFrame>
      <p:graphicFrame>
        <p:nvGraphicFramePr>
          <p:cNvPr id="47113" name="Object 11"/>
          <p:cNvGraphicFramePr>
            <a:graphicFrameLocks noChangeAspect="1"/>
          </p:cNvGraphicFramePr>
          <p:nvPr/>
        </p:nvGraphicFramePr>
        <p:xfrm>
          <a:off x="1676400" y="4724400"/>
          <a:ext cx="5154613" cy="463550"/>
        </p:xfrm>
        <a:graphic>
          <a:graphicData uri="http://schemas.openxmlformats.org/presentationml/2006/ole">
            <p:oleObj spid="_x0000_s47113" name="Equation" r:id="rId11" imgW="2184120" imgH="215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 smtClean="0"/>
          </a:p>
        </p:txBody>
      </p:sp>
      <p:sp>
        <p:nvSpPr>
          <p:cNvPr id="48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Properties of </a:t>
            </a:r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48130" name="Equation" r:id="rId4" imgW="914400" imgH="198720" progId="">
              <p:embed/>
            </p:oleObj>
          </a:graphicData>
        </a:graphic>
      </p:graphicFrame>
      <p:graphicFrame>
        <p:nvGraphicFramePr>
          <p:cNvPr id="48131" name="Object 5"/>
          <p:cNvGraphicFramePr>
            <a:graphicFrameLocks noChangeAspect="1"/>
          </p:cNvGraphicFramePr>
          <p:nvPr/>
        </p:nvGraphicFramePr>
        <p:xfrm>
          <a:off x="2555875" y="1628775"/>
          <a:ext cx="1728788" cy="495300"/>
        </p:xfrm>
        <a:graphic>
          <a:graphicData uri="http://schemas.openxmlformats.org/presentationml/2006/ole">
            <p:oleObj spid="_x0000_s48131" name="Equation" r:id="rId5" imgW="799920" imgH="228600" progId="">
              <p:embed/>
            </p:oleObj>
          </a:graphicData>
        </a:graphic>
      </p:graphicFrame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749300" y="2205038"/>
          <a:ext cx="4908550" cy="473075"/>
        </p:xfrm>
        <a:graphic>
          <a:graphicData uri="http://schemas.openxmlformats.org/presentationml/2006/ole">
            <p:oleObj spid="_x0000_s48132" name="Equation" r:id="rId6" imgW="2374560" imgH="228600" progId="">
              <p:embed/>
            </p:oleObj>
          </a:graphicData>
        </a:graphic>
      </p:graphicFrame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684213" y="2852738"/>
            <a:ext cx="7489825" cy="2492375"/>
            <a:chOff x="476" y="1616"/>
            <a:chExt cx="4718" cy="1570"/>
          </a:xfrm>
        </p:grpSpPr>
        <p:graphicFrame>
          <p:nvGraphicFramePr>
            <p:cNvPr id="48134" name="Object 7"/>
            <p:cNvGraphicFramePr>
              <a:graphicFrameLocks noChangeAspect="1"/>
            </p:cNvGraphicFramePr>
            <p:nvPr/>
          </p:nvGraphicFramePr>
          <p:xfrm>
            <a:off x="476" y="1616"/>
            <a:ext cx="2540" cy="307"/>
          </p:xfrm>
          <a:graphic>
            <a:graphicData uri="http://schemas.openxmlformats.org/presentationml/2006/ole">
              <p:oleObj spid="_x0000_s48134" name="Equation" r:id="rId7" imgW="1892160" imgH="228600" progId="">
                <p:embed/>
              </p:oleObj>
            </a:graphicData>
          </a:graphic>
        </p:graphicFrame>
        <p:graphicFrame>
          <p:nvGraphicFramePr>
            <p:cNvPr id="48135" name="Object 8"/>
            <p:cNvGraphicFramePr>
              <a:graphicFrameLocks noChangeAspect="1"/>
            </p:cNvGraphicFramePr>
            <p:nvPr/>
          </p:nvGraphicFramePr>
          <p:xfrm>
            <a:off x="703" y="1933"/>
            <a:ext cx="1951" cy="310"/>
          </p:xfrm>
          <a:graphic>
            <a:graphicData uri="http://schemas.openxmlformats.org/presentationml/2006/ole">
              <p:oleObj spid="_x0000_s48135" name="Equation" r:id="rId8" imgW="1434960" imgH="228600" progId="">
                <p:embed/>
              </p:oleObj>
            </a:graphicData>
          </a:graphic>
        </p:graphicFrame>
        <p:graphicFrame>
          <p:nvGraphicFramePr>
            <p:cNvPr id="48136" name="Object 9"/>
            <p:cNvGraphicFramePr>
              <a:graphicFrameLocks noChangeAspect="1"/>
            </p:cNvGraphicFramePr>
            <p:nvPr/>
          </p:nvGraphicFramePr>
          <p:xfrm>
            <a:off x="2744" y="1933"/>
            <a:ext cx="2041" cy="314"/>
          </p:xfrm>
          <a:graphic>
            <a:graphicData uri="http://schemas.openxmlformats.org/presentationml/2006/ole">
              <p:oleObj spid="_x0000_s48136" name="Equation" r:id="rId9" imgW="1485720" imgH="228600" progId="">
                <p:embed/>
              </p:oleObj>
            </a:graphicData>
          </a:graphic>
        </p:graphicFrame>
        <p:graphicFrame>
          <p:nvGraphicFramePr>
            <p:cNvPr id="48137" name="Object 10"/>
            <p:cNvGraphicFramePr>
              <a:graphicFrameLocks noChangeAspect="1"/>
            </p:cNvGraphicFramePr>
            <p:nvPr/>
          </p:nvGraphicFramePr>
          <p:xfrm>
            <a:off x="703" y="2251"/>
            <a:ext cx="3720" cy="294"/>
          </p:xfrm>
          <a:graphic>
            <a:graphicData uri="http://schemas.openxmlformats.org/presentationml/2006/ole">
              <p:oleObj spid="_x0000_s48137" name="Equation" r:id="rId10" imgW="2895480" imgH="228600" progId="">
                <p:embed/>
              </p:oleObj>
            </a:graphicData>
          </a:graphic>
        </p:graphicFrame>
        <p:graphicFrame>
          <p:nvGraphicFramePr>
            <p:cNvPr id="48138" name="Object 11"/>
            <p:cNvGraphicFramePr>
              <a:graphicFrameLocks noChangeAspect="1"/>
            </p:cNvGraphicFramePr>
            <p:nvPr/>
          </p:nvGraphicFramePr>
          <p:xfrm>
            <a:off x="703" y="2568"/>
            <a:ext cx="4491" cy="618"/>
          </p:xfrm>
          <a:graphic>
            <a:graphicData uri="http://schemas.openxmlformats.org/presentationml/2006/ole">
              <p:oleObj spid="_x0000_s48138" name="Equation" r:id="rId11" imgW="3314520" imgH="457200" progId="">
                <p:embed/>
              </p:oleObj>
            </a:graphicData>
          </a:graphic>
        </p:graphicFrame>
      </p:grpSp>
      <p:graphicFrame>
        <p:nvGraphicFramePr>
          <p:cNvPr id="48133" name="Object 12"/>
          <p:cNvGraphicFramePr>
            <a:graphicFrameLocks noChangeAspect="1"/>
          </p:cNvGraphicFramePr>
          <p:nvPr/>
        </p:nvGraphicFramePr>
        <p:xfrm>
          <a:off x="684213" y="5589588"/>
          <a:ext cx="7127875" cy="493712"/>
        </p:xfrm>
        <a:graphic>
          <a:graphicData uri="http://schemas.openxmlformats.org/presentationml/2006/ole">
            <p:oleObj spid="_x0000_s48133" name="Equation" r:id="rId12" imgW="331452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(1/5)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Linear Combinations of Random Variables</a:t>
            </a:r>
          </a:p>
          <a:p>
            <a:pPr lvl="1" eaLnBrk="1" hangingPunct="1"/>
            <a:r>
              <a:rPr lang="en-US" altLang="ko-KR" smtClean="0"/>
              <a:t>If                 is a sequence of random variables and              and     are constants, then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lvl="1" eaLnBrk="1" hangingPunct="1"/>
            <a:r>
              <a:rPr lang="en-US" altLang="ko-KR" smtClean="0"/>
              <a:t>If, in addition, the random variables are independent, then  </a:t>
            </a: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1547813" y="1960563"/>
          <a:ext cx="1187450" cy="388937"/>
        </p:xfrm>
        <a:graphic>
          <a:graphicData uri="http://schemas.openxmlformats.org/presentationml/2006/ole">
            <p:oleObj spid="_x0000_s49154" name="Equation" r:id="rId4" imgW="698400" imgH="228600" progId="">
              <p:embed/>
            </p:oleObj>
          </a:graphicData>
        </a:graphic>
      </p:graphicFrame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7640638" y="1989138"/>
          <a:ext cx="1035050" cy="388937"/>
        </p:xfrm>
        <a:graphic>
          <a:graphicData uri="http://schemas.openxmlformats.org/presentationml/2006/ole">
            <p:oleObj spid="_x0000_s49155" name="Equation" r:id="rId5" imgW="609480" imgH="228600" progId="">
              <p:embed/>
            </p:oleObj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/>
        </p:nvGraphicFramePr>
        <p:xfrm>
          <a:off x="1835150" y="2335213"/>
          <a:ext cx="215900" cy="301625"/>
        </p:xfrm>
        <a:graphic>
          <a:graphicData uri="http://schemas.openxmlformats.org/presentationml/2006/ole">
            <p:oleObj spid="_x0000_s49156" name="Equation" r:id="rId6" imgW="126720" imgH="177480" progId="">
              <p:embed/>
            </p:oleObj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/>
        </p:nvGraphicFramePr>
        <p:xfrm>
          <a:off x="1371600" y="2743200"/>
          <a:ext cx="6577013" cy="465138"/>
        </p:xfrm>
        <a:graphic>
          <a:graphicData uri="http://schemas.openxmlformats.org/presentationml/2006/ole">
            <p:oleObj spid="_x0000_s49157" name="Equation" r:id="rId7" imgW="3238200" imgH="228600" progId="">
              <p:embed/>
            </p:oleObj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1295400" y="4038600"/>
          <a:ext cx="6692900" cy="484188"/>
        </p:xfrm>
        <a:graphic>
          <a:graphicData uri="http://schemas.openxmlformats.org/presentationml/2006/ole">
            <p:oleObj spid="_x0000_s49158" name="Equation" r:id="rId8" imgW="351756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(2/5)</a:t>
            </a:r>
          </a:p>
        </p:txBody>
      </p:sp>
      <p:sp>
        <p:nvSpPr>
          <p:cNvPr id="501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Averaging </a:t>
            </a:r>
            <a:r>
              <a:rPr lang="en-US" altLang="ko-KR" b="1" smtClean="0"/>
              <a:t>Independent Random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Suppose that                is a sequence of independent random variables with an expectation    and a variance    .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Let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Then                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and 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FF3300"/>
                </a:solidFill>
              </a:rPr>
              <a:t>What happened to the variance?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smtClean="0"/>
          </a:p>
        </p:txBody>
      </p:sp>
      <p:graphicFrame>
        <p:nvGraphicFramePr>
          <p:cNvPr id="50178" name="Object 0"/>
          <p:cNvGraphicFramePr>
            <a:graphicFrameLocks noChangeAspect="1"/>
          </p:cNvGraphicFramePr>
          <p:nvPr/>
        </p:nvGraphicFramePr>
        <p:xfrm>
          <a:off x="2895600" y="1676400"/>
          <a:ext cx="1187450" cy="388938"/>
        </p:xfrm>
        <a:graphic>
          <a:graphicData uri="http://schemas.openxmlformats.org/presentationml/2006/ole">
            <p:oleObj spid="_x0000_s50178" name="Equation" r:id="rId4" imgW="698400" imgH="228600" progId="">
              <p:embed/>
            </p:oleObj>
          </a:graphicData>
        </a:graphic>
      </p:graphicFrame>
      <p:graphicFrame>
        <p:nvGraphicFramePr>
          <p:cNvPr id="50179" name="Object 1"/>
          <p:cNvGraphicFramePr>
            <a:graphicFrameLocks noChangeAspect="1"/>
          </p:cNvGraphicFramePr>
          <p:nvPr/>
        </p:nvGraphicFramePr>
        <p:xfrm>
          <a:off x="5791200" y="2057400"/>
          <a:ext cx="258763" cy="280988"/>
        </p:xfrm>
        <a:graphic>
          <a:graphicData uri="http://schemas.openxmlformats.org/presentationml/2006/ole">
            <p:oleObj spid="_x0000_s50179" name="Equation" r:id="rId5" imgW="152280" imgH="164880" progId="">
              <p:embed/>
            </p:oleObj>
          </a:graphicData>
        </a:graphic>
      </p:graphicFrame>
      <p:graphicFrame>
        <p:nvGraphicFramePr>
          <p:cNvPr id="50180" name="Object 2"/>
          <p:cNvGraphicFramePr>
            <a:graphicFrameLocks noChangeAspect="1"/>
          </p:cNvGraphicFramePr>
          <p:nvPr/>
        </p:nvGraphicFramePr>
        <p:xfrm>
          <a:off x="7848600" y="2057400"/>
          <a:ext cx="344488" cy="344488"/>
        </p:xfrm>
        <a:graphic>
          <a:graphicData uri="http://schemas.openxmlformats.org/presentationml/2006/ole">
            <p:oleObj spid="_x0000_s50180" name="Equation" r:id="rId6" imgW="203040" imgH="203040" progId="">
              <p:embed/>
            </p:oleObj>
          </a:graphicData>
        </a:graphic>
      </p:graphicFrame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2051050" y="3068638"/>
          <a:ext cx="1878013" cy="668337"/>
        </p:xfrm>
        <a:graphic>
          <a:graphicData uri="http://schemas.openxmlformats.org/presentationml/2006/ole">
            <p:oleObj spid="_x0000_s50181" name="Equation" r:id="rId7" imgW="1104840" imgH="393480" progId="">
              <p:embed/>
            </p:oleObj>
          </a:graphicData>
        </a:graphic>
      </p:graphicFrame>
      <p:graphicFrame>
        <p:nvGraphicFramePr>
          <p:cNvPr id="50182" name="Object 4"/>
          <p:cNvGraphicFramePr>
            <a:graphicFrameLocks noChangeAspect="1"/>
          </p:cNvGraphicFramePr>
          <p:nvPr/>
        </p:nvGraphicFramePr>
        <p:xfrm>
          <a:off x="2195513" y="3789363"/>
          <a:ext cx="1100137" cy="409575"/>
        </p:xfrm>
        <a:graphic>
          <a:graphicData uri="http://schemas.openxmlformats.org/presentationml/2006/ole">
            <p:oleObj spid="_x0000_s50182" name="Equation" r:id="rId8" imgW="647640" imgH="241200" progId="">
              <p:embed/>
            </p:oleObj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/>
        </p:nvGraphicFramePr>
        <p:xfrm>
          <a:off x="2051050" y="4365625"/>
          <a:ext cx="1466850" cy="712788"/>
        </p:xfrm>
        <a:graphic>
          <a:graphicData uri="http://schemas.openxmlformats.org/presentationml/2006/ole">
            <p:oleObj spid="_x0000_s50183" name="Equation" r:id="rId9" imgW="86328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(3/5)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1476375" y="1844675"/>
          <a:ext cx="5805488" cy="1423988"/>
        </p:xfrm>
        <a:graphic>
          <a:graphicData uri="http://schemas.openxmlformats.org/presentationml/2006/ole">
            <p:oleObj spid="_x0000_s51202" name="Equation" r:id="rId4" imgW="3416040" imgH="838080" progId="">
              <p:embed/>
            </p:oleObj>
          </a:graphicData>
        </a:graphic>
      </p:graphicFrame>
      <p:graphicFrame>
        <p:nvGraphicFramePr>
          <p:cNvPr id="51203" name="Object 5"/>
          <p:cNvGraphicFramePr>
            <a:graphicFrameLocks noChangeAspect="1"/>
          </p:cNvGraphicFramePr>
          <p:nvPr>
            <p:ph type="body" idx="1"/>
          </p:nvPr>
        </p:nvGraphicFramePr>
        <p:xfrm>
          <a:off x="1403350" y="4076700"/>
          <a:ext cx="7143750" cy="1597025"/>
        </p:xfrm>
        <a:graphic>
          <a:graphicData uri="http://schemas.openxmlformats.org/presentationml/2006/ole">
            <p:oleObj spid="_x0000_s51203" name="Equation" r:id="rId5" imgW="4203360" imgH="93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 Random Variables (4/5)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21</a:t>
            </a:r>
          </a:p>
          <a:p>
            <a:pPr lvl="1" eaLnBrk="1" hangingPunct="1"/>
            <a:r>
              <a:rPr lang="en-US" altLang="ko-KR" smtClean="0"/>
              <a:t>The standardized scores of the two tests are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final score is</a:t>
            </a:r>
          </a:p>
          <a:p>
            <a:pPr lvl="2" eaLnBrk="1" hangingPunct="1"/>
            <a:endParaRPr lang="en-US" altLang="ko-KR" smtClean="0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2501900" y="2400300"/>
          <a:ext cx="3582988" cy="668338"/>
        </p:xfrm>
        <a:graphic>
          <a:graphicData uri="http://schemas.openxmlformats.org/presentationml/2006/ole">
            <p:oleObj spid="_x0000_s52226" name="Equation" r:id="rId4" imgW="2108160" imgH="393480" progId="">
              <p:embed/>
            </p:oleObj>
          </a:graphicData>
        </a:graphic>
      </p:graphicFrame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2487613" y="3573463"/>
          <a:ext cx="3668712" cy="668337"/>
        </p:xfrm>
        <a:graphic>
          <a:graphicData uri="http://schemas.openxmlformats.org/presentationml/2006/ole">
            <p:oleObj spid="_x0000_s52227" name="Equation" r:id="rId5" imgW="215892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2.1.2 Probability Mass Function (1/2)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02363" cy="4565650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: Machine Breakdowns</a:t>
            </a:r>
          </a:p>
          <a:p>
            <a:pPr lvl="1" eaLnBrk="1" hangingPunct="1"/>
            <a:r>
              <a:rPr lang="en-US" altLang="ko-KR" i="1" smtClean="0"/>
              <a:t>P </a:t>
            </a:r>
            <a:r>
              <a:rPr lang="en-US" altLang="ko-KR" smtClean="0"/>
              <a:t>(cost=50)=0.3, </a:t>
            </a:r>
            <a:r>
              <a:rPr lang="en-US" altLang="ko-KR" i="1" smtClean="0"/>
              <a:t>P </a:t>
            </a:r>
            <a:r>
              <a:rPr lang="en-US" altLang="ko-KR" smtClean="0"/>
              <a:t>(cost=200)=0.2, </a:t>
            </a:r>
            <a:br>
              <a:rPr lang="en-US" altLang="ko-KR" smtClean="0"/>
            </a:br>
            <a:r>
              <a:rPr lang="en-US" altLang="ko-KR" i="1" smtClean="0"/>
              <a:t>P </a:t>
            </a:r>
            <a:r>
              <a:rPr lang="en-US" altLang="ko-KR" smtClean="0"/>
              <a:t>(cost=350)=0.5</a:t>
            </a:r>
          </a:p>
          <a:p>
            <a:pPr lvl="1" eaLnBrk="1" hangingPunct="1"/>
            <a:r>
              <a:rPr lang="en-US" altLang="ko-KR" smtClean="0"/>
              <a:t>0.3 + 0.2 + 0.5 =1</a:t>
            </a:r>
          </a:p>
        </p:txBody>
      </p:sp>
      <p:graphicFrame>
        <p:nvGraphicFramePr>
          <p:cNvPr id="15439" name="Group 79"/>
          <p:cNvGraphicFramePr>
            <a:graphicFrameLocks noGrp="1"/>
          </p:cNvGraphicFramePr>
          <p:nvPr>
            <p:ph sz="quarter" idx="2"/>
          </p:nvPr>
        </p:nvGraphicFramePr>
        <p:xfrm>
          <a:off x="5580063" y="2565400"/>
          <a:ext cx="2879725" cy="1023938"/>
        </p:xfrm>
        <a:graphic>
          <a:graphicData uri="http://schemas.openxmlformats.org/drawingml/2006/table">
            <a:tbl>
              <a:tblPr/>
              <a:tblGrid>
                <a:gridCol w="720725"/>
                <a:gridCol w="719137"/>
                <a:gridCol w="720725"/>
                <a:gridCol w="719138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350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" name="Object 48"/>
          <p:cNvGraphicFramePr>
            <a:graphicFrameLocks noChangeAspect="1"/>
          </p:cNvGraphicFramePr>
          <p:nvPr/>
        </p:nvGraphicFramePr>
        <p:xfrm>
          <a:off x="5792788" y="2595563"/>
          <a:ext cx="363537" cy="546100"/>
        </p:xfrm>
        <a:graphic>
          <a:graphicData uri="http://schemas.openxmlformats.org/presentationml/2006/ole">
            <p:oleObj spid="_x0000_s4098" name="Equation" r:id="rId4" imgW="152280" imgH="228600" progId="">
              <p:embed/>
            </p:oleObj>
          </a:graphicData>
        </a:graphic>
      </p:graphicFrame>
      <p:graphicFrame>
        <p:nvGraphicFramePr>
          <p:cNvPr id="4099" name="Object 51"/>
          <p:cNvGraphicFramePr>
            <a:graphicFrameLocks noChangeAspect="1"/>
          </p:cNvGraphicFramePr>
          <p:nvPr/>
        </p:nvGraphicFramePr>
        <p:xfrm>
          <a:off x="5795963" y="3170238"/>
          <a:ext cx="342900" cy="474662"/>
        </p:xfrm>
        <a:graphic>
          <a:graphicData uri="http://schemas.openxmlformats.org/presentationml/2006/ole">
            <p:oleObj spid="_x0000_s4099" name="Equation" r:id="rId5" imgW="164880" imgH="228600" progId="">
              <p:embed/>
            </p:oleObj>
          </a:graphicData>
        </a:graphic>
      </p:graphicFrame>
      <p:grpSp>
        <p:nvGrpSpPr>
          <p:cNvPr id="4121" name="Group 90"/>
          <p:cNvGrpSpPr>
            <a:grpSpLocks/>
          </p:cNvGrpSpPr>
          <p:nvPr/>
        </p:nvGrpSpPr>
        <p:grpSpPr bwMode="auto">
          <a:xfrm>
            <a:off x="971550" y="3573463"/>
            <a:ext cx="5434013" cy="2763837"/>
            <a:chOff x="612" y="2251"/>
            <a:chExt cx="3423" cy="1741"/>
          </a:xfrm>
        </p:grpSpPr>
        <p:sp>
          <p:nvSpPr>
            <p:cNvPr id="4122" name="Line 53"/>
            <p:cNvSpPr>
              <a:spLocks noChangeShapeType="1"/>
            </p:cNvSpPr>
            <p:nvPr/>
          </p:nvSpPr>
          <p:spPr bwMode="auto">
            <a:xfrm>
              <a:off x="975" y="2251"/>
              <a:ext cx="0" cy="1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3" name="Line 54"/>
            <p:cNvSpPr>
              <a:spLocks noChangeShapeType="1"/>
            </p:cNvSpPr>
            <p:nvPr/>
          </p:nvSpPr>
          <p:spPr bwMode="auto">
            <a:xfrm>
              <a:off x="975" y="3702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4100" name="Object 55"/>
            <p:cNvGraphicFramePr>
              <a:graphicFrameLocks noChangeAspect="1"/>
            </p:cNvGraphicFramePr>
            <p:nvPr/>
          </p:nvGraphicFramePr>
          <p:xfrm>
            <a:off x="612" y="2260"/>
            <a:ext cx="352" cy="209"/>
          </p:xfrm>
          <a:graphic>
            <a:graphicData uri="http://schemas.openxmlformats.org/presentationml/2006/ole">
              <p:oleObj spid="_x0000_s4100" name="Equation" r:id="rId6" imgW="342720" imgH="203040" progId="">
                <p:embed/>
              </p:oleObj>
            </a:graphicData>
          </a:graphic>
        </p:graphicFrame>
        <p:sp>
          <p:nvSpPr>
            <p:cNvPr id="4124" name="Line 56"/>
            <p:cNvSpPr>
              <a:spLocks noChangeShapeType="1"/>
            </p:cNvSpPr>
            <p:nvPr/>
          </p:nvSpPr>
          <p:spPr bwMode="auto">
            <a:xfrm>
              <a:off x="1474" y="302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5" name="Line 59"/>
            <p:cNvSpPr>
              <a:spLocks noChangeShapeType="1"/>
            </p:cNvSpPr>
            <p:nvPr/>
          </p:nvSpPr>
          <p:spPr bwMode="auto">
            <a:xfrm>
              <a:off x="1519" y="3022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6" name="Line 60"/>
            <p:cNvSpPr>
              <a:spLocks noChangeShapeType="1"/>
            </p:cNvSpPr>
            <p:nvPr/>
          </p:nvSpPr>
          <p:spPr bwMode="auto">
            <a:xfrm>
              <a:off x="2336" y="3249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7" name="Line 61"/>
            <p:cNvSpPr>
              <a:spLocks noChangeShapeType="1"/>
            </p:cNvSpPr>
            <p:nvPr/>
          </p:nvSpPr>
          <p:spPr bwMode="auto">
            <a:xfrm>
              <a:off x="3107" y="2568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28" name="Text Box 63"/>
            <p:cNvSpPr txBox="1">
              <a:spLocks noChangeArrowheads="1"/>
            </p:cNvSpPr>
            <p:nvPr/>
          </p:nvSpPr>
          <p:spPr bwMode="auto">
            <a:xfrm>
              <a:off x="2925" y="2337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4129" name="Text Box 64"/>
            <p:cNvSpPr txBox="1">
              <a:spLocks noChangeArrowheads="1"/>
            </p:cNvSpPr>
            <p:nvPr/>
          </p:nvSpPr>
          <p:spPr bwMode="auto">
            <a:xfrm>
              <a:off x="1338" y="279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4130" name="Text Box 71"/>
            <p:cNvSpPr txBox="1">
              <a:spLocks noChangeArrowheads="1"/>
            </p:cNvSpPr>
            <p:nvPr/>
          </p:nvSpPr>
          <p:spPr bwMode="auto">
            <a:xfrm>
              <a:off x="1383" y="3748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4131" name="Text Box 72"/>
            <p:cNvSpPr txBox="1">
              <a:spLocks noChangeArrowheads="1"/>
            </p:cNvSpPr>
            <p:nvPr/>
          </p:nvSpPr>
          <p:spPr bwMode="auto">
            <a:xfrm>
              <a:off x="2154" y="3748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4132" name="Text Box 73"/>
            <p:cNvSpPr txBox="1">
              <a:spLocks noChangeArrowheads="1"/>
            </p:cNvSpPr>
            <p:nvPr/>
          </p:nvSpPr>
          <p:spPr bwMode="auto">
            <a:xfrm>
              <a:off x="2971" y="3748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350</a:t>
              </a:r>
            </a:p>
          </p:txBody>
        </p:sp>
        <p:graphicFrame>
          <p:nvGraphicFramePr>
            <p:cNvPr id="4101" name="Object 75"/>
            <p:cNvGraphicFramePr>
              <a:graphicFrameLocks noChangeAspect="1"/>
            </p:cNvGraphicFramePr>
            <p:nvPr/>
          </p:nvGraphicFramePr>
          <p:xfrm>
            <a:off x="3470" y="3748"/>
            <a:ext cx="565" cy="244"/>
          </p:xfrm>
          <a:graphic>
            <a:graphicData uri="http://schemas.openxmlformats.org/presentationml/2006/ole">
              <p:oleObj spid="_x0000_s4101" name="Equation" r:id="rId7" imgW="507960" imgH="203040" progId="">
                <p:embed/>
              </p:oleObj>
            </a:graphicData>
          </a:graphic>
        </p:graphicFrame>
        <p:sp>
          <p:nvSpPr>
            <p:cNvPr id="4133" name="Line 80"/>
            <p:cNvSpPr>
              <a:spLocks noChangeShapeType="1"/>
            </p:cNvSpPr>
            <p:nvPr/>
          </p:nvSpPr>
          <p:spPr bwMode="auto">
            <a:xfrm>
              <a:off x="1474" y="32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4" name="Line 81"/>
            <p:cNvSpPr>
              <a:spLocks noChangeShapeType="1"/>
            </p:cNvSpPr>
            <p:nvPr/>
          </p:nvSpPr>
          <p:spPr bwMode="auto">
            <a:xfrm>
              <a:off x="1474" y="34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5" name="Line 82"/>
            <p:cNvSpPr>
              <a:spLocks noChangeShapeType="1"/>
            </p:cNvSpPr>
            <p:nvPr/>
          </p:nvSpPr>
          <p:spPr bwMode="auto">
            <a:xfrm>
              <a:off x="2290" y="32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6" name="Line 83"/>
            <p:cNvSpPr>
              <a:spLocks noChangeShapeType="1"/>
            </p:cNvSpPr>
            <p:nvPr/>
          </p:nvSpPr>
          <p:spPr bwMode="auto">
            <a:xfrm>
              <a:off x="2290" y="34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7" name="Line 84"/>
            <p:cNvSpPr>
              <a:spLocks noChangeShapeType="1"/>
            </p:cNvSpPr>
            <p:nvPr/>
          </p:nvSpPr>
          <p:spPr bwMode="auto">
            <a:xfrm>
              <a:off x="3061" y="256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8" name="Line 85"/>
            <p:cNvSpPr>
              <a:spLocks noChangeShapeType="1"/>
            </p:cNvSpPr>
            <p:nvPr/>
          </p:nvSpPr>
          <p:spPr bwMode="auto">
            <a:xfrm>
              <a:off x="3061" y="27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39" name="Line 86"/>
            <p:cNvSpPr>
              <a:spLocks noChangeShapeType="1"/>
            </p:cNvSpPr>
            <p:nvPr/>
          </p:nvSpPr>
          <p:spPr bwMode="auto">
            <a:xfrm>
              <a:off x="3061" y="302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0" name="Line 87"/>
            <p:cNvSpPr>
              <a:spLocks noChangeShapeType="1"/>
            </p:cNvSpPr>
            <p:nvPr/>
          </p:nvSpPr>
          <p:spPr bwMode="auto">
            <a:xfrm>
              <a:off x="3061" y="347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1" name="Line 88"/>
            <p:cNvSpPr>
              <a:spLocks noChangeShapeType="1"/>
            </p:cNvSpPr>
            <p:nvPr/>
          </p:nvSpPr>
          <p:spPr bwMode="auto">
            <a:xfrm>
              <a:off x="3061" y="32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42" name="Text Box 89"/>
            <p:cNvSpPr txBox="1">
              <a:spLocks noChangeArrowheads="1"/>
            </p:cNvSpPr>
            <p:nvPr/>
          </p:nvSpPr>
          <p:spPr bwMode="auto">
            <a:xfrm>
              <a:off x="2154" y="3018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2.6.2 Linear Combinations of Random Variables (5/5)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 lvl="1" eaLnBrk="1" hangingPunct="1"/>
            <a:r>
              <a:rPr lang="en-US" altLang="ko-KR" smtClean="0"/>
              <a:t>The expected value of the final score is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The variance of the final score is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2484438" y="1844675"/>
          <a:ext cx="3890962" cy="1727200"/>
        </p:xfrm>
        <a:graphic>
          <a:graphicData uri="http://schemas.openxmlformats.org/presentationml/2006/ole">
            <p:oleObj spid="_x0000_s53250" name="Equation" r:id="rId4" imgW="2209680" imgH="1066680" progId="">
              <p:embed/>
            </p:oleObj>
          </a:graphicData>
        </a:graphic>
      </p:graphicFrame>
      <p:graphicFrame>
        <p:nvGraphicFramePr>
          <p:cNvPr id="53251" name="Object 5"/>
          <p:cNvGraphicFramePr>
            <a:graphicFrameLocks noChangeAspect="1"/>
          </p:cNvGraphicFramePr>
          <p:nvPr/>
        </p:nvGraphicFramePr>
        <p:xfrm>
          <a:off x="2482850" y="4005263"/>
          <a:ext cx="4465638" cy="2284412"/>
        </p:xfrm>
        <a:graphic>
          <a:graphicData uri="http://schemas.openxmlformats.org/presentationml/2006/ole">
            <p:oleObj spid="_x0000_s53251" name="Equation" r:id="rId5" imgW="2730240" imgH="139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2.1.3 Cumulative Distribution Function (1/2)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Cumulative Distribution Function</a:t>
            </a:r>
          </a:p>
          <a:p>
            <a:pPr lvl="1" eaLnBrk="1" hangingPunct="1"/>
            <a:r>
              <a:rPr lang="en-US" altLang="ko-KR" smtClean="0"/>
              <a:t>Function : </a:t>
            </a:r>
          </a:p>
          <a:p>
            <a:pPr lvl="1" eaLnBrk="1" hangingPunct="1"/>
            <a:r>
              <a:rPr lang="en-US" altLang="ko-KR" smtClean="0"/>
              <a:t>Abbreviation : c.d.f</a:t>
            </a:r>
          </a:p>
          <a:p>
            <a:pPr lvl="1" eaLnBrk="1" hangingPunct="1"/>
            <a:endParaRPr lang="en-US" altLang="ko-KR" sz="1800" smtClean="0"/>
          </a:p>
          <a:p>
            <a:pPr lvl="1" eaLnBrk="1" hangingPunct="1"/>
            <a:endParaRPr lang="en-US" altLang="ko-KR" sz="1800" smtClean="0"/>
          </a:p>
          <a:p>
            <a:pPr eaLnBrk="1" hangingPunct="1">
              <a:buFontTx/>
              <a:buNone/>
            </a:pPr>
            <a:r>
              <a:rPr lang="en-US" altLang="ko-KR" sz="1800" smtClean="0"/>
              <a:t>	</a:t>
            </a:r>
          </a:p>
        </p:txBody>
      </p:sp>
      <p:graphicFrame>
        <p:nvGraphicFramePr>
          <p:cNvPr id="5122" name="Object 0"/>
          <p:cNvGraphicFramePr>
            <a:graphicFrameLocks noChangeAspect="1"/>
          </p:cNvGraphicFramePr>
          <p:nvPr>
            <p:ph sz="quarter" idx="2"/>
          </p:nvPr>
        </p:nvGraphicFramePr>
        <p:xfrm>
          <a:off x="2484438" y="2036763"/>
          <a:ext cx="1512887" cy="312737"/>
        </p:xfrm>
        <a:graphic>
          <a:graphicData uri="http://schemas.openxmlformats.org/presentationml/2006/ole">
            <p:oleObj spid="_x0000_s5122" name="Equation" r:id="rId4" imgW="1066680" imgH="203040" progId="">
              <p:embed/>
            </p:oleObj>
          </a:graphicData>
        </a:graphic>
      </p:graphicFrame>
      <p:graphicFrame>
        <p:nvGraphicFramePr>
          <p:cNvPr id="5123" name="Object 1"/>
          <p:cNvGraphicFramePr>
            <a:graphicFrameLocks noChangeAspect="1"/>
          </p:cNvGraphicFramePr>
          <p:nvPr>
            <p:ph sz="quarter" idx="3"/>
          </p:nvPr>
        </p:nvGraphicFramePr>
        <p:xfrm>
          <a:off x="4211638" y="1989138"/>
          <a:ext cx="2665412" cy="558800"/>
        </p:xfrm>
        <a:graphic>
          <a:graphicData uri="http://schemas.openxmlformats.org/presentationml/2006/ole">
            <p:oleObj spid="_x0000_s5123" name="Equation" r:id="rId5" imgW="1333440" imgH="355320" progId="">
              <p:embed/>
            </p:oleObj>
          </a:graphicData>
        </a:graphic>
      </p:graphicFrame>
      <p:grpSp>
        <p:nvGrpSpPr>
          <p:cNvPr id="5128" name="Group 36"/>
          <p:cNvGrpSpPr>
            <a:grpSpLocks/>
          </p:cNvGrpSpPr>
          <p:nvPr/>
        </p:nvGrpSpPr>
        <p:grpSpPr bwMode="auto">
          <a:xfrm>
            <a:off x="838200" y="3581400"/>
            <a:ext cx="6481763" cy="2808288"/>
            <a:chOff x="521" y="2251"/>
            <a:chExt cx="4083" cy="1769"/>
          </a:xfrm>
        </p:grpSpPr>
        <p:sp>
          <p:nvSpPr>
            <p:cNvPr id="5132" name="Line 10"/>
            <p:cNvSpPr>
              <a:spLocks noChangeShapeType="1"/>
            </p:cNvSpPr>
            <p:nvPr/>
          </p:nvSpPr>
          <p:spPr bwMode="auto">
            <a:xfrm>
              <a:off x="975" y="2251"/>
              <a:ext cx="0" cy="1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>
              <a:off x="612" y="3702"/>
              <a:ext cx="36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21" y="2260"/>
            <a:ext cx="352" cy="209"/>
          </p:xfrm>
          <a:graphic>
            <a:graphicData uri="http://schemas.openxmlformats.org/presentationml/2006/ole">
              <p:oleObj spid="_x0000_s5124" name="Equation" r:id="rId6" imgW="342720" imgH="203040" progId="">
                <p:embed/>
              </p:oleObj>
            </a:graphicData>
          </a:graphic>
        </p:graphicFrame>
        <p:sp>
          <p:nvSpPr>
            <p:cNvPr id="5134" name="Line 13"/>
            <p:cNvSpPr>
              <a:spLocks noChangeShapeType="1"/>
            </p:cNvSpPr>
            <p:nvPr/>
          </p:nvSpPr>
          <p:spPr bwMode="auto">
            <a:xfrm>
              <a:off x="884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>
              <a:off x="884" y="29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>
              <a:off x="884" y="343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>
              <a:off x="151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Line 17"/>
            <p:cNvSpPr>
              <a:spLocks noChangeShapeType="1"/>
            </p:cNvSpPr>
            <p:nvPr/>
          </p:nvSpPr>
          <p:spPr bwMode="auto">
            <a:xfrm>
              <a:off x="251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9" name="Line 18"/>
            <p:cNvSpPr>
              <a:spLocks noChangeShapeType="1"/>
            </p:cNvSpPr>
            <p:nvPr/>
          </p:nvSpPr>
          <p:spPr bwMode="auto">
            <a:xfrm>
              <a:off x="3515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0" name="Text Box 19"/>
            <p:cNvSpPr txBox="1">
              <a:spLocks noChangeArrowheads="1"/>
            </p:cNvSpPr>
            <p:nvPr/>
          </p:nvSpPr>
          <p:spPr bwMode="auto">
            <a:xfrm>
              <a:off x="567" y="2387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5141" name="Text Box 20"/>
            <p:cNvSpPr txBox="1">
              <a:spLocks noChangeArrowheads="1"/>
            </p:cNvSpPr>
            <p:nvPr/>
          </p:nvSpPr>
          <p:spPr bwMode="auto">
            <a:xfrm>
              <a:off x="567" y="284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5142" name="Text Box 21"/>
            <p:cNvSpPr txBox="1">
              <a:spLocks noChangeArrowheads="1"/>
            </p:cNvSpPr>
            <p:nvPr/>
          </p:nvSpPr>
          <p:spPr bwMode="auto">
            <a:xfrm>
              <a:off x="567" y="3294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1519" y="3430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>
              <a:off x="2517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Line 24"/>
            <p:cNvSpPr>
              <a:spLocks noChangeShapeType="1"/>
            </p:cNvSpPr>
            <p:nvPr/>
          </p:nvSpPr>
          <p:spPr bwMode="auto">
            <a:xfrm>
              <a:off x="3515" y="25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Line 25"/>
            <p:cNvSpPr>
              <a:spLocks noChangeShapeType="1"/>
            </p:cNvSpPr>
            <p:nvPr/>
          </p:nvSpPr>
          <p:spPr bwMode="auto">
            <a:xfrm>
              <a:off x="1519" y="3430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2517" y="2976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Line 29"/>
            <p:cNvSpPr>
              <a:spLocks noChangeShapeType="1"/>
            </p:cNvSpPr>
            <p:nvPr/>
          </p:nvSpPr>
          <p:spPr bwMode="auto">
            <a:xfrm>
              <a:off x="3515" y="2523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9" name="Text Box 30"/>
            <p:cNvSpPr txBox="1">
              <a:spLocks noChangeArrowheads="1"/>
            </p:cNvSpPr>
            <p:nvPr/>
          </p:nvSpPr>
          <p:spPr bwMode="auto">
            <a:xfrm>
              <a:off x="1383" y="3748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150" name="Text Box 31"/>
            <p:cNvSpPr txBox="1">
              <a:spLocks noChangeArrowheads="1"/>
            </p:cNvSpPr>
            <p:nvPr/>
          </p:nvSpPr>
          <p:spPr bwMode="auto">
            <a:xfrm>
              <a:off x="2336" y="3748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5151" name="Text Box 32"/>
            <p:cNvSpPr txBox="1">
              <a:spLocks noChangeArrowheads="1"/>
            </p:cNvSpPr>
            <p:nvPr/>
          </p:nvSpPr>
          <p:spPr bwMode="auto">
            <a:xfrm>
              <a:off x="3379" y="3748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350</a:t>
              </a:r>
            </a:p>
          </p:txBody>
        </p:sp>
        <p:sp>
          <p:nvSpPr>
            <p:cNvPr id="5152" name="Text Box 33"/>
            <p:cNvSpPr txBox="1">
              <a:spLocks noChangeArrowheads="1"/>
            </p:cNvSpPr>
            <p:nvPr/>
          </p:nvSpPr>
          <p:spPr bwMode="auto">
            <a:xfrm>
              <a:off x="884" y="3743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800">
                  <a:solidFill>
                    <a:schemeClr val="tx1"/>
                  </a:solidFill>
                </a:rPr>
                <a:t>0</a:t>
              </a:r>
            </a:p>
          </p:txBody>
        </p:sp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4060" y="3776"/>
            <a:ext cx="544" cy="244"/>
          </p:xfrm>
          <a:graphic>
            <a:graphicData uri="http://schemas.openxmlformats.org/presentationml/2006/ole">
              <p:oleObj spid="_x0000_s5125" name="Equation" r:id="rId7" imgW="558720" imgH="203040" progId="">
                <p:embed/>
              </p:oleObj>
            </a:graphicData>
          </a:graphic>
        </p:graphicFrame>
      </p:grpSp>
      <p:sp>
        <p:nvSpPr>
          <p:cNvPr id="5129" name="Oval 37"/>
          <p:cNvSpPr>
            <a:spLocks noChangeArrowheads="1"/>
          </p:cNvSpPr>
          <p:nvPr/>
        </p:nvSpPr>
        <p:spPr bwMode="auto">
          <a:xfrm>
            <a:off x="2362200" y="58674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0" name="Oval 38"/>
          <p:cNvSpPr>
            <a:spLocks noChangeArrowheads="1"/>
          </p:cNvSpPr>
          <p:nvPr/>
        </p:nvSpPr>
        <p:spPr bwMode="auto">
          <a:xfrm>
            <a:off x="3962400" y="54102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31" name="Oval 63"/>
          <p:cNvSpPr>
            <a:spLocks noChangeArrowheads="1"/>
          </p:cNvSpPr>
          <p:nvPr/>
        </p:nvSpPr>
        <p:spPr bwMode="auto">
          <a:xfrm>
            <a:off x="5562600" y="472440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2.1.3 Cumulative Distribution Function (2/2)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 : Machine Breakdowns</a:t>
            </a:r>
          </a:p>
          <a:p>
            <a:pPr lvl="1" eaLnBrk="1" hangingPunct="1"/>
            <a:endParaRPr lang="en-US" altLang="ko-KR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62063" y="2060575"/>
          <a:ext cx="5614987" cy="1641475"/>
        </p:xfrm>
        <a:graphic>
          <a:graphicData uri="http://schemas.openxmlformats.org/presentationml/2006/ole">
            <p:oleObj spid="_x0000_s6146" name="Equation" r:id="rId4" imgW="3416040" imgH="888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smtClean="0"/>
              <a:t>2.2 Continuous Random Variables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900" smtClean="0"/>
              <a:t> </a:t>
            </a:r>
            <a:r>
              <a:rPr lang="en-US" altLang="ko-KR" smtClean="0"/>
              <a:t>2.2.1 Example of Continuous Random Variables (1/1)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Example 14 : Metal Cylinder Production</a:t>
            </a:r>
          </a:p>
          <a:p>
            <a:pPr lvl="1" eaLnBrk="1" hangingPunct="1"/>
            <a:r>
              <a:rPr lang="en-US" altLang="ko-KR" smtClean="0"/>
              <a:t>Suppose that the random variable       is the diameter of a randomly chosen cylinder manufactured by the company. </a:t>
            </a:r>
            <a:r>
              <a:rPr lang="en-US" altLang="ko-KR" smtClean="0">
                <a:solidFill>
                  <a:srgbClr val="FF3300"/>
                </a:solidFill>
              </a:rPr>
              <a:t>Since this random variable can take </a:t>
            </a:r>
            <a:r>
              <a:rPr lang="en-US" altLang="ko-KR" b="1" smtClean="0">
                <a:solidFill>
                  <a:srgbClr val="FF3300"/>
                </a:solidFill>
              </a:rPr>
              <a:t>any value between</a:t>
            </a:r>
            <a:r>
              <a:rPr lang="en-US" altLang="ko-KR" smtClean="0">
                <a:solidFill>
                  <a:srgbClr val="FF3300"/>
                </a:solidFill>
              </a:rPr>
              <a:t> 49.5 and 50.5, it is a </a:t>
            </a:r>
            <a:r>
              <a:rPr lang="en-US" altLang="ko-KR" b="1" smtClean="0">
                <a:solidFill>
                  <a:srgbClr val="FF3300"/>
                </a:solidFill>
              </a:rPr>
              <a:t>continuous</a:t>
            </a:r>
            <a:r>
              <a:rPr lang="en-US" altLang="ko-KR" smtClean="0">
                <a:solidFill>
                  <a:srgbClr val="FF3300"/>
                </a:solidFill>
              </a:rPr>
              <a:t> random variable.</a:t>
            </a:r>
            <a:r>
              <a:rPr lang="en-US" altLang="ko-KR" smtClean="0"/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435600" y="2028825"/>
          <a:ext cx="504825" cy="320675"/>
        </p:xfrm>
        <a:graphic>
          <a:graphicData uri="http://schemas.openxmlformats.org/presentationml/2006/ole">
            <p:oleObj spid="_x0000_s7170" name="Equation" r:id="rId4" imgW="177480" imgH="1648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2.2.2 Probability Density Function (1/4)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Probability Density Function (p.d.f.)</a:t>
            </a:r>
          </a:p>
          <a:p>
            <a:pPr lvl="1" eaLnBrk="1" hangingPunct="1"/>
            <a:r>
              <a:rPr lang="en-US" altLang="ko-KR" smtClean="0"/>
              <a:t>Probabilistic properties of  a continuous random variable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ph sz="quarter" idx="2"/>
          </p:nvPr>
        </p:nvGraphicFramePr>
        <p:xfrm>
          <a:off x="2843213" y="2708275"/>
          <a:ext cx="1296987" cy="433388"/>
        </p:xfrm>
        <a:graphic>
          <a:graphicData uri="http://schemas.openxmlformats.org/presentationml/2006/ole">
            <p:oleObj spid="_x0000_s8194" name="Equation" r:id="rId4" imgW="558720" imgH="203040" progId="">
              <p:embed/>
            </p:oleObj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>
            <p:ph sz="quarter" idx="3"/>
          </p:nvPr>
        </p:nvGraphicFramePr>
        <p:xfrm>
          <a:off x="2700338" y="3213100"/>
          <a:ext cx="2089150" cy="581025"/>
        </p:xfrm>
        <a:graphic>
          <a:graphicData uri="http://schemas.openxmlformats.org/presentationml/2006/ole">
            <p:oleObj spid="_x0000_s8195" name="Equation" r:id="rId5" imgW="1143000" imgH="317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1360</Words>
  <Application>Microsoft PowerPoint</Application>
  <PresentationFormat>On-screen Show (4:3)</PresentationFormat>
  <Paragraphs>374</Paragraphs>
  <Slides>50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기본 디자인</vt:lpstr>
      <vt:lpstr>Equation</vt:lpstr>
      <vt:lpstr>Chapter 2. Random Variables</vt:lpstr>
      <vt:lpstr>2.1 Discrete Random Variable 2.1.1 Definition of a Random Variable (1/2)</vt:lpstr>
      <vt:lpstr>2.1.1 Definition of a Random Variable (2/2)</vt:lpstr>
      <vt:lpstr>2.1.2 Probability Mass Function (1/2)</vt:lpstr>
      <vt:lpstr>2.1.2 Probability Mass Function (1/2)</vt:lpstr>
      <vt:lpstr>2.1.3 Cumulative Distribution Function (1/2)</vt:lpstr>
      <vt:lpstr>2.1.3 Cumulative Distribution Function (2/2)</vt:lpstr>
      <vt:lpstr>2.2 Continuous Random Variables  2.2.1 Example of Continuous Random Variables (1/1)</vt:lpstr>
      <vt:lpstr>2.2.2 Probability Density Function (1/4)</vt:lpstr>
      <vt:lpstr>2.2.2 Probability Density Function (2/4)</vt:lpstr>
      <vt:lpstr>2.2.2 Probability Density Function (3/4)</vt:lpstr>
      <vt:lpstr>2.2.2 Probability Density Function (4/4)</vt:lpstr>
      <vt:lpstr>2.2.3 Cumulative Distribution Function (1/3)</vt:lpstr>
      <vt:lpstr>2.2.2 Probability Density Function (2/3)</vt:lpstr>
      <vt:lpstr>2.2.2 Probability Density Function (3/3)</vt:lpstr>
      <vt:lpstr>2.3 The Expectation of a Random Variable  2.3.1 Expectations of Discrete Random Variables (1/2)</vt:lpstr>
      <vt:lpstr>2.3.1 Expectations of Discrete Random Variables (2/2)</vt:lpstr>
      <vt:lpstr>2.3.2 Expectations of Continuous Random Variables (1/2)</vt:lpstr>
      <vt:lpstr>2.3.2 Expectations of Continuous Random Variables (2/2)</vt:lpstr>
      <vt:lpstr>Slide 20</vt:lpstr>
      <vt:lpstr>2.3.3 Medians of Random Variables (1/2)</vt:lpstr>
      <vt:lpstr>2.3.3 Medians of Random Variables (2/2)</vt:lpstr>
      <vt:lpstr>2.4 The variance of a Random Variable  2.4.1 Definition and Interpretation of Variance (1/2)</vt:lpstr>
      <vt:lpstr>2.4.1 Definition and Interpretation of Variance (2/2)</vt:lpstr>
      <vt:lpstr>2.4.2 Examples of Variance Calculations (1/1)</vt:lpstr>
      <vt:lpstr>2.5 Jointly Distributed Random Variables  2.5.1 Jointly Distributed Random Variables (1/4)</vt:lpstr>
      <vt:lpstr>2.5.1 Jointly Distributed Random Variables (2/4)</vt:lpstr>
      <vt:lpstr>2.5.1 Jointly Distributed Random Variables (3/4)</vt:lpstr>
      <vt:lpstr>2.5.1 Jointly Distributed Random Variables (4/4)</vt:lpstr>
      <vt:lpstr>2.5.2 Marginal Probability Distributions (1/2)</vt:lpstr>
      <vt:lpstr>2.5.2 Marginal Probability Distributions (2/2)</vt:lpstr>
      <vt:lpstr>Slide 32</vt:lpstr>
      <vt:lpstr>2.5.3 Conditional Probability Distributions (1/2)</vt:lpstr>
      <vt:lpstr>2.5.3 Conditional Probability Distributions (2/2)</vt:lpstr>
      <vt:lpstr>2.5.4 Independence and Covariance (1/5)</vt:lpstr>
      <vt:lpstr>2.5.4 Independence and Covariance (2/5)</vt:lpstr>
      <vt:lpstr>2.5.4 Independence and Covariance (3/5)</vt:lpstr>
      <vt:lpstr>2.5.4 Independence and Covariance (4/5)</vt:lpstr>
      <vt:lpstr>2.5.4 Independence and Covariance (5/5)</vt:lpstr>
      <vt:lpstr>Slide 40</vt:lpstr>
      <vt:lpstr>2.6 Combinations and Functions of Random Variables   2.6.1 Linear Functions of Random Variables (1/4)</vt:lpstr>
      <vt:lpstr>2.6.1 Linear Functions of Random Variables  (2/4)</vt:lpstr>
      <vt:lpstr>2.6.1 Linear Functions of Random Variables  (3/4)</vt:lpstr>
      <vt:lpstr>2.6.1 Linear Functions of Random Variables  (4/4)</vt:lpstr>
      <vt:lpstr>Slide 45</vt:lpstr>
      <vt:lpstr>2.6.2 Linear Combinations of Random Variables (1/5)</vt:lpstr>
      <vt:lpstr>2.6.2 Linear Combinations of Random Variables (2/5)</vt:lpstr>
      <vt:lpstr>2.6.2 Linear Combinations of Random Variables (3/5)</vt:lpstr>
      <vt:lpstr>2.6.2 Linear Combinations of  Random Variables (4/5)</vt:lpstr>
      <vt:lpstr>2.6.2 Linear Combinations of Random Variables (5/5)</vt:lpstr>
    </vt:vector>
  </TitlesOfParts>
  <Company>amath_kaist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Random Variables</dc:title>
  <dc:creator>dryleaf</dc:creator>
  <cp:lastModifiedBy>Kowcika A</cp:lastModifiedBy>
  <cp:revision>96</cp:revision>
  <dcterms:created xsi:type="dcterms:W3CDTF">2002-07-15T15:22:59Z</dcterms:created>
  <dcterms:modified xsi:type="dcterms:W3CDTF">2017-08-30T10:44:27Z</dcterms:modified>
</cp:coreProperties>
</file>