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4.png" ContentType="image/png"/>
  <Override PartName="/ppt/media/image5.png" ContentType="image/png"/>
  <Override PartName="/ppt/media/image6.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18AE6CB-48DC-4D33-8BA7-E5726D112864}"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F5AA211-851C-4946-9A37-316677810E0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D12807F-7686-44B9-B8B4-ECED424C52A7}"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277C452-C953-4C81-8A3A-66E2BB0FF090}"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3A6C10E-5DF9-47D8-9456-0EF0E2E472D9}"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1D26268-A75E-4490-8448-D8A3B0EB09D8}"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69744EE-73DF-4A01-99E3-8E1E6A170138}"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B857C59-9377-47DD-B1DB-B50B0FD2C30F}"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C6B4A1D-8784-484A-A134-0C356CBEA5B9}"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B38A179-1FD7-459A-B150-56C329A60000}"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92A90CD-F28A-45A0-94F6-34C9F6C7F8B2}"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9DB7351-10AE-4B47-9BA5-6B4B1C0772A3}"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F4B7144-D613-4B06-977C-B14FBC8A21B0}"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53EAD0F-C601-42C5-9735-748482FF9210}"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97BDCAB-13A2-4CDE-8D0A-A6E0ED8038D0}"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B4AF995-67AB-474B-9CA6-A3CE7D1F4295}"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CC1FA4E6-9866-4452-A6FE-4EAE3320C43E}"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819649B-4503-4539-83A7-5253CF964A3D}"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6CEB461-B730-4CB3-8824-1F6824FF0386}"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6C134A0-C9A2-4ABF-BA8F-2786E21225DE}"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A3C34F0-2443-4320-ACD9-C18CA2E2A9A3}"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85888ED-3926-4856-A1C1-A5824EFFAE2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C90B675-4AC0-4B7A-87E0-1CA45C5AEDA4}"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5B7BB31-4C1A-4503-A4B4-64D1E3DF8C1B}"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2E36D7DE-D1AE-4256-B6A6-A48D444CE801}" type="slidenum">
              <a:rPr b="0" lang="en-US"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CAA7ED58-1489-40AB-A323-15543F446BEE}"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stanfordnlp.github.io/CoreNLP/"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www.youtube.com/watch?v=FLZvOKSCkxY&amp;list=PLQVvvaa0QuDf2JswnfiGkliBInZnIC4HL" TargetMode="External"/><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docs.continuum.io/anaconda/install/" TargetMode="External"/><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blog.algorithmia.com/introduction-natural-language-processing-nlp/"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analyticsvidhya.com/blog/2017/07/word-representations-text-classification-using-fasttext-nlp-facebook/?utm_source=feedburner&amp;utm_medium=email&amp;utm_campaign=Feed%3A+AnalyticsVidhya+%28Analytics+Vidhya%29"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ubTitle"/>
          </p:nvPr>
        </p:nvSpPr>
        <p:spPr>
          <a:xfrm>
            <a:off x="857160" y="3124080"/>
            <a:ext cx="6400440" cy="1752120"/>
          </a:xfrm>
          <a:prstGeom prst="rect">
            <a:avLst/>
          </a:prstGeom>
          <a:noFill/>
          <a:ln w="0">
            <a:noFill/>
          </a:ln>
        </p:spPr>
        <p:txBody>
          <a:bodyPr anchor="t">
            <a:noAutofit/>
          </a:bodyPr>
          <a:p>
            <a:pPr algn="ctr">
              <a:lnSpc>
                <a:spcPct val="100000"/>
              </a:lnSpc>
              <a:spcBef>
                <a:spcPts val="641"/>
              </a:spcBef>
              <a:buNone/>
              <a:tabLst>
                <a:tab algn="l" pos="0"/>
              </a:tabLst>
            </a:pPr>
            <a:r>
              <a:rPr b="1" lang="en-US" sz="3200" spc="-1" strike="noStrike">
                <a:solidFill>
                  <a:srgbClr val="8b8b8b"/>
                </a:solidFill>
                <a:latin typeface="Calibri"/>
              </a:rPr>
              <a:t>Introduction to Natural Language Processing</a:t>
            </a:r>
            <a:endParaRPr b="0" lang="en-IN" sz="3200" spc="-1" strike="noStrike">
              <a:latin typeface="Arial"/>
            </a:endParaRPr>
          </a:p>
          <a:p>
            <a:pPr algn="ctr">
              <a:lnSpc>
                <a:spcPct val="100000"/>
              </a:lnSpc>
              <a:spcBef>
                <a:spcPts val="641"/>
              </a:spcBef>
              <a:buNone/>
              <a:tabLst>
                <a:tab algn="l" pos="0"/>
              </a:tabLst>
            </a:pPr>
            <a:r>
              <a:rPr b="1" lang="en-US" sz="3200" spc="-1" strike="noStrike">
                <a:solidFill>
                  <a:srgbClr val="8b8b8b"/>
                </a:solidFill>
                <a:latin typeface="Calibri"/>
              </a:rPr>
              <a:t>Year 2017</a:t>
            </a:r>
            <a:endParaRPr b="0" lang="en-IN" sz="3200" spc="-1" strike="noStrike">
              <a:latin typeface="Arial"/>
            </a:endParaRPr>
          </a:p>
        </p:txBody>
      </p:sp>
      <p:pic>
        <p:nvPicPr>
          <p:cNvPr id="83" name="Picture 2" descr=""/>
          <p:cNvPicPr/>
          <p:nvPr/>
        </p:nvPicPr>
        <p:blipFill>
          <a:blip r:embed="rId1"/>
          <a:stretch/>
        </p:blipFill>
        <p:spPr>
          <a:xfrm>
            <a:off x="304920" y="228600"/>
            <a:ext cx="3752640" cy="1218960"/>
          </a:xfrm>
          <a:prstGeom prst="rect">
            <a:avLst/>
          </a:prstGeom>
          <a:ln w="0">
            <a:noFill/>
          </a:ln>
        </p:spPr>
      </p:pic>
      <p:pic>
        <p:nvPicPr>
          <p:cNvPr id="84" name="Picture 3" descr=""/>
          <p:cNvPicPr/>
          <p:nvPr/>
        </p:nvPicPr>
        <p:blipFill>
          <a:blip r:embed="rId2"/>
          <a:stretch/>
        </p:blipFill>
        <p:spPr>
          <a:xfrm>
            <a:off x="6553080" y="3828960"/>
            <a:ext cx="2057040" cy="2685600"/>
          </a:xfrm>
          <a:prstGeom prst="rect">
            <a:avLst/>
          </a:prstGeom>
          <a:ln w="0">
            <a:noFill/>
          </a:ln>
        </p:spPr>
      </p:pic>
      <p:pic>
        <p:nvPicPr>
          <p:cNvPr id="85" name="Picture 2" descr="C:\Users\Acer\Desktop\ext.jpg"/>
          <p:cNvPicPr/>
          <p:nvPr/>
        </p:nvPicPr>
        <p:blipFill>
          <a:blip r:embed="rId3"/>
          <a:stretch/>
        </p:blipFill>
        <p:spPr>
          <a:xfrm>
            <a:off x="2195640" y="1481040"/>
            <a:ext cx="1995120" cy="16351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3200" spc="-1" strike="noStrike">
                <a:solidFill>
                  <a:srgbClr val="000000"/>
                </a:solidFill>
                <a:latin typeface="Calibri"/>
              </a:rPr>
              <a:t>Sundar Pichai: How machine learning &amp; deep learning improved technologies</a:t>
            </a:r>
            <a:endParaRPr b="0" lang="en-US" sz="3200" spc="-1" strike="noStrike">
              <a:solidFill>
                <a:srgbClr val="000000"/>
              </a:solidFill>
              <a:latin typeface="Calibri"/>
            </a:endParaRPr>
          </a:p>
        </p:txBody>
      </p:sp>
      <p:graphicFrame>
        <p:nvGraphicFramePr>
          <p:cNvPr id="105" name=""/>
          <p:cNvGraphicFramePr/>
          <p:nvPr/>
        </p:nvGraphicFramePr>
        <p:xfrm>
          <a:off x="2102760" y="1548000"/>
          <a:ext cx="5096880" cy="4500000"/>
        </p:xfrm>
        <a:graphic>
          <a:graphicData uri="http://schemas.openxmlformats.org/drawingml/2006/table">
            <a:tbl>
              <a:tblPr/>
              <a:tblGrid>
                <a:gridCol w="2548080"/>
                <a:gridCol w="2549160"/>
              </a:tblGrid>
              <a:tr h="349920">
                <a:tc>
                  <a:txBody>
                    <a:bodyPr lIns="90000" rIns="90000" tIns="46800" bIns="46800" anchor="t">
                      <a:noAutofit/>
                    </a:bodyPr>
                    <a:p>
                      <a:r>
                        <a:rPr b="0" lang="en-IN" sz="1800" spc="-1" strike="noStrike">
                          <a:latin typeface="Arial"/>
                        </a:rPr>
                        <a:t>Concepts</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n-IN" sz="1800" spc="-1" strike="noStrike">
                          <a:latin typeface="Arial"/>
                        </a:rPr>
                        <a:t>Subjects</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9920">
                <a:tc>
                  <a:txBody>
                    <a:bodyPr lIns="90000" rIns="90000" tIns="46800" bIns="46800" anchor="t">
                      <a:noAutofit/>
                    </a:bodyPr>
                    <a:p>
                      <a:r>
                        <a:rPr b="0" lang="en-IN" sz="1800" spc="-1" strike="noStrike">
                          <a:latin typeface="Arial"/>
                        </a:rPr>
                        <a:t>Machine learning</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IN" sz="1800" spc="-1" strike="noStrike">
                          <a:latin typeface="Arial"/>
                        </a:rPr>
                        <a:t>SVM</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nchor="t">
                      <a:noAutofit/>
                    </a:bodyPr>
                    <a:p>
                      <a:r>
                        <a:rPr b="0" lang="en-IN" sz="1800" spc="-1" strike="noStrike">
                          <a:latin typeface="Arial"/>
                        </a:rPr>
                        <a:t>Machine learning</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IN" sz="1800" spc="-1" strike="noStrike">
                          <a:latin typeface="Arial"/>
                        </a:rPr>
                        <a:t>Linear regression</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tIns="46800" bIns="46800" anchor="t">
                      <a:noAutofit/>
                    </a:bodyPr>
                    <a:p>
                      <a:r>
                        <a:rPr b="0" lang="en-IN" sz="1800" spc="-1" strike="noStrike">
                          <a:latin typeface="Arial"/>
                        </a:rPr>
                        <a:t>Machine learning</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IN" sz="1800" spc="-1" strike="noStrike">
                          <a:latin typeface="Arial"/>
                        </a:rPr>
                        <a:t>Logistic regression</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nchor="t">
                      <a:noAutofit/>
                    </a:bodyPr>
                    <a:p>
                      <a:r>
                        <a:rPr b="0" lang="en-IN" sz="1800" spc="-1" strike="noStrike">
                          <a:latin typeface="Arial"/>
                        </a:rPr>
                        <a:t>Machine learning</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IN" sz="1800" spc="-1" strike="noStrike">
                          <a:latin typeface="Arial"/>
                        </a:rPr>
                        <a:t>Polynomial regression</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tIns="46800" bIns="46800" anchor="t">
                      <a:noAutofit/>
                    </a:bodyPr>
                    <a:p>
                      <a:r>
                        <a:rPr b="0" lang="en-IN" sz="1800" spc="-1" strike="noStrike">
                          <a:latin typeface="Arial"/>
                        </a:rPr>
                        <a:t>Machine learning</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IN" sz="1800" spc="-1" strike="noStrike">
                          <a:latin typeface="Arial"/>
                        </a:rPr>
                        <a:t>Decision trees</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nchor="t">
                      <a:noAutofit/>
                    </a:bodyPr>
                    <a:p>
                      <a:r>
                        <a:rPr b="0" lang="en-IN" sz="1800" spc="-1" strike="noStrike">
                          <a:latin typeface="Arial"/>
                        </a:rPr>
                        <a:t>Machine learning</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IN" sz="1800" spc="-1" strike="noStrike">
                          <a:latin typeface="Arial"/>
                        </a:rPr>
                        <a:t>Random forest</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tIns="46800" bIns="46800" anchor="t">
                      <a:noAutofit/>
                    </a:bodyPr>
                    <a:p>
                      <a:r>
                        <a:rPr b="0" lang="en-IN" sz="1800" spc="-1" strike="noStrike">
                          <a:latin typeface="Arial"/>
                        </a:rPr>
                        <a:t>Machine learning</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IN" sz="1800" spc="-1" strike="noStrike">
                          <a:latin typeface="Arial"/>
                        </a:rPr>
                        <a:t>Clustering</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nchor="t">
                      <a:noAutofit/>
                    </a:bodyPr>
                    <a:p>
                      <a:r>
                        <a:rPr b="0" lang="en-IN" sz="1800" spc="-1" strike="noStrike">
                          <a:latin typeface="Arial"/>
                        </a:rPr>
                        <a:t>Neural networks</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IN" sz="1800" spc="-1" strike="noStrike">
                          <a:latin typeface="Arial"/>
                        </a:rPr>
                        <a:t>Multi layer perceptron</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tIns="46800" bIns="46800" anchor="t">
                      <a:noAutofit/>
                    </a:bodyPr>
                    <a:p>
                      <a:r>
                        <a:rPr b="0" lang="en-IN" sz="1800" spc="-1" strike="noStrike">
                          <a:latin typeface="Arial"/>
                        </a:rPr>
                        <a:t>Neural networks</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IN" sz="1800" spc="-1" strike="noStrike">
                          <a:latin typeface="Arial"/>
                        </a:rPr>
                        <a:t>LSTM</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nchor="t">
                      <a:noAutofit/>
                    </a:bodyPr>
                    <a:p>
                      <a:r>
                        <a:rPr b="0" lang="en-IN" sz="1800" spc="-1" strike="noStrike">
                          <a:latin typeface="Arial"/>
                        </a:rPr>
                        <a:t>Neural networks</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IN" sz="1800" spc="-1" strike="noStrike">
                          <a:latin typeface="Arial"/>
                        </a:rPr>
                        <a:t>GRU</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tIns="46800" bIns="46800" anchor="t">
                      <a:noAutofit/>
                    </a:bodyPr>
                    <a:p>
                      <a:r>
                        <a:rPr b="0" lang="en-IN" sz="1800" spc="-1" strike="noStrike">
                          <a:latin typeface="Arial"/>
                        </a:rPr>
                        <a:t>Neural networks</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IN" sz="1800" spc="-1" strike="noStrike">
                          <a:latin typeface="Arial"/>
                        </a:rPr>
                        <a:t>Transformers</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nchor="t">
                      <a:noAutofit/>
                    </a:bodyPr>
                    <a:p>
                      <a:r>
                        <a:rPr b="0" lang="en-IN" sz="1800" spc="-1" strike="noStrike">
                          <a:latin typeface="Arial"/>
                        </a:rPr>
                        <a:t>Neural netoworks</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IN" sz="1800" spc="-1" strike="noStrike">
                          <a:latin typeface="Arial"/>
                        </a:rPr>
                        <a:t>LLMs</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tIns="46800" bIns="46800" anchor="t">
                      <a:noAutofit/>
                    </a:bodyPr>
                    <a:p>
                      <a:r>
                        <a:rPr b="0" lang="en-IN" sz="1800" spc="-1" strike="noStrike">
                          <a:latin typeface="Arial"/>
                        </a:rPr>
                        <a:t>Neural networks</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IN" sz="1800" spc="-1" strike="noStrike">
                          <a:latin typeface="Arial"/>
                        </a:rPr>
                        <a:t>Diffusion models</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nchor="t">
                      <a:noAutofit/>
                    </a:bodyPr>
                    <a:p>
                      <a:r>
                        <a:rPr b="0" lang="en-IN" sz="1800" spc="-1" strike="noStrike">
                          <a:latin typeface="Arial"/>
                        </a:rPr>
                        <a:t>Reinforcement learning</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IN" sz="1800" spc="-1" strike="noStrike">
                          <a:latin typeface="Arial"/>
                        </a:rPr>
                        <a:t>Markov chain</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1" lang="en-US" sz="4400" spc="-1" strike="noStrike">
                <a:solidFill>
                  <a:srgbClr val="000000"/>
                </a:solidFill>
                <a:latin typeface="Calibri"/>
              </a:rPr>
              <a:t>Stanford NLP</a:t>
            </a:r>
            <a:endParaRPr b="0" lang="en-US" sz="4400" spc="-1" strike="noStrike">
              <a:solidFill>
                <a:srgbClr val="000000"/>
              </a:solidFill>
              <a:latin typeface="Calibri"/>
            </a:endParaRPr>
          </a:p>
        </p:txBody>
      </p:sp>
      <p:sp>
        <p:nvSpPr>
          <p:cNvPr id="107"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Stanford NLP: a suite of NLP tools that provide part-of-speech tagging, the named entity recognizer, co-reference resolution system, sentiment analysis, and more.</a:t>
            </a:r>
            <a:endParaRPr b="0" lang="en-US" sz="3200" spc="-1" strike="noStrike">
              <a:solidFill>
                <a:srgbClr val="000000"/>
              </a:solidFill>
              <a:latin typeface="Calibri"/>
            </a:endParaRPr>
          </a:p>
          <a:p>
            <a:pPr algn="just">
              <a:lnSpc>
                <a:spcPct val="100000"/>
              </a:lnSpc>
              <a:spcBef>
                <a:spcPts val="641"/>
              </a:spcBef>
              <a:buNone/>
              <a:tabLst>
                <a:tab algn="l" pos="0"/>
              </a:tabLst>
            </a:pPr>
            <a:endParaRPr b="0" lang="en-US" sz="3200" spc="-1" strike="noStrike">
              <a:solidFill>
                <a:srgbClr val="000000"/>
              </a:solidFill>
              <a:latin typeface="Calibri"/>
            </a:endParaRPr>
          </a:p>
          <a:p>
            <a:pPr algn="just">
              <a:lnSpc>
                <a:spcPct val="100000"/>
              </a:lnSpc>
              <a:spcBef>
                <a:spcPts val="641"/>
              </a:spcBef>
              <a:buNone/>
              <a:tabLst>
                <a:tab algn="l" pos="0"/>
              </a:tabLst>
            </a:pPr>
            <a:r>
              <a:rPr b="0" lang="en-US" sz="3200" spc="-1" strike="noStrike" u="sng">
                <a:solidFill>
                  <a:srgbClr val="0000ff"/>
                </a:solidFill>
                <a:uFillTx/>
                <a:latin typeface="Calibri"/>
                <a:hlinkClick r:id="rId1"/>
              </a:rPr>
              <a:t>https://stanfordnlp.github.io/CoreNLP/</a:t>
            </a:r>
            <a:endParaRPr b="0" lang="en-US" sz="3200" spc="-1" strike="noStrike">
              <a:solidFill>
                <a:srgbClr val="000000"/>
              </a:solidFill>
              <a:latin typeface="Calibri"/>
            </a:endParaRPr>
          </a:p>
          <a:p>
            <a:pPr algn="just">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p>
            <a:pPr algn="ctr">
              <a:lnSpc>
                <a:spcPct val="100000"/>
              </a:lnSpc>
              <a:buNone/>
            </a:pPr>
            <a:r>
              <a:rPr b="0" lang="en-US" sz="4400" spc="-1" strike="noStrike">
                <a:solidFill>
                  <a:srgbClr val="000000"/>
                </a:solidFill>
                <a:latin typeface="Calibri"/>
              </a:rPr>
              <a:t>Learn NLP with Python </a:t>
            </a:r>
            <a:br>
              <a:rPr sz="4400"/>
            </a:br>
            <a:r>
              <a:rPr b="0" lang="en-US" sz="4400" spc="-1" strike="noStrike">
                <a:solidFill>
                  <a:srgbClr val="000000"/>
                </a:solidFill>
                <a:latin typeface="Calibri"/>
              </a:rPr>
              <a:t>videos</a:t>
            </a:r>
            <a:endParaRPr b="0" lang="en-US" sz="4400" spc="-1" strike="noStrike">
              <a:solidFill>
                <a:srgbClr val="000000"/>
              </a:solidFill>
              <a:latin typeface="Calibri"/>
            </a:endParaRPr>
          </a:p>
        </p:txBody>
      </p:sp>
      <p:sp>
        <p:nvSpPr>
          <p:cNvPr id="87"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u="sng">
                <a:solidFill>
                  <a:srgbClr val="0000ff"/>
                </a:solidFill>
                <a:uFillTx/>
                <a:latin typeface="Calibri"/>
                <a:hlinkClick r:id="rId1"/>
              </a:rPr>
              <a:t>https://www.youtube.com/watch?v=FLZvOKSCkxY&amp;list=PLQVvvaa0QuDf2JswnfiGkliBInZnIC4HL</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pic>
        <p:nvPicPr>
          <p:cNvPr id="88" name="Picture 2" descr=""/>
          <p:cNvPicPr/>
          <p:nvPr/>
        </p:nvPicPr>
        <p:blipFill>
          <a:blip r:embed="rId2"/>
          <a:stretch/>
        </p:blipFill>
        <p:spPr>
          <a:xfrm>
            <a:off x="7315200" y="380880"/>
            <a:ext cx="1071360" cy="10713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Installation Procedure</a:t>
            </a:r>
            <a:endParaRPr b="0" lang="en-US" sz="4400" spc="-1" strike="noStrike">
              <a:solidFill>
                <a:srgbClr val="000000"/>
              </a:solidFill>
              <a:latin typeface="Calibri"/>
            </a:endParaRPr>
          </a:p>
        </p:txBody>
      </p:sp>
      <p:sp>
        <p:nvSpPr>
          <p:cNvPr id="90" name="Rectangle 4"/>
          <p:cNvSpPr/>
          <p:nvPr/>
        </p:nvSpPr>
        <p:spPr>
          <a:xfrm>
            <a:off x="685800" y="1371600"/>
            <a:ext cx="8000640" cy="563544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00000"/>
              </a:lnSpc>
              <a:buClr>
                <a:srgbClr val="000000"/>
              </a:buClr>
              <a:buFont typeface="Arial"/>
              <a:buChar char="•"/>
            </a:pPr>
            <a:r>
              <a:rPr b="0" lang="en-US" sz="2800" spc="-1" strike="noStrike">
                <a:solidFill>
                  <a:srgbClr val="000000"/>
                </a:solidFill>
                <a:latin typeface="Calibri"/>
              </a:rPr>
              <a:t>Visit the following page to install ANACONDA</a:t>
            </a:r>
            <a:endParaRPr b="0" lang="en-IN" sz="2800" spc="-1" strike="noStrike">
              <a:latin typeface="Arial"/>
            </a:endParaRPr>
          </a:p>
          <a:p>
            <a:pPr lvl="1" marL="743040" indent="-285840" algn="just">
              <a:lnSpc>
                <a:spcPct val="100000"/>
              </a:lnSpc>
              <a:buClr>
                <a:srgbClr val="000000"/>
              </a:buClr>
              <a:buFont typeface="Arial"/>
              <a:buChar char="•"/>
            </a:pPr>
            <a:r>
              <a:rPr b="0" lang="en-US" sz="2800" spc="-1" strike="noStrike" u="sng">
                <a:solidFill>
                  <a:srgbClr val="0000ff"/>
                </a:solidFill>
                <a:uFillTx/>
                <a:latin typeface="Calibri"/>
                <a:hlinkClick r:id="rId1"/>
              </a:rPr>
              <a:t>https://docs.continuum.io/anaconda/install/</a:t>
            </a:r>
            <a:endParaRPr b="0" lang="en-IN" sz="2800" spc="-1" strike="noStrike">
              <a:latin typeface="Arial"/>
            </a:endParaRPr>
          </a:p>
          <a:p>
            <a:pPr marL="285840" indent="-285840" algn="just">
              <a:lnSpc>
                <a:spcPct val="100000"/>
              </a:lnSpc>
              <a:buClr>
                <a:srgbClr val="000000"/>
              </a:buClr>
              <a:buFont typeface="Arial"/>
              <a:buChar char="•"/>
            </a:pPr>
            <a:r>
              <a:rPr b="0" lang="en-US" sz="2800" spc="-1" strike="noStrike">
                <a:solidFill>
                  <a:srgbClr val="000000"/>
                </a:solidFill>
                <a:latin typeface="Calibri"/>
              </a:rPr>
              <a:t>Click on </a:t>
            </a:r>
            <a:r>
              <a:rPr b="1" lang="en-US" sz="2800" spc="-1" strike="noStrike">
                <a:solidFill>
                  <a:srgbClr val="000000"/>
                </a:solidFill>
                <a:latin typeface="Calibri"/>
              </a:rPr>
              <a:t>ANACONDA navigator</a:t>
            </a:r>
            <a:endParaRPr b="0" lang="en-IN" sz="2800" spc="-1" strike="noStrike">
              <a:latin typeface="Arial"/>
            </a:endParaRPr>
          </a:p>
          <a:p>
            <a:pPr marL="285840" indent="-285840" algn="just">
              <a:lnSpc>
                <a:spcPct val="100000"/>
              </a:lnSpc>
              <a:buClr>
                <a:srgbClr val="000000"/>
              </a:buClr>
              <a:buFont typeface="Arial"/>
              <a:buChar char="•"/>
            </a:pPr>
            <a:r>
              <a:rPr b="0" lang="en-US" sz="2800" spc="-1" strike="noStrike">
                <a:solidFill>
                  <a:srgbClr val="000000"/>
                </a:solidFill>
                <a:latin typeface="Calibri"/>
              </a:rPr>
              <a:t>Click on </a:t>
            </a:r>
            <a:r>
              <a:rPr b="1" lang="en-US" sz="2800" spc="-1" strike="noStrike">
                <a:solidFill>
                  <a:srgbClr val="000000"/>
                </a:solidFill>
                <a:latin typeface="Calibri"/>
              </a:rPr>
              <a:t>Jupyter launch</a:t>
            </a:r>
            <a:endParaRPr b="0" lang="en-IN" sz="2800" spc="-1" strike="noStrike">
              <a:latin typeface="Arial"/>
            </a:endParaRPr>
          </a:p>
          <a:p>
            <a:pPr marL="285840" indent="-285840" algn="just">
              <a:lnSpc>
                <a:spcPct val="100000"/>
              </a:lnSpc>
              <a:buClr>
                <a:srgbClr val="000000"/>
              </a:buClr>
              <a:buFont typeface="Arial"/>
              <a:buChar char="•"/>
            </a:pPr>
            <a:r>
              <a:rPr b="0" lang="en-US" sz="2800" spc="-1" strike="noStrike">
                <a:solidFill>
                  <a:srgbClr val="000000"/>
                </a:solidFill>
                <a:latin typeface="Calibri"/>
              </a:rPr>
              <a:t>Click on </a:t>
            </a:r>
            <a:r>
              <a:rPr b="1" lang="en-US" sz="2800" spc="-1" strike="noStrike">
                <a:solidFill>
                  <a:srgbClr val="000000"/>
                </a:solidFill>
                <a:latin typeface="Calibri"/>
              </a:rPr>
              <a:t>new python</a:t>
            </a:r>
            <a:r>
              <a:rPr b="0" lang="en-US" sz="2800" spc="-1" strike="noStrike">
                <a:solidFill>
                  <a:srgbClr val="000000"/>
                </a:solidFill>
                <a:latin typeface="Calibri"/>
              </a:rPr>
              <a:t> file </a:t>
            </a:r>
            <a:endParaRPr b="0" lang="en-IN" sz="2800" spc="-1" strike="noStrike">
              <a:latin typeface="Arial"/>
            </a:endParaRPr>
          </a:p>
          <a:p>
            <a:pPr marL="285840" indent="-285840" algn="just">
              <a:lnSpc>
                <a:spcPct val="100000"/>
              </a:lnSpc>
              <a:buClr>
                <a:srgbClr val="000000"/>
              </a:buClr>
              <a:buFont typeface="Arial"/>
              <a:buChar char="•"/>
            </a:pPr>
            <a:r>
              <a:rPr b="0" lang="en-US" sz="2800" spc="-1" strike="noStrike">
                <a:solidFill>
                  <a:srgbClr val="000000"/>
                </a:solidFill>
                <a:latin typeface="Calibri"/>
              </a:rPr>
              <a:t>In the working cell type </a:t>
            </a:r>
            <a:endParaRPr b="0" lang="en-IN" sz="2800" spc="-1" strike="noStrike">
              <a:latin typeface="Arial"/>
            </a:endParaRPr>
          </a:p>
          <a:p>
            <a:pPr lvl="2" marL="1200240" indent="-285840" algn="just">
              <a:lnSpc>
                <a:spcPct val="100000"/>
              </a:lnSpc>
              <a:buClr>
                <a:srgbClr val="000000"/>
              </a:buClr>
              <a:buFont typeface="Arial"/>
              <a:buChar char="•"/>
            </a:pPr>
            <a:r>
              <a:rPr b="0" lang="en-US" sz="2800" spc="-1" strike="noStrike">
                <a:solidFill>
                  <a:srgbClr val="000000"/>
                </a:solidFill>
                <a:latin typeface="Calibri"/>
              </a:rPr>
              <a:t>import nltk</a:t>
            </a:r>
            <a:endParaRPr b="0" lang="en-IN" sz="2800" spc="-1" strike="noStrike">
              <a:latin typeface="Arial"/>
            </a:endParaRPr>
          </a:p>
          <a:p>
            <a:pPr lvl="2" marL="1200240" indent="-285840" algn="just">
              <a:lnSpc>
                <a:spcPct val="100000"/>
              </a:lnSpc>
              <a:buClr>
                <a:srgbClr val="000000"/>
              </a:buClr>
              <a:buFont typeface="Arial"/>
              <a:buChar char="•"/>
            </a:pPr>
            <a:r>
              <a:rPr b="0" lang="en-US" sz="2800" spc="-1" strike="noStrike">
                <a:solidFill>
                  <a:srgbClr val="000000"/>
                </a:solidFill>
                <a:latin typeface="Calibri"/>
              </a:rPr>
              <a:t>nltk.download()</a:t>
            </a:r>
            <a:endParaRPr b="0" lang="en-IN" sz="2800" spc="-1" strike="noStrike">
              <a:latin typeface="Arial"/>
            </a:endParaRPr>
          </a:p>
          <a:p>
            <a:pPr marL="285840" indent="-285840" algn="just">
              <a:lnSpc>
                <a:spcPct val="100000"/>
              </a:lnSpc>
              <a:buClr>
                <a:srgbClr val="000000"/>
              </a:buClr>
              <a:buFont typeface="Arial"/>
              <a:buChar char="•"/>
            </a:pPr>
            <a:r>
              <a:rPr b="0" lang="en-US" sz="2800" spc="-1" strike="noStrike">
                <a:solidFill>
                  <a:srgbClr val="000000"/>
                </a:solidFill>
                <a:latin typeface="Calibri"/>
              </a:rPr>
              <a:t>The above steps download all related NLTK package. </a:t>
            </a:r>
            <a:endParaRPr b="0" lang="en-IN" sz="2800" spc="-1" strike="noStrike">
              <a:latin typeface="Arial"/>
            </a:endParaRPr>
          </a:p>
          <a:p>
            <a:pPr marL="285840" indent="-285840" algn="just">
              <a:lnSpc>
                <a:spcPct val="100000"/>
              </a:lnSpc>
              <a:buClr>
                <a:srgbClr val="000000"/>
              </a:buClr>
              <a:buFont typeface="Arial"/>
              <a:buChar char="•"/>
            </a:pPr>
            <a:r>
              <a:rPr b="0" lang="en-US" sz="2800" spc="-1" strike="noStrike">
                <a:solidFill>
                  <a:srgbClr val="000000"/>
                </a:solidFill>
                <a:latin typeface="Calibri"/>
              </a:rPr>
              <a:t>Start writing python codes and see how it is working</a:t>
            </a:r>
            <a:endParaRPr b="0" lang="en-IN" sz="2800" spc="-1" strike="noStrike">
              <a:latin typeface="Arial"/>
            </a:endParaRPr>
          </a:p>
        </p:txBody>
      </p:sp>
      <p:pic>
        <p:nvPicPr>
          <p:cNvPr id="91" name="Picture 3" descr=""/>
          <p:cNvPicPr/>
          <p:nvPr/>
        </p:nvPicPr>
        <p:blipFill>
          <a:blip r:embed="rId2"/>
          <a:stretch/>
        </p:blipFill>
        <p:spPr>
          <a:xfrm>
            <a:off x="5617800" y="2362320"/>
            <a:ext cx="3038040" cy="2509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Jupyter Notebook</a:t>
            </a:r>
            <a:endParaRPr b="0" lang="en-US" sz="4400" spc="-1" strike="noStrike">
              <a:solidFill>
                <a:srgbClr val="000000"/>
              </a:solidFill>
              <a:latin typeface="Calibri"/>
            </a:endParaRPr>
          </a:p>
        </p:txBody>
      </p:sp>
      <p:pic>
        <p:nvPicPr>
          <p:cNvPr id="93" name="Picture 2" descr=""/>
          <p:cNvPicPr/>
          <p:nvPr/>
        </p:nvPicPr>
        <p:blipFill>
          <a:blip r:embed="rId1"/>
          <a:stretch/>
        </p:blipFill>
        <p:spPr>
          <a:xfrm>
            <a:off x="76320" y="1752480"/>
            <a:ext cx="8975880" cy="3896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Introduction</a:t>
            </a:r>
            <a:endParaRPr b="0" lang="en-US" sz="4400" spc="-1" strike="noStrike">
              <a:solidFill>
                <a:srgbClr val="000000"/>
              </a:solidFill>
              <a:latin typeface="Calibri"/>
            </a:endParaRPr>
          </a:p>
        </p:txBody>
      </p:sp>
      <p:sp>
        <p:nvSpPr>
          <p:cNvPr id="95" name="PlaceHolder 2"/>
          <p:cNvSpPr>
            <a:spLocks noGrp="1"/>
          </p:cNvSpPr>
          <p:nvPr>
            <p:ph/>
          </p:nvPr>
        </p:nvSpPr>
        <p:spPr>
          <a:xfrm>
            <a:off x="457200" y="1600200"/>
            <a:ext cx="8229240" cy="4525560"/>
          </a:xfrm>
          <a:prstGeom prst="rect">
            <a:avLst/>
          </a:prstGeom>
          <a:noFill/>
          <a:ln w="0">
            <a:noFill/>
          </a:ln>
        </p:spPr>
        <p:txBody>
          <a:bodyPr anchor="t">
            <a:normAutofit fontScale="76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Natural language processing (NLP) is the ability of a computer program to understand human speech as it is spoken. NLP is a component of artificial intelligence (AI).</a:t>
            </a:r>
            <a:endParaRPr b="0" lang="en-US" sz="3200" spc="-1" strike="noStrike">
              <a:solidFill>
                <a:srgbClr val="000000"/>
              </a:solidFill>
              <a:latin typeface="Calibri"/>
            </a:endParaRPr>
          </a:p>
          <a:p>
            <a:pPr algn="just">
              <a:lnSpc>
                <a:spcPct val="100000"/>
              </a:lnSpc>
              <a:spcBef>
                <a:spcPts val="641"/>
              </a:spcBef>
              <a:buNone/>
              <a:tabLst>
                <a:tab algn="l" pos="0"/>
              </a:tabLst>
            </a:pPr>
            <a:r>
              <a:rPr b="1" lang="en-US" sz="3200" spc="-1" strike="noStrike">
                <a:solidFill>
                  <a:srgbClr val="000000"/>
                </a:solidFill>
                <a:latin typeface="Calibri"/>
              </a:rPr>
              <a:t>Example for Natural Language</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A human language. For example, English, French, and Chinese are natural languages. Computer languages, such as FORTRAN and C, are not. Probably the single most challenging problem in computer science is to </a:t>
            </a:r>
            <a:r>
              <a:rPr b="0" lang="en-US" sz="3200" spc="-1" strike="noStrike">
                <a:solidFill>
                  <a:srgbClr val="953735"/>
                </a:solidFill>
                <a:latin typeface="Calibri"/>
              </a:rPr>
              <a:t>develop computers that can understand natural languages</a:t>
            </a:r>
            <a:r>
              <a:rPr b="0" lang="en-US" sz="3200" spc="-1" strike="noStrike">
                <a:solidFill>
                  <a:srgbClr val="000000"/>
                </a:solidFill>
                <a:latin typeface="Calibri"/>
              </a:rPr>
              <a: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NLTK</a:t>
            </a:r>
            <a:endParaRPr b="0" lang="en-US" sz="4400" spc="-1" strike="noStrike">
              <a:solidFill>
                <a:srgbClr val="000000"/>
              </a:solidFill>
              <a:latin typeface="Calibri"/>
            </a:endParaRPr>
          </a:p>
        </p:txBody>
      </p:sp>
      <p:sp>
        <p:nvSpPr>
          <p:cNvPr id="97"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NLTK is a leading platform for building Python programs to work with human language data. It provides easy-to-use interfaces to over 50 corpora and lexical resources such as WordNet, along with a suite of text processing libraries for classification, tokenization, stemming, tagging, parsing, and semantic reasoning.</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OpenNLP</a:t>
            </a:r>
            <a:endParaRPr b="0" lang="en-US" sz="4400" spc="-1" strike="noStrike">
              <a:solidFill>
                <a:srgbClr val="000000"/>
              </a:solidFill>
              <a:latin typeface="Calibri"/>
            </a:endParaRPr>
          </a:p>
        </p:txBody>
      </p:sp>
      <p:sp>
        <p:nvSpPr>
          <p:cNvPr id="99"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The Apache OpenNLP library is a machine learning based toolkit for the processing of natural language text. It supports the most common NLP tasks, such as tokenization, sentence segmentation, part-of-speech tagging, named entity extraction, chunking, parsing, and coreference resolution.</a:t>
            </a:r>
            <a:endParaRPr b="0" lang="en-US" sz="3200" spc="-1" strike="noStrike">
              <a:solidFill>
                <a:srgbClr val="000000"/>
              </a:solidFill>
              <a:latin typeface="Calibri"/>
            </a:endParaRPr>
          </a:p>
          <a:p>
            <a:pPr algn="just">
              <a:lnSpc>
                <a:spcPct val="100000"/>
              </a:lnSpc>
              <a:spcBef>
                <a:spcPts val="641"/>
              </a:spcBef>
              <a:buNone/>
              <a:tabLst>
                <a:tab algn="l" pos="0"/>
              </a:tabLst>
            </a:pPr>
            <a:r>
              <a:rPr b="0" lang="en-US" sz="3200" spc="-1" strike="noStrike">
                <a:solidFill>
                  <a:srgbClr val="000000"/>
                </a:solidFill>
                <a:latin typeface="Calibri"/>
              </a:rPr>
              <a:t>https://opennlp.apache.org/</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Introduction</a:t>
            </a:r>
            <a:endParaRPr b="0" lang="en-US" sz="4400" spc="-1" strike="noStrike">
              <a:solidFill>
                <a:srgbClr val="000000"/>
              </a:solidFill>
              <a:latin typeface="Calibri"/>
            </a:endParaRPr>
          </a:p>
        </p:txBody>
      </p:sp>
      <p:sp>
        <p:nvSpPr>
          <p:cNvPr id="101"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Visit the following link to understand more on </a:t>
            </a:r>
            <a:r>
              <a:rPr b="1" lang="en-US" sz="3200" spc="-1" strike="noStrike">
                <a:solidFill>
                  <a:srgbClr val="000000"/>
                </a:solidFill>
                <a:latin typeface="Calibri"/>
              </a:rPr>
              <a:t>Natural Language Processing</a:t>
            </a:r>
            <a:endParaRPr b="0" lang="en-US" sz="3200" spc="-1" strike="noStrike">
              <a:solidFill>
                <a:srgbClr val="000000"/>
              </a:solidFill>
              <a:latin typeface="Calibri"/>
            </a:endParaRPr>
          </a:p>
          <a:p>
            <a:pPr>
              <a:lnSpc>
                <a:spcPct val="100000"/>
              </a:lnSpc>
              <a:spcBef>
                <a:spcPts val="641"/>
              </a:spcBef>
              <a:buNone/>
              <a:tabLst>
                <a:tab algn="l" pos="0"/>
              </a:tabLst>
            </a:pPr>
            <a:r>
              <a:rPr b="1" lang="en-US" sz="3200" spc="-1" strike="noStrike" u="sng">
                <a:solidFill>
                  <a:srgbClr val="0000ff"/>
                </a:solidFill>
                <a:uFillTx/>
                <a:latin typeface="Calibri"/>
                <a:hlinkClick r:id="rId1"/>
              </a:rPr>
              <a:t>https://blog.algorithmia.com/introduction-natural-language-processing-nlp/</a:t>
            </a:r>
            <a:endParaRPr b="0" lang="en-US" sz="3200" spc="-1" strike="noStrike">
              <a:solidFill>
                <a:srgbClr val="000000"/>
              </a:solidFill>
              <a:latin typeface="Calibri"/>
            </a:endParaRPr>
          </a:p>
          <a:p>
            <a:pPr>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NLP library by Facebook</a:t>
            </a:r>
            <a:endParaRPr b="0" lang="en-US" sz="4400" spc="-1" strike="noStrike">
              <a:solidFill>
                <a:srgbClr val="000000"/>
              </a:solidFill>
              <a:latin typeface="Calibri"/>
            </a:endParaRPr>
          </a:p>
        </p:txBody>
      </p:sp>
      <p:sp>
        <p:nvSpPr>
          <p:cNvPr id="103" name="PlaceHolder 2"/>
          <p:cNvSpPr>
            <a:spLocks noGrp="1"/>
          </p:cNvSpPr>
          <p:nvPr>
            <p:ph/>
          </p:nvPr>
        </p:nvSpPr>
        <p:spPr>
          <a:xfrm>
            <a:off x="457200" y="1600200"/>
            <a:ext cx="8229240" cy="4525560"/>
          </a:xfrm>
          <a:prstGeom prst="rect">
            <a:avLst/>
          </a:prstGeom>
          <a:noFill/>
          <a:ln w="0">
            <a:noFill/>
          </a:ln>
        </p:spPr>
        <p:txBody>
          <a:bodyPr anchor="t">
            <a:normAutofit fontScale="97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If you put a status update on Facebook about purchasing a car – don’t be surprised if Facebook serves you a car ad on your screen. This is not black magic! This is Facebook leveraging the text data to serve you better ads. </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u="sng">
                <a:solidFill>
                  <a:srgbClr val="0000ff"/>
                </a:solidFill>
                <a:uFillTx/>
                <a:latin typeface="Calibri"/>
                <a:hlinkClick r:id="rId1"/>
              </a:rPr>
              <a:t>https://www.analyticsvidhya.com/blog/2017/07/word-representations-text-classification-using-fasttext-nlp-facebook/?utm_source=feedburner&amp;utm_medium=email&amp;utm_campaign=Feed%3A+AnalyticsVidhya+%28Analytics+Vidhya%29</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288</TotalTime>
  <Application>LibreOffice/7.3.7.2$Linux_X86_64 LibreOffice_project/30$Build-2</Application>
  <AppVersion>15.0000</AppVersion>
  <Words>355</Words>
  <Paragraphs>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2017-07-27T05:15:42Z</dcterms:created>
  <dc:creator>Dr.B.M. Sagar</dc:creator>
  <dc:description/>
  <dc:language>en-IN</dc:language>
  <cp:lastModifiedBy/>
  <dcterms:modified xsi:type="dcterms:W3CDTF">2024-10-23T15:40:11Z</dcterms:modified>
  <cp:revision>15</cp:revision>
  <dc:subject/>
  <dc:title>Dr. B M Sagar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11</vt:i4>
  </property>
</Properties>
</file>