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CURSE OF DIMENSIONALITY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2Dproble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1447800"/>
            <a:ext cx="2943225" cy="1962150"/>
          </a:xfrm>
        </p:spPr>
      </p:pic>
      <p:sp>
        <p:nvSpPr>
          <p:cNvPr id="5" name="Rectangle 4"/>
          <p:cNvSpPr/>
          <p:nvPr/>
        </p:nvSpPr>
        <p:spPr>
          <a:xfrm>
            <a:off x="762000" y="38100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Adding a second feature still does not result in a linearly separable classification problem: No single line can separate all cats from all dogs in this example.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14400" y="449580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10 training instances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which now cover a 2D feature space with an area of 5×5=25 unit squares.    The sample density was 10/25 = 0.4 samples/interval. 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Content Placeholder 3" descr="3Dproble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1" y="990601"/>
            <a:ext cx="3810000" cy="2286000"/>
          </a:xfrm>
        </p:spPr>
      </p:pic>
      <p:sp>
        <p:nvSpPr>
          <p:cNvPr id="5" name="Rectangle 4"/>
          <p:cNvSpPr/>
          <p:nvPr/>
        </p:nvSpPr>
        <p:spPr>
          <a:xfrm>
            <a:off x="5715000" y="1066800"/>
            <a:ext cx="2667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Adding a third feature results in a linearly separable classification problem in our example. A plane exists that perfectly separates dogs from cats.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66800" y="4038600"/>
            <a:ext cx="647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the 10 samples had to cover a feature space volume of 5x5x5=125 unit cubes.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the sample density was 10/125 = 0.08 samples/interval.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the three-dimensional feature space, we can now find a plane that perfectly separates dogs from cats. </a:t>
            </a:r>
          </a:p>
          <a:p>
            <a:r>
              <a:rPr lang="en-IN" sz="2400" dirty="0" smtClean="0"/>
              <a:t>This means that a linear combination of the three features can be used to obtain perfect classification results on our training data of 10 images:</a:t>
            </a:r>
            <a:endParaRPr lang="en-IN" sz="2400" dirty="0"/>
          </a:p>
        </p:txBody>
      </p:sp>
      <p:pic>
        <p:nvPicPr>
          <p:cNvPr id="4" name="Picture 3" descr="3Dproblem_separa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124200"/>
            <a:ext cx="5410199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If we would keep adding features, the dimensionality of the feature space grows, and becomes sparser and sparser. </a:t>
            </a:r>
          </a:p>
          <a:p>
            <a:r>
              <a:rPr lang="en-IN" dirty="0" smtClean="0"/>
              <a:t>Due to this </a:t>
            </a:r>
            <a:r>
              <a:rPr lang="en-IN" dirty="0" err="1" smtClean="0"/>
              <a:t>sparsity</a:t>
            </a:r>
            <a:r>
              <a:rPr lang="en-IN" dirty="0" smtClean="0"/>
              <a:t>, it becomes much more easy to find a separable </a:t>
            </a:r>
            <a:r>
              <a:rPr lang="en-IN" dirty="0" err="1" smtClean="0"/>
              <a:t>hyperplane</a:t>
            </a:r>
            <a:r>
              <a:rPr lang="en-IN" dirty="0" smtClean="0"/>
              <a:t> because the likelihood that a training sample lies on the wrong side of the best </a:t>
            </a:r>
            <a:r>
              <a:rPr lang="en-IN" dirty="0" err="1" smtClean="0"/>
              <a:t>hyperplane</a:t>
            </a:r>
            <a:r>
              <a:rPr lang="en-IN" dirty="0" smtClean="0"/>
              <a:t> becomes infinitely small when the number of features becomes infinitely large. </a:t>
            </a:r>
          </a:p>
          <a:p>
            <a:r>
              <a:rPr lang="en-IN" dirty="0" smtClean="0"/>
              <a:t>However, if we project the highly dimensional classification result back to a lower dimensional space, a serious problem associated with this approach becomes evident: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overfitt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066800"/>
            <a:ext cx="4191000" cy="2286000"/>
          </a:xfrm>
        </p:spPr>
      </p:pic>
      <p:sp>
        <p:nvSpPr>
          <p:cNvPr id="5" name="Rectangle 4"/>
          <p:cNvSpPr/>
          <p:nvPr/>
        </p:nvSpPr>
        <p:spPr>
          <a:xfrm>
            <a:off x="4876800" y="1524000"/>
            <a:ext cx="373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Using too many features results in </a:t>
            </a:r>
            <a:r>
              <a:rPr lang="en-IN" dirty="0" err="1" smtClean="0"/>
              <a:t>overfitting</a:t>
            </a:r>
            <a:r>
              <a:rPr lang="en-IN" dirty="0" smtClean="0"/>
              <a:t>. The classifier starts learning exceptions that are specific to the training data and do not generalize well when new data is encountered.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85800" y="3886200"/>
            <a:ext cx="7848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This shows the 3D classification results, projected onto a 2D feature space. Whereas the data was linearly separable in the 3D space, this is not the case in a lower dimensional feature space. In fact, adding the third dimension to obtain perfect classification results, simply corresponds to using a complicated non-linear classifier in the lower dimensional feature space. As a result, the classifier learns the appearance of specific instances and exceptions of our training dataset. Because of this, the resulting classifier would fail on real-world data, consisting of an infinite amount of unseen cats and dogs that often do not adhere to these exceptions.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This concept is called </a:t>
            </a:r>
            <a:r>
              <a:rPr lang="en-IN" sz="1800" dirty="0" err="1" smtClean="0"/>
              <a:t>overfitting</a:t>
            </a:r>
            <a:r>
              <a:rPr lang="en-IN" sz="1800" dirty="0" smtClean="0"/>
              <a:t> and is a direct result of the curse of dimensionality. This shows the result of a linear classifier that has been trained using only 2 features instead of 3:</a:t>
            </a:r>
            <a:endParaRPr lang="en-IN" sz="1800" dirty="0"/>
          </a:p>
        </p:txBody>
      </p:sp>
      <p:pic>
        <p:nvPicPr>
          <p:cNvPr id="4" name="Picture 3" descr="no_overfitt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743200"/>
            <a:ext cx="5562599" cy="17764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8800" y="4572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Although the training data is not classified perfectly, this classifier achieves better results on unseen data.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Although the simple linear classifier with decision boundaries seems to perform worse than the non-linear classifier, this simple classifier generalizes much better to unseen data because it did not learn specific exceptions that were only in our training data by coincidence. </a:t>
            </a:r>
          </a:p>
          <a:p>
            <a:r>
              <a:rPr lang="en-IN" dirty="0" smtClean="0"/>
              <a:t>In other words, by using less features, the curse of Dimensionality was avoided such that the classifier did not over-fit the training data.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Let’s say we want to train a classifier using only a single feature whose value ranges from 0 to 1. Let’s assume that this feature is unique for each cat and dog. If we want our training data to cover 20% of this range, then the amount of training data needed is 20% of the complete population of cats and dogs. </a:t>
            </a:r>
          </a:p>
          <a:p>
            <a:r>
              <a:rPr lang="en-IN" dirty="0" smtClean="0"/>
              <a:t>Now, if we add another feature, resulting in a 2D feature space, things change; To cover 20% of the 2D feature range, we now need to obtain 45% of the complete population of cats and dogs in each dimension (0.45^2 = 0.2). </a:t>
            </a:r>
          </a:p>
          <a:p>
            <a:r>
              <a:rPr lang="en-IN" dirty="0" smtClean="0"/>
              <a:t>In the 3D case this gets even worse: to cover 20% of the 3D feature range, we need to obtain 58% of the population in each dimension (0.58^3 = 0.2).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curseofdimensionalit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00200"/>
            <a:ext cx="8229600" cy="2699903"/>
          </a:xfrm>
        </p:spPr>
      </p:pic>
      <p:sp>
        <p:nvSpPr>
          <p:cNvPr id="5" name="Rectangle 4"/>
          <p:cNvSpPr/>
          <p:nvPr/>
        </p:nvSpPr>
        <p:spPr>
          <a:xfrm>
            <a:off x="609600" y="45720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The amount of training data needed to cover 20% of the feature range grows exponentially with the number of dimensions.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other words, if the amount of available training data is fixed, then </a:t>
            </a:r>
            <a:r>
              <a:rPr lang="en-IN" dirty="0" err="1" smtClean="0"/>
              <a:t>overfitting</a:t>
            </a:r>
            <a:r>
              <a:rPr lang="en-IN" dirty="0" smtClean="0"/>
              <a:t> occurs if we keep adding dimensions. </a:t>
            </a:r>
          </a:p>
          <a:p>
            <a:r>
              <a:rPr lang="en-IN" dirty="0" smtClean="0"/>
              <a:t>On the other hand, if we keep adding dimensions, the amount of training data needs to grow exponentially fast to maintain the same coverage and to avoid </a:t>
            </a:r>
            <a:r>
              <a:rPr lang="en-IN" dirty="0" err="1" smtClean="0"/>
              <a:t>overfitting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3600" b="1" dirty="0" smtClean="0">
                <a:latin typeface="Agency FB" pitchFamily="34" charset="0"/>
              </a:rPr>
              <a:t>Consider an example </a:t>
            </a:r>
          </a:p>
          <a:p>
            <a:r>
              <a:rPr lang="en-IN" sz="3600" b="1" dirty="0" smtClean="0">
                <a:latin typeface="Agency FB" pitchFamily="34" charset="0"/>
              </a:rPr>
              <a:t>  We have a set of images, each of which depicts either a cat or a dog. </a:t>
            </a:r>
          </a:p>
          <a:p>
            <a:pPr>
              <a:buNone/>
            </a:pPr>
            <a:endParaRPr lang="en-IN" sz="3600" b="1" dirty="0" smtClean="0">
              <a:latin typeface="Agency FB" pitchFamily="34" charset="0"/>
            </a:endParaRPr>
          </a:p>
          <a:p>
            <a:r>
              <a:rPr lang="en-IN" sz="3600" b="1" dirty="0" smtClean="0">
                <a:latin typeface="Agency FB" pitchFamily="34" charset="0"/>
              </a:rPr>
              <a:t>We would like to create a classifier that is able to distinguish dogs from cats automatically. </a:t>
            </a:r>
            <a:endParaRPr lang="en-IN" sz="3600" b="1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In the above example, </a:t>
            </a:r>
            <a:r>
              <a:rPr lang="en-IN" dirty="0" smtClean="0"/>
              <a:t>the </a:t>
            </a:r>
            <a:r>
              <a:rPr lang="en-IN" dirty="0" smtClean="0"/>
              <a:t>curse of dimensionality introduces sparseness of the training data. 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The more features we use, the more sparse the data becomes such that accurate estimation of the classifier’s parameters (i.e. its decision boundaries) becomes more difficult. 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Another effect of the curse of dimensionality, is that this sparseness is not uniformly distributed over the search space. In fact, data around the origin (at the </a:t>
            </a:r>
            <a:r>
              <a:rPr lang="en-IN" dirty="0" err="1" smtClean="0"/>
              <a:t>center</a:t>
            </a:r>
            <a:r>
              <a:rPr lang="en-IN" dirty="0" smtClean="0"/>
              <a:t> of the hypercube) is much more sparse than data in the corners of the search space.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latin typeface="Agency FB" pitchFamily="34" charset="0"/>
              </a:rPr>
              <a:t>We first need to think about a descriptor for each object class that can be expressed by numbers, such that a mathematical algorithm, </a:t>
            </a:r>
          </a:p>
          <a:p>
            <a:pPr>
              <a:buNone/>
            </a:pPr>
            <a:r>
              <a:rPr lang="en-IN" b="1" dirty="0" smtClean="0">
                <a:latin typeface="Agency FB" pitchFamily="34" charset="0"/>
              </a:rPr>
              <a:t>               i.e. a classifier, can use these numbers to recognize the object.</a:t>
            </a:r>
            <a:endParaRPr lang="en-IN" b="1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For instance </a:t>
            </a:r>
          </a:p>
          <a:p>
            <a:pPr>
              <a:buNone/>
            </a:pPr>
            <a:r>
              <a:rPr lang="en-IN" dirty="0" smtClean="0"/>
              <a:t>        cats and dogs generally differ in </a:t>
            </a:r>
            <a:r>
              <a:rPr lang="en-IN" dirty="0" err="1" smtClean="0"/>
              <a:t>color</a:t>
            </a:r>
            <a:r>
              <a:rPr lang="en-IN" dirty="0" smtClean="0"/>
              <a:t>. 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A possible descriptor that discriminates these two classes could then consist of three number </a:t>
            </a:r>
          </a:p>
          <a:p>
            <a:pPr lvl="1"/>
            <a:r>
              <a:rPr lang="en-IN" dirty="0" smtClean="0"/>
              <a:t>the average red </a:t>
            </a:r>
            <a:r>
              <a:rPr lang="en-IN" dirty="0" err="1" smtClean="0"/>
              <a:t>color</a:t>
            </a:r>
            <a:r>
              <a:rPr lang="en-IN" dirty="0" smtClean="0"/>
              <a:t>, </a:t>
            </a:r>
          </a:p>
          <a:p>
            <a:pPr lvl="1"/>
            <a:r>
              <a:rPr lang="en-IN" dirty="0" smtClean="0"/>
              <a:t>the average green </a:t>
            </a:r>
            <a:r>
              <a:rPr lang="en-IN" dirty="0" err="1" smtClean="0"/>
              <a:t>color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the average blue </a:t>
            </a:r>
            <a:r>
              <a:rPr lang="en-IN" dirty="0" err="1" smtClean="0"/>
              <a:t>color</a:t>
            </a:r>
            <a:r>
              <a:rPr lang="en-IN" dirty="0" smtClean="0"/>
              <a:t> </a:t>
            </a:r>
          </a:p>
          <a:p>
            <a:pPr lvl="1">
              <a:buNone/>
            </a:pPr>
            <a:r>
              <a:rPr lang="en-IN" dirty="0" smtClean="0"/>
              <a:t>               of the image under consideration.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 simple linear classifier for instance, could combine these features linearly to decide on the class label: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              If 0.5*red + 0.3*green + 0.2*blue &gt; 0.6 :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              return cat;</a:t>
            </a:r>
            <a:b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          else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              return dog;</a:t>
            </a:r>
          </a:p>
          <a:p>
            <a:r>
              <a:rPr lang="en-IN" dirty="0" smtClean="0"/>
              <a:t>These three </a:t>
            </a:r>
            <a:r>
              <a:rPr lang="en-IN" dirty="0" err="1" smtClean="0"/>
              <a:t>color</a:t>
            </a:r>
            <a:r>
              <a:rPr lang="en-IN" dirty="0" smtClean="0"/>
              <a:t>-describing numbers, called features, will obviously not suffice to obtain a perfect classification.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IN" sz="2400" dirty="0" smtClean="0"/>
              <a:t>To obtain an even more accurate classification, we could add more features, based on </a:t>
            </a:r>
            <a:r>
              <a:rPr lang="en-IN" sz="2400" dirty="0" err="1" smtClean="0"/>
              <a:t>color</a:t>
            </a:r>
            <a:r>
              <a:rPr lang="en-IN" sz="2400" dirty="0" smtClean="0"/>
              <a:t> or texture histograms, statistical moments, etc.</a:t>
            </a:r>
          </a:p>
          <a:p>
            <a:r>
              <a:rPr lang="en-IN" sz="2400" dirty="0" smtClean="0"/>
              <a:t>In fact, after a certain point, increasing the dimensionality of the problem by adding new features would actually degrade the performance of our classifier.</a:t>
            </a:r>
          </a:p>
          <a:p>
            <a:pPr>
              <a:buNone/>
            </a:pPr>
            <a:r>
              <a:rPr lang="en-IN" dirty="0" smtClean="0"/>
              <a:t> 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dimensionality_vs_perform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352800"/>
            <a:ext cx="64770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 the dimensionality increases, the classifier’s performance increases until the optimal number of features is reached. 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Further increasing the dimensionality without increasing the number of training samples results in a decrease in classifier performance.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THE CURSE OF DIMENSIONALITY AND OVERFITTING</a:t>
            </a:r>
            <a:br>
              <a:rPr lang="en-IN" sz="2800" b="1" dirty="0" smtClean="0"/>
            </a:b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In the </a:t>
            </a:r>
            <a:r>
              <a:rPr lang="en-IN" smtClean="0"/>
              <a:t>earlier </a:t>
            </a:r>
            <a:r>
              <a:rPr lang="en-IN" smtClean="0"/>
              <a:t>example </a:t>
            </a:r>
            <a:r>
              <a:rPr lang="en-IN" dirty="0" smtClean="0"/>
              <a:t>of cats and dogs, let’s assume there are an infinite number of cats and dogs living on our planet. </a:t>
            </a:r>
          </a:p>
          <a:p>
            <a:r>
              <a:rPr lang="en-IN" dirty="0" smtClean="0"/>
              <a:t>However, due to our limited time and processing power, we were only able to obtain 10 pictures of cats and dogs. </a:t>
            </a:r>
          </a:p>
          <a:p>
            <a:r>
              <a:rPr lang="en-IN" dirty="0" smtClean="0"/>
              <a:t>The end-goal in classification is then to train a classifier based on these 10 training instances, that is able to correctly classify the infinite number of dog and cat instances which we do not have any information about.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Now let’s use a simple linear classifier and try to obtain a perfect classification. We can start by a single feature, e.g. the average ‘red’ </a:t>
            </a:r>
            <a:r>
              <a:rPr lang="en-IN" dirty="0" err="1" smtClean="0"/>
              <a:t>color</a:t>
            </a:r>
            <a:r>
              <a:rPr lang="en-IN" dirty="0" smtClean="0"/>
              <a:t> in the image:</a:t>
            </a:r>
            <a:endParaRPr lang="en-IN" dirty="0"/>
          </a:p>
        </p:txBody>
      </p:sp>
      <p:pic>
        <p:nvPicPr>
          <p:cNvPr id="4" name="Picture 3" descr="1Dprobl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667000"/>
            <a:ext cx="4724400" cy="1523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2000" y="44196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A single feature does not result in a perfect separation of our training data.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62000" y="495300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 10 training instances covered the complete 1D feature space,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the width of which was 5 unit intervals.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the sample density was 10/5=2 samples/interval.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1250</Words>
  <Application>Microsoft Office PowerPoint</Application>
  <PresentationFormat>On-screen Show (4:3)</PresentationFormat>
  <Paragraphs>63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CURSE OF DIMENSIONALITY</vt:lpstr>
      <vt:lpstr>Slide 2</vt:lpstr>
      <vt:lpstr>Slide 3</vt:lpstr>
      <vt:lpstr>Slide 4</vt:lpstr>
      <vt:lpstr>Slide 5</vt:lpstr>
      <vt:lpstr>Slide 6</vt:lpstr>
      <vt:lpstr>Slide 7</vt:lpstr>
      <vt:lpstr>THE CURSE OF DIMENSIONALITY AND OVERFITTING 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CURSE OF DIMENSIONALITY</dc:title>
  <dc:creator>Kowcika A</dc:creator>
  <cp:lastModifiedBy>Kowcika A</cp:lastModifiedBy>
  <cp:revision>70</cp:revision>
  <dcterms:created xsi:type="dcterms:W3CDTF">2006-08-16T00:00:00Z</dcterms:created>
  <dcterms:modified xsi:type="dcterms:W3CDTF">2017-08-31T04:06:16Z</dcterms:modified>
</cp:coreProperties>
</file>