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763" r:id="rId2"/>
    <p:sldId id="535" r:id="rId3"/>
    <p:sldId id="749" r:id="rId4"/>
    <p:sldId id="750" r:id="rId5"/>
    <p:sldId id="746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759" r:id="rId15"/>
    <p:sldId id="760" r:id="rId16"/>
    <p:sldId id="747" r:id="rId17"/>
    <p:sldId id="761" r:id="rId18"/>
    <p:sldId id="76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4680" autoAdjust="0"/>
  </p:normalViewPr>
  <p:slideViewPr>
    <p:cSldViewPr>
      <p:cViewPr varScale="1">
        <p:scale>
          <a:sx n="105" d="100"/>
          <a:sy n="105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>
            <a:extLst>
              <a:ext uri="{FF2B5EF4-FFF2-40B4-BE49-F238E27FC236}">
                <a16:creationId xmlns:a16="http://schemas.microsoft.com/office/drawing/2014/main" id="{AF3F64A0-A435-4FF3-96AF-B21E27B0BF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D45C68BD-24E6-44A6-B524-6AF2ACD058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ED4ED404-82AE-438D-AC26-9171250E31D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1.#</a:t>
            </a:r>
          </a:p>
        </p:txBody>
      </p:sp>
      <p:sp>
        <p:nvSpPr>
          <p:cNvPr id="900101" name="Rectangle 5">
            <a:extLst>
              <a:ext uri="{FF2B5EF4-FFF2-40B4-BE49-F238E27FC236}">
                <a16:creationId xmlns:a16="http://schemas.microsoft.com/office/drawing/2014/main" id="{1EBA6A44-B4CF-483E-AA2B-F71FE8160EE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2F5F9AFC-61C3-4B8F-A177-BC64B27A4A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E0B11B7E-30A5-45C0-8B20-E2BDE28810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A51C18EF-B54C-4A5C-87DA-E7A4D8D03B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78596" name="Rectangle 4">
            <a:extLst>
              <a:ext uri="{FF2B5EF4-FFF2-40B4-BE49-F238E27FC236}">
                <a16:creationId xmlns:a16="http://schemas.microsoft.com/office/drawing/2014/main" id="{5D319DF5-E6DC-46D5-9AF7-8B86342C139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8597" name="Rectangle 5">
            <a:extLst>
              <a:ext uri="{FF2B5EF4-FFF2-40B4-BE49-F238E27FC236}">
                <a16:creationId xmlns:a16="http://schemas.microsoft.com/office/drawing/2014/main" id="{3D24742D-E684-4AE1-A046-54ED3012AD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78598" name="Rectangle 6">
            <a:extLst>
              <a:ext uri="{FF2B5EF4-FFF2-40B4-BE49-F238E27FC236}">
                <a16:creationId xmlns:a16="http://schemas.microsoft.com/office/drawing/2014/main" id="{09433087-9FD6-4FDA-ACCE-D5577F5269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1.#</a:t>
            </a:r>
          </a:p>
        </p:txBody>
      </p:sp>
      <p:sp>
        <p:nvSpPr>
          <p:cNvPr id="878599" name="Rectangle 7">
            <a:extLst>
              <a:ext uri="{FF2B5EF4-FFF2-40B4-BE49-F238E27FC236}">
                <a16:creationId xmlns:a16="http://schemas.microsoft.com/office/drawing/2014/main" id="{15EDF046-EA4A-4691-8BB1-C44CD2936F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730AF151-1645-42DF-9D64-B24C496501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0DF064F-4498-451D-A784-0E4977821B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711179DB-C725-4315-A383-3173D961D8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BE112774-B466-49CB-84F6-20139C294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4794494-7144-48CB-9779-5ADAF6C0F7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51428773-E050-4508-AFA4-06033E1255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D3AA6F65-AA54-4502-9236-7CA03C5EB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1577AF65-9EF9-4781-A1EC-8824961126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9858" name="Rectangle 2">
            <a:extLst>
              <a:ext uri="{FF2B5EF4-FFF2-40B4-BE49-F238E27FC236}">
                <a16:creationId xmlns:a16="http://schemas.microsoft.com/office/drawing/2014/main" id="{C15156EB-15DB-4E2A-95BD-0E8383BF5E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91268215-D603-41E9-A761-9D9A4456D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8FB052D-BAE1-4A37-8301-1548447A91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CCF486CA-1687-42FC-96FF-455D0AFAB7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29781E8D-11F1-4932-BD57-743830F42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0EECAF5-4ED3-4519-9EAF-707E5663E9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BFF72542-55F6-4E3E-85E4-4A69020FC4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407A4FF9-354C-48F6-8527-C1062F1BE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C883E27-35A6-430C-B7D3-410098AC69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594A6781-0DE0-4ED4-8D81-73F0910AF6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D4A58A01-E2AA-47BF-BA92-10AC9E373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CD75D16-C987-4BB0-AC88-E1A24BBD4D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E4BC2B10-E39F-4876-885D-D6AC4333DF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E7C0C4A8-9F29-4008-80DD-F1E5C5C8A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92C25A7-DF73-4DFC-B89E-2A8598380C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6200FA52-511F-4C98-871E-E3B6481E84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12692EFB-28FA-4F5A-989D-E5666D05A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CDC342D-FECF-4786-A12B-0A89A6FE61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3F90F289-AC10-4F7E-8A03-0C4C39B542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5534DF89-94FA-48DD-AFF7-C09F47561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7084272-098D-4BBF-90AE-F3C28879F3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A8C79E3B-B265-4701-B057-BF47B75620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8ED47354-3CC0-42DC-B117-E65F06862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C88F2C2-A993-4107-90DE-0CD06D0C47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0642" name="Rectangle 2">
            <a:extLst>
              <a:ext uri="{FF2B5EF4-FFF2-40B4-BE49-F238E27FC236}">
                <a16:creationId xmlns:a16="http://schemas.microsoft.com/office/drawing/2014/main" id="{89066FBF-8B9B-47A9-B841-E60BE1FD0D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7D191204-64C0-41D3-A2B6-8F64420F3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386BB59-26EB-4F07-A07B-E2A3DFB719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DDD500F5-C68B-45B6-BC78-C81EFA0DB7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778223A0-36BB-4D5D-A63C-01803512D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04C8B55-4B80-49B5-AD70-9658D466E1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2690" name="Rectangle 2">
            <a:extLst>
              <a:ext uri="{FF2B5EF4-FFF2-40B4-BE49-F238E27FC236}">
                <a16:creationId xmlns:a16="http://schemas.microsoft.com/office/drawing/2014/main" id="{A1DD1646-57C3-4B7A-87AF-235D517FD8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A223D4D7-79F7-41C6-B5D2-36765676B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C4A8FDA-02B7-4B8A-A35F-30FB311902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AA43077F-7685-4278-9F74-E872F2DCCC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C8864721-01CB-4E99-8E1B-85D87A8AF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90CA547A-636F-4CB1-98EA-7577A23C50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4738" name="Rectangle 2">
            <a:extLst>
              <a:ext uri="{FF2B5EF4-FFF2-40B4-BE49-F238E27FC236}">
                <a16:creationId xmlns:a16="http://schemas.microsoft.com/office/drawing/2014/main" id="{FC6038CD-FD8C-4B26-9D11-14F4F318F2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>
            <a:extLst>
              <a:ext uri="{FF2B5EF4-FFF2-40B4-BE49-F238E27FC236}">
                <a16:creationId xmlns:a16="http://schemas.microsoft.com/office/drawing/2014/main" id="{860587CB-7CB2-4615-94D4-496A5A089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984CA2C-E7DB-45A6-8EA4-C7CB89FAE3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5762" name="Rectangle 2">
            <a:extLst>
              <a:ext uri="{FF2B5EF4-FFF2-40B4-BE49-F238E27FC236}">
                <a16:creationId xmlns:a16="http://schemas.microsoft.com/office/drawing/2014/main" id="{6937C62D-7E4F-4DAF-87EF-A43FBDF5B0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6BB75839-0304-4B8D-A1F7-383449834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91F4D44-FF1E-484C-AFC3-BB677FA9F9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6786" name="Rectangle 2">
            <a:extLst>
              <a:ext uri="{FF2B5EF4-FFF2-40B4-BE49-F238E27FC236}">
                <a16:creationId xmlns:a16="http://schemas.microsoft.com/office/drawing/2014/main" id="{B9D98F95-4EDB-4C80-A3FC-14C8D58BD2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E481CB2B-2660-4CC8-876D-1C6C2C7B9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71B54C8-06C5-4787-BFDE-9086374AA5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407CAE94-1569-4041-9556-778A22D61D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0A3F5959-251A-43AE-8A66-F933AD66A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683634E2-9044-44BE-B552-0FAB0218DB6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17479770-03B4-4581-AE0A-BE7FFB441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40417A3A-5A44-46F1-AD84-B1DA2B792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156E6FE3-54F4-4061-84C7-504A6CC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9786CADE-0DD4-4A6E-9968-4755D019E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979E1BEC-FE9A-4FEC-98F3-897E4E6E6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2A2F2EF1-CC91-4B33-90EB-005CBFBB4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5CB2C9BB-E2B1-47FE-B342-10222F97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2B716128-D9DB-4ABB-BA9A-E32D845E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6CCDC648-2DBD-47F3-B6EA-599CE3062F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7E489E8E-BC8B-4D86-8AD3-3C104CF0E9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88DD6B4E-F6B3-4799-A7EA-65200E56A3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21B430E5-133F-4BCF-B0AD-0A7DC0BD46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02F9B508-C85E-4F33-99A0-21CC5A4229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C0FDEFDF-5EBA-4370-B053-A0768413C3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fld id="{BAC90EC8-5063-4980-BFA1-C023D64796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B74D0013-7D17-4EE6-8CCC-645167663B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EBC72C58-5ED7-4DCF-9389-CF88C7C274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139C-5606-4E8E-9189-0291167C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6A27D-131A-497F-9432-2C8DA1D8E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CC9FF-6D3F-46B0-A3C6-6B885E546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C01BAA75-DE05-412F-82DD-A2047BC2E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8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FC872-9811-4A5A-9BD5-D06CD8848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6FAAD-F82D-4AD0-BF54-D5F9C2C60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D1AC7-7B8B-4486-A02B-4F65ED5DE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47672D5C-D0CD-485B-9797-0E493EFCE0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38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78EDF4-16D6-4395-9A35-DEF1A2E8D8C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1E322-9ADD-461A-B18C-22C6B6D00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DE5F6D7E-2219-4BF1-BA8F-9C06DDC237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6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39AC-B790-457A-881E-43AFA72A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19DE-2349-4883-A882-ED762739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C329B-5E3B-4D24-A0EC-B8677638C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218A8DD2-2367-4188-92D2-EC1486424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26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933A-24A6-4373-8FE8-B36F23E7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E11A-BA4D-4AF7-B09C-727CB9C6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33F7-5655-427B-91E0-802F89EEA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F345399A-8933-4359-B286-0392E6D741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5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C8B8-69C5-4603-B8AB-C765BC29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604D-9240-4425-B299-9D6C7800F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68A43-9E62-4AB8-9490-B3ECE6496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68C13-A582-4863-95C6-66DEA87FA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37E4968B-DE0E-4C14-A3A2-69F83997B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1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A132-F8FE-4249-B12D-AAE10477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CC6CD-EF2E-4308-8A02-348D29725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434B6-1437-4C5B-9B83-BB3E9114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D31EB-64BE-40C6-88A8-7B16532D9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522D9-3A6F-486B-A946-C03382539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1FD4-9588-46F1-A017-5FD2B11999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A9C5AD52-1788-4212-A047-12517DA565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72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CECD-85BF-4F90-9572-11F46B60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39B04-2150-4A7B-BBDD-7B57D0A00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C3ABB3DD-D950-4164-90A6-E4BB0F889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43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0CD6-D0EB-4017-8866-7500F189E5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38CC73D0-647C-4788-9193-1BDA2C3BD9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14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F73F-AB19-459B-B66D-25E5046D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AE54-54F2-44C1-9FC7-11E9B1B6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13E8B-69A4-46DA-B983-9089B4542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A4CB6-045F-42ED-A4C0-D3950C483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6C4439D2-975F-4188-9B36-2CB53452D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1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DE11-AB95-45DD-BBE2-D43037B0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61C5D-5775-4ED3-BBFD-8F26E1865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23131-EA07-451F-8DDC-F74AC54B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E4239-3FFC-4A6E-ABB5-666890537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2F386857-6BF0-4BDB-A5EC-2762AAAA34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60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:a16="http://schemas.microsoft.com/office/drawing/2014/main" id="{98684576-35F4-4C74-8FB7-A14B964B5E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r>
              <a:rPr lang="en-US" altLang="en-US"/>
              <a:t>1.</a:t>
            </a:r>
            <a:fld id="{6D4D848C-D085-4366-9094-1C710DE789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FA91A1E-F3EA-48C2-B37B-988BD2FA5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31D70D41-0E8E-40B1-8C91-9F93AE9399EC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898050" name="Picture 2" descr="Forouzan4e07_banner">
            <a:extLst>
              <a:ext uri="{FF2B5EF4-FFF2-40B4-BE49-F238E27FC236}">
                <a16:creationId xmlns:a16="http://schemas.microsoft.com/office/drawing/2014/main" id="{448ADDE2-FC74-4283-BA46-392F214D387D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8051" name="Rectangle 3">
            <a:extLst>
              <a:ext uri="{FF2B5EF4-FFF2-40B4-BE49-F238E27FC236}">
                <a16:creationId xmlns:a16="http://schemas.microsoft.com/office/drawing/2014/main" id="{ABA1DA97-5BCF-41B4-B948-E9906EA2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Introduction</a:t>
            </a:r>
          </a:p>
        </p:txBody>
      </p:sp>
      <p:sp>
        <p:nvSpPr>
          <p:cNvPr id="898052" name="Text Box 4">
            <a:extLst>
              <a:ext uri="{FF2B5EF4-FFF2-40B4-BE49-F238E27FC236}">
                <a16:creationId xmlns:a16="http://schemas.microsoft.com/office/drawing/2014/main" id="{80C67641-6CFA-441B-903D-3E975A788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3EEF22E-7089-4EF2-B2EB-BEAEC54477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76291A60-A0DB-4AC9-8535-CDC761940C6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7330" name="Line 2">
            <a:extLst>
              <a:ext uri="{FF2B5EF4-FFF2-40B4-BE49-F238E27FC236}">
                <a16:creationId xmlns:a16="http://schemas.microsoft.com/office/drawing/2014/main" id="{73A875AF-8F7B-49CC-BFFE-CBE77361F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7331" name="Line 3">
            <a:extLst>
              <a:ext uri="{FF2B5EF4-FFF2-40B4-BE49-F238E27FC236}">
                <a16:creationId xmlns:a16="http://schemas.microsoft.com/office/drawing/2014/main" id="{A69DC5C1-92D2-4544-A6F4-44D665254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7332" name="Text Box 4">
            <a:extLst>
              <a:ext uri="{FF2B5EF4-FFF2-40B4-BE49-F238E27FC236}">
                <a16:creationId xmlns:a16="http://schemas.microsoft.com/office/drawing/2014/main" id="{06E097FF-2D82-4A70-8268-97AA58A7C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88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1.7  </a:t>
            </a:r>
            <a:r>
              <a:rPr lang="en-US" altLang="en-US" sz="2000" i="1">
                <a:latin typeface="Times New Roman" panose="02020603050405020304" pitchFamily="18" charset="0"/>
              </a:rPr>
              <a:t>A bus topology connecting three stations</a:t>
            </a:r>
          </a:p>
        </p:txBody>
      </p:sp>
      <p:sp>
        <p:nvSpPr>
          <p:cNvPr id="867333" name="Line 5">
            <a:extLst>
              <a:ext uri="{FF2B5EF4-FFF2-40B4-BE49-F238E27FC236}">
                <a16:creationId xmlns:a16="http://schemas.microsoft.com/office/drawing/2014/main" id="{E0B42C81-8F8C-43D3-9DD3-D8E5832FF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7334" name="Picture 6">
            <a:extLst>
              <a:ext uri="{FF2B5EF4-FFF2-40B4-BE49-F238E27FC236}">
                <a16:creationId xmlns:a16="http://schemas.microsoft.com/office/drawing/2014/main" id="{D73DDEE7-1C51-4586-A730-56F9B800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362200"/>
            <a:ext cx="7888287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32722BE-7DC9-474A-A913-D8B41E31D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E3EB1F91-1735-43FD-A198-327DA27C263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68354" name="Line 2">
            <a:extLst>
              <a:ext uri="{FF2B5EF4-FFF2-40B4-BE49-F238E27FC236}">
                <a16:creationId xmlns:a16="http://schemas.microsoft.com/office/drawing/2014/main" id="{E5D528D8-3A93-49CC-9E87-EBBBF65D7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8355" name="Line 3">
            <a:extLst>
              <a:ext uri="{FF2B5EF4-FFF2-40B4-BE49-F238E27FC236}">
                <a16:creationId xmlns:a16="http://schemas.microsoft.com/office/drawing/2014/main" id="{1CE8B34A-A3E4-4F6E-991C-15FED9BC3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8356" name="Text Box 4">
            <a:extLst>
              <a:ext uri="{FF2B5EF4-FFF2-40B4-BE49-F238E27FC236}">
                <a16:creationId xmlns:a16="http://schemas.microsoft.com/office/drawing/2014/main" id="{4A77696C-C6EE-484F-80BA-7DB9FCB6B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71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1.8  </a:t>
            </a:r>
            <a:r>
              <a:rPr lang="en-US" altLang="en-US" sz="2000" i="1">
                <a:latin typeface="Times New Roman" panose="02020603050405020304" pitchFamily="18" charset="0"/>
              </a:rPr>
              <a:t>A ring topology connecting six stations</a:t>
            </a:r>
          </a:p>
        </p:txBody>
      </p:sp>
      <p:sp>
        <p:nvSpPr>
          <p:cNvPr id="868357" name="Line 5">
            <a:extLst>
              <a:ext uri="{FF2B5EF4-FFF2-40B4-BE49-F238E27FC236}">
                <a16:creationId xmlns:a16="http://schemas.microsoft.com/office/drawing/2014/main" id="{308DA5D0-E8F3-4AA2-A6C9-B15842CD1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8359" name="Picture 7">
            <a:extLst>
              <a:ext uri="{FF2B5EF4-FFF2-40B4-BE49-F238E27FC236}">
                <a16:creationId xmlns:a16="http://schemas.microsoft.com/office/drawing/2014/main" id="{A33789A8-9FD8-4114-BA1A-524448F8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22463"/>
            <a:ext cx="8593137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048257D-3321-4EF2-8354-EAA00D707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E71616DF-5276-4BB2-AFA4-A0C1340FAB9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9378" name="Line 2">
            <a:extLst>
              <a:ext uri="{FF2B5EF4-FFF2-40B4-BE49-F238E27FC236}">
                <a16:creationId xmlns:a16="http://schemas.microsoft.com/office/drawing/2014/main" id="{8FAA32C8-2691-4BD9-AC14-9E24B7043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9379" name="Line 3">
            <a:extLst>
              <a:ext uri="{FF2B5EF4-FFF2-40B4-BE49-F238E27FC236}">
                <a16:creationId xmlns:a16="http://schemas.microsoft.com/office/drawing/2014/main" id="{6C571895-8A34-457B-B3A5-7B2FBDBBB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9380" name="Text Box 4">
            <a:extLst>
              <a:ext uri="{FF2B5EF4-FFF2-40B4-BE49-F238E27FC236}">
                <a16:creationId xmlns:a16="http://schemas.microsoft.com/office/drawing/2014/main" id="{A540A8E6-A446-4CFD-BD26-46BFDD843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1.9  </a:t>
            </a:r>
            <a:r>
              <a:rPr lang="en-US" altLang="en-US" sz="2000" i="1">
                <a:latin typeface="Times New Roman" panose="02020603050405020304" pitchFamily="18" charset="0"/>
              </a:rPr>
              <a:t>A hybrid topology: a star backbone with three bus networks</a:t>
            </a:r>
          </a:p>
        </p:txBody>
      </p:sp>
      <p:sp>
        <p:nvSpPr>
          <p:cNvPr id="869381" name="Line 5">
            <a:extLst>
              <a:ext uri="{FF2B5EF4-FFF2-40B4-BE49-F238E27FC236}">
                <a16:creationId xmlns:a16="http://schemas.microsoft.com/office/drawing/2014/main" id="{3AA39FD4-1403-41EB-8BD6-D607F7D05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9382" name="Picture 6">
            <a:extLst>
              <a:ext uri="{FF2B5EF4-FFF2-40B4-BE49-F238E27FC236}">
                <a16:creationId xmlns:a16="http://schemas.microsoft.com/office/drawing/2014/main" id="{FC7362CC-D61D-47FD-AF35-865CDB00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90663"/>
            <a:ext cx="688340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32AD9C6-A4CF-401A-928B-D2C6E50FE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3DE705BF-ACEF-4F13-AFDC-1BD6D830AF7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70402" name="Line 2">
            <a:extLst>
              <a:ext uri="{FF2B5EF4-FFF2-40B4-BE49-F238E27FC236}">
                <a16:creationId xmlns:a16="http://schemas.microsoft.com/office/drawing/2014/main" id="{C796C974-FCE0-45AF-87EB-62D339E4B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403" name="Line 3">
            <a:extLst>
              <a:ext uri="{FF2B5EF4-FFF2-40B4-BE49-F238E27FC236}">
                <a16:creationId xmlns:a16="http://schemas.microsoft.com/office/drawing/2014/main" id="{289D03EA-48AC-440D-9F91-8D66F077F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404" name="Text Box 4">
            <a:extLst>
              <a:ext uri="{FF2B5EF4-FFF2-40B4-BE49-F238E27FC236}">
                <a16:creationId xmlns:a16="http://schemas.microsoft.com/office/drawing/2014/main" id="{85F280D7-0A30-4FF6-9AF8-B910E497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28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1.10  </a:t>
            </a:r>
            <a:r>
              <a:rPr lang="en-US" altLang="en-US" sz="2000" i="1">
                <a:latin typeface="Times New Roman" panose="02020603050405020304" pitchFamily="18" charset="0"/>
              </a:rPr>
              <a:t>An isolated LAN connecting 12 computers to a hub in a closet</a:t>
            </a:r>
          </a:p>
        </p:txBody>
      </p:sp>
      <p:sp>
        <p:nvSpPr>
          <p:cNvPr id="870405" name="Line 5">
            <a:extLst>
              <a:ext uri="{FF2B5EF4-FFF2-40B4-BE49-F238E27FC236}">
                <a16:creationId xmlns:a16="http://schemas.microsoft.com/office/drawing/2014/main" id="{270B2DE8-D880-48EA-9272-811E6BB86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70406" name="Picture 6">
            <a:extLst>
              <a:ext uri="{FF2B5EF4-FFF2-40B4-BE49-F238E27FC236}">
                <a16:creationId xmlns:a16="http://schemas.microsoft.com/office/drawing/2014/main" id="{7764C488-139C-4E3F-A794-CDE0E2560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622425"/>
            <a:ext cx="6151562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9A112DD-1C25-40E8-8869-027E0E1B2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D167805D-6EAC-4A72-8C5E-028393820BC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73474" name="Line 2">
            <a:extLst>
              <a:ext uri="{FF2B5EF4-FFF2-40B4-BE49-F238E27FC236}">
                <a16:creationId xmlns:a16="http://schemas.microsoft.com/office/drawing/2014/main" id="{21565531-A073-47D4-9475-6BB412727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FA205056-827C-47C1-8A7E-6E1B81FB6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4003400E-3A35-4DBD-86F9-0C37A2B8A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15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1.11  </a:t>
            </a:r>
            <a:r>
              <a:rPr lang="en-US" altLang="en-US" sz="2000" i="1">
                <a:latin typeface="Times New Roman" panose="02020603050405020304" pitchFamily="18" charset="0"/>
              </a:rPr>
              <a:t>WANs: a switched WAN and a point-to-point WAN</a:t>
            </a:r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4D2DC3E4-8392-42CC-914A-6BF48A31B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73478" name="Picture 6">
            <a:extLst>
              <a:ext uri="{FF2B5EF4-FFF2-40B4-BE49-F238E27FC236}">
                <a16:creationId xmlns:a16="http://schemas.microsoft.com/office/drawing/2014/main" id="{ED937830-58B1-4034-A142-194EDE9F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116013"/>
            <a:ext cx="71120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74F259B-A4F0-4FDD-B495-FEE0139CB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2708BF1C-E95E-441B-B07A-F038E34D314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74498" name="Line 2">
            <a:extLst>
              <a:ext uri="{FF2B5EF4-FFF2-40B4-BE49-F238E27FC236}">
                <a16:creationId xmlns:a16="http://schemas.microsoft.com/office/drawing/2014/main" id="{287C0A81-9960-4E98-A1CA-93690B31C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4499" name="Line 3">
            <a:extLst>
              <a:ext uri="{FF2B5EF4-FFF2-40B4-BE49-F238E27FC236}">
                <a16:creationId xmlns:a16="http://schemas.microsoft.com/office/drawing/2014/main" id="{526CEC91-99E7-40AE-8142-2CAC40B2F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4500" name="Text Box 4">
            <a:extLst>
              <a:ext uri="{FF2B5EF4-FFF2-40B4-BE49-F238E27FC236}">
                <a16:creationId xmlns:a16="http://schemas.microsoft.com/office/drawing/2014/main" id="{DFFEBC5A-0AA0-436A-AC94-3A5739969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19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1.12  </a:t>
            </a:r>
            <a:r>
              <a:rPr lang="en-US" altLang="en-US" sz="2000" i="1">
                <a:latin typeface="Times New Roman" panose="02020603050405020304" pitchFamily="18" charset="0"/>
              </a:rPr>
              <a:t>A heterogeneous network made of four WANs and two LANs</a:t>
            </a:r>
          </a:p>
        </p:txBody>
      </p:sp>
      <p:sp>
        <p:nvSpPr>
          <p:cNvPr id="874501" name="Line 5">
            <a:extLst>
              <a:ext uri="{FF2B5EF4-FFF2-40B4-BE49-F238E27FC236}">
                <a16:creationId xmlns:a16="http://schemas.microsoft.com/office/drawing/2014/main" id="{5F8BFAE5-A1D2-4F77-A9E6-8E934FAF6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74502" name="Picture 6">
            <a:extLst>
              <a:ext uri="{FF2B5EF4-FFF2-40B4-BE49-F238E27FC236}">
                <a16:creationId xmlns:a16="http://schemas.microsoft.com/office/drawing/2014/main" id="{98314987-256B-4BFF-9254-C373F0C1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990600"/>
            <a:ext cx="5740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C9D9881-D94D-4CF3-9CD7-075FB1ED9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354B24B8-9629-4E65-8A9E-86F1BC4D940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59142" name="Rectangle 6">
            <a:extLst>
              <a:ext uri="{FF2B5EF4-FFF2-40B4-BE49-F238E27FC236}">
                <a16:creationId xmlns:a16="http://schemas.microsoft.com/office/drawing/2014/main" id="{BC9EB0BC-DDD8-4C9F-ACC0-FB9B7C73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9139" name="Text Box 3">
            <a:extLst>
              <a:ext uri="{FF2B5EF4-FFF2-40B4-BE49-F238E27FC236}">
                <a16:creationId xmlns:a16="http://schemas.microsoft.com/office/drawing/2014/main" id="{36DBFFBC-B6D2-4760-99E4-E5DE16E79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4116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1-3   THE INTERNET</a:t>
            </a:r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11C24CF2-2231-49F9-912E-20CA3FFE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9143" name="Rectangle 7">
            <a:extLst>
              <a:ext uri="{FF2B5EF4-FFF2-40B4-BE49-F238E27FC236}">
                <a16:creationId xmlns:a16="http://schemas.microsoft.com/office/drawing/2014/main" id="{904F9C5D-2B13-4BD5-9DA7-1FE903FAE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19200"/>
            <a:ext cx="8686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Internet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has revolutionized many aspects of our daily lives. It has affected the way we do business as well as the way we spend our leisure time. The Internet is a communication system that has brought a wealth of information to our fingertips and organized it for our use. </a:t>
            </a:r>
          </a:p>
        </p:txBody>
      </p:sp>
      <p:sp>
        <p:nvSpPr>
          <p:cNvPr id="859144" name="Rectangle 8">
            <a:extLst>
              <a:ext uri="{FF2B5EF4-FFF2-40B4-BE49-F238E27FC236}">
                <a16:creationId xmlns:a16="http://schemas.microsoft.com/office/drawing/2014/main" id="{93F457D9-0FA1-49C7-807A-D8E2273E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45075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 Brief History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The Internet Today (ISPs)</a:t>
            </a:r>
          </a:p>
        </p:txBody>
      </p:sp>
      <p:sp>
        <p:nvSpPr>
          <p:cNvPr id="859145" name="Text Box 9">
            <a:extLst>
              <a:ext uri="{FF2B5EF4-FFF2-40B4-BE49-F238E27FC236}">
                <a16:creationId xmlns:a16="http://schemas.microsoft.com/office/drawing/2014/main" id="{994FE034-E255-431C-8681-D9B83EBA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51167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2B9519F-D7A2-4A86-BA20-D07CA9E01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E34DE499-5509-4D5D-83D9-0FFDB6A3E92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75522" name="Line 2">
            <a:extLst>
              <a:ext uri="{FF2B5EF4-FFF2-40B4-BE49-F238E27FC236}">
                <a16:creationId xmlns:a16="http://schemas.microsoft.com/office/drawing/2014/main" id="{865198A4-08EA-4876-8533-76D7ADEFB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5523" name="Line 3">
            <a:extLst>
              <a:ext uri="{FF2B5EF4-FFF2-40B4-BE49-F238E27FC236}">
                <a16:creationId xmlns:a16="http://schemas.microsoft.com/office/drawing/2014/main" id="{7DFDA462-41BF-4EA3-A14C-A8EAA79F7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5524" name="Text Box 4">
            <a:extLst>
              <a:ext uri="{FF2B5EF4-FFF2-40B4-BE49-F238E27FC236}">
                <a16:creationId xmlns:a16="http://schemas.microsoft.com/office/drawing/2014/main" id="{D308F00A-A462-409D-8E87-29869C899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10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1.13  </a:t>
            </a:r>
            <a:r>
              <a:rPr lang="en-US" altLang="en-US" sz="2000" i="1">
                <a:latin typeface="Times New Roman" panose="02020603050405020304" pitchFamily="18" charset="0"/>
              </a:rPr>
              <a:t>Hierarchical organization of the Internet</a:t>
            </a:r>
          </a:p>
        </p:txBody>
      </p:sp>
      <p:sp>
        <p:nvSpPr>
          <p:cNvPr id="875525" name="Line 5">
            <a:extLst>
              <a:ext uri="{FF2B5EF4-FFF2-40B4-BE49-F238E27FC236}">
                <a16:creationId xmlns:a16="http://schemas.microsoft.com/office/drawing/2014/main" id="{254DE401-28C0-4466-A7D5-99F73BEFF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75526" name="Picture 6">
            <a:extLst>
              <a:ext uri="{FF2B5EF4-FFF2-40B4-BE49-F238E27FC236}">
                <a16:creationId xmlns:a16="http://schemas.microsoft.com/office/drawing/2014/main" id="{36ABF9E7-CD2C-4EA6-8AD4-C8F2CC2E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095375"/>
            <a:ext cx="54943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673A4A5-9CFA-4FCD-B56B-192487A63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B0102069-CA76-4AC3-966C-B8C5ED3187A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D3AE6764-3376-4E63-BAE8-3F771171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77571" name="Text Box 3">
            <a:extLst>
              <a:ext uri="{FF2B5EF4-FFF2-40B4-BE49-F238E27FC236}">
                <a16:creationId xmlns:a16="http://schemas.microsoft.com/office/drawing/2014/main" id="{7D9C8D53-7344-41A3-B13E-BF19F7E17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715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1-4   PROTOCOLS AND STANDARDS</a:t>
            </a:r>
          </a:p>
        </p:txBody>
      </p:sp>
      <p:sp>
        <p:nvSpPr>
          <p:cNvPr id="877572" name="Text Box 4">
            <a:extLst>
              <a:ext uri="{FF2B5EF4-FFF2-40B4-BE49-F238E27FC236}">
                <a16:creationId xmlns:a16="http://schemas.microsoft.com/office/drawing/2014/main" id="{01B5483E-6118-416C-A8E7-64F1ECEE8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77573" name="Rectangle 5">
            <a:extLst>
              <a:ext uri="{FF2B5EF4-FFF2-40B4-BE49-F238E27FC236}">
                <a16:creationId xmlns:a16="http://schemas.microsoft.com/office/drawing/2014/main" id="{ADE01561-73DB-4CD3-95EA-6D8B336D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954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 this section, we define two widely used terms: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protocols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and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standards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First, we define protocol, which is synonymous with rule. Then we discuss standards, which are agreed-upon rules.</a:t>
            </a:r>
          </a:p>
        </p:txBody>
      </p:sp>
      <p:sp>
        <p:nvSpPr>
          <p:cNvPr id="877574" name="Rectangle 6">
            <a:extLst>
              <a:ext uri="{FF2B5EF4-FFF2-40B4-BE49-F238E27FC236}">
                <a16:creationId xmlns:a16="http://schemas.microsoft.com/office/drawing/2014/main" id="{A237CD75-E054-462C-93FD-B6B532984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958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Protocols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Standards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Standards Organizations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Internet Standards</a:t>
            </a:r>
          </a:p>
        </p:txBody>
      </p:sp>
      <p:sp>
        <p:nvSpPr>
          <p:cNvPr id="877575" name="Text Box 7">
            <a:extLst>
              <a:ext uri="{FF2B5EF4-FFF2-40B4-BE49-F238E27FC236}">
                <a16:creationId xmlns:a16="http://schemas.microsoft.com/office/drawing/2014/main" id="{A7471865-61DC-459A-A500-A7BD5FAC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3962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39D950D-333F-4BDC-B667-8AF4AE1BE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D79F0B8E-443B-4022-BAF2-702D5A1328B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4881DAD9-AB82-4C27-A49E-C3543B37C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1FA0C67C-7B95-4AE8-A60F-546D7A6A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5263"/>
            <a:ext cx="6261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1-1   DATA COMMUNICATIONS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F606541C-6E28-488D-9380-5BB7ECC3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4BFEA4DD-6F31-4043-B7D4-D2393620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90600"/>
            <a:ext cx="8610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term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telecommunication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means communication at a distance. The word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refers to information presented in whatever form is agreed upon by the parties creating and using the data.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 communications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are the exchange of data between two devices via some form of transmission medium such as a wire cable. </a:t>
            </a:r>
          </a:p>
        </p:txBody>
      </p:sp>
      <p:sp>
        <p:nvSpPr>
          <p:cNvPr id="565279" name="Rectangle 31">
            <a:extLst>
              <a:ext uri="{FF2B5EF4-FFF2-40B4-BE49-F238E27FC236}">
                <a16:creationId xmlns:a16="http://schemas.microsoft.com/office/drawing/2014/main" id="{EA3BFF45-BA7D-40E3-BF38-7ADDA63A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48250"/>
            <a:ext cx="571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Components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Data Representation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Data Flow</a:t>
            </a:r>
          </a:p>
        </p:txBody>
      </p:sp>
      <p:sp>
        <p:nvSpPr>
          <p:cNvPr id="565280" name="Text Box 32">
            <a:extLst>
              <a:ext uri="{FF2B5EF4-FFF2-40B4-BE49-F238E27FC236}">
                <a16:creationId xmlns:a16="http://schemas.microsoft.com/office/drawing/2014/main" id="{420F8A94-D365-47F9-BF93-F952807AD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572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4B045FA-01C6-4B15-99CA-3765CDC5F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1F491C65-4B71-456C-BB66-3F8BD30E2E8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61186" name="Line 2">
            <a:extLst>
              <a:ext uri="{FF2B5EF4-FFF2-40B4-BE49-F238E27FC236}">
                <a16:creationId xmlns:a16="http://schemas.microsoft.com/office/drawing/2014/main" id="{EA11B529-7D18-4D1B-8D32-C77D38E28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1187" name="Line 3">
            <a:extLst>
              <a:ext uri="{FF2B5EF4-FFF2-40B4-BE49-F238E27FC236}">
                <a16:creationId xmlns:a16="http://schemas.microsoft.com/office/drawing/2014/main" id="{5E753B1D-6884-4AB2-98E1-2CE283987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1188" name="Text Box 4">
            <a:extLst>
              <a:ext uri="{FF2B5EF4-FFF2-40B4-BE49-F238E27FC236}">
                <a16:creationId xmlns:a16="http://schemas.microsoft.com/office/drawing/2014/main" id="{3721C870-9AC7-456B-917A-1664F487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92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  </a:t>
            </a:r>
            <a:r>
              <a:rPr lang="en-US" altLang="en-US" sz="2000" i="1">
                <a:latin typeface="Times New Roman" panose="02020603050405020304" pitchFamily="18" charset="0"/>
              </a:rPr>
              <a:t>Five components of data communication</a:t>
            </a:r>
          </a:p>
        </p:txBody>
      </p:sp>
      <p:sp>
        <p:nvSpPr>
          <p:cNvPr id="861189" name="Line 5">
            <a:extLst>
              <a:ext uri="{FF2B5EF4-FFF2-40B4-BE49-F238E27FC236}">
                <a16:creationId xmlns:a16="http://schemas.microsoft.com/office/drawing/2014/main" id="{BA3DC15B-3A88-4D6D-9551-CD1461184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1190" name="Picture 6">
            <a:extLst>
              <a:ext uri="{FF2B5EF4-FFF2-40B4-BE49-F238E27FC236}">
                <a16:creationId xmlns:a16="http://schemas.microsoft.com/office/drawing/2014/main" id="{F235EA77-F545-4EB1-944F-6DCAE62E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593975"/>
            <a:ext cx="7065962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5FAFEAB-D77C-435C-A075-97A8248DAA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33E08251-37E9-4F02-84A8-ACFE649A050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62210" name="Line 2">
            <a:extLst>
              <a:ext uri="{FF2B5EF4-FFF2-40B4-BE49-F238E27FC236}">
                <a16:creationId xmlns:a16="http://schemas.microsoft.com/office/drawing/2014/main" id="{2904CAC3-B0F0-4ECD-AD4B-B18E27E3F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2211" name="Line 3">
            <a:extLst>
              <a:ext uri="{FF2B5EF4-FFF2-40B4-BE49-F238E27FC236}">
                <a16:creationId xmlns:a16="http://schemas.microsoft.com/office/drawing/2014/main" id="{7C9217B3-BB7B-4FB5-8285-6AD7C3A60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2212" name="Text Box 4">
            <a:extLst>
              <a:ext uri="{FF2B5EF4-FFF2-40B4-BE49-F238E27FC236}">
                <a16:creationId xmlns:a16="http://schemas.microsoft.com/office/drawing/2014/main" id="{D92240B5-EA27-40C0-A8D3-0A07C760A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78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1.2  </a:t>
            </a:r>
            <a:r>
              <a:rPr lang="en-US" altLang="en-US" sz="2000" i="1">
                <a:latin typeface="Times New Roman" panose="02020603050405020304" pitchFamily="18" charset="0"/>
              </a:rPr>
              <a:t>Data flow (simplex, half-duplex, and full-duplex)</a:t>
            </a:r>
          </a:p>
        </p:txBody>
      </p:sp>
      <p:sp>
        <p:nvSpPr>
          <p:cNvPr id="862213" name="Line 5">
            <a:extLst>
              <a:ext uri="{FF2B5EF4-FFF2-40B4-BE49-F238E27FC236}">
                <a16:creationId xmlns:a16="http://schemas.microsoft.com/office/drawing/2014/main" id="{CDE64368-C958-4F9E-AF4A-5AD9814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2214" name="Picture 6">
            <a:extLst>
              <a:ext uri="{FF2B5EF4-FFF2-40B4-BE49-F238E27FC236}">
                <a16:creationId xmlns:a16="http://schemas.microsoft.com/office/drawing/2014/main" id="{BBFD19B1-FB2D-48A1-93E3-A5BA03F5D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71575"/>
            <a:ext cx="6489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C8CA3F8C-F14C-412A-867A-DF6D0C342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E8656B57-1DAD-48CD-96C2-CB793202200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1B617DC4-1DDB-4774-B353-5CDE5FF6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1D58E004-4178-40BB-B392-5BF1B979B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342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1-2   NETWORKS</a:t>
            </a:r>
          </a:p>
        </p:txBody>
      </p:sp>
      <p:sp>
        <p:nvSpPr>
          <p:cNvPr id="858116" name="Text Box 4">
            <a:extLst>
              <a:ext uri="{FF2B5EF4-FFF2-40B4-BE49-F238E27FC236}">
                <a16:creationId xmlns:a16="http://schemas.microsoft.com/office/drawing/2014/main" id="{9ACCD715-BB52-4222-935A-2724CDD0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8" name="Rectangle 6">
            <a:extLst>
              <a:ext uri="{FF2B5EF4-FFF2-40B4-BE49-F238E27FC236}">
                <a16:creationId xmlns:a16="http://schemas.microsoft.com/office/drawing/2014/main" id="{82C7FC6B-5A10-4323-AFB5-3EF2AB81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43000"/>
            <a:ext cx="8610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network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a set of devices (often referred to as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nodes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connected by communication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links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A node can be a computer, printer, or any other device capable of sending and/or receiving data generated by other nodes on the network.</a:t>
            </a:r>
          </a:p>
        </p:txBody>
      </p:sp>
      <p:sp>
        <p:nvSpPr>
          <p:cNvPr id="858119" name="Rectangle 7">
            <a:extLst>
              <a:ext uri="{FF2B5EF4-FFF2-40B4-BE49-F238E27FC236}">
                <a16:creationId xmlns:a16="http://schemas.microsoft.com/office/drawing/2014/main" id="{125DDCF4-8CD5-4327-9C92-922CAF677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57650"/>
            <a:ext cx="6477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Distributed Processing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Network Criteria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Physical Structures</a:t>
            </a:r>
            <a:b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Network Models</a:t>
            </a:r>
            <a:b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Categories of Networks</a:t>
            </a:r>
            <a:b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Interconnection of Networks: Internetwork</a:t>
            </a:r>
          </a:p>
        </p:txBody>
      </p:sp>
      <p:sp>
        <p:nvSpPr>
          <p:cNvPr id="858120" name="Text Box 8">
            <a:extLst>
              <a:ext uri="{FF2B5EF4-FFF2-40B4-BE49-F238E27FC236}">
                <a16:creationId xmlns:a16="http://schemas.microsoft.com/office/drawing/2014/main" id="{143C413F-63C2-49BF-B3DB-870B0BB71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3581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D2EFF0-B57F-433F-A05B-E3B5CC47F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2237E835-2544-4F20-89B7-265D9ED8166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63234" name="Line 2">
            <a:extLst>
              <a:ext uri="{FF2B5EF4-FFF2-40B4-BE49-F238E27FC236}">
                <a16:creationId xmlns:a16="http://schemas.microsoft.com/office/drawing/2014/main" id="{74CF6AB4-28E7-4F9E-BF50-524BBBF9B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3235" name="Line 3">
            <a:extLst>
              <a:ext uri="{FF2B5EF4-FFF2-40B4-BE49-F238E27FC236}">
                <a16:creationId xmlns:a16="http://schemas.microsoft.com/office/drawing/2014/main" id="{8E277A29-5725-408E-90FE-2933A8A6E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3236" name="Text Box 4">
            <a:extLst>
              <a:ext uri="{FF2B5EF4-FFF2-40B4-BE49-F238E27FC236}">
                <a16:creationId xmlns:a16="http://schemas.microsoft.com/office/drawing/2014/main" id="{D4AE2F49-34B3-4063-9E76-C15121437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04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1.3  </a:t>
            </a:r>
            <a:r>
              <a:rPr lang="en-US" altLang="en-US" sz="2000" i="1">
                <a:latin typeface="Times New Roman" panose="02020603050405020304" pitchFamily="18" charset="0"/>
              </a:rPr>
              <a:t>Types of connections: point-to-point and multipoint</a:t>
            </a:r>
          </a:p>
        </p:txBody>
      </p:sp>
      <p:sp>
        <p:nvSpPr>
          <p:cNvPr id="863237" name="Line 5">
            <a:extLst>
              <a:ext uri="{FF2B5EF4-FFF2-40B4-BE49-F238E27FC236}">
                <a16:creationId xmlns:a16="http://schemas.microsoft.com/office/drawing/2014/main" id="{B7948F0F-616E-4700-8D14-8CB487C0F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3238" name="Picture 6">
            <a:extLst>
              <a:ext uri="{FF2B5EF4-FFF2-40B4-BE49-F238E27FC236}">
                <a16:creationId xmlns:a16="http://schemas.microsoft.com/office/drawing/2014/main" id="{980BA578-8CED-4194-BF79-25F44768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717675"/>
            <a:ext cx="6827837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10F5215-18DD-48D9-A2E9-22AB754EE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72ACD9DC-F7E7-4325-A682-031EF8C98D3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64258" name="Line 2">
            <a:extLst>
              <a:ext uri="{FF2B5EF4-FFF2-40B4-BE49-F238E27FC236}">
                <a16:creationId xmlns:a16="http://schemas.microsoft.com/office/drawing/2014/main" id="{9F64DB38-4AFF-429F-8F78-15A333817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4259" name="Line 3">
            <a:extLst>
              <a:ext uri="{FF2B5EF4-FFF2-40B4-BE49-F238E27FC236}">
                <a16:creationId xmlns:a16="http://schemas.microsoft.com/office/drawing/2014/main" id="{E34706D2-BFA1-4AC7-A1DA-EFA6E38CE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4260" name="Text Box 4">
            <a:extLst>
              <a:ext uri="{FF2B5EF4-FFF2-40B4-BE49-F238E27FC236}">
                <a16:creationId xmlns:a16="http://schemas.microsoft.com/office/drawing/2014/main" id="{91C7D78E-27FD-4585-B8F8-BCE1B746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1.4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topology</a:t>
            </a:r>
          </a:p>
        </p:txBody>
      </p:sp>
      <p:sp>
        <p:nvSpPr>
          <p:cNvPr id="864261" name="Line 5">
            <a:extLst>
              <a:ext uri="{FF2B5EF4-FFF2-40B4-BE49-F238E27FC236}">
                <a16:creationId xmlns:a16="http://schemas.microsoft.com/office/drawing/2014/main" id="{F01E2107-D6C4-4984-BB59-15CAB05FD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4262" name="Picture 6">
            <a:extLst>
              <a:ext uri="{FF2B5EF4-FFF2-40B4-BE49-F238E27FC236}">
                <a16:creationId xmlns:a16="http://schemas.microsoft.com/office/drawing/2014/main" id="{F9CF3AD1-33AC-4E91-AB9E-E5144F11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17750"/>
            <a:ext cx="6389687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C4833E3-87D7-4783-A814-B34DCF6D0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95C5ADF8-4E49-4F46-AD0A-9CE7BF30721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5282" name="Line 2">
            <a:extLst>
              <a:ext uri="{FF2B5EF4-FFF2-40B4-BE49-F238E27FC236}">
                <a16:creationId xmlns:a16="http://schemas.microsoft.com/office/drawing/2014/main" id="{06636E5F-7DD5-4485-AA91-86AB1E64F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5283" name="Line 3">
            <a:extLst>
              <a:ext uri="{FF2B5EF4-FFF2-40B4-BE49-F238E27FC236}">
                <a16:creationId xmlns:a16="http://schemas.microsoft.com/office/drawing/2014/main" id="{295C7B17-68D8-4EB3-8C88-5ABDB7633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5284" name="Text Box 4">
            <a:extLst>
              <a:ext uri="{FF2B5EF4-FFF2-40B4-BE49-F238E27FC236}">
                <a16:creationId xmlns:a16="http://schemas.microsoft.com/office/drawing/2014/main" id="{585A6C56-D29D-457E-8EC0-71FCA3498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7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1.5  </a:t>
            </a:r>
            <a:r>
              <a:rPr lang="en-US" altLang="en-US" sz="2000" i="1">
                <a:latin typeface="Times New Roman" panose="02020603050405020304" pitchFamily="18" charset="0"/>
              </a:rPr>
              <a:t>A fully connected mesh topology (five devices)</a:t>
            </a:r>
          </a:p>
        </p:txBody>
      </p:sp>
      <p:sp>
        <p:nvSpPr>
          <p:cNvPr id="865285" name="Line 5">
            <a:extLst>
              <a:ext uri="{FF2B5EF4-FFF2-40B4-BE49-F238E27FC236}">
                <a16:creationId xmlns:a16="http://schemas.microsoft.com/office/drawing/2014/main" id="{7CD58406-A3BF-47CB-BF32-698E6D3C9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5286" name="Picture 6">
            <a:extLst>
              <a:ext uri="{FF2B5EF4-FFF2-40B4-BE49-F238E27FC236}">
                <a16:creationId xmlns:a16="http://schemas.microsoft.com/office/drawing/2014/main" id="{2082511F-DF75-4477-9091-BFE7C024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652588"/>
            <a:ext cx="4854575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ADBBDCC-8DE9-497A-9397-760E3E0C0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7893DA08-08C6-4AE1-B548-105E9DCFFC7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6306" name="Line 2">
            <a:extLst>
              <a:ext uri="{FF2B5EF4-FFF2-40B4-BE49-F238E27FC236}">
                <a16:creationId xmlns:a16="http://schemas.microsoft.com/office/drawing/2014/main" id="{FDE57204-6E1C-45D8-8D80-46A63DBC2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6307" name="Line 3">
            <a:extLst>
              <a:ext uri="{FF2B5EF4-FFF2-40B4-BE49-F238E27FC236}">
                <a16:creationId xmlns:a16="http://schemas.microsoft.com/office/drawing/2014/main" id="{B56810AA-DDC5-46AC-88B0-BC52EDE28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6308" name="Text Box 4">
            <a:extLst>
              <a:ext uri="{FF2B5EF4-FFF2-40B4-BE49-F238E27FC236}">
                <a16:creationId xmlns:a16="http://schemas.microsoft.com/office/drawing/2014/main" id="{90B5F99A-8885-44E6-85B7-4DF71843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3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1.6  </a:t>
            </a:r>
            <a:r>
              <a:rPr lang="en-US" altLang="en-US" sz="2000" i="1">
                <a:latin typeface="Times New Roman" panose="02020603050405020304" pitchFamily="18" charset="0"/>
              </a:rPr>
              <a:t>A star topology connecting four stations</a:t>
            </a:r>
          </a:p>
        </p:txBody>
      </p:sp>
      <p:sp>
        <p:nvSpPr>
          <p:cNvPr id="866309" name="Line 5">
            <a:extLst>
              <a:ext uri="{FF2B5EF4-FFF2-40B4-BE49-F238E27FC236}">
                <a16:creationId xmlns:a16="http://schemas.microsoft.com/office/drawing/2014/main" id="{553105E7-B885-47CD-A8D1-A5B8C1ECE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6310" name="Picture 6">
            <a:extLst>
              <a:ext uri="{FF2B5EF4-FFF2-40B4-BE49-F238E27FC236}">
                <a16:creationId xmlns:a16="http://schemas.microsoft.com/office/drawing/2014/main" id="{D04A44F4-047B-4293-8ED9-CD1E5AC9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881188"/>
            <a:ext cx="5905500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441</Words>
  <Application>Microsoft Office PowerPoint</Application>
  <PresentationFormat>On-screen Show (4:3)</PresentationFormat>
  <Paragraphs>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Abhishek Krishna</cp:lastModifiedBy>
  <cp:revision>160</cp:revision>
  <dcterms:created xsi:type="dcterms:W3CDTF">2000-01-15T04:50:39Z</dcterms:created>
  <dcterms:modified xsi:type="dcterms:W3CDTF">2017-09-03T04:35:13Z</dcterms:modified>
</cp:coreProperties>
</file>