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4" r:id="rId30"/>
    <p:sldId id="285" r:id="rId31"/>
    <p:sldId id="293" r:id="rId32"/>
    <p:sldId id="288" r:id="rId33"/>
    <p:sldId id="289" r:id="rId34"/>
    <p:sldId id="290" r:id="rId35"/>
    <p:sldId id="291" r:id="rId36"/>
    <p:sldId id="292" r:id="rId37"/>
    <p:sldId id="286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0B0B-4CA5-438D-B038-610E5C3D1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37A42-D90D-42E9-9DC7-BEFEC045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7722" y="4810538"/>
            <a:ext cx="3220277" cy="447261"/>
          </a:xfrm>
        </p:spPr>
        <p:txBody>
          <a:bodyPr/>
          <a:lstStyle/>
          <a:p>
            <a:r>
              <a:rPr lang="en-US" dirty="0"/>
              <a:t>By HARSH RAWAL</a:t>
            </a:r>
          </a:p>
        </p:txBody>
      </p:sp>
    </p:spTree>
    <p:extLst>
      <p:ext uri="{BB962C8B-B14F-4D97-AF65-F5344CB8AC3E}">
        <p14:creationId xmlns:p14="http://schemas.microsoft.com/office/powerpoint/2010/main" val="24823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2A5BC-A91D-4A8E-A041-D5E94323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70C05A-2A77-48EB-B9F7-E8CF4004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r>
              <a:rPr lang="en-US" sz="1400" dirty="0"/>
              <a:t>For type 1 : there is only Female Revolving loans.</a:t>
            </a:r>
          </a:p>
          <a:p>
            <a:endParaRPr lang="en-US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4D640C0D-57B4-488D-80C7-88C2A2F3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791791"/>
            <a:ext cx="6844045" cy="52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EAB47-7ABC-4E75-BD73-A453100B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180493-893A-4AC3-B243-52AA39ED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  <a:p>
            <a:r>
              <a:rPr lang="en-US" sz="1400" dirty="0"/>
              <a:t>Same as type 0 in distribution of organization type.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45F02D-9883-4ED2-80FE-1340C4F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49" y="166347"/>
            <a:ext cx="5015537" cy="66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5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1DCF-E466-49E0-BFE1-DF19B02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09693"/>
            <a:ext cx="9905998" cy="1478570"/>
          </a:xfrm>
        </p:spPr>
        <p:txBody>
          <a:bodyPr/>
          <a:lstStyle/>
          <a:p>
            <a:r>
              <a:rPr lang="en-US" dirty="0"/>
              <a:t>Correlation of target 0</a:t>
            </a:r>
          </a:p>
        </p:txBody>
      </p:sp>
    </p:spTree>
    <p:extLst>
      <p:ext uri="{BB962C8B-B14F-4D97-AF65-F5344CB8AC3E}">
        <p14:creationId xmlns:p14="http://schemas.microsoft.com/office/powerpoint/2010/main" val="263305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C419D-C10D-43AA-B1AA-24B88C3B9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815" y="0"/>
            <a:ext cx="8440616" cy="6857999"/>
          </a:xfrm>
        </p:spPr>
      </p:pic>
    </p:spTree>
    <p:extLst>
      <p:ext uri="{BB962C8B-B14F-4D97-AF65-F5344CB8AC3E}">
        <p14:creationId xmlns:p14="http://schemas.microsoft.com/office/powerpoint/2010/main" val="237673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3500-B733-42AD-B264-E82B764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target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8197-A6D4-4C30-BC5E-90510F40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Points to be concluded from the graph presented before.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date of birth, which means Credit amount is higher for low age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number of children client have, means Credit amount is higher for less children count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Income amount is inversely proportional to the number of children client have, means more income for less children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less children client have in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higher to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The income is also higher in densely populated area.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9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5237DC-B1E5-463C-978D-45B625F31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320" y="0"/>
            <a:ext cx="8595360" cy="6857999"/>
          </a:xfrm>
        </p:spPr>
      </p:pic>
    </p:spTree>
    <p:extLst>
      <p:ext uri="{BB962C8B-B14F-4D97-AF65-F5344CB8AC3E}">
        <p14:creationId xmlns:p14="http://schemas.microsoft.com/office/powerpoint/2010/main" val="133331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6574-4BE8-42B5-BE18-E0D262EF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02FE-BE07-4752-ACFC-CD045480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This heat map for Target 1 is also having quite a same observation just like Target 0. But for few points are different. They are listed below.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contact address are having less children and vice-versa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work address are having less children and vice-versa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2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3694-9FD2-42A7-89D6-4B818D6C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804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Categorical Univariate analysis for variables target 0</a:t>
            </a:r>
          </a:p>
        </p:txBody>
      </p:sp>
    </p:spTree>
    <p:extLst>
      <p:ext uri="{BB962C8B-B14F-4D97-AF65-F5344CB8AC3E}">
        <p14:creationId xmlns:p14="http://schemas.microsoft.com/office/powerpoint/2010/main" val="274817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8259-7028-434C-B5F1-997C94EA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41679F-0C4D-44F3-936C-59F8A31D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dirty="0">
                <a:solidFill>
                  <a:schemeClr val="bg1"/>
                </a:solidFill>
              </a:rPr>
              <a:t>The third quartiles is very slim for income amount.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46CE785-2C01-46B4-9EA9-00D3A4988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716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56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11091-DB69-403B-8DD6-633D5B39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9F2278-1BA4-44CB-B34A-E06CDAED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970C747-6378-40B7-A660-2CCF328B9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828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20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D3D9FC-489E-4FB9-AF6E-E4A57F72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06A9D-4C57-4429-B12E-86D434D3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EBB2F1-8D59-47CB-8347-4A99A00F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5567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76A-7A99-448A-99D3-DCC77346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7"/>
            <a:ext cx="9905998" cy="1478570"/>
          </a:xfrm>
        </p:spPr>
        <p:txBody>
          <a:bodyPr/>
          <a:lstStyle/>
          <a:p>
            <a:r>
              <a:rPr lang="en-US" dirty="0"/>
              <a:t>Categorical Univariate analysis for variables target 1</a:t>
            </a:r>
          </a:p>
        </p:txBody>
      </p:sp>
    </p:spTree>
    <p:extLst>
      <p:ext uri="{BB962C8B-B14F-4D97-AF65-F5344CB8AC3E}">
        <p14:creationId xmlns:p14="http://schemas.microsoft.com/office/powerpoint/2010/main" val="262996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AE43C-F754-4E83-9866-2359B4E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8034E0-0AC8-439E-8010-7C76A836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third quartiles is very slim for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Most of the clients of income are present in first quartile.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27F3FA2-1315-4442-8C5B-AC0EBCABF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9904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08647-524B-4269-880B-1D6F97E1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80ED28-E04A-48EA-8C98-AA4FA24D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B832AD5-CCDA-472B-866B-F1607D14C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8085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C754CF-5216-4272-9FB0-DBB3C71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005CD7-0BD8-47C2-83B8-B92A50DA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CCC388E-D867-47C7-9690-BFCCA9726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57683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EE4F-75F1-4A36-A07E-5AF1ECC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6"/>
            <a:ext cx="9905998" cy="1478570"/>
          </a:xfrm>
        </p:spPr>
        <p:txBody>
          <a:bodyPr/>
          <a:lstStyle/>
          <a:p>
            <a:r>
              <a:rPr lang="en-US" dirty="0"/>
              <a:t>Bivariate analysis for type 0</a:t>
            </a:r>
          </a:p>
        </p:txBody>
      </p:sp>
    </p:spTree>
    <p:extLst>
      <p:ext uri="{BB962C8B-B14F-4D97-AF65-F5344CB8AC3E}">
        <p14:creationId xmlns:p14="http://schemas.microsoft.com/office/powerpoint/2010/main" val="1385990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769DB-BB03-4258-B5A1-C6CDEACF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92B83E-960F-412E-9181-7F5CDF3E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Higher education of family status of 'marriage', 'single' and 'civil marriage' are having more outliers.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  <a:p>
            <a:endParaRPr lang="en-US" sz="1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2B2D1AA-24E4-450B-85BB-60F32398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80" y="159026"/>
            <a:ext cx="7534370" cy="64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8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6B39F-160E-4A71-BE56-D69DF93E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6D14CA-6225-4471-AEF1-C4AD859F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For Education type 'Higher education' the income amount mean is mostly equal with family status. It does contain many outliers.</a:t>
            </a:r>
          </a:p>
          <a:p>
            <a:r>
              <a:rPr lang="en-US" sz="1400" dirty="0"/>
              <a:t>Less outlier are having for Academic degree but they are having the income amount is little higher that Higher education.</a:t>
            </a:r>
          </a:p>
          <a:p>
            <a:r>
              <a:rPr lang="en-US" sz="1400" dirty="0"/>
              <a:t>Lower secondary of civil marriage family status are have less income amount than others.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01D02F4-A417-4390-A77F-EA78BE72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83" y="114883"/>
            <a:ext cx="7554592" cy="66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5489-1E88-465D-A57A-1F45CC07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54" y="219410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Bivariate analysis for type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76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1A33C-21E7-40D7-954D-6D846717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6733D4-292E-4B81-A461-5F701513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Quite similar from Target 0, we can say that 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Most of the outliers are from Education type 'Higher education' and 'Secondary’.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D42E35-D8B3-436D-B802-76E35604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39" y="72852"/>
            <a:ext cx="7440311" cy="67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6E912-64EB-4248-B610-1D4520C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7C1F24-6852-4D8A-83A0-3AF242B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Female counts are higher than 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females are more than 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87C59F2-55EA-4AA2-AE35-22A737976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199" y="1990727"/>
            <a:ext cx="8160423" cy="28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1B01B3-D4E8-4DC3-B61B-2B6F9F3E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E110B2-7FC7-4E07-8CB2-3B636593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404232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Have some similarity with Target0, From above boxplot for Education type 'Higher education' the income amount is mostly equal with family status.</a:t>
            </a:r>
          </a:p>
          <a:p>
            <a:r>
              <a:rPr lang="en-US" sz="1400" dirty="0"/>
              <a:t>Less outlier are having for Academic degree but there income amount is little higher that Higher education.</a:t>
            </a:r>
          </a:p>
          <a:p>
            <a:r>
              <a:rPr lang="en-US" sz="1400" dirty="0"/>
              <a:t>Lower secondary are have less income amount than others.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49C8CF8-AA52-4D02-B531-E4E3688D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90" y="192195"/>
            <a:ext cx="7526036" cy="66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27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F37-F749-4D6A-9F64-72D62DA2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22235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Univariate analysis after merging previous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436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A16CB-CF4F-4108-82CE-D0C1747F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contract status with purposes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49527A-C63A-4D07-8550-1ECCC8D6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Most rejection of loans came from purpose 'repairs'.</a:t>
            </a:r>
          </a:p>
          <a:p>
            <a:r>
              <a:rPr lang="en-US" sz="1400" dirty="0"/>
              <a:t>For education purposes we have equal number of approves and rejection</a:t>
            </a:r>
          </a:p>
          <a:p>
            <a:r>
              <a:rPr lang="en-US" sz="1400" dirty="0"/>
              <a:t>Paying other loans and buying a new car is having significant higher rejection than approves.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72A101D-4385-46CC-9B87-ED9BDBE3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5" y="154745"/>
            <a:ext cx="5852989" cy="66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3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487B72-0F8F-4421-BAD5-B345BFAD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Distribution of purposes with target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67FFF8-07C4-470E-9BB8-53EDC11B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500" dirty="0"/>
              <a:t>Loan purposes with 'Repairs' are facing more difficulties in payment on time.</a:t>
            </a:r>
          </a:p>
          <a:p>
            <a:r>
              <a:rPr lang="en-US" sz="1500" dirty="0"/>
              <a:t>There are few places where loan payment is significant higher than facing difficulties. They are 'Buying a garage', 'Business development', 'Buying land’, 'Buying a new car' and 'Education' Hence we can focus on these purposes for which the client is having for minimal payment difficulties.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C27D7AF-7D5A-4CEF-B876-3590BDB5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45" y="140677"/>
            <a:ext cx="6038520" cy="66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6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63F6-E679-461B-8D7F-44CEE736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9" y="2159401"/>
            <a:ext cx="9905998" cy="1478570"/>
          </a:xfrm>
        </p:spPr>
        <p:txBody>
          <a:bodyPr/>
          <a:lstStyle/>
          <a:p>
            <a:r>
              <a:rPr lang="en-US" dirty="0"/>
              <a:t>Performing 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535240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encil and paper&#10;&#10;Description automatically generated">
            <a:extLst>
              <a:ext uri="{FF2B5EF4-FFF2-40B4-BE49-F238E27FC236}">
                <a16:creationId xmlns:a16="http://schemas.microsoft.com/office/drawing/2014/main" id="{29979483-3D2B-4824-AD26-DCF5FDD0A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74" y="175244"/>
            <a:ext cx="10339754" cy="6549113"/>
          </a:xfrm>
        </p:spPr>
      </p:pic>
    </p:spTree>
    <p:extLst>
      <p:ext uri="{BB962C8B-B14F-4D97-AF65-F5344CB8AC3E}">
        <p14:creationId xmlns:p14="http://schemas.microsoft.com/office/powerpoint/2010/main" val="4122918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65A7-ED90-4184-9961-307A38AC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</a:t>
            </a:r>
            <a:r>
              <a:rPr lang="en-US" dirty="0"/>
              <a:t> Credit amount vs Loan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641B-C7F9-4D90-AEB8-B83EFD0B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From the previous graph we can conclude the below points:</a:t>
            </a:r>
          </a:p>
          <a:p>
            <a:r>
              <a:rPr lang="en-US" dirty="0">
                <a:solidFill>
                  <a:schemeClr val="bg1"/>
                </a:solidFill>
              </a:rPr>
              <a:t>The credit amount of Loan purposes like 'Buying a home’, ’Buying a land’, 'Buying a new car' and ‘Building a house' is higher.</a:t>
            </a:r>
          </a:p>
          <a:p>
            <a:r>
              <a:rPr lang="en-US" dirty="0">
                <a:solidFill>
                  <a:schemeClr val="bg1"/>
                </a:solidFill>
              </a:rPr>
              <a:t>Income type of state servants have a significant amount of credit applied</a:t>
            </a:r>
          </a:p>
          <a:p>
            <a:r>
              <a:rPr lang="en-US" dirty="0">
                <a:solidFill>
                  <a:schemeClr val="bg1"/>
                </a:solidFill>
              </a:rPr>
              <a:t>Money for third person or a Hobby is having less credits applied for.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60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FF5A82-9063-4DF6-8D4F-75828390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Prev Credit amount vs Housing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9D083E-2C3A-4B8C-9544-B7E8BE53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Here for Housing type, office apartment is having higher credit of target 0 and co-op apartment is having higher credit of target 1.</a:t>
            </a:r>
          </a:p>
          <a:p>
            <a:r>
              <a:rPr lang="en-US" sz="1400" dirty="0"/>
              <a:t>So, we can conclude that bank should avoid giving loans to the housing type of co-op apartment as they are having difficulties in payment.</a:t>
            </a:r>
          </a:p>
          <a:p>
            <a:r>
              <a:rPr lang="en-US" sz="1500" dirty="0"/>
              <a:t>Bank can focus mostly on housing type with parents or House\apartment or municipal apartment for successful payments.</a:t>
            </a:r>
            <a:endParaRPr lang="en-US" sz="1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90F9657-33A7-40B0-847D-9913C14D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94" y="225083"/>
            <a:ext cx="7170606" cy="63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567A-0E95-4D5B-A9C1-A3B7EC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4870-856F-45BD-929C-B3E8F493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Banks should focus more on contract type ‘Student’ ,’pensioner’ and ‘Businessman’ with housing ‘type other than ‘Co-op apartment’ for successful payments.</a:t>
            </a:r>
          </a:p>
          <a:p>
            <a:r>
              <a:rPr lang="en-US" dirty="0">
                <a:solidFill>
                  <a:schemeClr val="bg1"/>
                </a:solidFill>
              </a:rPr>
              <a:t>Banks should focus less on income type ‘Working’ as they are having most number of unsuccessful payments.</a:t>
            </a:r>
          </a:p>
          <a:p>
            <a:r>
              <a:rPr lang="en-US" dirty="0">
                <a:solidFill>
                  <a:schemeClr val="bg1"/>
                </a:solidFill>
              </a:rPr>
              <a:t>Also with loan purpose ‘Repair’ is having higher number of unsuccessful payments on time.</a:t>
            </a:r>
          </a:p>
          <a:p>
            <a:r>
              <a:rPr lang="en-US" dirty="0">
                <a:solidFill>
                  <a:schemeClr val="bg1"/>
                </a:solidFill>
              </a:rPr>
              <a:t>Get as much as clients from housing type ‘With parents’ as they are having least number of unsuccessful payments.</a:t>
            </a:r>
          </a:p>
        </p:txBody>
      </p:sp>
    </p:spTree>
    <p:extLst>
      <p:ext uri="{BB962C8B-B14F-4D97-AF65-F5344CB8AC3E}">
        <p14:creationId xmlns:p14="http://schemas.microsoft.com/office/powerpoint/2010/main" val="1815384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142518"/>
            <a:ext cx="9905998" cy="14785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038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FD6AA-8CFB-49C2-AC32-CA36F46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CA6989-5863-4AA3-BD9E-A065351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income type ‘working’, ’commercial associate’, and ‘State Servant’ the number of credits are higher than others.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‘student’ ,’pensioner’, ‘Businessman’ and ‘Maternity leave’.</a:t>
            </a:r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F203FC2-B65F-429E-B206-8B122439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90" y="1364979"/>
            <a:ext cx="7790172" cy="46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F14387-6336-4124-A412-393D94C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BAD658-3892-45A4-B920-FEF685AA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0CF3E1-D834-4D21-A567-B80F5E7BD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46" y="791790"/>
            <a:ext cx="7661229" cy="58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37FA7A-A3EE-4461-8B12-CCB27103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E3D7FA-D791-423D-9633-A31FC333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DEA684B-50A5-4D56-B4AA-78F5A0C0E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012" y="86178"/>
            <a:ext cx="4876570" cy="66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2D8-D5AC-42D7-8976-31488DE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2761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138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A830AC-92AC-4F5C-BD22-44435AA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BDB644-4803-465A-A9F6-6843DC61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Male counts are higher than female.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males are more than female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2CBABD9-31DC-4234-AB3F-68EE7B227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715" y="2097089"/>
            <a:ext cx="7553619" cy="26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B01C94-CF5F-41C8-AE3C-DDFDD65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2C5D1-B83B-48D2-9053-4E286508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For income type ‘working’, ’commercial associate’, and ‘State Servant’ the number of credits are higher than other i.e. ‘Maternity leave.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 ‘Maternity leave’.</a:t>
            </a:r>
          </a:p>
          <a:p>
            <a:r>
              <a:rPr lang="en-US" sz="1400" dirty="0"/>
              <a:t>For type 1: There is no income type for ‘student’ , ’pensioner’ and ‘Businessman’ which means they don’t do any late payments.</a:t>
            </a:r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8FF033E-A695-4F85-8F44-C7961C685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14" y="988556"/>
            <a:ext cx="7820500" cy="55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1719</Words>
  <Application>Microsoft Office PowerPoint</Application>
  <PresentationFormat>Widescreen</PresentationFormat>
  <Paragraphs>135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Tw Cen MT</vt:lpstr>
      <vt:lpstr>Circuit</vt:lpstr>
      <vt:lpstr>CREDIT EDA CASE STUDY</vt:lpstr>
      <vt:lpstr>Categorical Univariate analysis for target 0</vt:lpstr>
      <vt:lpstr>Distribution of Income range</vt:lpstr>
      <vt:lpstr>Distribution of income type</vt:lpstr>
      <vt:lpstr>Distribution for contract type</vt:lpstr>
      <vt:lpstr>Distribution of organization type</vt:lpstr>
      <vt:lpstr>Categorical Univariate analysis for target 1</vt:lpstr>
      <vt:lpstr>Distribution of Income range</vt:lpstr>
      <vt:lpstr>Distribution of income type</vt:lpstr>
      <vt:lpstr>Distribution for contract type</vt:lpstr>
      <vt:lpstr>Distribution of organization type</vt:lpstr>
      <vt:lpstr>Correlation of target 0</vt:lpstr>
      <vt:lpstr>PowerPoint Presentation</vt:lpstr>
      <vt:lpstr>Correlation For target 0</vt:lpstr>
      <vt:lpstr>PowerPoint Presentation</vt:lpstr>
      <vt:lpstr>Correlation for type 1</vt:lpstr>
      <vt:lpstr>Categorical Univariate analysis for variables target 0</vt:lpstr>
      <vt:lpstr>Boxplot for income amount</vt:lpstr>
      <vt:lpstr>Boxplot for credit amount</vt:lpstr>
      <vt:lpstr>Boxplot for annuity amount</vt:lpstr>
      <vt:lpstr>Categorical Univariate analysis for variables target 1</vt:lpstr>
      <vt:lpstr>Boxplot for income amount</vt:lpstr>
      <vt:lpstr>Boxplot for credit amount</vt:lpstr>
      <vt:lpstr>Boxplot for annuity amount</vt:lpstr>
      <vt:lpstr>Bivariate analysis for type 0</vt:lpstr>
      <vt:lpstr>Credit amount vs Education Status</vt:lpstr>
      <vt:lpstr>Income amount vs Education Status</vt:lpstr>
      <vt:lpstr>Bivariate analysis for type 1</vt:lpstr>
      <vt:lpstr>Credit amount vs Education Status</vt:lpstr>
      <vt:lpstr>Income amount vs Education Status</vt:lpstr>
      <vt:lpstr>Univariate analysis after merging previous data</vt:lpstr>
      <vt:lpstr>Distribution of contract status with purposes</vt:lpstr>
      <vt:lpstr>Distribution of purposes with target</vt:lpstr>
      <vt:lpstr>Performing bivariate analysis</vt:lpstr>
      <vt:lpstr>PowerPoint Presentation</vt:lpstr>
      <vt:lpstr>Prev Credit amount vs Loan Purpose</vt:lpstr>
      <vt:lpstr>Prev Credit amount vs Housing type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HARSH RAWAL</cp:lastModifiedBy>
  <cp:revision>10</cp:revision>
  <dcterms:created xsi:type="dcterms:W3CDTF">2019-06-16T18:29:35Z</dcterms:created>
  <dcterms:modified xsi:type="dcterms:W3CDTF">2024-07-08T18:14:48Z</dcterms:modified>
</cp:coreProperties>
</file>