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70" r:id="rId14"/>
    <p:sldId id="272" r:id="rId15"/>
    <p:sldId id="281" r:id="rId16"/>
    <p:sldId id="282" r:id="rId17"/>
    <p:sldId id="267" r:id="rId18"/>
    <p:sldId id="279" r:id="rId19"/>
    <p:sldId id="275" r:id="rId20"/>
    <p:sldId id="274"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F5C2F-17A6-5A66-B0D2-BEE02DA672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CDA2753-92DA-F9B3-0B1A-721808E830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3FA5F5B-F91F-FAD3-D6B1-36FEE212CE09}"/>
              </a:ext>
            </a:extLst>
          </p:cNvPr>
          <p:cNvSpPr>
            <a:spLocks noGrp="1"/>
          </p:cNvSpPr>
          <p:nvPr>
            <p:ph type="dt" sz="half" idx="10"/>
          </p:nvPr>
        </p:nvSpPr>
        <p:spPr/>
        <p:txBody>
          <a:bodyPr/>
          <a:lstStyle/>
          <a:p>
            <a:fld id="{03DD7D67-762E-4004-BDAA-5AF669F5FF7A}" type="datetimeFigureOut">
              <a:rPr lang="en-IN" smtClean="0"/>
              <a:t>15-10-2024</a:t>
            </a:fld>
            <a:endParaRPr lang="en-IN"/>
          </a:p>
        </p:txBody>
      </p:sp>
      <p:sp>
        <p:nvSpPr>
          <p:cNvPr id="5" name="Footer Placeholder 4">
            <a:extLst>
              <a:ext uri="{FF2B5EF4-FFF2-40B4-BE49-F238E27FC236}">
                <a16:creationId xmlns:a16="http://schemas.microsoft.com/office/drawing/2014/main" id="{921E107A-95CF-6199-B438-6CDD970754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A6EDF0-3345-27CA-6568-BA89E3BE8243}"/>
              </a:ext>
            </a:extLst>
          </p:cNvPr>
          <p:cNvSpPr>
            <a:spLocks noGrp="1"/>
          </p:cNvSpPr>
          <p:nvPr>
            <p:ph type="sldNum" sz="quarter" idx="12"/>
          </p:nvPr>
        </p:nvSpPr>
        <p:spPr/>
        <p:txBody>
          <a:bodyPr/>
          <a:lstStyle/>
          <a:p>
            <a:fld id="{D9DFF3C1-9580-4E95-9C8F-AA4F24314330}" type="slidenum">
              <a:rPr lang="en-IN" smtClean="0"/>
              <a:t>‹#›</a:t>
            </a:fld>
            <a:endParaRPr lang="en-IN"/>
          </a:p>
        </p:txBody>
      </p:sp>
    </p:spTree>
    <p:extLst>
      <p:ext uri="{BB962C8B-B14F-4D97-AF65-F5344CB8AC3E}">
        <p14:creationId xmlns:p14="http://schemas.microsoft.com/office/powerpoint/2010/main" val="3314792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33943-F1F7-33CA-9065-AFE980E0CF1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FD03BE0-A3CA-902F-13ED-1DDE3DEED2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C049E7-478D-B230-69EF-6F8AFDA72918}"/>
              </a:ext>
            </a:extLst>
          </p:cNvPr>
          <p:cNvSpPr>
            <a:spLocks noGrp="1"/>
          </p:cNvSpPr>
          <p:nvPr>
            <p:ph type="dt" sz="half" idx="10"/>
          </p:nvPr>
        </p:nvSpPr>
        <p:spPr/>
        <p:txBody>
          <a:bodyPr/>
          <a:lstStyle/>
          <a:p>
            <a:fld id="{03DD7D67-762E-4004-BDAA-5AF669F5FF7A}" type="datetimeFigureOut">
              <a:rPr lang="en-IN" smtClean="0"/>
              <a:t>15-10-2024</a:t>
            </a:fld>
            <a:endParaRPr lang="en-IN"/>
          </a:p>
        </p:txBody>
      </p:sp>
      <p:sp>
        <p:nvSpPr>
          <p:cNvPr id="5" name="Footer Placeholder 4">
            <a:extLst>
              <a:ext uri="{FF2B5EF4-FFF2-40B4-BE49-F238E27FC236}">
                <a16:creationId xmlns:a16="http://schemas.microsoft.com/office/drawing/2014/main" id="{7B6FE48C-539E-E47C-17D1-ADD519C1E6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62532A-4D8D-E581-AF3A-0DEA89A276EF}"/>
              </a:ext>
            </a:extLst>
          </p:cNvPr>
          <p:cNvSpPr>
            <a:spLocks noGrp="1"/>
          </p:cNvSpPr>
          <p:nvPr>
            <p:ph type="sldNum" sz="quarter" idx="12"/>
          </p:nvPr>
        </p:nvSpPr>
        <p:spPr/>
        <p:txBody>
          <a:bodyPr/>
          <a:lstStyle/>
          <a:p>
            <a:fld id="{D9DFF3C1-9580-4E95-9C8F-AA4F24314330}" type="slidenum">
              <a:rPr lang="en-IN" smtClean="0"/>
              <a:t>‹#›</a:t>
            </a:fld>
            <a:endParaRPr lang="en-IN"/>
          </a:p>
        </p:txBody>
      </p:sp>
    </p:spTree>
    <p:extLst>
      <p:ext uri="{BB962C8B-B14F-4D97-AF65-F5344CB8AC3E}">
        <p14:creationId xmlns:p14="http://schemas.microsoft.com/office/powerpoint/2010/main" val="1283635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151A59-DD18-F596-72F4-037C295834C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6C2A3DE-7979-9D51-48A3-D499344994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DD8AAB-A1A4-E25E-4DF2-D139B4F87D8B}"/>
              </a:ext>
            </a:extLst>
          </p:cNvPr>
          <p:cNvSpPr>
            <a:spLocks noGrp="1"/>
          </p:cNvSpPr>
          <p:nvPr>
            <p:ph type="dt" sz="half" idx="10"/>
          </p:nvPr>
        </p:nvSpPr>
        <p:spPr/>
        <p:txBody>
          <a:bodyPr/>
          <a:lstStyle/>
          <a:p>
            <a:fld id="{03DD7D67-762E-4004-BDAA-5AF669F5FF7A}" type="datetimeFigureOut">
              <a:rPr lang="en-IN" smtClean="0"/>
              <a:t>15-10-2024</a:t>
            </a:fld>
            <a:endParaRPr lang="en-IN"/>
          </a:p>
        </p:txBody>
      </p:sp>
      <p:sp>
        <p:nvSpPr>
          <p:cNvPr id="5" name="Footer Placeholder 4">
            <a:extLst>
              <a:ext uri="{FF2B5EF4-FFF2-40B4-BE49-F238E27FC236}">
                <a16:creationId xmlns:a16="http://schemas.microsoft.com/office/drawing/2014/main" id="{4DC74DB7-8D31-BE8B-89CD-9EEF334108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4E8740-D6DA-CCD6-305F-F854B01648AA}"/>
              </a:ext>
            </a:extLst>
          </p:cNvPr>
          <p:cNvSpPr>
            <a:spLocks noGrp="1"/>
          </p:cNvSpPr>
          <p:nvPr>
            <p:ph type="sldNum" sz="quarter" idx="12"/>
          </p:nvPr>
        </p:nvSpPr>
        <p:spPr/>
        <p:txBody>
          <a:bodyPr/>
          <a:lstStyle/>
          <a:p>
            <a:fld id="{D9DFF3C1-9580-4E95-9C8F-AA4F24314330}" type="slidenum">
              <a:rPr lang="en-IN" smtClean="0"/>
              <a:t>‹#›</a:t>
            </a:fld>
            <a:endParaRPr lang="en-IN"/>
          </a:p>
        </p:txBody>
      </p:sp>
    </p:spTree>
    <p:extLst>
      <p:ext uri="{BB962C8B-B14F-4D97-AF65-F5344CB8AC3E}">
        <p14:creationId xmlns:p14="http://schemas.microsoft.com/office/powerpoint/2010/main" val="1139355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93706-3D35-1FD9-9D9F-7258BFEA665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026435A-B499-0A48-0F69-8B373667E7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BBEC6C-7162-05B2-14D1-4D08C4FE0567}"/>
              </a:ext>
            </a:extLst>
          </p:cNvPr>
          <p:cNvSpPr>
            <a:spLocks noGrp="1"/>
          </p:cNvSpPr>
          <p:nvPr>
            <p:ph type="dt" sz="half" idx="10"/>
          </p:nvPr>
        </p:nvSpPr>
        <p:spPr/>
        <p:txBody>
          <a:bodyPr/>
          <a:lstStyle/>
          <a:p>
            <a:fld id="{03DD7D67-762E-4004-BDAA-5AF669F5FF7A}" type="datetimeFigureOut">
              <a:rPr lang="en-IN" smtClean="0"/>
              <a:t>15-10-2024</a:t>
            </a:fld>
            <a:endParaRPr lang="en-IN"/>
          </a:p>
        </p:txBody>
      </p:sp>
      <p:sp>
        <p:nvSpPr>
          <p:cNvPr id="5" name="Footer Placeholder 4">
            <a:extLst>
              <a:ext uri="{FF2B5EF4-FFF2-40B4-BE49-F238E27FC236}">
                <a16:creationId xmlns:a16="http://schemas.microsoft.com/office/drawing/2014/main" id="{22E2A850-5ACE-C5F8-A20C-A50F1C9971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C453C9-462A-4BA4-2213-9E5A57CAC201}"/>
              </a:ext>
            </a:extLst>
          </p:cNvPr>
          <p:cNvSpPr>
            <a:spLocks noGrp="1"/>
          </p:cNvSpPr>
          <p:nvPr>
            <p:ph type="sldNum" sz="quarter" idx="12"/>
          </p:nvPr>
        </p:nvSpPr>
        <p:spPr/>
        <p:txBody>
          <a:bodyPr/>
          <a:lstStyle/>
          <a:p>
            <a:fld id="{D9DFF3C1-9580-4E95-9C8F-AA4F24314330}" type="slidenum">
              <a:rPr lang="en-IN" smtClean="0"/>
              <a:t>‹#›</a:t>
            </a:fld>
            <a:endParaRPr lang="en-IN"/>
          </a:p>
        </p:txBody>
      </p:sp>
    </p:spTree>
    <p:extLst>
      <p:ext uri="{BB962C8B-B14F-4D97-AF65-F5344CB8AC3E}">
        <p14:creationId xmlns:p14="http://schemas.microsoft.com/office/powerpoint/2010/main" val="711467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C035C-7DC0-E45E-B722-E747EE0A40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6F2F2E3-7841-A17A-3EDC-0BE3902D0C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1FF486-FA94-D837-BB1A-59A7C8D0FDF0}"/>
              </a:ext>
            </a:extLst>
          </p:cNvPr>
          <p:cNvSpPr>
            <a:spLocks noGrp="1"/>
          </p:cNvSpPr>
          <p:nvPr>
            <p:ph type="dt" sz="half" idx="10"/>
          </p:nvPr>
        </p:nvSpPr>
        <p:spPr/>
        <p:txBody>
          <a:bodyPr/>
          <a:lstStyle/>
          <a:p>
            <a:fld id="{03DD7D67-762E-4004-BDAA-5AF669F5FF7A}" type="datetimeFigureOut">
              <a:rPr lang="en-IN" smtClean="0"/>
              <a:t>15-10-2024</a:t>
            </a:fld>
            <a:endParaRPr lang="en-IN"/>
          </a:p>
        </p:txBody>
      </p:sp>
      <p:sp>
        <p:nvSpPr>
          <p:cNvPr id="5" name="Footer Placeholder 4">
            <a:extLst>
              <a:ext uri="{FF2B5EF4-FFF2-40B4-BE49-F238E27FC236}">
                <a16:creationId xmlns:a16="http://schemas.microsoft.com/office/drawing/2014/main" id="{4523F009-166B-395E-8AA3-F22806D428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E3139A-3584-A001-CB28-8752B6071927}"/>
              </a:ext>
            </a:extLst>
          </p:cNvPr>
          <p:cNvSpPr>
            <a:spLocks noGrp="1"/>
          </p:cNvSpPr>
          <p:nvPr>
            <p:ph type="sldNum" sz="quarter" idx="12"/>
          </p:nvPr>
        </p:nvSpPr>
        <p:spPr/>
        <p:txBody>
          <a:bodyPr/>
          <a:lstStyle/>
          <a:p>
            <a:fld id="{D9DFF3C1-9580-4E95-9C8F-AA4F24314330}" type="slidenum">
              <a:rPr lang="en-IN" smtClean="0"/>
              <a:t>‹#›</a:t>
            </a:fld>
            <a:endParaRPr lang="en-IN"/>
          </a:p>
        </p:txBody>
      </p:sp>
    </p:spTree>
    <p:extLst>
      <p:ext uri="{BB962C8B-B14F-4D97-AF65-F5344CB8AC3E}">
        <p14:creationId xmlns:p14="http://schemas.microsoft.com/office/powerpoint/2010/main" val="736207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5854B-59A9-8CDA-61BF-F7DD6935178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D249A58-346F-A7E0-886A-0DD9274250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66DAA5E-F4F5-B809-5CCD-0436BB0E2E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1AF1D57-7EE2-6067-5AA6-2FC33FC6832D}"/>
              </a:ext>
            </a:extLst>
          </p:cNvPr>
          <p:cNvSpPr>
            <a:spLocks noGrp="1"/>
          </p:cNvSpPr>
          <p:nvPr>
            <p:ph type="dt" sz="half" idx="10"/>
          </p:nvPr>
        </p:nvSpPr>
        <p:spPr/>
        <p:txBody>
          <a:bodyPr/>
          <a:lstStyle/>
          <a:p>
            <a:fld id="{03DD7D67-762E-4004-BDAA-5AF669F5FF7A}" type="datetimeFigureOut">
              <a:rPr lang="en-IN" smtClean="0"/>
              <a:t>15-10-2024</a:t>
            </a:fld>
            <a:endParaRPr lang="en-IN"/>
          </a:p>
        </p:txBody>
      </p:sp>
      <p:sp>
        <p:nvSpPr>
          <p:cNvPr id="6" name="Footer Placeholder 5">
            <a:extLst>
              <a:ext uri="{FF2B5EF4-FFF2-40B4-BE49-F238E27FC236}">
                <a16:creationId xmlns:a16="http://schemas.microsoft.com/office/drawing/2014/main" id="{43F9E4E1-7A3C-86EF-701C-2B33D4F9F9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98093D-2BA4-C969-4239-46D4D2FCB178}"/>
              </a:ext>
            </a:extLst>
          </p:cNvPr>
          <p:cNvSpPr>
            <a:spLocks noGrp="1"/>
          </p:cNvSpPr>
          <p:nvPr>
            <p:ph type="sldNum" sz="quarter" idx="12"/>
          </p:nvPr>
        </p:nvSpPr>
        <p:spPr/>
        <p:txBody>
          <a:bodyPr/>
          <a:lstStyle/>
          <a:p>
            <a:fld id="{D9DFF3C1-9580-4E95-9C8F-AA4F24314330}" type="slidenum">
              <a:rPr lang="en-IN" smtClean="0"/>
              <a:t>‹#›</a:t>
            </a:fld>
            <a:endParaRPr lang="en-IN"/>
          </a:p>
        </p:txBody>
      </p:sp>
    </p:spTree>
    <p:extLst>
      <p:ext uri="{BB962C8B-B14F-4D97-AF65-F5344CB8AC3E}">
        <p14:creationId xmlns:p14="http://schemas.microsoft.com/office/powerpoint/2010/main" val="1622071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73B24-CA07-C6EA-7528-3201BA1BB14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E8D8EE-5B7F-CA19-CDB0-088E764B9C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2EB009-B809-A7E1-4D1B-1FF24CBD5A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58F1D91-BEC0-B905-83BF-780CD0ECBC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423E9A-3571-5D9F-2666-0568EE70EA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FBA3BCA-9233-7FF4-6F00-8CF7A8F05E60}"/>
              </a:ext>
            </a:extLst>
          </p:cNvPr>
          <p:cNvSpPr>
            <a:spLocks noGrp="1"/>
          </p:cNvSpPr>
          <p:nvPr>
            <p:ph type="dt" sz="half" idx="10"/>
          </p:nvPr>
        </p:nvSpPr>
        <p:spPr/>
        <p:txBody>
          <a:bodyPr/>
          <a:lstStyle/>
          <a:p>
            <a:fld id="{03DD7D67-762E-4004-BDAA-5AF669F5FF7A}" type="datetimeFigureOut">
              <a:rPr lang="en-IN" smtClean="0"/>
              <a:t>15-10-2024</a:t>
            </a:fld>
            <a:endParaRPr lang="en-IN"/>
          </a:p>
        </p:txBody>
      </p:sp>
      <p:sp>
        <p:nvSpPr>
          <p:cNvPr id="8" name="Footer Placeholder 7">
            <a:extLst>
              <a:ext uri="{FF2B5EF4-FFF2-40B4-BE49-F238E27FC236}">
                <a16:creationId xmlns:a16="http://schemas.microsoft.com/office/drawing/2014/main" id="{C2945E66-4887-7C3E-D9B8-B650CB6BB81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6DF1254-8096-172A-2372-0224DE38BED4}"/>
              </a:ext>
            </a:extLst>
          </p:cNvPr>
          <p:cNvSpPr>
            <a:spLocks noGrp="1"/>
          </p:cNvSpPr>
          <p:nvPr>
            <p:ph type="sldNum" sz="quarter" idx="12"/>
          </p:nvPr>
        </p:nvSpPr>
        <p:spPr/>
        <p:txBody>
          <a:bodyPr/>
          <a:lstStyle/>
          <a:p>
            <a:fld id="{D9DFF3C1-9580-4E95-9C8F-AA4F24314330}" type="slidenum">
              <a:rPr lang="en-IN" smtClean="0"/>
              <a:t>‹#›</a:t>
            </a:fld>
            <a:endParaRPr lang="en-IN"/>
          </a:p>
        </p:txBody>
      </p:sp>
    </p:spTree>
    <p:extLst>
      <p:ext uri="{BB962C8B-B14F-4D97-AF65-F5344CB8AC3E}">
        <p14:creationId xmlns:p14="http://schemas.microsoft.com/office/powerpoint/2010/main" val="1613076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6AE0A-9ABE-20AF-7389-B10B3709C20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AFE4D4F-BE5B-8F50-54CA-3B61E5BF19E2}"/>
              </a:ext>
            </a:extLst>
          </p:cNvPr>
          <p:cNvSpPr>
            <a:spLocks noGrp="1"/>
          </p:cNvSpPr>
          <p:nvPr>
            <p:ph type="dt" sz="half" idx="10"/>
          </p:nvPr>
        </p:nvSpPr>
        <p:spPr/>
        <p:txBody>
          <a:bodyPr/>
          <a:lstStyle/>
          <a:p>
            <a:fld id="{03DD7D67-762E-4004-BDAA-5AF669F5FF7A}" type="datetimeFigureOut">
              <a:rPr lang="en-IN" smtClean="0"/>
              <a:t>15-10-2024</a:t>
            </a:fld>
            <a:endParaRPr lang="en-IN"/>
          </a:p>
        </p:txBody>
      </p:sp>
      <p:sp>
        <p:nvSpPr>
          <p:cNvPr id="4" name="Footer Placeholder 3">
            <a:extLst>
              <a:ext uri="{FF2B5EF4-FFF2-40B4-BE49-F238E27FC236}">
                <a16:creationId xmlns:a16="http://schemas.microsoft.com/office/drawing/2014/main" id="{46267CE1-5C86-ECF3-DD6B-7013DC78D27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3EB1B77-6970-8E68-145F-905A99BA0B3A}"/>
              </a:ext>
            </a:extLst>
          </p:cNvPr>
          <p:cNvSpPr>
            <a:spLocks noGrp="1"/>
          </p:cNvSpPr>
          <p:nvPr>
            <p:ph type="sldNum" sz="quarter" idx="12"/>
          </p:nvPr>
        </p:nvSpPr>
        <p:spPr/>
        <p:txBody>
          <a:bodyPr/>
          <a:lstStyle/>
          <a:p>
            <a:fld id="{D9DFF3C1-9580-4E95-9C8F-AA4F24314330}" type="slidenum">
              <a:rPr lang="en-IN" smtClean="0"/>
              <a:t>‹#›</a:t>
            </a:fld>
            <a:endParaRPr lang="en-IN"/>
          </a:p>
        </p:txBody>
      </p:sp>
    </p:spTree>
    <p:extLst>
      <p:ext uri="{BB962C8B-B14F-4D97-AF65-F5344CB8AC3E}">
        <p14:creationId xmlns:p14="http://schemas.microsoft.com/office/powerpoint/2010/main" val="3450687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FEA20B-3E21-4B64-FBF5-7CDE314F2FC4}"/>
              </a:ext>
            </a:extLst>
          </p:cNvPr>
          <p:cNvSpPr>
            <a:spLocks noGrp="1"/>
          </p:cNvSpPr>
          <p:nvPr>
            <p:ph type="dt" sz="half" idx="10"/>
          </p:nvPr>
        </p:nvSpPr>
        <p:spPr/>
        <p:txBody>
          <a:bodyPr/>
          <a:lstStyle/>
          <a:p>
            <a:fld id="{03DD7D67-762E-4004-BDAA-5AF669F5FF7A}" type="datetimeFigureOut">
              <a:rPr lang="en-IN" smtClean="0"/>
              <a:t>15-10-2024</a:t>
            </a:fld>
            <a:endParaRPr lang="en-IN"/>
          </a:p>
        </p:txBody>
      </p:sp>
      <p:sp>
        <p:nvSpPr>
          <p:cNvPr id="3" name="Footer Placeholder 2">
            <a:extLst>
              <a:ext uri="{FF2B5EF4-FFF2-40B4-BE49-F238E27FC236}">
                <a16:creationId xmlns:a16="http://schemas.microsoft.com/office/drawing/2014/main" id="{C395FF5B-9114-A5AC-47DD-A9CDAC25BA0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C1E9A4F-5214-0D5A-2C92-D9C9C3602628}"/>
              </a:ext>
            </a:extLst>
          </p:cNvPr>
          <p:cNvSpPr>
            <a:spLocks noGrp="1"/>
          </p:cNvSpPr>
          <p:nvPr>
            <p:ph type="sldNum" sz="quarter" idx="12"/>
          </p:nvPr>
        </p:nvSpPr>
        <p:spPr/>
        <p:txBody>
          <a:bodyPr/>
          <a:lstStyle/>
          <a:p>
            <a:fld id="{D9DFF3C1-9580-4E95-9C8F-AA4F24314330}" type="slidenum">
              <a:rPr lang="en-IN" smtClean="0"/>
              <a:t>‹#›</a:t>
            </a:fld>
            <a:endParaRPr lang="en-IN"/>
          </a:p>
        </p:txBody>
      </p:sp>
    </p:spTree>
    <p:extLst>
      <p:ext uri="{BB962C8B-B14F-4D97-AF65-F5344CB8AC3E}">
        <p14:creationId xmlns:p14="http://schemas.microsoft.com/office/powerpoint/2010/main" val="4235903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A067C-AC69-60B2-43C3-B4DE250603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36510EF-6E2A-6B6E-E4CA-6BD5F11687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2F7AE73-5C6D-37DB-E1D5-2AA6D19031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6599FC-91FB-73E6-1B36-F84227381A12}"/>
              </a:ext>
            </a:extLst>
          </p:cNvPr>
          <p:cNvSpPr>
            <a:spLocks noGrp="1"/>
          </p:cNvSpPr>
          <p:nvPr>
            <p:ph type="dt" sz="half" idx="10"/>
          </p:nvPr>
        </p:nvSpPr>
        <p:spPr/>
        <p:txBody>
          <a:bodyPr/>
          <a:lstStyle/>
          <a:p>
            <a:fld id="{03DD7D67-762E-4004-BDAA-5AF669F5FF7A}" type="datetimeFigureOut">
              <a:rPr lang="en-IN" smtClean="0"/>
              <a:t>15-10-2024</a:t>
            </a:fld>
            <a:endParaRPr lang="en-IN"/>
          </a:p>
        </p:txBody>
      </p:sp>
      <p:sp>
        <p:nvSpPr>
          <p:cNvPr id="6" name="Footer Placeholder 5">
            <a:extLst>
              <a:ext uri="{FF2B5EF4-FFF2-40B4-BE49-F238E27FC236}">
                <a16:creationId xmlns:a16="http://schemas.microsoft.com/office/drawing/2014/main" id="{5D51D7EB-90B0-CB82-D73E-0DE2F1E856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BCE9BD-CF1E-7479-5E90-BC1993FA1E9A}"/>
              </a:ext>
            </a:extLst>
          </p:cNvPr>
          <p:cNvSpPr>
            <a:spLocks noGrp="1"/>
          </p:cNvSpPr>
          <p:nvPr>
            <p:ph type="sldNum" sz="quarter" idx="12"/>
          </p:nvPr>
        </p:nvSpPr>
        <p:spPr/>
        <p:txBody>
          <a:bodyPr/>
          <a:lstStyle/>
          <a:p>
            <a:fld id="{D9DFF3C1-9580-4E95-9C8F-AA4F24314330}" type="slidenum">
              <a:rPr lang="en-IN" smtClean="0"/>
              <a:t>‹#›</a:t>
            </a:fld>
            <a:endParaRPr lang="en-IN"/>
          </a:p>
        </p:txBody>
      </p:sp>
    </p:spTree>
    <p:extLst>
      <p:ext uri="{BB962C8B-B14F-4D97-AF65-F5344CB8AC3E}">
        <p14:creationId xmlns:p14="http://schemas.microsoft.com/office/powerpoint/2010/main" val="2797580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E58C3-FC1E-375B-A5B2-D861DC13C0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765FF11-FEC9-D474-76A7-EA7E378159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4571136-B106-5116-65EA-3D66DD592F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C05332-11F9-C1FC-7C62-0CE6FE8DC9EE}"/>
              </a:ext>
            </a:extLst>
          </p:cNvPr>
          <p:cNvSpPr>
            <a:spLocks noGrp="1"/>
          </p:cNvSpPr>
          <p:nvPr>
            <p:ph type="dt" sz="half" idx="10"/>
          </p:nvPr>
        </p:nvSpPr>
        <p:spPr/>
        <p:txBody>
          <a:bodyPr/>
          <a:lstStyle/>
          <a:p>
            <a:fld id="{03DD7D67-762E-4004-BDAA-5AF669F5FF7A}" type="datetimeFigureOut">
              <a:rPr lang="en-IN" smtClean="0"/>
              <a:t>15-10-2024</a:t>
            </a:fld>
            <a:endParaRPr lang="en-IN"/>
          </a:p>
        </p:txBody>
      </p:sp>
      <p:sp>
        <p:nvSpPr>
          <p:cNvPr id="6" name="Footer Placeholder 5">
            <a:extLst>
              <a:ext uri="{FF2B5EF4-FFF2-40B4-BE49-F238E27FC236}">
                <a16:creationId xmlns:a16="http://schemas.microsoft.com/office/drawing/2014/main" id="{1B4F1DF9-9C0B-F353-C824-4C2FD25C5E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DE0A31-52FE-116F-5AB3-A1CE158CF82F}"/>
              </a:ext>
            </a:extLst>
          </p:cNvPr>
          <p:cNvSpPr>
            <a:spLocks noGrp="1"/>
          </p:cNvSpPr>
          <p:nvPr>
            <p:ph type="sldNum" sz="quarter" idx="12"/>
          </p:nvPr>
        </p:nvSpPr>
        <p:spPr/>
        <p:txBody>
          <a:bodyPr/>
          <a:lstStyle/>
          <a:p>
            <a:fld id="{D9DFF3C1-9580-4E95-9C8F-AA4F24314330}" type="slidenum">
              <a:rPr lang="en-IN" smtClean="0"/>
              <a:t>‹#›</a:t>
            </a:fld>
            <a:endParaRPr lang="en-IN"/>
          </a:p>
        </p:txBody>
      </p:sp>
    </p:spTree>
    <p:extLst>
      <p:ext uri="{BB962C8B-B14F-4D97-AF65-F5344CB8AC3E}">
        <p14:creationId xmlns:p14="http://schemas.microsoft.com/office/powerpoint/2010/main" val="3009416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7F0884-11B0-3DEC-512D-49A845A2AA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08B36ED-BD8C-FE53-3BC3-6E26600DFA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D2D419-E2E9-125C-6FE9-646BB6AC9C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DD7D67-762E-4004-BDAA-5AF669F5FF7A}" type="datetimeFigureOut">
              <a:rPr lang="en-IN" smtClean="0"/>
              <a:t>15-10-2024</a:t>
            </a:fld>
            <a:endParaRPr lang="en-IN"/>
          </a:p>
        </p:txBody>
      </p:sp>
      <p:sp>
        <p:nvSpPr>
          <p:cNvPr id="5" name="Footer Placeholder 4">
            <a:extLst>
              <a:ext uri="{FF2B5EF4-FFF2-40B4-BE49-F238E27FC236}">
                <a16:creationId xmlns:a16="http://schemas.microsoft.com/office/drawing/2014/main" id="{3C445E09-B952-C4B7-A493-3C0D3705C3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2951EE1-C6FD-727F-D476-F59E8C7A28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DFF3C1-9580-4E95-9C8F-AA4F24314330}" type="slidenum">
              <a:rPr lang="en-IN" smtClean="0"/>
              <a:t>‹#›</a:t>
            </a:fld>
            <a:endParaRPr lang="en-IN"/>
          </a:p>
        </p:txBody>
      </p:sp>
    </p:spTree>
    <p:extLst>
      <p:ext uri="{BB962C8B-B14F-4D97-AF65-F5344CB8AC3E}">
        <p14:creationId xmlns:p14="http://schemas.microsoft.com/office/powerpoint/2010/main" val="12854833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6C89C-D68F-76D8-769D-69C5CAD1D303}"/>
              </a:ext>
            </a:extLst>
          </p:cNvPr>
          <p:cNvSpPr>
            <a:spLocks noGrp="1"/>
          </p:cNvSpPr>
          <p:nvPr>
            <p:ph type="ctrTitle"/>
          </p:nvPr>
        </p:nvSpPr>
        <p:spPr/>
        <p:txBody>
          <a:bodyPr>
            <a:normAutofit fontScale="90000"/>
          </a:bodyPr>
          <a:lstStyle/>
          <a:p>
            <a:r>
              <a:rPr lang="en-US" dirty="0">
                <a:latin typeface="Algerian" panose="04020705040A02060702" pitchFamily="82" charset="0"/>
              </a:rPr>
              <a:t>Hackathon Project Report: Predicting Likes for Tweets</a:t>
            </a:r>
            <a:endParaRPr lang="en-IN" dirty="0">
              <a:latin typeface="Algerian" panose="04020705040A02060702" pitchFamily="82" charset="0"/>
            </a:endParaRPr>
          </a:p>
        </p:txBody>
      </p:sp>
    </p:spTree>
    <p:extLst>
      <p:ext uri="{BB962C8B-B14F-4D97-AF65-F5344CB8AC3E}">
        <p14:creationId xmlns:p14="http://schemas.microsoft.com/office/powerpoint/2010/main" val="4198587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6FCE7-9862-3B06-BFEB-23F1E6ACDBE4}"/>
              </a:ext>
            </a:extLst>
          </p:cNvPr>
          <p:cNvSpPr>
            <a:spLocks noGrp="1"/>
          </p:cNvSpPr>
          <p:nvPr>
            <p:ph type="title"/>
          </p:nvPr>
        </p:nvSpPr>
        <p:spPr>
          <a:xfrm>
            <a:off x="838200" y="365126"/>
            <a:ext cx="10515600" cy="935038"/>
          </a:xfrm>
        </p:spPr>
        <p:txBody>
          <a:bodyPr>
            <a:normAutofit fontScale="90000"/>
          </a:bodyPr>
          <a:lstStyle/>
          <a:p>
            <a:r>
              <a:rPr lang="en-IN" dirty="0">
                <a:latin typeface="Algerian" panose="04020705040A02060702" pitchFamily="82" charset="0"/>
              </a:rPr>
              <a:t>3. BERT-based Model on Content Data </a:t>
            </a:r>
          </a:p>
        </p:txBody>
      </p:sp>
      <p:sp>
        <p:nvSpPr>
          <p:cNvPr id="3" name="Content Placeholder 2">
            <a:extLst>
              <a:ext uri="{FF2B5EF4-FFF2-40B4-BE49-F238E27FC236}">
                <a16:creationId xmlns:a16="http://schemas.microsoft.com/office/drawing/2014/main" id="{1A7D00A2-DB38-46DD-419F-6EE0A3A65911}"/>
              </a:ext>
            </a:extLst>
          </p:cNvPr>
          <p:cNvSpPr>
            <a:spLocks noGrp="1"/>
          </p:cNvSpPr>
          <p:nvPr>
            <p:ph idx="1"/>
          </p:nvPr>
        </p:nvSpPr>
        <p:spPr>
          <a:xfrm>
            <a:off x="838200" y="1057274"/>
            <a:ext cx="10515600" cy="5435599"/>
          </a:xfrm>
        </p:spPr>
        <p:txBody>
          <a:bodyPr>
            <a:normAutofit fontScale="92500" lnSpcReduction="20000"/>
          </a:bodyPr>
          <a:lstStyle/>
          <a:p>
            <a:pPr marL="0" indent="0">
              <a:buNone/>
            </a:pPr>
            <a:endParaRPr lang="en-US" dirty="0">
              <a:latin typeface="Aptos Display" panose="020B0004020202020204" pitchFamily="34" charset="0"/>
            </a:endParaRPr>
          </a:p>
          <a:p>
            <a:pPr marL="0" indent="0">
              <a:buNone/>
            </a:pPr>
            <a:r>
              <a:rPr lang="en-US" dirty="0">
                <a:latin typeface="Aptos Display" panose="020B0004020202020204" pitchFamily="34" charset="0"/>
              </a:rPr>
              <a:t>For textual content (tweet text), we used a BERT-based uncased model to extract CLS embeddings.  </a:t>
            </a:r>
          </a:p>
          <a:p>
            <a:pPr marL="0" indent="0">
              <a:buNone/>
            </a:pPr>
            <a:r>
              <a:rPr lang="en-US" b="1" dirty="0"/>
              <a:t>Text Preprocessing</a:t>
            </a:r>
            <a:r>
              <a:rPr lang="en-US" dirty="0"/>
              <a:t>:</a:t>
            </a:r>
          </a:p>
          <a:p>
            <a:r>
              <a:rPr lang="en-US" dirty="0"/>
              <a:t>The tweet content was pre-processed with the specific goal of obtaining better text embeddings for use with </a:t>
            </a:r>
            <a:r>
              <a:rPr lang="en-US" b="1" dirty="0" err="1"/>
              <a:t>BERTweet</a:t>
            </a:r>
            <a:r>
              <a:rPr lang="en-US" dirty="0"/>
              <a:t>. The steps included:</a:t>
            </a:r>
          </a:p>
          <a:p>
            <a:pPr lvl="1">
              <a:buFont typeface="Wingdings" panose="05000000000000000000" pitchFamily="2" charset="2"/>
              <a:buChar char="§"/>
            </a:pPr>
            <a:r>
              <a:rPr lang="en-US" b="1" dirty="0"/>
              <a:t>Hashtag Removal</a:t>
            </a:r>
            <a:r>
              <a:rPr lang="en-US" dirty="0"/>
              <a:t>: Hashtags were removed to reduce noise and prevent their potential skewing of the semantic meaning of the text.</a:t>
            </a:r>
          </a:p>
          <a:p>
            <a:pPr lvl="1">
              <a:buFont typeface="Wingdings" panose="05000000000000000000" pitchFamily="2" charset="2"/>
              <a:buChar char="§"/>
            </a:pPr>
            <a:r>
              <a:rPr lang="en-US" b="1" dirty="0"/>
              <a:t>Whitespace and Special Token Removal</a:t>
            </a:r>
            <a:r>
              <a:rPr lang="en-US" dirty="0"/>
              <a:t>: Unnecessary white spaces and special tokens like &lt;mention&gt; were stripped from the text to ensure consistency and focus on the essential content.</a:t>
            </a:r>
          </a:p>
          <a:p>
            <a:pPr lvl="1">
              <a:buFont typeface="Wingdings" panose="05000000000000000000" pitchFamily="2" charset="2"/>
              <a:buChar char="§"/>
            </a:pPr>
            <a:r>
              <a:rPr lang="en-US" b="1" dirty="0"/>
              <a:t>Emoji-to-Text Conversion</a:t>
            </a:r>
            <a:r>
              <a:rPr lang="en-US" dirty="0"/>
              <a:t>: Emojis were replaced with their corresponding text representations (e.g., 🙂 to :smile: ), allowing the model to interpret the sentiment behind the emojis and incorporate it into the embeddings.</a:t>
            </a:r>
          </a:p>
          <a:p>
            <a:r>
              <a:rPr lang="en-US" dirty="0">
                <a:latin typeface="Aptos Display" panose="020B0004020202020204" pitchFamily="34" charset="0"/>
              </a:rPr>
              <a:t>After training a neural network on these embeddings, we achieved an RMSE of 2.1k.</a:t>
            </a:r>
            <a:endParaRPr lang="en-IN" dirty="0"/>
          </a:p>
          <a:p>
            <a:endParaRPr lang="en-IN" dirty="0">
              <a:latin typeface="Aptos Display" panose="020B0004020202020204" pitchFamily="34" charset="0"/>
            </a:endParaRPr>
          </a:p>
        </p:txBody>
      </p:sp>
    </p:spTree>
    <p:extLst>
      <p:ext uri="{BB962C8B-B14F-4D97-AF65-F5344CB8AC3E}">
        <p14:creationId xmlns:p14="http://schemas.microsoft.com/office/powerpoint/2010/main" val="942146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6FD89-CA2B-A329-3BC0-7CB1131301E0}"/>
              </a:ext>
            </a:extLst>
          </p:cNvPr>
          <p:cNvSpPr>
            <a:spLocks noGrp="1"/>
          </p:cNvSpPr>
          <p:nvPr>
            <p:ph type="title"/>
          </p:nvPr>
        </p:nvSpPr>
        <p:spPr/>
        <p:txBody>
          <a:bodyPr/>
          <a:lstStyle/>
          <a:p>
            <a:r>
              <a:rPr lang="en-US" dirty="0">
                <a:latin typeface="Algerian" panose="04020705040A02060702" pitchFamily="82" charset="0"/>
              </a:rPr>
              <a:t>4. Combining Image and Content Features</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FAAEFA0B-4363-467E-9D15-260EFF41D78B}"/>
              </a:ext>
            </a:extLst>
          </p:cNvPr>
          <p:cNvSpPr>
            <a:spLocks noGrp="1"/>
          </p:cNvSpPr>
          <p:nvPr>
            <p:ph idx="1"/>
          </p:nvPr>
        </p:nvSpPr>
        <p:spPr/>
        <p:txBody>
          <a:bodyPr/>
          <a:lstStyle/>
          <a:p>
            <a:pPr marL="0" indent="0">
              <a:buNone/>
            </a:pPr>
            <a:r>
              <a:rPr lang="en-US" dirty="0">
                <a:latin typeface="Aptos Display" panose="020B0004020202020204" pitchFamily="34" charset="0"/>
              </a:rPr>
              <a:t>Finally, we concatenated the embeddings from EfficientNet-B0 (image data) and BERT CLS embeddings (content data) to capture both visual and textual aspects. </a:t>
            </a:r>
          </a:p>
          <a:p>
            <a:r>
              <a:rPr lang="en-US" dirty="0">
                <a:latin typeface="Aptos Display" panose="020B0004020202020204" pitchFamily="34" charset="0"/>
              </a:rPr>
              <a:t>A neural network trained on these combined embeddings also resulted in an RMSE of 2.1k. </a:t>
            </a:r>
            <a:endParaRPr lang="en-IN" dirty="0">
              <a:latin typeface="Aptos Display" panose="020B0004020202020204" pitchFamily="34" charset="0"/>
            </a:endParaRPr>
          </a:p>
        </p:txBody>
      </p:sp>
    </p:spTree>
    <p:extLst>
      <p:ext uri="{BB962C8B-B14F-4D97-AF65-F5344CB8AC3E}">
        <p14:creationId xmlns:p14="http://schemas.microsoft.com/office/powerpoint/2010/main" val="3253122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30B3C-9C27-3CC1-FB6E-E837BF42A704}"/>
              </a:ext>
            </a:extLst>
          </p:cNvPr>
          <p:cNvSpPr>
            <a:spLocks noGrp="1"/>
          </p:cNvSpPr>
          <p:nvPr>
            <p:ph type="title"/>
          </p:nvPr>
        </p:nvSpPr>
        <p:spPr/>
        <p:txBody>
          <a:bodyPr/>
          <a:lstStyle/>
          <a:p>
            <a:r>
              <a:rPr lang="en-IN" dirty="0">
                <a:latin typeface="Algerian" panose="04020705040A02060702" pitchFamily="82" charset="0"/>
              </a:rPr>
              <a:t>5. Classification-Based Regression Approach</a:t>
            </a:r>
          </a:p>
        </p:txBody>
      </p:sp>
      <p:sp>
        <p:nvSpPr>
          <p:cNvPr id="3" name="Content Placeholder 2">
            <a:extLst>
              <a:ext uri="{FF2B5EF4-FFF2-40B4-BE49-F238E27FC236}">
                <a16:creationId xmlns:a16="http://schemas.microsoft.com/office/drawing/2014/main" id="{0AFDA5DD-7F45-1D58-8D26-D803F75CAE17}"/>
              </a:ext>
            </a:extLst>
          </p:cNvPr>
          <p:cNvSpPr>
            <a:spLocks noGrp="1"/>
          </p:cNvSpPr>
          <p:nvPr>
            <p:ph idx="1"/>
          </p:nvPr>
        </p:nvSpPr>
        <p:spPr/>
        <p:txBody>
          <a:bodyPr/>
          <a:lstStyle/>
          <a:p>
            <a:pPr marL="0" indent="0">
              <a:buNone/>
            </a:pPr>
            <a:r>
              <a:rPr lang="en-US" b="1" dirty="0">
                <a:latin typeface="Aptos Display" panose="020B0004020202020204" pitchFamily="34" charset="0"/>
              </a:rPr>
              <a:t>1. Class-Based Grouping</a:t>
            </a:r>
            <a:r>
              <a:rPr lang="en-US" dirty="0">
                <a:latin typeface="Aptos Display" panose="020B0004020202020204" pitchFamily="34" charset="0"/>
              </a:rPr>
              <a:t>:</a:t>
            </a:r>
          </a:p>
          <a:p>
            <a:pPr>
              <a:buFont typeface="Arial" panose="020B0604020202020204" pitchFamily="34" charset="0"/>
              <a:buChar char="•"/>
            </a:pPr>
            <a:r>
              <a:rPr lang="en-US" dirty="0">
                <a:latin typeface="Aptos Display" panose="020B0004020202020204" pitchFamily="34" charset="0"/>
              </a:rPr>
              <a:t>The training dataset was divided into </a:t>
            </a:r>
            <a:r>
              <a:rPr lang="en-US" b="1" dirty="0">
                <a:latin typeface="Aptos Display" panose="020B0004020202020204" pitchFamily="34" charset="0"/>
              </a:rPr>
              <a:t>three classes</a:t>
            </a:r>
            <a:r>
              <a:rPr lang="en-US" dirty="0">
                <a:latin typeface="Aptos Display" panose="020B0004020202020204" pitchFamily="34" charset="0"/>
              </a:rPr>
              <a:t> based on the number of likes:</a:t>
            </a:r>
          </a:p>
          <a:p>
            <a:pPr marL="742950" lvl="1" indent="-285750">
              <a:buFont typeface="Arial" panose="020B0604020202020204" pitchFamily="34" charset="0"/>
              <a:buChar char="•"/>
            </a:pPr>
            <a:r>
              <a:rPr lang="en-US" b="1" dirty="0">
                <a:latin typeface="Aptos Display" panose="020B0004020202020204" pitchFamily="34" charset="0"/>
              </a:rPr>
              <a:t>Class 1</a:t>
            </a:r>
            <a:r>
              <a:rPr lang="en-US" dirty="0">
                <a:latin typeface="Aptos Display" panose="020B0004020202020204" pitchFamily="34" charset="0"/>
              </a:rPr>
              <a:t>: 0 - 1000 likes.</a:t>
            </a:r>
          </a:p>
          <a:p>
            <a:pPr marL="742950" lvl="1" indent="-285750">
              <a:buFont typeface="Arial" panose="020B0604020202020204" pitchFamily="34" charset="0"/>
              <a:buChar char="•"/>
            </a:pPr>
            <a:r>
              <a:rPr lang="en-US" b="1" dirty="0">
                <a:latin typeface="Aptos Display" panose="020B0004020202020204" pitchFamily="34" charset="0"/>
              </a:rPr>
              <a:t>Class 2</a:t>
            </a:r>
            <a:r>
              <a:rPr lang="en-US" dirty="0">
                <a:latin typeface="Aptos Display" panose="020B0004020202020204" pitchFamily="34" charset="0"/>
              </a:rPr>
              <a:t>: 1000 - 5000 likes.</a:t>
            </a:r>
          </a:p>
          <a:p>
            <a:pPr marL="742950" lvl="1" indent="-285750">
              <a:buFont typeface="Arial" panose="020B0604020202020204" pitchFamily="34" charset="0"/>
              <a:buChar char="•"/>
            </a:pPr>
            <a:r>
              <a:rPr lang="en-US" b="1" dirty="0">
                <a:latin typeface="Aptos Display" panose="020B0004020202020204" pitchFamily="34" charset="0"/>
              </a:rPr>
              <a:t>Class 3</a:t>
            </a:r>
            <a:r>
              <a:rPr lang="en-US" dirty="0">
                <a:latin typeface="Aptos Display" panose="020B0004020202020204" pitchFamily="34" charset="0"/>
              </a:rPr>
              <a:t>: More than 5000 likes.</a:t>
            </a:r>
          </a:p>
          <a:p>
            <a:pPr>
              <a:buFont typeface="Arial" panose="020B0604020202020204" pitchFamily="34" charset="0"/>
              <a:buChar char="•"/>
            </a:pPr>
            <a:r>
              <a:rPr lang="en-US" dirty="0">
                <a:latin typeface="Aptos Display" panose="020B0004020202020204" pitchFamily="34" charset="0"/>
              </a:rPr>
              <a:t>This transformation was performed to simplify the regression problem by turning it into a classification problem, which helped in dealing with the wide range of target values.</a:t>
            </a:r>
          </a:p>
          <a:p>
            <a:pPr marL="0" indent="0">
              <a:buNone/>
            </a:pPr>
            <a:endParaRPr lang="en-IN" dirty="0"/>
          </a:p>
        </p:txBody>
      </p:sp>
    </p:spTree>
    <p:extLst>
      <p:ext uri="{BB962C8B-B14F-4D97-AF65-F5344CB8AC3E}">
        <p14:creationId xmlns:p14="http://schemas.microsoft.com/office/powerpoint/2010/main" val="2135930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E520BC-EA98-710B-458B-1E46D8B91CC1}"/>
              </a:ext>
            </a:extLst>
          </p:cNvPr>
          <p:cNvSpPr>
            <a:spLocks noGrp="1"/>
          </p:cNvSpPr>
          <p:nvPr>
            <p:ph idx="1"/>
          </p:nvPr>
        </p:nvSpPr>
        <p:spPr>
          <a:xfrm>
            <a:off x="838200" y="342900"/>
            <a:ext cx="10515600" cy="5834063"/>
          </a:xfrm>
        </p:spPr>
        <p:txBody>
          <a:bodyPr>
            <a:normAutofit lnSpcReduction="10000"/>
          </a:bodyPr>
          <a:lstStyle/>
          <a:p>
            <a:pPr marL="0" indent="0">
              <a:buNone/>
            </a:pPr>
            <a:r>
              <a:rPr lang="en-IN" dirty="0">
                <a:latin typeface="Aptos Display" panose="020B0004020202020204" pitchFamily="34" charset="0"/>
              </a:rPr>
              <a:t>2. </a:t>
            </a:r>
            <a:r>
              <a:rPr lang="en-IN" b="1" dirty="0" err="1">
                <a:latin typeface="Aptos Display" panose="020B0004020202020204" pitchFamily="34" charset="0"/>
              </a:rPr>
              <a:t>Modeling</a:t>
            </a:r>
            <a:r>
              <a:rPr lang="en-IN" b="1" dirty="0">
                <a:latin typeface="Aptos Display" panose="020B0004020202020204" pitchFamily="34" charset="0"/>
              </a:rPr>
              <a:t> with </a:t>
            </a:r>
            <a:r>
              <a:rPr lang="en-IN" b="1" dirty="0" err="1">
                <a:latin typeface="Aptos Display" panose="020B0004020202020204" pitchFamily="34" charset="0"/>
              </a:rPr>
              <a:t>BERTweet</a:t>
            </a:r>
            <a:r>
              <a:rPr lang="en-IN" dirty="0">
                <a:latin typeface="Aptos Display" panose="020B0004020202020204" pitchFamily="34" charset="0"/>
              </a:rPr>
              <a:t>:</a:t>
            </a:r>
            <a:endParaRPr lang="en-US" b="1" dirty="0">
              <a:latin typeface="Aptos Display" panose="020B0004020202020204" pitchFamily="34" charset="0"/>
            </a:endParaRPr>
          </a:p>
          <a:p>
            <a:r>
              <a:rPr lang="en-US" b="1" dirty="0" err="1">
                <a:latin typeface="Aptos Display" panose="020B0004020202020204" pitchFamily="34" charset="0"/>
              </a:rPr>
              <a:t>BERTweet</a:t>
            </a:r>
            <a:r>
              <a:rPr lang="en-US" dirty="0">
                <a:latin typeface="Aptos Display" panose="020B0004020202020204" pitchFamily="34" charset="0"/>
              </a:rPr>
              <a:t> (a pre-trained transformer model for tweet data) was used to perform a classification task.</a:t>
            </a:r>
          </a:p>
          <a:p>
            <a:r>
              <a:rPr lang="en-US" dirty="0">
                <a:latin typeface="Aptos Display" panose="020B0004020202020204" pitchFamily="34" charset="0"/>
              </a:rPr>
              <a:t>The </a:t>
            </a:r>
            <a:r>
              <a:rPr lang="en-US" b="1" dirty="0">
                <a:latin typeface="Aptos Display" panose="020B0004020202020204" pitchFamily="34" charset="0"/>
              </a:rPr>
              <a:t>CLS (classification)</a:t>
            </a:r>
            <a:r>
              <a:rPr lang="en-US" dirty="0">
                <a:latin typeface="Aptos Display" panose="020B0004020202020204" pitchFamily="34" charset="0"/>
              </a:rPr>
              <a:t> token embeddings from </a:t>
            </a:r>
            <a:r>
              <a:rPr lang="en-US" dirty="0" err="1">
                <a:latin typeface="Aptos Display" panose="020B0004020202020204" pitchFamily="34" charset="0"/>
              </a:rPr>
              <a:t>BERTweet</a:t>
            </a:r>
            <a:r>
              <a:rPr lang="en-US" dirty="0">
                <a:latin typeface="Aptos Display" panose="020B0004020202020204" pitchFamily="34" charset="0"/>
              </a:rPr>
              <a:t> were extracted as feature representations of each tweet.</a:t>
            </a:r>
          </a:p>
          <a:p>
            <a:r>
              <a:rPr lang="en-US" dirty="0">
                <a:latin typeface="Aptos Display" panose="020B0004020202020204" pitchFamily="34" charset="0"/>
              </a:rPr>
              <a:t>These embeddings captured rich semantic information from the tweet text and were used as input features for the next step.</a:t>
            </a:r>
          </a:p>
          <a:p>
            <a:pPr marL="0" indent="0">
              <a:buNone/>
            </a:pPr>
            <a:endParaRPr lang="en-IN" b="1" dirty="0">
              <a:latin typeface="Aptos Display" panose="020B0004020202020204" pitchFamily="34" charset="0"/>
            </a:endParaRPr>
          </a:p>
          <a:p>
            <a:pPr marL="0" indent="0">
              <a:buNone/>
            </a:pPr>
            <a:r>
              <a:rPr lang="en-IN" b="1" dirty="0">
                <a:latin typeface="Aptos Display" panose="020B0004020202020204" pitchFamily="34" charset="0"/>
              </a:rPr>
              <a:t>3. </a:t>
            </a:r>
            <a:r>
              <a:rPr lang="en-IN" b="1" dirty="0" err="1">
                <a:latin typeface="Aptos Display" panose="020B0004020202020204" pitchFamily="34" charset="0"/>
              </a:rPr>
              <a:t>CatBoost</a:t>
            </a:r>
            <a:r>
              <a:rPr lang="en-IN" b="1" dirty="0">
                <a:latin typeface="Aptos Display" panose="020B0004020202020204" pitchFamily="34" charset="0"/>
              </a:rPr>
              <a:t> for Regression</a:t>
            </a:r>
            <a:r>
              <a:rPr lang="en-IN" dirty="0">
                <a:latin typeface="Aptos Display" panose="020B0004020202020204" pitchFamily="34" charset="0"/>
              </a:rPr>
              <a:t>:</a:t>
            </a:r>
          </a:p>
          <a:p>
            <a:r>
              <a:rPr lang="en-US" dirty="0">
                <a:latin typeface="Aptos Display" panose="020B0004020202020204" pitchFamily="34" charset="0"/>
              </a:rPr>
              <a:t>After obtaining the embeddings, a </a:t>
            </a:r>
            <a:r>
              <a:rPr lang="en-US" b="1" dirty="0" err="1">
                <a:latin typeface="Aptos Display" panose="020B0004020202020204" pitchFamily="34" charset="0"/>
              </a:rPr>
              <a:t>CatBoost</a:t>
            </a:r>
            <a:r>
              <a:rPr lang="en-US" dirty="0">
                <a:latin typeface="Aptos Display" panose="020B0004020202020204" pitchFamily="34" charset="0"/>
              </a:rPr>
              <a:t> model was applied for further prediction.</a:t>
            </a:r>
            <a:endParaRPr lang="en-IN" dirty="0">
              <a:latin typeface="Aptos Display" panose="020B0004020202020204" pitchFamily="34" charset="0"/>
            </a:endParaRPr>
          </a:p>
          <a:p>
            <a:r>
              <a:rPr lang="en-US" dirty="0">
                <a:latin typeface="Aptos Display" panose="020B0004020202020204" pitchFamily="34" charset="0"/>
              </a:rPr>
              <a:t>Instead of directly predicting the number of likes, the model predicted which class the tweet belonged to, using the </a:t>
            </a:r>
            <a:r>
              <a:rPr lang="en-US" dirty="0" err="1">
                <a:latin typeface="Aptos Display" panose="020B0004020202020204" pitchFamily="34" charset="0"/>
              </a:rPr>
              <a:t>BERTweet</a:t>
            </a:r>
            <a:r>
              <a:rPr lang="en-US" dirty="0">
                <a:latin typeface="Aptos Display" panose="020B0004020202020204" pitchFamily="34" charset="0"/>
              </a:rPr>
              <a:t> embeddings as features.</a:t>
            </a:r>
            <a:endParaRPr lang="en-IN" dirty="0">
              <a:latin typeface="Aptos Display" panose="020B0004020202020204" pitchFamily="34" charset="0"/>
            </a:endParaRPr>
          </a:p>
          <a:p>
            <a:pPr marL="0" indent="0">
              <a:buNone/>
            </a:pPr>
            <a:endParaRPr lang="en-IN" dirty="0">
              <a:latin typeface="Aptos Display" panose="020B0004020202020204" pitchFamily="34" charset="0"/>
            </a:endParaRPr>
          </a:p>
        </p:txBody>
      </p:sp>
    </p:spTree>
    <p:extLst>
      <p:ext uri="{BB962C8B-B14F-4D97-AF65-F5344CB8AC3E}">
        <p14:creationId xmlns:p14="http://schemas.microsoft.com/office/powerpoint/2010/main" val="1141119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488B83-1A57-7E47-DC67-4047ED837851}"/>
              </a:ext>
            </a:extLst>
          </p:cNvPr>
          <p:cNvSpPr>
            <a:spLocks noGrp="1"/>
          </p:cNvSpPr>
          <p:nvPr>
            <p:ph idx="1"/>
          </p:nvPr>
        </p:nvSpPr>
        <p:spPr>
          <a:xfrm>
            <a:off x="838200" y="528638"/>
            <a:ext cx="10515600" cy="5843587"/>
          </a:xfrm>
        </p:spPr>
        <p:txBody>
          <a:bodyPr/>
          <a:lstStyle/>
          <a:p>
            <a:pPr marL="0" indent="0">
              <a:buNone/>
            </a:pPr>
            <a:r>
              <a:rPr lang="en-IN" b="1" dirty="0">
                <a:latin typeface="Aptos Display" panose="020B0004020202020204" pitchFamily="34" charset="0"/>
              </a:rPr>
              <a:t>4. Post-Processing</a:t>
            </a:r>
            <a:r>
              <a:rPr lang="en-IN" dirty="0">
                <a:latin typeface="Aptos Display" panose="020B0004020202020204" pitchFamily="34" charset="0"/>
              </a:rPr>
              <a:t>:</a:t>
            </a:r>
          </a:p>
          <a:p>
            <a:r>
              <a:rPr lang="en-US" dirty="0">
                <a:latin typeface="Aptos Display" panose="020B0004020202020204" pitchFamily="34" charset="0"/>
              </a:rPr>
              <a:t>After classification, the </a:t>
            </a:r>
            <a:r>
              <a:rPr lang="en-US" b="1" dirty="0">
                <a:latin typeface="Aptos Display" panose="020B0004020202020204" pitchFamily="34" charset="0"/>
              </a:rPr>
              <a:t>mean value of each class</a:t>
            </a:r>
            <a:r>
              <a:rPr lang="en-US" dirty="0">
                <a:latin typeface="Aptos Display" panose="020B0004020202020204" pitchFamily="34" charset="0"/>
              </a:rPr>
              <a:t> was output as the final prediction for likes:</a:t>
            </a:r>
            <a:endParaRPr lang="en-IN" dirty="0">
              <a:latin typeface="Aptos Display" panose="020B0004020202020204" pitchFamily="34" charset="0"/>
            </a:endParaRPr>
          </a:p>
          <a:p>
            <a:pPr marL="914400" lvl="1" indent="-457200">
              <a:buFont typeface="+mj-lt"/>
              <a:buAutoNum type="alphaLcParenR"/>
            </a:pPr>
            <a:r>
              <a:rPr lang="en-US" dirty="0">
                <a:latin typeface="Aptos Display" panose="020B0004020202020204" pitchFamily="34" charset="0"/>
              </a:rPr>
              <a:t>Class 1: mean of likes within 0-1000.</a:t>
            </a:r>
            <a:endParaRPr lang="en-IN" dirty="0">
              <a:latin typeface="Aptos Display" panose="020B0004020202020204" pitchFamily="34" charset="0"/>
            </a:endParaRPr>
          </a:p>
          <a:p>
            <a:pPr marL="914400" lvl="1" indent="-457200">
              <a:buFont typeface="+mj-lt"/>
              <a:buAutoNum type="alphaLcParenR"/>
            </a:pPr>
            <a:r>
              <a:rPr lang="en-US" dirty="0">
                <a:latin typeface="Aptos Display" panose="020B0004020202020204" pitchFamily="34" charset="0"/>
              </a:rPr>
              <a:t>Class 2: mean of likes within 1000-5000.</a:t>
            </a:r>
            <a:endParaRPr lang="en-IN" dirty="0">
              <a:latin typeface="Aptos Display" panose="020B0004020202020204" pitchFamily="34" charset="0"/>
            </a:endParaRPr>
          </a:p>
          <a:p>
            <a:pPr marL="914400" lvl="1" indent="-457200">
              <a:buFont typeface="+mj-lt"/>
              <a:buAutoNum type="alphaLcParenR"/>
            </a:pPr>
            <a:r>
              <a:rPr lang="en-US" dirty="0">
                <a:latin typeface="Aptos Display" panose="020B0004020202020204" pitchFamily="34" charset="0"/>
              </a:rPr>
              <a:t>Class 3: mean of likes above 5000.</a:t>
            </a:r>
            <a:endParaRPr lang="en-IN" dirty="0">
              <a:latin typeface="Aptos Display" panose="020B0004020202020204" pitchFamily="34" charset="0"/>
            </a:endParaRPr>
          </a:p>
          <a:p>
            <a:r>
              <a:rPr lang="en-US" dirty="0">
                <a:latin typeface="Aptos Display" panose="020B0004020202020204" pitchFamily="34" charset="0"/>
              </a:rPr>
              <a:t>This strategy of using class means helped reduce the variability within each class and provided a more stable output.</a:t>
            </a:r>
          </a:p>
          <a:p>
            <a:pPr marL="0" indent="0">
              <a:buNone/>
            </a:pPr>
            <a:r>
              <a:rPr lang="en-IN" b="1" dirty="0">
                <a:latin typeface="Aptos Display" panose="020B0004020202020204" pitchFamily="34" charset="0"/>
              </a:rPr>
              <a:t>5. Performance</a:t>
            </a:r>
            <a:r>
              <a:rPr lang="en-IN" dirty="0">
                <a:latin typeface="Aptos Display" panose="020B0004020202020204" pitchFamily="34" charset="0"/>
              </a:rPr>
              <a:t>:</a:t>
            </a:r>
          </a:p>
          <a:p>
            <a:r>
              <a:rPr lang="en-US" dirty="0">
                <a:latin typeface="Aptos Display" panose="020B0004020202020204" pitchFamily="34" charset="0"/>
              </a:rPr>
              <a:t>This approach achieved an RMSE of </a:t>
            </a:r>
            <a:r>
              <a:rPr lang="en-US" b="1" dirty="0">
                <a:latin typeface="Aptos Display" panose="020B0004020202020204" pitchFamily="34" charset="0"/>
              </a:rPr>
              <a:t>5.5k</a:t>
            </a:r>
            <a:r>
              <a:rPr lang="en-US" dirty="0">
                <a:latin typeface="Aptos Display" panose="020B0004020202020204" pitchFamily="34" charset="0"/>
              </a:rPr>
              <a:t>, showing that while classification-based regression offered some utility, there was room for improvement in reducing the error further, especially for tweets with large numbers of likes.</a:t>
            </a:r>
            <a:endParaRPr lang="en-IN" dirty="0">
              <a:latin typeface="Aptos Display" panose="020B0004020202020204" pitchFamily="34" charset="0"/>
            </a:endParaRPr>
          </a:p>
          <a:p>
            <a:pPr marL="0" indent="0">
              <a:buNone/>
            </a:pPr>
            <a:endParaRPr lang="en-IN" dirty="0">
              <a:latin typeface="Aptos Display" panose="020B0004020202020204" pitchFamily="34" charset="0"/>
            </a:endParaRPr>
          </a:p>
          <a:p>
            <a:pPr marL="0" indent="0">
              <a:buNone/>
            </a:pPr>
            <a:endParaRPr lang="en-IN" dirty="0">
              <a:latin typeface="Aptos Display" panose="020B0004020202020204" pitchFamily="34" charset="0"/>
            </a:endParaRPr>
          </a:p>
        </p:txBody>
      </p:sp>
    </p:spTree>
    <p:extLst>
      <p:ext uri="{BB962C8B-B14F-4D97-AF65-F5344CB8AC3E}">
        <p14:creationId xmlns:p14="http://schemas.microsoft.com/office/powerpoint/2010/main" val="1691940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CF815-3E53-1E66-9BB0-11080C509B37}"/>
              </a:ext>
            </a:extLst>
          </p:cNvPr>
          <p:cNvSpPr>
            <a:spLocks noGrp="1"/>
          </p:cNvSpPr>
          <p:nvPr>
            <p:ph type="title"/>
          </p:nvPr>
        </p:nvSpPr>
        <p:spPr/>
        <p:txBody>
          <a:bodyPr/>
          <a:lstStyle/>
          <a:p>
            <a:r>
              <a:rPr lang="en-IN" b="1" dirty="0">
                <a:latin typeface="Algerian" panose="04020705040A02060702" pitchFamily="82" charset="0"/>
              </a:rPr>
              <a:t>6. Image Captioning</a:t>
            </a:r>
            <a:r>
              <a:rPr lang="en-IN" dirty="0">
                <a:latin typeface="Algerian" panose="04020705040A02060702" pitchFamily="82" charset="0"/>
              </a:rPr>
              <a:t>:</a:t>
            </a:r>
          </a:p>
        </p:txBody>
      </p:sp>
      <p:sp>
        <p:nvSpPr>
          <p:cNvPr id="3" name="Content Placeholder 2">
            <a:extLst>
              <a:ext uri="{FF2B5EF4-FFF2-40B4-BE49-F238E27FC236}">
                <a16:creationId xmlns:a16="http://schemas.microsoft.com/office/drawing/2014/main" id="{4B42E267-D282-19B1-F994-57853897F436}"/>
              </a:ext>
            </a:extLst>
          </p:cNvPr>
          <p:cNvSpPr>
            <a:spLocks noGrp="1"/>
          </p:cNvSpPr>
          <p:nvPr>
            <p:ph idx="1"/>
          </p:nvPr>
        </p:nvSpPr>
        <p:spPr/>
        <p:txBody>
          <a:bodyPr/>
          <a:lstStyle/>
          <a:p>
            <a:pPr marL="0" indent="0">
              <a:buNone/>
            </a:pPr>
            <a:r>
              <a:rPr lang="en-US" dirty="0"/>
              <a:t>We performed </a:t>
            </a:r>
            <a:r>
              <a:rPr lang="en-US" b="1" dirty="0"/>
              <a:t>image captioning</a:t>
            </a:r>
            <a:r>
              <a:rPr lang="en-US" dirty="0"/>
              <a:t> using </a:t>
            </a:r>
            <a:r>
              <a:rPr lang="en-US" b="1" dirty="0"/>
              <a:t>BLIP (</a:t>
            </a:r>
            <a:r>
              <a:rPr lang="en-IN" b="1" dirty="0"/>
              <a:t>Bootstrapping Language-Image Pre-training</a:t>
            </a:r>
            <a:r>
              <a:rPr lang="en-US" b="1" dirty="0"/>
              <a:t>) </a:t>
            </a:r>
            <a:r>
              <a:rPr lang="en-US" dirty="0"/>
              <a:t>on approximately 8000 training images to generate descriptive captions for each image. </a:t>
            </a:r>
          </a:p>
          <a:p>
            <a:pPr marL="0" indent="0">
              <a:buNone/>
            </a:pPr>
            <a:r>
              <a:rPr lang="en-US" dirty="0"/>
              <a:t>After generating captions, we used </a:t>
            </a:r>
            <a:r>
              <a:rPr lang="en-US" b="1" dirty="0"/>
              <a:t>BERT </a:t>
            </a:r>
            <a:r>
              <a:rPr lang="en-US" dirty="0"/>
              <a:t>to obtain embeddings from the text. The embeddings served as rich, semantic representations of the image content, based on the captions.</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172675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156E3-1D79-5A51-7D53-FFF6D8C930DD}"/>
              </a:ext>
            </a:extLst>
          </p:cNvPr>
          <p:cNvSpPr>
            <a:spLocks noGrp="1"/>
          </p:cNvSpPr>
          <p:nvPr>
            <p:ph type="title"/>
          </p:nvPr>
        </p:nvSpPr>
        <p:spPr/>
        <p:txBody>
          <a:bodyPr/>
          <a:lstStyle/>
          <a:p>
            <a:r>
              <a:rPr lang="en-IN" b="1" dirty="0"/>
              <a:t>Model Training on caption embeddings: </a:t>
            </a:r>
          </a:p>
        </p:txBody>
      </p:sp>
      <p:sp>
        <p:nvSpPr>
          <p:cNvPr id="3" name="Content Placeholder 2">
            <a:extLst>
              <a:ext uri="{FF2B5EF4-FFF2-40B4-BE49-F238E27FC236}">
                <a16:creationId xmlns:a16="http://schemas.microsoft.com/office/drawing/2014/main" id="{BA187919-08B2-EF38-FC95-9D101C0806FC}"/>
              </a:ext>
            </a:extLst>
          </p:cNvPr>
          <p:cNvSpPr>
            <a:spLocks noGrp="1"/>
          </p:cNvSpPr>
          <p:nvPr>
            <p:ph idx="1"/>
          </p:nvPr>
        </p:nvSpPr>
        <p:spPr/>
        <p:txBody>
          <a:bodyPr/>
          <a:lstStyle/>
          <a:p>
            <a:pPr marL="514350" indent="-514350">
              <a:buFont typeface="+mj-lt"/>
              <a:buAutoNum type="arabicPeriod"/>
            </a:pPr>
            <a:r>
              <a:rPr lang="en-IN" b="1" dirty="0" err="1"/>
              <a:t>CatBoost</a:t>
            </a:r>
            <a:r>
              <a:rPr lang="en-IN" b="1" dirty="0"/>
              <a:t> Model</a:t>
            </a:r>
            <a:r>
              <a:rPr lang="en-IN" dirty="0"/>
              <a:t>:</a:t>
            </a:r>
          </a:p>
          <a:p>
            <a:pPr marL="457200" lvl="1" indent="0">
              <a:buNone/>
            </a:pPr>
            <a:r>
              <a:rPr lang="en-US" dirty="0"/>
              <a:t>A </a:t>
            </a:r>
            <a:r>
              <a:rPr lang="en-US" b="1" dirty="0" err="1"/>
              <a:t>CatBoost</a:t>
            </a:r>
            <a:r>
              <a:rPr lang="en-US" dirty="0"/>
              <a:t> model was trained using the caption embeddings.</a:t>
            </a:r>
            <a:r>
              <a:rPr lang="en-IN" dirty="0"/>
              <a:t> </a:t>
            </a:r>
            <a:r>
              <a:rPr lang="en-US" dirty="0"/>
              <a:t>The dataset of 8000 images was split into </a:t>
            </a:r>
            <a:r>
              <a:rPr lang="en-US" b="1" dirty="0"/>
              <a:t>6000 training</a:t>
            </a:r>
            <a:r>
              <a:rPr lang="en-US" dirty="0"/>
              <a:t> and </a:t>
            </a:r>
            <a:r>
              <a:rPr lang="en-US" b="1" dirty="0"/>
              <a:t>2000 validation</a:t>
            </a:r>
            <a:r>
              <a:rPr lang="en-US" dirty="0"/>
              <a:t> images. The </a:t>
            </a:r>
            <a:r>
              <a:rPr lang="en-US" dirty="0" err="1"/>
              <a:t>CatBoost</a:t>
            </a:r>
            <a:r>
              <a:rPr lang="en-US" dirty="0"/>
              <a:t> model achieved an </a:t>
            </a:r>
            <a:r>
              <a:rPr lang="en-US" b="1" dirty="0"/>
              <a:t>RMSE of 4.2k</a:t>
            </a:r>
            <a:r>
              <a:rPr lang="en-US" dirty="0"/>
              <a:t> on the validation set.</a:t>
            </a:r>
          </a:p>
          <a:p>
            <a:pPr marL="457200" lvl="1" indent="0">
              <a:buNone/>
            </a:pPr>
            <a:endParaRPr lang="en-US" dirty="0"/>
          </a:p>
          <a:p>
            <a:pPr marL="514350" indent="-514350">
              <a:buFont typeface="+mj-lt"/>
              <a:buAutoNum type="arabicPeriod"/>
            </a:pPr>
            <a:r>
              <a:rPr lang="en-IN" b="1" dirty="0"/>
              <a:t>Neural Network</a:t>
            </a:r>
            <a:r>
              <a:rPr lang="en-IN" dirty="0"/>
              <a:t>:</a:t>
            </a:r>
          </a:p>
          <a:p>
            <a:pPr marL="457200" lvl="1" indent="0">
              <a:buNone/>
            </a:pPr>
            <a:r>
              <a:rPr lang="en-US" dirty="0"/>
              <a:t>We also trained a neural network on the same caption embeddings. This neural network model resulted in a lower </a:t>
            </a:r>
            <a:r>
              <a:rPr lang="en-US" b="1" dirty="0"/>
              <a:t>RMSE of 3.3k</a:t>
            </a:r>
            <a:r>
              <a:rPr lang="en-US" dirty="0"/>
              <a:t> on the validation data, outperforming the </a:t>
            </a:r>
            <a:r>
              <a:rPr lang="en-US" dirty="0" err="1"/>
              <a:t>CatBoost</a:t>
            </a:r>
            <a:r>
              <a:rPr lang="en-US" dirty="0"/>
              <a:t> model.</a:t>
            </a:r>
            <a:endParaRPr lang="en-IN" dirty="0"/>
          </a:p>
        </p:txBody>
      </p:sp>
    </p:spTree>
    <p:extLst>
      <p:ext uri="{BB962C8B-B14F-4D97-AF65-F5344CB8AC3E}">
        <p14:creationId xmlns:p14="http://schemas.microsoft.com/office/powerpoint/2010/main" val="8951722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78260-AC9E-459A-8C34-15D20BC1272B}"/>
              </a:ext>
            </a:extLst>
          </p:cNvPr>
          <p:cNvSpPr>
            <a:spLocks noGrp="1"/>
          </p:cNvSpPr>
          <p:nvPr>
            <p:ph type="title"/>
          </p:nvPr>
        </p:nvSpPr>
        <p:spPr/>
        <p:txBody>
          <a:bodyPr/>
          <a:lstStyle/>
          <a:p>
            <a:r>
              <a:rPr lang="en-IN" dirty="0">
                <a:latin typeface="Algerian" panose="04020705040A02060702" pitchFamily="82" charset="0"/>
              </a:rPr>
              <a:t>Results Summary:</a:t>
            </a:r>
          </a:p>
        </p:txBody>
      </p:sp>
      <p:pic>
        <p:nvPicPr>
          <p:cNvPr id="24" name="Content Placeholder 4">
            <a:extLst>
              <a:ext uri="{FF2B5EF4-FFF2-40B4-BE49-F238E27FC236}">
                <a16:creationId xmlns:a16="http://schemas.microsoft.com/office/drawing/2014/main" id="{16DC968C-2AEB-F628-73D3-FA1198A502FB}"/>
              </a:ext>
            </a:extLst>
          </p:cNvPr>
          <p:cNvPicPr>
            <a:picLocks noGrp="1" noChangeAspect="1"/>
          </p:cNvPicPr>
          <p:nvPr>
            <p:ph idx="1"/>
          </p:nvPr>
        </p:nvPicPr>
        <p:blipFill>
          <a:blip r:embed="rId2"/>
          <a:stretch>
            <a:fillRect/>
          </a:stretch>
        </p:blipFill>
        <p:spPr>
          <a:xfrm>
            <a:off x="2085975" y="1690688"/>
            <a:ext cx="7286625" cy="4469155"/>
          </a:xfrm>
        </p:spPr>
      </p:pic>
    </p:spTree>
    <p:extLst>
      <p:ext uri="{BB962C8B-B14F-4D97-AF65-F5344CB8AC3E}">
        <p14:creationId xmlns:p14="http://schemas.microsoft.com/office/powerpoint/2010/main" val="2003182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90ECA-C641-CAE0-CE28-96DB65057F3B}"/>
              </a:ext>
            </a:extLst>
          </p:cNvPr>
          <p:cNvSpPr>
            <a:spLocks noGrp="1"/>
          </p:cNvSpPr>
          <p:nvPr>
            <p:ph type="title"/>
          </p:nvPr>
        </p:nvSpPr>
        <p:spPr>
          <a:xfrm>
            <a:off x="838200" y="365126"/>
            <a:ext cx="10515600" cy="1035050"/>
          </a:xfrm>
        </p:spPr>
        <p:txBody>
          <a:bodyPr>
            <a:normAutofit fontScale="90000"/>
          </a:bodyPr>
          <a:lstStyle/>
          <a:p>
            <a:r>
              <a:rPr lang="en-US" dirty="0">
                <a:latin typeface="Algerian" panose="04020705040A02060702" pitchFamily="82" charset="0"/>
              </a:rPr>
              <a:t>Additional Potential Tasks for Subtask 1</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C79144F1-41F4-69F9-45DD-345B77AAF646}"/>
              </a:ext>
            </a:extLst>
          </p:cNvPr>
          <p:cNvSpPr>
            <a:spLocks noGrp="1"/>
          </p:cNvSpPr>
          <p:nvPr>
            <p:ph idx="1"/>
          </p:nvPr>
        </p:nvSpPr>
        <p:spPr>
          <a:xfrm>
            <a:off x="838200" y="1657350"/>
            <a:ext cx="10515600" cy="4835523"/>
          </a:xfrm>
        </p:spPr>
        <p:txBody>
          <a:bodyPr>
            <a:normAutofit/>
          </a:bodyPr>
          <a:lstStyle/>
          <a:p>
            <a:pPr marL="514350" indent="-514350">
              <a:buFont typeface="+mj-lt"/>
              <a:buAutoNum type="arabicPeriod"/>
            </a:pPr>
            <a:r>
              <a:rPr lang="en-IN" b="1" dirty="0">
                <a:latin typeface="Aptos Display" panose="020B0004020202020204" pitchFamily="34" charset="0"/>
              </a:rPr>
              <a:t>Fine-Tuning BERT</a:t>
            </a:r>
            <a:r>
              <a:rPr lang="en-IN" dirty="0">
                <a:latin typeface="Aptos Display" panose="020B0004020202020204" pitchFamily="34" charset="0"/>
              </a:rPr>
              <a:t>:</a:t>
            </a:r>
          </a:p>
          <a:p>
            <a:pPr marL="457200" lvl="1" indent="0">
              <a:buNone/>
            </a:pPr>
            <a:r>
              <a:rPr lang="en-US" dirty="0">
                <a:latin typeface="Aptos Display" panose="020B0004020202020204" pitchFamily="34" charset="0"/>
              </a:rPr>
              <a:t>Instead of using pre-trained </a:t>
            </a:r>
            <a:r>
              <a:rPr lang="en-US" b="1" dirty="0" err="1">
                <a:latin typeface="Aptos Display" panose="020B0004020202020204" pitchFamily="34" charset="0"/>
              </a:rPr>
              <a:t>BERTweet</a:t>
            </a:r>
            <a:r>
              <a:rPr lang="en-US" dirty="0">
                <a:latin typeface="Aptos Display" panose="020B0004020202020204" pitchFamily="34" charset="0"/>
              </a:rPr>
              <a:t> embeddings directly, fine-tuning the model on the specific task of tweet-like prediction could have improved the quality of the CLS embeddings. Fine-tuning would allow the model to better capture domain-specific patterns in the tweet content related to likes and user engagement.</a:t>
            </a:r>
          </a:p>
          <a:p>
            <a:pPr marL="0" indent="0">
              <a:buNone/>
            </a:pPr>
            <a:r>
              <a:rPr lang="en-US" b="1" dirty="0">
                <a:latin typeface="Aptos Display" panose="020B0004020202020204" pitchFamily="34" charset="0"/>
              </a:rPr>
              <a:t>Time Series Analysis for Each of the 220 Companies</a:t>
            </a:r>
            <a:r>
              <a:rPr lang="en-US" dirty="0">
                <a:latin typeface="Aptos Display" panose="020B0004020202020204" pitchFamily="34" charset="0"/>
              </a:rPr>
              <a:t>:</a:t>
            </a:r>
          </a:p>
          <a:p>
            <a:pPr marL="457200" lvl="1" indent="0">
              <a:buNone/>
            </a:pPr>
            <a:r>
              <a:rPr lang="en-US" dirty="0">
                <a:latin typeface="Aptos Display" panose="020B0004020202020204" pitchFamily="34" charset="0"/>
              </a:rPr>
              <a:t>Since the dataset included tweets from 220 different companies, performing </a:t>
            </a:r>
            <a:r>
              <a:rPr lang="en-US" b="1" dirty="0">
                <a:latin typeface="Aptos Display" panose="020B0004020202020204" pitchFamily="34" charset="0"/>
              </a:rPr>
              <a:t>time series analysis</a:t>
            </a:r>
            <a:r>
              <a:rPr lang="en-US" dirty="0">
                <a:latin typeface="Aptos Display" panose="020B0004020202020204" pitchFamily="34" charset="0"/>
              </a:rPr>
              <a:t> for each brand could have provided valuable insights into brand-specific engagement trends over time. Identifying seasonal patterns or changes in user engagement for individual brands could have improved the model's ability to predict future likes based on historical behavior.</a:t>
            </a:r>
            <a:endParaRPr lang="en-IN" dirty="0">
              <a:latin typeface="Aptos Display" panose="020B0004020202020204" pitchFamily="34" charset="0"/>
            </a:endParaRPr>
          </a:p>
          <a:p>
            <a:pPr marL="514350" indent="-514350">
              <a:buFont typeface="+mj-lt"/>
              <a:buAutoNum type="arabicPeriod"/>
            </a:pPr>
            <a:endParaRPr lang="en-US" dirty="0">
              <a:latin typeface="Aptos Display" panose="020B0004020202020204" pitchFamily="34" charset="0"/>
            </a:endParaRPr>
          </a:p>
        </p:txBody>
      </p:sp>
    </p:spTree>
    <p:extLst>
      <p:ext uri="{BB962C8B-B14F-4D97-AF65-F5344CB8AC3E}">
        <p14:creationId xmlns:p14="http://schemas.microsoft.com/office/powerpoint/2010/main" val="2538935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CA0C2-8EB0-5CD3-BA9B-0CFC6498E2F1}"/>
              </a:ext>
            </a:extLst>
          </p:cNvPr>
          <p:cNvSpPr>
            <a:spLocks noGrp="1"/>
          </p:cNvSpPr>
          <p:nvPr>
            <p:ph type="title"/>
          </p:nvPr>
        </p:nvSpPr>
        <p:spPr>
          <a:xfrm>
            <a:off x="838200" y="365125"/>
            <a:ext cx="10515600" cy="5635625"/>
          </a:xfrm>
        </p:spPr>
        <p:txBody>
          <a:bodyPr>
            <a:normAutofit/>
          </a:bodyPr>
          <a:lstStyle/>
          <a:p>
            <a:pPr algn="ctr"/>
            <a:r>
              <a:rPr lang="en-US" dirty="0">
                <a:latin typeface="Algerian" panose="04020705040A02060702" pitchFamily="82" charset="0"/>
              </a:rPr>
              <a:t>Subtask 2 of Task 1: Predicting Likes on Tweets for Unseen Time Period and Seen Brands</a:t>
            </a:r>
            <a:endParaRPr lang="en-IN" dirty="0">
              <a:latin typeface="Algerian" panose="04020705040A02060702" pitchFamily="82" charset="0"/>
            </a:endParaRPr>
          </a:p>
        </p:txBody>
      </p:sp>
    </p:spTree>
    <p:extLst>
      <p:ext uri="{BB962C8B-B14F-4D97-AF65-F5344CB8AC3E}">
        <p14:creationId xmlns:p14="http://schemas.microsoft.com/office/powerpoint/2010/main" val="4065717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F83F3-D586-EB34-5558-38C75708A047}"/>
              </a:ext>
            </a:extLst>
          </p:cNvPr>
          <p:cNvSpPr>
            <a:spLocks noGrp="1"/>
          </p:cNvSpPr>
          <p:nvPr>
            <p:ph type="title"/>
          </p:nvPr>
        </p:nvSpPr>
        <p:spPr/>
        <p:txBody>
          <a:bodyPr/>
          <a:lstStyle/>
          <a:p>
            <a:r>
              <a:rPr lang="en-IN" dirty="0">
                <a:latin typeface="Algerian" panose="04020705040A02060702" pitchFamily="82" charset="0"/>
              </a:rPr>
              <a:t>Introduction</a:t>
            </a:r>
          </a:p>
        </p:txBody>
      </p:sp>
      <p:sp>
        <p:nvSpPr>
          <p:cNvPr id="3" name="Content Placeholder 2">
            <a:extLst>
              <a:ext uri="{FF2B5EF4-FFF2-40B4-BE49-F238E27FC236}">
                <a16:creationId xmlns:a16="http://schemas.microsoft.com/office/drawing/2014/main" id="{6DB19F77-C566-B505-D5E7-08555C1A83E5}"/>
              </a:ext>
            </a:extLst>
          </p:cNvPr>
          <p:cNvSpPr>
            <a:spLocks noGrp="1"/>
          </p:cNvSpPr>
          <p:nvPr>
            <p:ph idx="1"/>
          </p:nvPr>
        </p:nvSpPr>
        <p:spPr/>
        <p:txBody>
          <a:bodyPr/>
          <a:lstStyle/>
          <a:p>
            <a:pPr marL="0" indent="0">
              <a:buNone/>
            </a:pPr>
            <a:r>
              <a:rPr lang="en-US" dirty="0">
                <a:latin typeface="Aptos Display" panose="020B0004020202020204" pitchFamily="34" charset="0"/>
              </a:rPr>
              <a:t>This report outlines the approach, experiments, and results carried out by our team in the hackathon. The problem statement was provided by Adobe from the previous year’s Inter IIT Tech Meet 12.0. The task was to predict the number of likes for tweets under two specific conditions (Task-1: Behavior Simulation):</a:t>
            </a:r>
          </a:p>
          <a:p>
            <a:r>
              <a:rPr lang="en-US" dirty="0">
                <a:latin typeface="Aptos Display" panose="020B0004020202020204" pitchFamily="34" charset="0"/>
              </a:rPr>
              <a:t>Subtask 1.1: Predict likes for tweets of unseen brands (test dataset) but seen time periods.</a:t>
            </a:r>
          </a:p>
          <a:p>
            <a:r>
              <a:rPr lang="en-US" dirty="0">
                <a:latin typeface="Aptos Display" panose="020B0004020202020204" pitchFamily="34" charset="0"/>
              </a:rPr>
              <a:t>Subtask 1.2: Predict likes for tweets of unseen time periods (test dataset) but seen brands. </a:t>
            </a:r>
            <a:endParaRPr lang="en-IN" dirty="0">
              <a:latin typeface="Aptos Display" panose="020B0004020202020204" pitchFamily="34" charset="0"/>
            </a:endParaRPr>
          </a:p>
        </p:txBody>
      </p:sp>
    </p:spTree>
    <p:extLst>
      <p:ext uri="{BB962C8B-B14F-4D97-AF65-F5344CB8AC3E}">
        <p14:creationId xmlns:p14="http://schemas.microsoft.com/office/powerpoint/2010/main" val="2858442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8BACB-5E75-2A30-52AD-7BC63BD752C1}"/>
              </a:ext>
            </a:extLst>
          </p:cNvPr>
          <p:cNvSpPr>
            <a:spLocks noGrp="1"/>
          </p:cNvSpPr>
          <p:nvPr>
            <p:ph type="title"/>
          </p:nvPr>
        </p:nvSpPr>
        <p:spPr/>
        <p:txBody>
          <a:bodyPr/>
          <a:lstStyle/>
          <a:p>
            <a:r>
              <a:rPr lang="en-IN" dirty="0">
                <a:latin typeface="Algerian" panose="04020705040A02060702" pitchFamily="82" charset="0"/>
              </a:rPr>
              <a:t>Objective:</a:t>
            </a:r>
          </a:p>
        </p:txBody>
      </p:sp>
      <p:sp>
        <p:nvSpPr>
          <p:cNvPr id="3" name="Content Placeholder 2">
            <a:extLst>
              <a:ext uri="{FF2B5EF4-FFF2-40B4-BE49-F238E27FC236}">
                <a16:creationId xmlns:a16="http://schemas.microsoft.com/office/drawing/2014/main" id="{C8266758-950E-0D70-D253-DB8576C16CB1}"/>
              </a:ext>
            </a:extLst>
          </p:cNvPr>
          <p:cNvSpPr>
            <a:spLocks noGrp="1"/>
          </p:cNvSpPr>
          <p:nvPr>
            <p:ph idx="1"/>
          </p:nvPr>
        </p:nvSpPr>
        <p:spPr/>
        <p:txBody>
          <a:bodyPr/>
          <a:lstStyle/>
          <a:p>
            <a:pPr marL="0" indent="0">
              <a:buNone/>
            </a:pPr>
            <a:r>
              <a:rPr lang="en-US" dirty="0">
                <a:latin typeface="Aptos Display" panose="020B0004020202020204" pitchFamily="34" charset="0"/>
              </a:rPr>
              <a:t>The goal of </a:t>
            </a:r>
            <a:r>
              <a:rPr lang="en-US" b="1" dirty="0">
                <a:latin typeface="Aptos Display" panose="020B0004020202020204" pitchFamily="34" charset="0"/>
              </a:rPr>
              <a:t>subtask 2</a:t>
            </a:r>
            <a:r>
              <a:rPr lang="en-US" dirty="0">
                <a:latin typeface="Aptos Display" panose="020B0004020202020204" pitchFamily="34" charset="0"/>
              </a:rPr>
              <a:t> was to predict the number of likes on tweets for an unseen time period while using brands that had already been seen in the training dataset. The challenge involved ensuring that the model could generalize well to future dates while relying on historical brand-specific tweet data.</a:t>
            </a:r>
            <a:endParaRPr lang="en-IN" dirty="0">
              <a:latin typeface="Aptos Display" panose="020B0004020202020204" pitchFamily="34" charset="0"/>
            </a:endParaRPr>
          </a:p>
        </p:txBody>
      </p:sp>
    </p:spTree>
    <p:extLst>
      <p:ext uri="{BB962C8B-B14F-4D97-AF65-F5344CB8AC3E}">
        <p14:creationId xmlns:p14="http://schemas.microsoft.com/office/powerpoint/2010/main" val="23521643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717F0-6D7F-4113-C5DE-6D55865AE005}"/>
              </a:ext>
            </a:extLst>
          </p:cNvPr>
          <p:cNvSpPr>
            <a:spLocks noGrp="1"/>
          </p:cNvSpPr>
          <p:nvPr>
            <p:ph type="title"/>
          </p:nvPr>
        </p:nvSpPr>
        <p:spPr/>
        <p:txBody>
          <a:bodyPr/>
          <a:lstStyle/>
          <a:p>
            <a:r>
              <a:rPr lang="en-IN" dirty="0">
                <a:latin typeface="Algerian" panose="04020705040A02060702" pitchFamily="82" charset="0"/>
              </a:rPr>
              <a:t>Data Preparation:</a:t>
            </a:r>
          </a:p>
        </p:txBody>
      </p:sp>
      <p:sp>
        <p:nvSpPr>
          <p:cNvPr id="3" name="Content Placeholder 2">
            <a:extLst>
              <a:ext uri="{FF2B5EF4-FFF2-40B4-BE49-F238E27FC236}">
                <a16:creationId xmlns:a16="http://schemas.microsoft.com/office/drawing/2014/main" id="{87F541BD-33C0-7994-F708-E857A81943E5}"/>
              </a:ext>
            </a:extLst>
          </p:cNvPr>
          <p:cNvSpPr>
            <a:spLocks noGrp="1"/>
          </p:cNvSpPr>
          <p:nvPr>
            <p:ph idx="1"/>
          </p:nvPr>
        </p:nvSpPr>
        <p:spPr/>
        <p:txBody>
          <a:bodyPr/>
          <a:lstStyle/>
          <a:p>
            <a:r>
              <a:rPr lang="en-US" b="1" dirty="0">
                <a:latin typeface="Aptos Display" panose="020B0004020202020204" pitchFamily="34" charset="0"/>
              </a:rPr>
              <a:t>Sorting by Date</a:t>
            </a:r>
            <a:r>
              <a:rPr lang="en-US" dirty="0">
                <a:latin typeface="Aptos Display" panose="020B0004020202020204" pitchFamily="34" charset="0"/>
              </a:rPr>
              <a:t>: The "date" column in the training dataset was sorted chronologically. This ensured that the temporal aspect of the data was preserved, a critical step in time series forecasting tasks.</a:t>
            </a:r>
          </a:p>
          <a:p>
            <a:r>
              <a:rPr lang="en-IN" b="1" dirty="0">
                <a:latin typeface="Aptos Display" panose="020B0004020202020204" pitchFamily="34" charset="0"/>
              </a:rPr>
              <a:t>Splitting Strategy</a:t>
            </a:r>
            <a:r>
              <a:rPr lang="en-IN" dirty="0">
                <a:latin typeface="Aptos Display" panose="020B0004020202020204" pitchFamily="34" charset="0"/>
              </a:rPr>
              <a:t>:</a:t>
            </a:r>
            <a:endParaRPr lang="en-US" dirty="0">
              <a:latin typeface="Aptos Display" panose="020B0004020202020204" pitchFamily="34" charset="0"/>
            </a:endParaRPr>
          </a:p>
          <a:p>
            <a:pPr lvl="1"/>
            <a:r>
              <a:rPr lang="en-IN" b="1" dirty="0" err="1">
                <a:latin typeface="Aptos Display" panose="020B0004020202020204" pitchFamily="34" charset="0"/>
              </a:rPr>
              <a:t>TimeSeriesSplit</a:t>
            </a:r>
            <a:r>
              <a:rPr lang="en-IN" dirty="0">
                <a:latin typeface="Aptos Display" panose="020B0004020202020204" pitchFamily="34" charset="0"/>
              </a:rPr>
              <a:t> from “</a:t>
            </a:r>
            <a:r>
              <a:rPr lang="en-IN" dirty="0" err="1">
                <a:latin typeface="Aptos Display" panose="020B0004020202020204" pitchFamily="34" charset="0"/>
              </a:rPr>
              <a:t>Sklearn</a:t>
            </a:r>
            <a:r>
              <a:rPr lang="en-IN" dirty="0">
                <a:latin typeface="Aptos Display" panose="020B0004020202020204" pitchFamily="34" charset="0"/>
              </a:rPr>
              <a:t>” </a:t>
            </a:r>
            <a:r>
              <a:rPr lang="en-US" dirty="0">
                <a:latin typeface="Aptos Display" panose="020B0004020202020204" pitchFamily="34" charset="0"/>
              </a:rPr>
              <a:t>was used to divide the training dataset into training and validation sets.</a:t>
            </a:r>
          </a:p>
          <a:p>
            <a:pPr lvl="1"/>
            <a:r>
              <a:rPr lang="en-US" dirty="0">
                <a:latin typeface="Aptos Display" panose="020B0004020202020204" pitchFamily="34" charset="0"/>
              </a:rPr>
              <a:t>The </a:t>
            </a:r>
            <a:r>
              <a:rPr lang="en-US" b="1" dirty="0" err="1">
                <a:latin typeface="Aptos Display" panose="020B0004020202020204" pitchFamily="34" charset="0"/>
              </a:rPr>
              <a:t>TimeSeriesSplit</a:t>
            </a:r>
            <a:r>
              <a:rPr lang="en-US" dirty="0">
                <a:latin typeface="Aptos Display" panose="020B0004020202020204" pitchFamily="34" charset="0"/>
              </a:rPr>
              <a:t> method was selected to ensure no overlap of dates between the training and validation sets, which aligns with the requirement of the task (predicting for unseen time periods).</a:t>
            </a:r>
          </a:p>
          <a:p>
            <a:pPr lvl="1"/>
            <a:r>
              <a:rPr lang="en-US" dirty="0">
                <a:latin typeface="Aptos Display" panose="020B0004020202020204" pitchFamily="34" charset="0"/>
              </a:rPr>
              <a:t>The validation set was comprised of the most recent dates that the model had not yet seen during training, simulating a future prediction scenario.</a:t>
            </a:r>
            <a:endParaRPr lang="en-IN" dirty="0">
              <a:latin typeface="Aptos Display" panose="020B0004020202020204" pitchFamily="34" charset="0"/>
            </a:endParaRPr>
          </a:p>
        </p:txBody>
      </p:sp>
    </p:spTree>
    <p:extLst>
      <p:ext uri="{BB962C8B-B14F-4D97-AF65-F5344CB8AC3E}">
        <p14:creationId xmlns:p14="http://schemas.microsoft.com/office/powerpoint/2010/main" val="22107933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D34F3-4B2D-2821-5286-208B1C369952}"/>
              </a:ext>
            </a:extLst>
          </p:cNvPr>
          <p:cNvSpPr>
            <a:spLocks noGrp="1"/>
          </p:cNvSpPr>
          <p:nvPr>
            <p:ph type="title"/>
          </p:nvPr>
        </p:nvSpPr>
        <p:spPr>
          <a:xfrm>
            <a:off x="838200" y="185739"/>
            <a:ext cx="10515600" cy="1014411"/>
          </a:xfrm>
        </p:spPr>
        <p:txBody>
          <a:bodyPr/>
          <a:lstStyle/>
          <a:p>
            <a:r>
              <a:rPr lang="en-IN" dirty="0">
                <a:latin typeface="Algerian" panose="04020705040A02060702" pitchFamily="82" charset="0"/>
              </a:rPr>
              <a:t>Model Training:</a:t>
            </a:r>
          </a:p>
        </p:txBody>
      </p:sp>
      <p:sp>
        <p:nvSpPr>
          <p:cNvPr id="3" name="Content Placeholder 2">
            <a:extLst>
              <a:ext uri="{FF2B5EF4-FFF2-40B4-BE49-F238E27FC236}">
                <a16:creationId xmlns:a16="http://schemas.microsoft.com/office/drawing/2014/main" id="{C2D511D8-0ABD-1ECE-A3A1-9CBCFC4A1D78}"/>
              </a:ext>
            </a:extLst>
          </p:cNvPr>
          <p:cNvSpPr>
            <a:spLocks noGrp="1"/>
          </p:cNvSpPr>
          <p:nvPr>
            <p:ph idx="1"/>
          </p:nvPr>
        </p:nvSpPr>
        <p:spPr>
          <a:xfrm>
            <a:off x="838200" y="1057276"/>
            <a:ext cx="10515600" cy="5119688"/>
          </a:xfrm>
        </p:spPr>
        <p:txBody>
          <a:bodyPr>
            <a:normAutofit lnSpcReduction="10000"/>
          </a:bodyPr>
          <a:lstStyle/>
          <a:p>
            <a:r>
              <a:rPr lang="en-US" b="1" dirty="0">
                <a:latin typeface="Aptos Display" panose="020B0004020202020204" pitchFamily="34" charset="0"/>
              </a:rPr>
              <a:t>Model Used</a:t>
            </a:r>
            <a:r>
              <a:rPr lang="en-US" dirty="0">
                <a:latin typeface="Aptos Display" panose="020B0004020202020204" pitchFamily="34" charset="0"/>
              </a:rPr>
              <a:t>: The </a:t>
            </a:r>
            <a:r>
              <a:rPr lang="en-US" b="1" dirty="0" err="1">
                <a:latin typeface="Aptos Display" panose="020B0004020202020204" pitchFamily="34" charset="0"/>
              </a:rPr>
              <a:t>CatBoost</a:t>
            </a:r>
            <a:r>
              <a:rPr lang="en-US" dirty="0">
                <a:latin typeface="Aptos Display" panose="020B0004020202020204" pitchFamily="34" charset="0"/>
              </a:rPr>
              <a:t> gradient boosting algorithm was chosen for its robustness with categorical features and its ability to handle non-linear relationships.</a:t>
            </a:r>
          </a:p>
          <a:p>
            <a:r>
              <a:rPr lang="en-IN" b="1" dirty="0">
                <a:latin typeface="Aptos Display" panose="020B0004020202020204" pitchFamily="34" charset="0"/>
              </a:rPr>
              <a:t>Features</a:t>
            </a:r>
            <a:r>
              <a:rPr lang="en-IN" dirty="0">
                <a:latin typeface="Aptos Display" panose="020B0004020202020204" pitchFamily="34" charset="0"/>
              </a:rPr>
              <a:t>:</a:t>
            </a:r>
            <a:endParaRPr lang="en-US" dirty="0">
              <a:latin typeface="Aptos Display" panose="020B0004020202020204" pitchFamily="34" charset="0"/>
            </a:endParaRPr>
          </a:p>
          <a:p>
            <a:pPr lvl="1"/>
            <a:r>
              <a:rPr lang="en-US" dirty="0">
                <a:latin typeface="Aptos Display" panose="020B0004020202020204" pitchFamily="34" charset="0"/>
              </a:rPr>
              <a:t>Brand-specific features (seen brands in training).</a:t>
            </a:r>
          </a:p>
          <a:p>
            <a:pPr lvl="1"/>
            <a:r>
              <a:rPr lang="en-US" dirty="0">
                <a:latin typeface="Aptos Display" panose="020B0004020202020204" pitchFamily="34" charset="0"/>
              </a:rPr>
              <a:t>Tweet metadata (e.g., tweet text, number of retweets, other engagement metrics).</a:t>
            </a:r>
          </a:p>
          <a:p>
            <a:pPr lvl="1"/>
            <a:r>
              <a:rPr lang="en-US" dirty="0">
                <a:latin typeface="Aptos Display" panose="020B0004020202020204" pitchFamily="34" charset="0"/>
              </a:rPr>
              <a:t>Temporal features like the date of the tweet, extracted into features such as the day of the week, month, etc., to capture temporal trends.</a:t>
            </a:r>
          </a:p>
          <a:p>
            <a:r>
              <a:rPr lang="en-IN" b="1" dirty="0">
                <a:latin typeface="Aptos Display" panose="020B0004020202020204" pitchFamily="34" charset="0"/>
              </a:rPr>
              <a:t>Training Process</a:t>
            </a:r>
            <a:r>
              <a:rPr lang="en-IN" dirty="0">
                <a:latin typeface="Aptos Display" panose="020B0004020202020204" pitchFamily="34" charset="0"/>
              </a:rPr>
              <a:t>:</a:t>
            </a:r>
            <a:endParaRPr lang="en-US" dirty="0">
              <a:latin typeface="Aptos Display" panose="020B0004020202020204" pitchFamily="34" charset="0"/>
            </a:endParaRPr>
          </a:p>
          <a:p>
            <a:pPr lvl="1"/>
            <a:r>
              <a:rPr lang="en-US" dirty="0">
                <a:latin typeface="Aptos Display" panose="020B0004020202020204" pitchFamily="34" charset="0"/>
              </a:rPr>
              <a:t>The model was trained on the earlier portion of the dataset (training set) and validated on the later portion (validation set) using the </a:t>
            </a:r>
            <a:r>
              <a:rPr lang="en-US" dirty="0" err="1">
                <a:latin typeface="Aptos Display" panose="020B0004020202020204" pitchFamily="34" charset="0"/>
              </a:rPr>
              <a:t>TimeSeriesSplit</a:t>
            </a:r>
            <a:r>
              <a:rPr lang="en-US" dirty="0">
                <a:latin typeface="Aptos Display" panose="020B0004020202020204" pitchFamily="34" charset="0"/>
              </a:rPr>
              <a:t> strategy.</a:t>
            </a:r>
          </a:p>
          <a:p>
            <a:pPr lvl="1"/>
            <a:r>
              <a:rPr lang="en-US" dirty="0">
                <a:latin typeface="Aptos Display" panose="020B0004020202020204" pitchFamily="34" charset="0"/>
              </a:rPr>
              <a:t>Hyperparameters of </a:t>
            </a:r>
            <a:r>
              <a:rPr lang="en-US" dirty="0" err="1">
                <a:latin typeface="Aptos Display" panose="020B0004020202020204" pitchFamily="34" charset="0"/>
              </a:rPr>
              <a:t>CatBoost</a:t>
            </a:r>
            <a:r>
              <a:rPr lang="en-US" dirty="0">
                <a:latin typeface="Aptos Display" panose="020B0004020202020204" pitchFamily="34" charset="0"/>
              </a:rPr>
              <a:t> (e.g., depth, learning rate) were tuned using cross-validation on the time-based splits to optimize performance.</a:t>
            </a:r>
            <a:endParaRPr lang="en-IN" dirty="0">
              <a:latin typeface="Aptos Display" panose="020B0004020202020204" pitchFamily="34" charset="0"/>
            </a:endParaRPr>
          </a:p>
        </p:txBody>
      </p:sp>
    </p:spTree>
    <p:extLst>
      <p:ext uri="{BB962C8B-B14F-4D97-AF65-F5344CB8AC3E}">
        <p14:creationId xmlns:p14="http://schemas.microsoft.com/office/powerpoint/2010/main" val="36857092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37096-DC9D-C05B-3124-53373EBDE863}"/>
              </a:ext>
            </a:extLst>
          </p:cNvPr>
          <p:cNvSpPr>
            <a:spLocks noGrp="1"/>
          </p:cNvSpPr>
          <p:nvPr>
            <p:ph type="title"/>
          </p:nvPr>
        </p:nvSpPr>
        <p:spPr/>
        <p:txBody>
          <a:bodyPr/>
          <a:lstStyle/>
          <a:p>
            <a:r>
              <a:rPr lang="en-IN" dirty="0">
                <a:latin typeface="Algerian" panose="04020705040A02060702" pitchFamily="82" charset="0"/>
              </a:rPr>
              <a:t>Evaluation:</a:t>
            </a:r>
          </a:p>
        </p:txBody>
      </p:sp>
      <p:sp>
        <p:nvSpPr>
          <p:cNvPr id="3" name="Content Placeholder 2">
            <a:extLst>
              <a:ext uri="{FF2B5EF4-FFF2-40B4-BE49-F238E27FC236}">
                <a16:creationId xmlns:a16="http://schemas.microsoft.com/office/drawing/2014/main" id="{7FCB547F-5FF5-52F2-9D92-98E1196B91A8}"/>
              </a:ext>
            </a:extLst>
          </p:cNvPr>
          <p:cNvSpPr>
            <a:spLocks noGrp="1"/>
          </p:cNvSpPr>
          <p:nvPr>
            <p:ph idx="1"/>
          </p:nvPr>
        </p:nvSpPr>
        <p:spPr/>
        <p:txBody>
          <a:bodyPr/>
          <a:lstStyle/>
          <a:p>
            <a:r>
              <a:rPr lang="en-US" dirty="0">
                <a:latin typeface="Aptos Display" panose="020B0004020202020204" pitchFamily="34" charset="0"/>
              </a:rPr>
              <a:t>Root Mean Square Error (RMSE) = </a:t>
            </a:r>
            <a:r>
              <a:rPr lang="en-US" b="1" dirty="0">
                <a:latin typeface="Aptos Display" panose="020B0004020202020204" pitchFamily="34" charset="0"/>
              </a:rPr>
              <a:t>5.2K</a:t>
            </a:r>
            <a:r>
              <a:rPr lang="en-US" dirty="0">
                <a:latin typeface="Aptos Display" panose="020B0004020202020204" pitchFamily="34" charset="0"/>
              </a:rPr>
              <a:t> on validation</a:t>
            </a:r>
          </a:p>
          <a:p>
            <a:r>
              <a:rPr lang="en-IN" b="1" dirty="0">
                <a:latin typeface="Aptos Display" panose="020B0004020202020204" pitchFamily="34" charset="0"/>
              </a:rPr>
              <a:t>Initial Observations</a:t>
            </a:r>
            <a:r>
              <a:rPr lang="en-IN" dirty="0">
                <a:latin typeface="Aptos Display" panose="020B0004020202020204" pitchFamily="34" charset="0"/>
              </a:rPr>
              <a:t>:</a:t>
            </a:r>
            <a:endParaRPr lang="en-US" dirty="0">
              <a:latin typeface="Aptos Display" panose="020B0004020202020204" pitchFamily="34" charset="0"/>
            </a:endParaRPr>
          </a:p>
          <a:p>
            <a:pPr lvl="1"/>
            <a:r>
              <a:rPr lang="en-US" dirty="0">
                <a:latin typeface="Aptos Display" panose="020B0004020202020204" pitchFamily="34" charset="0"/>
              </a:rPr>
              <a:t>The use of </a:t>
            </a:r>
            <a:r>
              <a:rPr lang="en-US" b="1" dirty="0" err="1">
                <a:latin typeface="Aptos Display" panose="020B0004020202020204" pitchFamily="34" charset="0"/>
              </a:rPr>
              <a:t>TimeSeriesSplit</a:t>
            </a:r>
            <a:r>
              <a:rPr lang="en-US" dirty="0">
                <a:latin typeface="Aptos Display" panose="020B0004020202020204" pitchFamily="34" charset="0"/>
              </a:rPr>
              <a:t> ensured the model was not exposed to future data during training, which is critical for simulating real-world predictions where future information is unknown.</a:t>
            </a:r>
          </a:p>
          <a:p>
            <a:pPr lvl="1"/>
            <a:r>
              <a:rPr lang="en-US" dirty="0" err="1">
                <a:latin typeface="Aptos Display" panose="020B0004020202020204" pitchFamily="34" charset="0"/>
              </a:rPr>
              <a:t>CatBoost’s</a:t>
            </a:r>
            <a:r>
              <a:rPr lang="en-US" dirty="0">
                <a:latin typeface="Aptos Display" panose="020B0004020202020204" pitchFamily="34" charset="0"/>
              </a:rPr>
              <a:t> handling of categorical features and its boosting nature made it well-suited for the structured data in this task, leading to potentially better handling of unseen time periods.</a:t>
            </a:r>
          </a:p>
        </p:txBody>
      </p:sp>
    </p:spTree>
    <p:extLst>
      <p:ext uri="{BB962C8B-B14F-4D97-AF65-F5344CB8AC3E}">
        <p14:creationId xmlns:p14="http://schemas.microsoft.com/office/powerpoint/2010/main" val="820115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F64A6-BF23-20CD-0ADC-AB6DE268BAAD}"/>
              </a:ext>
            </a:extLst>
          </p:cNvPr>
          <p:cNvSpPr>
            <a:spLocks noGrp="1"/>
          </p:cNvSpPr>
          <p:nvPr>
            <p:ph type="title"/>
          </p:nvPr>
        </p:nvSpPr>
        <p:spPr>
          <a:xfrm>
            <a:off x="838200" y="365126"/>
            <a:ext cx="10515600" cy="1106488"/>
          </a:xfrm>
        </p:spPr>
        <p:txBody>
          <a:bodyPr/>
          <a:lstStyle/>
          <a:p>
            <a:r>
              <a:rPr lang="en-IN" dirty="0">
                <a:latin typeface="Algerian" panose="04020705040A02060702" pitchFamily="82" charset="0"/>
              </a:rPr>
              <a:t>Exploratory Data Analysis (EDA) </a:t>
            </a:r>
          </a:p>
        </p:txBody>
      </p:sp>
      <p:sp>
        <p:nvSpPr>
          <p:cNvPr id="3" name="Content Placeholder 2">
            <a:extLst>
              <a:ext uri="{FF2B5EF4-FFF2-40B4-BE49-F238E27FC236}">
                <a16:creationId xmlns:a16="http://schemas.microsoft.com/office/drawing/2014/main" id="{6E6A60A5-0493-DBF9-D336-E07B63D05D7D}"/>
              </a:ext>
            </a:extLst>
          </p:cNvPr>
          <p:cNvSpPr>
            <a:spLocks noGrp="1"/>
          </p:cNvSpPr>
          <p:nvPr>
            <p:ph idx="1"/>
          </p:nvPr>
        </p:nvSpPr>
        <p:spPr>
          <a:xfrm>
            <a:off x="838200" y="1585913"/>
            <a:ext cx="10515600" cy="4591050"/>
          </a:xfrm>
        </p:spPr>
        <p:txBody>
          <a:bodyPr>
            <a:normAutofit fontScale="85000" lnSpcReduction="20000"/>
          </a:bodyPr>
          <a:lstStyle/>
          <a:p>
            <a:pPr marL="0" indent="0">
              <a:buNone/>
            </a:pPr>
            <a:r>
              <a:rPr lang="en-US" dirty="0">
                <a:latin typeface="Aptos Display" panose="020B0004020202020204" pitchFamily="34" charset="0"/>
              </a:rPr>
              <a:t>To gain insights into the dataset, we performed EDA and observed the following: </a:t>
            </a:r>
          </a:p>
          <a:p>
            <a:r>
              <a:rPr lang="en-US" dirty="0">
                <a:latin typeface="Aptos Display" panose="020B0004020202020204" pitchFamily="34" charset="0"/>
              </a:rPr>
              <a:t>220 unique companies were present in the dataset. </a:t>
            </a:r>
          </a:p>
          <a:p>
            <a:r>
              <a:rPr lang="en-US" dirty="0">
                <a:latin typeface="Aptos Display" panose="020B0004020202020204" pitchFamily="34" charset="0"/>
              </a:rPr>
              <a:t>2,449 unique usernames. </a:t>
            </a:r>
          </a:p>
          <a:p>
            <a:r>
              <a:rPr lang="en-US" dirty="0">
                <a:latin typeface="Aptos Display" panose="020B0004020202020204" pitchFamily="34" charset="0"/>
              </a:rPr>
              <a:t>The distribution of likes was positively skewed, with values ranging from 0 to 560,193. </a:t>
            </a:r>
          </a:p>
          <a:p>
            <a:r>
              <a:rPr lang="en-US" dirty="0">
                <a:latin typeface="Aptos Display" panose="020B0004020202020204" pitchFamily="34" charset="0"/>
              </a:rPr>
              <a:t>Date column showed an almost uniform distribution from 2018 to 2021. </a:t>
            </a:r>
          </a:p>
          <a:p>
            <a:r>
              <a:rPr lang="en-US" dirty="0">
                <a:latin typeface="Aptos Display" panose="020B0004020202020204" pitchFamily="34" charset="0"/>
              </a:rPr>
              <a:t>In the media column, the data contained images such as Photos, Videos with thumbnails, and GIFs. We decided to focus only on Photos for our predictions. </a:t>
            </a:r>
          </a:p>
          <a:p>
            <a:r>
              <a:rPr lang="en-US" dirty="0">
                <a:latin typeface="Aptos Display" panose="020B0004020202020204" pitchFamily="34" charset="0"/>
              </a:rPr>
              <a:t>One company could be linked to 1 to 375 usernames. </a:t>
            </a:r>
          </a:p>
          <a:p>
            <a:r>
              <a:rPr lang="en-US" dirty="0">
                <a:latin typeface="Aptos Display" panose="020B0004020202020204" pitchFamily="34" charset="0"/>
              </a:rPr>
              <a:t>Typically, 1 username was associated with 1 company. </a:t>
            </a:r>
          </a:p>
          <a:p>
            <a:r>
              <a:rPr lang="en-US" dirty="0">
                <a:latin typeface="Aptos Display" panose="020B0004020202020204" pitchFamily="34" charset="0"/>
              </a:rPr>
              <a:t>Mean likes: 773.36, Median likes: 76, and the most frequent value for likes was 0. </a:t>
            </a:r>
          </a:p>
          <a:p>
            <a:r>
              <a:rPr lang="en-US" dirty="0">
                <a:latin typeface="Aptos Display" panose="020B0004020202020204" pitchFamily="34" charset="0"/>
              </a:rPr>
              <a:t>Mean of the log of likes: 3.95</a:t>
            </a:r>
            <a:endParaRPr lang="en-IN" dirty="0">
              <a:latin typeface="Aptos Display" panose="020B0004020202020204" pitchFamily="34" charset="0"/>
            </a:endParaRPr>
          </a:p>
        </p:txBody>
      </p:sp>
    </p:spTree>
    <p:extLst>
      <p:ext uri="{BB962C8B-B14F-4D97-AF65-F5344CB8AC3E}">
        <p14:creationId xmlns:p14="http://schemas.microsoft.com/office/powerpoint/2010/main" val="1476671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93297-BE91-A1CF-B5F7-1350F5451CDF}"/>
              </a:ext>
            </a:extLst>
          </p:cNvPr>
          <p:cNvSpPr>
            <a:spLocks noGrp="1"/>
          </p:cNvSpPr>
          <p:nvPr>
            <p:ph type="title"/>
          </p:nvPr>
        </p:nvSpPr>
        <p:spPr/>
        <p:txBody>
          <a:bodyPr/>
          <a:lstStyle/>
          <a:p>
            <a:r>
              <a:rPr lang="en-IN" dirty="0">
                <a:latin typeface="Algerian" panose="04020705040A02060702" pitchFamily="82" charset="0"/>
              </a:rPr>
              <a:t>Key Observations from EDA: </a:t>
            </a:r>
          </a:p>
        </p:txBody>
      </p:sp>
      <p:sp>
        <p:nvSpPr>
          <p:cNvPr id="3" name="Content Placeholder 2">
            <a:extLst>
              <a:ext uri="{FF2B5EF4-FFF2-40B4-BE49-F238E27FC236}">
                <a16:creationId xmlns:a16="http://schemas.microsoft.com/office/drawing/2014/main" id="{77776B26-223D-0BFB-B039-B862B4085B61}"/>
              </a:ext>
            </a:extLst>
          </p:cNvPr>
          <p:cNvSpPr>
            <a:spLocks noGrp="1"/>
          </p:cNvSpPr>
          <p:nvPr>
            <p:ph idx="1"/>
          </p:nvPr>
        </p:nvSpPr>
        <p:spPr/>
        <p:txBody>
          <a:bodyPr/>
          <a:lstStyle/>
          <a:p>
            <a:r>
              <a:rPr lang="en-US" dirty="0">
                <a:latin typeface="Aptos Display" panose="020B0004020202020204" pitchFamily="34" charset="0"/>
              </a:rPr>
              <a:t>The distribution of likes is highly skewed, which required transformation (log scale) or techniques like down-sampling of data for better modeling.</a:t>
            </a:r>
          </a:p>
          <a:p>
            <a:r>
              <a:rPr lang="en-US" dirty="0">
                <a:latin typeface="Aptos Display" panose="020B0004020202020204" pitchFamily="34" charset="0"/>
              </a:rPr>
              <a:t>The data presented a structured format with key media features. </a:t>
            </a:r>
            <a:endParaRPr lang="en-IN" dirty="0">
              <a:latin typeface="Aptos Display" panose="020B0004020202020204" pitchFamily="34" charset="0"/>
            </a:endParaRPr>
          </a:p>
        </p:txBody>
      </p:sp>
    </p:spTree>
    <p:extLst>
      <p:ext uri="{BB962C8B-B14F-4D97-AF65-F5344CB8AC3E}">
        <p14:creationId xmlns:p14="http://schemas.microsoft.com/office/powerpoint/2010/main" val="681905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10140-8DE8-BB17-AE48-C731E1EF152D}"/>
              </a:ext>
            </a:extLst>
          </p:cNvPr>
          <p:cNvSpPr>
            <a:spLocks noGrp="1"/>
          </p:cNvSpPr>
          <p:nvPr>
            <p:ph type="title"/>
          </p:nvPr>
        </p:nvSpPr>
        <p:spPr>
          <a:xfrm>
            <a:off x="838200" y="365125"/>
            <a:ext cx="10515600" cy="5811838"/>
          </a:xfrm>
        </p:spPr>
        <p:txBody>
          <a:bodyPr/>
          <a:lstStyle/>
          <a:p>
            <a:pPr algn="ctr"/>
            <a:r>
              <a:rPr lang="en-IN" dirty="0">
                <a:latin typeface="Algerian" panose="04020705040A02060702" pitchFamily="82" charset="0"/>
              </a:rPr>
              <a:t>Approach and Methodologies</a:t>
            </a:r>
          </a:p>
        </p:txBody>
      </p:sp>
    </p:spTree>
    <p:extLst>
      <p:ext uri="{BB962C8B-B14F-4D97-AF65-F5344CB8AC3E}">
        <p14:creationId xmlns:p14="http://schemas.microsoft.com/office/powerpoint/2010/main" val="679387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55F67-656F-8A85-5F6F-AF7DB476C9CE}"/>
              </a:ext>
            </a:extLst>
          </p:cNvPr>
          <p:cNvSpPr>
            <a:spLocks noGrp="1"/>
          </p:cNvSpPr>
          <p:nvPr>
            <p:ph type="title"/>
          </p:nvPr>
        </p:nvSpPr>
        <p:spPr/>
        <p:txBody>
          <a:bodyPr/>
          <a:lstStyle/>
          <a:p>
            <a:r>
              <a:rPr lang="en-IN" dirty="0">
                <a:latin typeface="Algerian" panose="04020705040A02060702" pitchFamily="82" charset="0"/>
              </a:rPr>
              <a:t>1. Baseline Model: Gradient Boosting Trees</a:t>
            </a:r>
          </a:p>
        </p:txBody>
      </p:sp>
      <p:sp>
        <p:nvSpPr>
          <p:cNvPr id="3" name="Content Placeholder 2">
            <a:extLst>
              <a:ext uri="{FF2B5EF4-FFF2-40B4-BE49-F238E27FC236}">
                <a16:creationId xmlns:a16="http://schemas.microsoft.com/office/drawing/2014/main" id="{F6DEEFAE-3B4D-3FDF-8656-5B5F15B91172}"/>
              </a:ext>
            </a:extLst>
          </p:cNvPr>
          <p:cNvSpPr>
            <a:spLocks noGrp="1"/>
          </p:cNvSpPr>
          <p:nvPr>
            <p:ph idx="1"/>
          </p:nvPr>
        </p:nvSpPr>
        <p:spPr/>
        <p:txBody>
          <a:bodyPr/>
          <a:lstStyle/>
          <a:p>
            <a:pPr marL="0" indent="0">
              <a:buNone/>
            </a:pPr>
            <a:r>
              <a:rPr lang="en-US" dirty="0">
                <a:latin typeface="Aptos Display" panose="020B0004020202020204" pitchFamily="34" charset="0"/>
              </a:rPr>
              <a:t>We began by training gradient boosting tree models using </a:t>
            </a:r>
            <a:r>
              <a:rPr lang="en-US" dirty="0" err="1">
                <a:latin typeface="Aptos Display" panose="020B0004020202020204" pitchFamily="34" charset="0"/>
              </a:rPr>
              <a:t>XGBoost</a:t>
            </a:r>
            <a:r>
              <a:rPr lang="en-US" dirty="0">
                <a:latin typeface="Aptos Display" panose="020B0004020202020204" pitchFamily="34" charset="0"/>
              </a:rPr>
              <a:t> and </a:t>
            </a:r>
            <a:r>
              <a:rPr lang="en-US" dirty="0" err="1">
                <a:latin typeface="Aptos Display" panose="020B0004020202020204" pitchFamily="34" charset="0"/>
              </a:rPr>
              <a:t>CatBoost</a:t>
            </a:r>
            <a:r>
              <a:rPr lang="en-US" dirty="0">
                <a:latin typeface="Aptos Display" panose="020B0004020202020204" pitchFamily="34" charset="0"/>
              </a:rPr>
              <a:t>.</a:t>
            </a:r>
            <a:endParaRPr lang="en-IN" dirty="0">
              <a:latin typeface="Aptos Display" panose="020B0004020202020204" pitchFamily="34" charset="0"/>
            </a:endParaRPr>
          </a:p>
          <a:p>
            <a:r>
              <a:rPr lang="en-US" dirty="0">
                <a:latin typeface="Aptos Display" panose="020B0004020202020204" pitchFamily="34" charset="0"/>
              </a:rPr>
              <a:t>Target Variable: Likes on tweets(in raw form and log-transformed)</a:t>
            </a:r>
            <a:endParaRPr lang="en-IN" dirty="0">
              <a:latin typeface="Aptos Display" panose="020B0004020202020204" pitchFamily="34" charset="0"/>
            </a:endParaRPr>
          </a:p>
          <a:p>
            <a:r>
              <a:rPr lang="en-US" dirty="0">
                <a:latin typeface="Aptos Display" panose="020B0004020202020204" pitchFamily="34" charset="0"/>
              </a:rPr>
              <a:t>Features: We used the username column for prediction.</a:t>
            </a:r>
          </a:p>
          <a:p>
            <a:pPr marL="0" indent="0">
              <a:buNone/>
            </a:pPr>
            <a:r>
              <a:rPr lang="en-IN" dirty="0">
                <a:latin typeface="Aptos Display" panose="020B0004020202020204" pitchFamily="34" charset="0"/>
              </a:rPr>
              <a:t>Process: </a:t>
            </a:r>
            <a:endParaRPr lang="en-US" dirty="0">
              <a:latin typeface="Aptos Display" panose="020B0004020202020204" pitchFamily="34" charset="0"/>
            </a:endParaRPr>
          </a:p>
          <a:p>
            <a:r>
              <a:rPr lang="en-US" dirty="0">
                <a:latin typeface="Aptos Display" panose="020B0004020202020204" pitchFamily="34" charset="0"/>
              </a:rPr>
              <a:t>We started by training </a:t>
            </a:r>
            <a:r>
              <a:rPr lang="en-US" dirty="0" err="1">
                <a:latin typeface="Aptos Display" panose="020B0004020202020204" pitchFamily="34" charset="0"/>
              </a:rPr>
              <a:t>XGBoost</a:t>
            </a:r>
            <a:r>
              <a:rPr lang="en-US" dirty="0">
                <a:latin typeface="Aptos Display" panose="020B0004020202020204" pitchFamily="34" charset="0"/>
              </a:rPr>
              <a:t> on the username column of the training data with likes column as our desired output. This process yielded a </a:t>
            </a:r>
            <a:r>
              <a:rPr lang="en-US" dirty="0" err="1">
                <a:latin typeface="Aptos Display" panose="020B0004020202020204" pitchFamily="34" charset="0"/>
              </a:rPr>
              <a:t>rmse</a:t>
            </a:r>
            <a:r>
              <a:rPr lang="en-US" dirty="0">
                <a:latin typeface="Aptos Display" panose="020B0004020202020204" pitchFamily="34" charset="0"/>
              </a:rPr>
              <a:t> of 4.06K on the validation set. </a:t>
            </a:r>
          </a:p>
          <a:p>
            <a:pPr marL="0" indent="0">
              <a:buNone/>
            </a:pPr>
            <a:endParaRPr lang="en-IN" dirty="0">
              <a:latin typeface="Aptos Display" panose="020B0004020202020204" pitchFamily="34" charset="0"/>
            </a:endParaRPr>
          </a:p>
        </p:txBody>
      </p:sp>
    </p:spTree>
    <p:extLst>
      <p:ext uri="{BB962C8B-B14F-4D97-AF65-F5344CB8AC3E}">
        <p14:creationId xmlns:p14="http://schemas.microsoft.com/office/powerpoint/2010/main" val="3420845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2C75DA-FE77-F060-2B22-C03AA23CE754}"/>
              </a:ext>
            </a:extLst>
          </p:cNvPr>
          <p:cNvSpPr>
            <a:spLocks noGrp="1"/>
          </p:cNvSpPr>
          <p:nvPr>
            <p:ph idx="1"/>
          </p:nvPr>
        </p:nvSpPr>
        <p:spPr>
          <a:xfrm>
            <a:off x="838200" y="500063"/>
            <a:ext cx="10515600" cy="5676900"/>
          </a:xfrm>
        </p:spPr>
        <p:txBody>
          <a:bodyPr/>
          <a:lstStyle/>
          <a:p>
            <a:r>
              <a:rPr lang="en-US" dirty="0">
                <a:latin typeface="Aptos Display" panose="020B0004020202020204" pitchFamily="34" charset="0"/>
              </a:rPr>
              <a:t>Then we applied log transformation on the likes column and used the same as our target variable to train our model (to handle skewness). Since our model is trained on the log of likes, it will also predict the likes on the log transformed scale. Now while calculating </a:t>
            </a:r>
            <a:r>
              <a:rPr lang="en-US" dirty="0" err="1">
                <a:latin typeface="Aptos Display" panose="020B0004020202020204" pitchFamily="34" charset="0"/>
              </a:rPr>
              <a:t>rmse</a:t>
            </a:r>
            <a:r>
              <a:rPr lang="en-US" dirty="0">
                <a:latin typeface="Aptos Display" panose="020B0004020202020204" pitchFamily="34" charset="0"/>
              </a:rPr>
              <a:t> on the validation set, we used to different methods:</a:t>
            </a:r>
          </a:p>
          <a:p>
            <a:pPr marL="914400" lvl="1" indent="-457200">
              <a:buFont typeface="+mj-lt"/>
              <a:buAutoNum type="alphaLcParenR"/>
            </a:pPr>
            <a:r>
              <a:rPr lang="en-US" dirty="0">
                <a:latin typeface="Aptos Display" panose="020B0004020202020204" pitchFamily="34" charset="0"/>
              </a:rPr>
              <a:t>First we log transformed the likes of the validation data and got a </a:t>
            </a:r>
            <a:r>
              <a:rPr lang="en-US" dirty="0" err="1">
                <a:latin typeface="Aptos Display" panose="020B0004020202020204" pitchFamily="34" charset="0"/>
              </a:rPr>
              <a:t>rmse</a:t>
            </a:r>
            <a:r>
              <a:rPr lang="en-US" dirty="0">
                <a:latin typeface="Aptos Display" panose="020B0004020202020204" pitchFamily="34" charset="0"/>
              </a:rPr>
              <a:t> of 2.4.</a:t>
            </a:r>
          </a:p>
          <a:p>
            <a:pPr marL="914400" lvl="1" indent="-457200">
              <a:buFont typeface="+mj-lt"/>
              <a:buAutoNum type="alphaLcParenR"/>
            </a:pPr>
            <a:r>
              <a:rPr lang="en-US" dirty="0">
                <a:latin typeface="Aptos Display" panose="020B0004020202020204" pitchFamily="34" charset="0"/>
              </a:rPr>
              <a:t>In the second method, we didn’t applied any transformation on the validation set, instead we applied anti-log transformation on the predicted values of the model in order to get the predicted values back into the original scale. But this worsened the </a:t>
            </a:r>
            <a:r>
              <a:rPr lang="en-US" dirty="0" err="1">
                <a:latin typeface="Aptos Display" panose="020B0004020202020204" pitchFamily="34" charset="0"/>
              </a:rPr>
              <a:t>rmse</a:t>
            </a:r>
            <a:r>
              <a:rPr lang="en-US" dirty="0">
                <a:latin typeface="Aptos Display" panose="020B0004020202020204" pitchFamily="34" charset="0"/>
              </a:rPr>
              <a:t> to 21K.</a:t>
            </a:r>
          </a:p>
          <a:p>
            <a:pPr marL="457200" lvl="1" indent="0">
              <a:buNone/>
            </a:pPr>
            <a:r>
              <a:rPr lang="en-US" dirty="0">
                <a:latin typeface="Aptos Display" panose="020B0004020202020204" pitchFamily="34" charset="0"/>
              </a:rPr>
              <a:t>(Reason for the Higher RMSE: Since log transformation is non-linear, it changes the data's variance. After applying the anti-log to the predictions, we were unable to restore the original variance of the data. This discrepancy between the transformed and original distributions led to the higher prediction error. )  </a:t>
            </a:r>
            <a:endParaRPr lang="en-IN" dirty="0">
              <a:latin typeface="Aptos Display" panose="020B0004020202020204" pitchFamily="34" charset="0"/>
            </a:endParaRPr>
          </a:p>
        </p:txBody>
      </p:sp>
    </p:spTree>
    <p:extLst>
      <p:ext uri="{BB962C8B-B14F-4D97-AF65-F5344CB8AC3E}">
        <p14:creationId xmlns:p14="http://schemas.microsoft.com/office/powerpoint/2010/main" val="2982190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369B3-F06D-F680-9F7C-04A5D926EFE0}"/>
              </a:ext>
            </a:extLst>
          </p:cNvPr>
          <p:cNvSpPr>
            <a:spLocks noGrp="1"/>
          </p:cNvSpPr>
          <p:nvPr>
            <p:ph type="title"/>
          </p:nvPr>
        </p:nvSpPr>
        <p:spPr/>
        <p:txBody>
          <a:bodyPr/>
          <a:lstStyle/>
          <a:p>
            <a:r>
              <a:rPr lang="en-IN" b="1" dirty="0"/>
              <a:t>Results for baseline model</a:t>
            </a:r>
          </a:p>
        </p:txBody>
      </p:sp>
      <p:sp>
        <p:nvSpPr>
          <p:cNvPr id="3" name="Content Placeholder 2">
            <a:extLst>
              <a:ext uri="{FF2B5EF4-FFF2-40B4-BE49-F238E27FC236}">
                <a16:creationId xmlns:a16="http://schemas.microsoft.com/office/drawing/2014/main" id="{4DD32852-AF9C-EC1D-73F4-37E444495999}"/>
              </a:ext>
            </a:extLst>
          </p:cNvPr>
          <p:cNvSpPr>
            <a:spLocks noGrp="1"/>
          </p:cNvSpPr>
          <p:nvPr>
            <p:ph idx="1"/>
          </p:nvPr>
        </p:nvSpPr>
        <p:spPr/>
        <p:txBody>
          <a:bodyPr/>
          <a:lstStyle/>
          <a:p>
            <a:r>
              <a:rPr lang="en-US" dirty="0">
                <a:latin typeface="Aptos Display" panose="020B0004020202020204" pitchFamily="34" charset="0"/>
              </a:rPr>
              <a:t>RMSE (raw likes): 4.06K on validation data. </a:t>
            </a:r>
          </a:p>
          <a:p>
            <a:r>
              <a:rPr lang="en-IN" dirty="0">
                <a:latin typeface="Aptos Display" panose="020B0004020202020204" pitchFamily="34" charset="0"/>
              </a:rPr>
              <a:t>RMSE (log(likes)):</a:t>
            </a:r>
            <a:endParaRPr lang="en-US" dirty="0">
              <a:latin typeface="Aptos Display" panose="020B0004020202020204" pitchFamily="34" charset="0"/>
            </a:endParaRPr>
          </a:p>
          <a:p>
            <a:pPr marL="914400" lvl="1" indent="-457200">
              <a:buFont typeface="+mj-lt"/>
              <a:buAutoNum type="alphaLcParenR"/>
            </a:pPr>
            <a:r>
              <a:rPr lang="en-IN" dirty="0">
                <a:latin typeface="Aptos Display" panose="020B0004020202020204" pitchFamily="34" charset="0"/>
              </a:rPr>
              <a:t>Log transformed validation likes: 2.4 on validation data.</a:t>
            </a:r>
            <a:endParaRPr lang="en-US" dirty="0">
              <a:latin typeface="Aptos Display" panose="020B0004020202020204" pitchFamily="34" charset="0"/>
            </a:endParaRPr>
          </a:p>
          <a:p>
            <a:pPr marL="914400" lvl="1" indent="-457200">
              <a:buFont typeface="+mj-lt"/>
              <a:buAutoNum type="alphaLcParenR"/>
            </a:pPr>
            <a:r>
              <a:rPr lang="en-IN" dirty="0">
                <a:latin typeface="Aptos Display" panose="020B0004020202020204" pitchFamily="34" charset="0"/>
              </a:rPr>
              <a:t>Anti-log transformation on the predictions: 21K on validation data.</a:t>
            </a:r>
          </a:p>
          <a:p>
            <a:pPr marL="0" indent="0">
              <a:buNone/>
            </a:pPr>
            <a:endParaRPr lang="en-US" dirty="0">
              <a:latin typeface="Aptos Display" panose="020B0004020202020204" pitchFamily="34" charset="0"/>
            </a:endParaRPr>
          </a:p>
          <a:p>
            <a:pPr marL="0" indent="0">
              <a:buNone/>
            </a:pPr>
            <a:r>
              <a:rPr lang="en-US" dirty="0">
                <a:latin typeface="Aptos Display" panose="020B0004020202020204" pitchFamily="34" charset="0"/>
              </a:rPr>
              <a:t>This served as our baseline model.</a:t>
            </a:r>
            <a:endParaRPr lang="en-IN" dirty="0">
              <a:latin typeface="Aptos Display" panose="020B0004020202020204" pitchFamily="34" charset="0"/>
            </a:endParaRPr>
          </a:p>
        </p:txBody>
      </p:sp>
    </p:spTree>
    <p:extLst>
      <p:ext uri="{BB962C8B-B14F-4D97-AF65-F5344CB8AC3E}">
        <p14:creationId xmlns:p14="http://schemas.microsoft.com/office/powerpoint/2010/main" val="1996443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3C0D3-DA33-A269-1369-8899253093B4}"/>
              </a:ext>
            </a:extLst>
          </p:cNvPr>
          <p:cNvSpPr>
            <a:spLocks noGrp="1"/>
          </p:cNvSpPr>
          <p:nvPr>
            <p:ph type="title"/>
          </p:nvPr>
        </p:nvSpPr>
        <p:spPr/>
        <p:txBody>
          <a:bodyPr/>
          <a:lstStyle/>
          <a:p>
            <a:r>
              <a:rPr lang="en-IN" dirty="0">
                <a:latin typeface="Algerian" panose="04020705040A02060702" pitchFamily="82" charset="0"/>
              </a:rPr>
              <a:t>2. EfficientNet-B0 on Image Data </a:t>
            </a:r>
          </a:p>
        </p:txBody>
      </p:sp>
      <p:sp>
        <p:nvSpPr>
          <p:cNvPr id="3" name="Content Placeholder 2">
            <a:extLst>
              <a:ext uri="{FF2B5EF4-FFF2-40B4-BE49-F238E27FC236}">
                <a16:creationId xmlns:a16="http://schemas.microsoft.com/office/drawing/2014/main" id="{C3D58FC3-7E56-E080-A96D-4FB9EEA8B6D8}"/>
              </a:ext>
            </a:extLst>
          </p:cNvPr>
          <p:cNvSpPr>
            <a:spLocks noGrp="1"/>
          </p:cNvSpPr>
          <p:nvPr>
            <p:ph idx="1"/>
          </p:nvPr>
        </p:nvSpPr>
        <p:spPr/>
        <p:txBody>
          <a:bodyPr/>
          <a:lstStyle/>
          <a:p>
            <a:pPr marL="0" indent="0">
              <a:buNone/>
            </a:pPr>
            <a:r>
              <a:rPr lang="en-US" dirty="0">
                <a:latin typeface="Aptos Display" panose="020B0004020202020204" pitchFamily="34" charset="0"/>
              </a:rPr>
              <a:t>To incorporate image data, we used EfficientNet-B0, a pre-trained convolutional neural network model, to predict likes directly from the images.</a:t>
            </a:r>
          </a:p>
          <a:p>
            <a:r>
              <a:rPr lang="en-US" dirty="0">
                <a:latin typeface="Aptos Display" panose="020B0004020202020204" pitchFamily="34" charset="0"/>
              </a:rPr>
              <a:t>Direct Prediction: Training on images directly yielded an RMSE of 2.1k. </a:t>
            </a:r>
          </a:p>
          <a:p>
            <a:r>
              <a:rPr lang="en-US" dirty="0">
                <a:latin typeface="Aptos Display" panose="020B0004020202020204" pitchFamily="34" charset="0"/>
              </a:rPr>
              <a:t>Embeddings Approach: We extracted 128-length embeddings from EfficientNet-B0 and trained a simple neural network using these embeddings. This gave us an RMSE of 2.1k. </a:t>
            </a:r>
            <a:endParaRPr lang="en-IN" dirty="0">
              <a:latin typeface="Aptos Display" panose="020B0004020202020204" pitchFamily="34" charset="0"/>
            </a:endParaRPr>
          </a:p>
        </p:txBody>
      </p:sp>
    </p:spTree>
    <p:extLst>
      <p:ext uri="{BB962C8B-B14F-4D97-AF65-F5344CB8AC3E}">
        <p14:creationId xmlns:p14="http://schemas.microsoft.com/office/powerpoint/2010/main" val="8508433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1460</TotalTime>
  <Words>1858</Words>
  <Application>Microsoft Office PowerPoint</Application>
  <PresentationFormat>Widescreen</PresentationFormat>
  <Paragraphs>114</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Algerian</vt:lpstr>
      <vt:lpstr>Aptos Display</vt:lpstr>
      <vt:lpstr>Arial</vt:lpstr>
      <vt:lpstr>Calibri</vt:lpstr>
      <vt:lpstr>Calibri Light</vt:lpstr>
      <vt:lpstr>Wingdings</vt:lpstr>
      <vt:lpstr>Office Theme</vt:lpstr>
      <vt:lpstr>Hackathon Project Report: Predicting Likes for Tweets</vt:lpstr>
      <vt:lpstr>Introduction</vt:lpstr>
      <vt:lpstr>Exploratory Data Analysis (EDA) </vt:lpstr>
      <vt:lpstr>Key Observations from EDA: </vt:lpstr>
      <vt:lpstr>Approach and Methodologies</vt:lpstr>
      <vt:lpstr>1. Baseline Model: Gradient Boosting Trees</vt:lpstr>
      <vt:lpstr>PowerPoint Presentation</vt:lpstr>
      <vt:lpstr>Results for baseline model</vt:lpstr>
      <vt:lpstr>2. EfficientNet-B0 on Image Data </vt:lpstr>
      <vt:lpstr>3. BERT-based Model on Content Data </vt:lpstr>
      <vt:lpstr>4. Combining Image and Content Features</vt:lpstr>
      <vt:lpstr>5. Classification-Based Regression Approach</vt:lpstr>
      <vt:lpstr>PowerPoint Presentation</vt:lpstr>
      <vt:lpstr>PowerPoint Presentation</vt:lpstr>
      <vt:lpstr>6. Image Captioning:</vt:lpstr>
      <vt:lpstr>Model Training on caption embeddings: </vt:lpstr>
      <vt:lpstr>Results Summary:</vt:lpstr>
      <vt:lpstr>Additional Potential Tasks for Subtask 1</vt:lpstr>
      <vt:lpstr>Subtask 2 of Task 1: Predicting Likes on Tweets for Unseen Time Period and Seen Brands</vt:lpstr>
      <vt:lpstr>Objective:</vt:lpstr>
      <vt:lpstr>Data Preparation:</vt:lpstr>
      <vt:lpstr>Model Training:</vt:lpstr>
      <vt:lpstr>Evaluation: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PRIYAM PRITAM PANDA</dc:creator>
  <cp:lastModifiedBy>PRIYAM PRITAM PANDA</cp:lastModifiedBy>
  <cp:revision>5</cp:revision>
  <dcterms:created xsi:type="dcterms:W3CDTF">2024-10-14T16:31:55Z</dcterms:created>
  <dcterms:modified xsi:type="dcterms:W3CDTF">2024-10-15T17:57:20Z</dcterms:modified>
</cp:coreProperties>
</file>