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083800" cy="7562850"/>
  <p:notesSz cx="100838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81190"/>
            <a:ext cx="494030" cy="3077845"/>
          </a:xfrm>
          <a:custGeom>
            <a:avLst/>
            <a:gdLst/>
            <a:ahLst/>
            <a:cxnLst/>
            <a:rect l="l" t="t" r="r" b="b"/>
            <a:pathLst>
              <a:path w="494030" h="3077845">
                <a:moveTo>
                  <a:pt x="0" y="0"/>
                </a:moveTo>
                <a:lnTo>
                  <a:pt x="0" y="3077846"/>
                </a:lnTo>
                <a:lnTo>
                  <a:pt x="493588" y="3077846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656989" y="4607902"/>
            <a:ext cx="4424680" cy="2951480"/>
          </a:xfrm>
          <a:custGeom>
            <a:avLst/>
            <a:gdLst/>
            <a:ahLst/>
            <a:cxnLst/>
            <a:rect l="l" t="t" r="r" b="b"/>
            <a:pathLst>
              <a:path w="4424680" h="2951479">
                <a:moveTo>
                  <a:pt x="0" y="2951138"/>
                </a:moveTo>
                <a:lnTo>
                  <a:pt x="4424269" y="0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764780" y="0"/>
            <a:ext cx="1343025" cy="7559675"/>
          </a:xfrm>
          <a:custGeom>
            <a:avLst/>
            <a:gdLst/>
            <a:ahLst/>
            <a:cxnLst/>
            <a:rect l="l" t="t" r="r" b="b"/>
            <a:pathLst>
              <a:path w="1343025" h="7559675">
                <a:moveTo>
                  <a:pt x="0" y="0"/>
                </a:moveTo>
                <a:lnTo>
                  <a:pt x="1343025" y="7559674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597534" y="0"/>
            <a:ext cx="2484120" cy="7559040"/>
          </a:xfrm>
          <a:custGeom>
            <a:avLst/>
            <a:gdLst/>
            <a:ahLst/>
            <a:cxnLst/>
            <a:rect l="l" t="t" r="r" b="b"/>
            <a:pathLst>
              <a:path w="2484120" h="7559040">
                <a:moveTo>
                  <a:pt x="2230868" y="0"/>
                </a:moveTo>
                <a:lnTo>
                  <a:pt x="0" y="7559037"/>
                </a:lnTo>
                <a:lnTo>
                  <a:pt x="2483724" y="7559037"/>
                </a:lnTo>
                <a:lnTo>
                  <a:pt x="2483724" y="8969"/>
                </a:lnTo>
                <a:lnTo>
                  <a:pt x="2230868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943166" y="0"/>
            <a:ext cx="2138680" cy="7559040"/>
          </a:xfrm>
          <a:custGeom>
            <a:avLst/>
            <a:gdLst/>
            <a:ahLst/>
            <a:cxnLst/>
            <a:rect l="l" t="t" r="r" b="b"/>
            <a:pathLst>
              <a:path w="2138679" h="7559040">
                <a:moveTo>
                  <a:pt x="2138092" y="0"/>
                </a:moveTo>
                <a:lnTo>
                  <a:pt x="0" y="0"/>
                </a:lnTo>
                <a:lnTo>
                  <a:pt x="1324530" y="7559035"/>
                </a:lnTo>
                <a:lnTo>
                  <a:pt x="2138092" y="7559035"/>
                </a:lnTo>
                <a:lnTo>
                  <a:pt x="2138092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318249" y="4320987"/>
            <a:ext cx="2763520" cy="3238500"/>
          </a:xfrm>
          <a:custGeom>
            <a:avLst/>
            <a:gdLst/>
            <a:ahLst/>
            <a:cxnLst/>
            <a:rect l="l" t="t" r="r" b="b"/>
            <a:pathLst>
              <a:path w="2763520" h="3238500">
                <a:moveTo>
                  <a:pt x="2763009" y="0"/>
                </a:moveTo>
                <a:lnTo>
                  <a:pt x="0" y="3238050"/>
                </a:lnTo>
                <a:lnTo>
                  <a:pt x="2763009" y="3238050"/>
                </a:lnTo>
                <a:lnTo>
                  <a:pt x="2763009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7730676" y="0"/>
            <a:ext cx="2350770" cy="7559040"/>
          </a:xfrm>
          <a:custGeom>
            <a:avLst/>
            <a:gdLst/>
            <a:ahLst/>
            <a:cxnLst/>
            <a:rect l="l" t="t" r="r" b="b"/>
            <a:pathLst>
              <a:path w="2350770" h="7559040">
                <a:moveTo>
                  <a:pt x="2350582" y="0"/>
                </a:moveTo>
                <a:lnTo>
                  <a:pt x="0" y="0"/>
                </a:lnTo>
                <a:lnTo>
                  <a:pt x="2044257" y="7559035"/>
                </a:lnTo>
                <a:lnTo>
                  <a:pt x="2350582" y="7549977"/>
                </a:lnTo>
                <a:lnTo>
                  <a:pt x="2350582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145524" y="0"/>
            <a:ext cx="935990" cy="7559040"/>
          </a:xfrm>
          <a:custGeom>
            <a:avLst/>
            <a:gdLst/>
            <a:ahLst/>
            <a:cxnLst/>
            <a:rect l="l" t="t" r="r" b="b"/>
            <a:pathLst>
              <a:path w="935990" h="7559040">
                <a:moveTo>
                  <a:pt x="935734" y="0"/>
                </a:moveTo>
                <a:lnTo>
                  <a:pt x="745096" y="0"/>
                </a:lnTo>
                <a:lnTo>
                  <a:pt x="0" y="7559035"/>
                </a:lnTo>
                <a:lnTo>
                  <a:pt x="935734" y="7559035"/>
                </a:lnTo>
                <a:lnTo>
                  <a:pt x="935734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8924270" y="0"/>
            <a:ext cx="1157605" cy="7559040"/>
          </a:xfrm>
          <a:custGeom>
            <a:avLst/>
            <a:gdLst/>
            <a:ahLst/>
            <a:cxnLst/>
            <a:rect l="l" t="t" r="r" b="b"/>
            <a:pathLst>
              <a:path w="1157604" h="7559040">
                <a:moveTo>
                  <a:pt x="1156989" y="0"/>
                </a:moveTo>
                <a:lnTo>
                  <a:pt x="0" y="0"/>
                </a:lnTo>
                <a:lnTo>
                  <a:pt x="1033925" y="7559035"/>
                </a:lnTo>
                <a:lnTo>
                  <a:pt x="1156989" y="7559035"/>
                </a:lnTo>
                <a:lnTo>
                  <a:pt x="1156989" y="0"/>
                </a:lnTo>
                <a:close/>
              </a:path>
            </a:pathLst>
          </a:custGeom>
          <a:solidFill>
            <a:srgbClr val="226192">
              <a:alpha val="819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8894064" y="5420581"/>
            <a:ext cx="1187450" cy="2138680"/>
          </a:xfrm>
          <a:custGeom>
            <a:avLst/>
            <a:gdLst/>
            <a:ahLst/>
            <a:cxnLst/>
            <a:rect l="l" t="t" r="r" b="b"/>
            <a:pathLst>
              <a:path w="1187450" h="2138679">
                <a:moveTo>
                  <a:pt x="1187195" y="0"/>
                </a:moveTo>
                <a:lnTo>
                  <a:pt x="0" y="2138456"/>
                </a:lnTo>
                <a:lnTo>
                  <a:pt x="1187195" y="2132943"/>
                </a:lnTo>
                <a:lnTo>
                  <a:pt x="118719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0064" y="3384042"/>
            <a:ext cx="2963671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01010" y="2832354"/>
            <a:ext cx="5081778" cy="4097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hyperlink" Target="https://www.researchgate.net/publication/344563082_An_Automated_System_to_Limit_COVID19_Using_Facial_Mask_Detection_in_Smart_City_Network" TargetMode="External"/><Relationship Id="rId4" Type="http://schemas.openxmlformats.org/officeDocument/2006/relationships/hyperlink" Target="https://www.pyimagesearch.com/2020/05/04/covid-19-face-mask-detector-with-opencv-keras-tensorflow-and-deep-learning/" TargetMode="External"/><Relationship Id="rId5" Type="http://schemas.openxmlformats.org/officeDocument/2006/relationships/hyperlink" Target="http://www.researchgate.net/publication/345316359_Deep_Learning_Framework_to_Det" TargetMode="External"/><Relationship Id="rId6" Type="http://schemas.openxmlformats.org/officeDocument/2006/relationships/image" Target="../media/image2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5052" y="1697736"/>
            <a:ext cx="7971790" cy="1009650"/>
            <a:chOff x="1225052" y="1697736"/>
            <a:chExt cx="7971790" cy="1009650"/>
          </a:xfrm>
        </p:grpSpPr>
        <p:sp>
          <p:nvSpPr>
            <p:cNvPr id="3" name="object 3"/>
            <p:cNvSpPr/>
            <p:nvPr/>
          </p:nvSpPr>
          <p:spPr>
            <a:xfrm>
              <a:off x="1225052" y="1953575"/>
              <a:ext cx="4180152" cy="4659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45607" y="1697736"/>
              <a:ext cx="1867662" cy="10096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515099" y="1697736"/>
              <a:ext cx="2681478" cy="10096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81201" y="1818208"/>
            <a:ext cx="771652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Arial"/>
                <a:cs typeface="Arial"/>
              </a:rPr>
              <a:t>Using ML for Facial Mask</a:t>
            </a:r>
            <a:r>
              <a:rPr dirty="0" spc="-17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Detection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261616" y="2974224"/>
            <a:ext cx="5580380" cy="4235450"/>
            <a:chOff x="2261616" y="2974224"/>
            <a:chExt cx="5580380" cy="4235450"/>
          </a:xfrm>
        </p:grpSpPr>
        <p:sp>
          <p:nvSpPr>
            <p:cNvPr id="8" name="object 8"/>
            <p:cNvSpPr/>
            <p:nvPr/>
          </p:nvSpPr>
          <p:spPr>
            <a:xfrm>
              <a:off x="3971169" y="2974224"/>
              <a:ext cx="2164067" cy="4013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10028" y="3194304"/>
              <a:ext cx="3150870" cy="8968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129783" y="3194304"/>
              <a:ext cx="735329" cy="8968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434583" y="3194304"/>
              <a:ext cx="2160269" cy="89687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261616" y="3648456"/>
              <a:ext cx="3646170" cy="89687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76672" y="3648456"/>
              <a:ext cx="735329" cy="8968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681472" y="3648456"/>
              <a:ext cx="2160270" cy="89687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808732" y="4101084"/>
              <a:ext cx="2719577" cy="89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997195" y="4101084"/>
              <a:ext cx="666750" cy="89687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132832" y="4101084"/>
              <a:ext cx="2161793" cy="89687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878580" y="4951476"/>
              <a:ext cx="2347722" cy="89687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773680" y="5405628"/>
              <a:ext cx="4555998" cy="89687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468880" y="5858256"/>
              <a:ext cx="5165598" cy="89687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115055" y="6312408"/>
              <a:ext cx="3874770" cy="89687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3750"/>
              </a:lnSpc>
              <a:spcBef>
                <a:spcPts val="105"/>
              </a:spcBef>
            </a:pPr>
            <a:r>
              <a:rPr dirty="0"/>
              <a:t>Group No.:</a:t>
            </a:r>
            <a:r>
              <a:rPr dirty="0" spc="-60"/>
              <a:t> </a:t>
            </a:r>
            <a:r>
              <a:rPr dirty="0"/>
              <a:t>6</a:t>
            </a:r>
          </a:p>
          <a:p>
            <a:pPr algn="ctr" marL="6350" marR="5080" indent="1270">
              <a:lnSpc>
                <a:spcPct val="93000"/>
              </a:lnSpc>
              <a:spcBef>
                <a:spcPts val="175"/>
              </a:spcBef>
            </a:pPr>
            <a:r>
              <a:rPr dirty="0" b="1">
                <a:latin typeface="Times New Roman"/>
                <a:cs typeface="Times New Roman"/>
              </a:rPr>
              <a:t>Harsh Saraiya – 18104006  Prajakta Mhaske –</a:t>
            </a:r>
            <a:r>
              <a:rPr dirty="0" spc="-8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18104036  Saloni Rane</a:t>
            </a:r>
            <a:r>
              <a:rPr dirty="0" spc="-50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-18104009</a:t>
            </a:r>
          </a:p>
          <a:p>
            <a:pPr algn="ctr">
              <a:lnSpc>
                <a:spcPts val="3710"/>
              </a:lnSpc>
              <a:spcBef>
                <a:spcPts val="2855"/>
              </a:spcBef>
            </a:pPr>
            <a:r>
              <a:rPr dirty="0" spc="-5" b="1">
                <a:latin typeface="Times New Roman"/>
                <a:cs typeface="Times New Roman"/>
              </a:rPr>
              <a:t>Guided</a:t>
            </a:r>
            <a:r>
              <a:rPr dirty="0" spc="-30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by</a:t>
            </a:r>
          </a:p>
          <a:p>
            <a:pPr algn="ctr" marL="213995" marR="208915" indent="-5715">
              <a:lnSpc>
                <a:spcPct val="93000"/>
              </a:lnSpc>
              <a:spcBef>
                <a:spcPts val="140"/>
              </a:spcBef>
            </a:pPr>
            <a:r>
              <a:rPr dirty="0" spc="-15" b="1">
                <a:latin typeface="Times New Roman"/>
                <a:cs typeface="Times New Roman"/>
              </a:rPr>
              <a:t>Prof. </a:t>
            </a:r>
            <a:r>
              <a:rPr dirty="0" b="1">
                <a:latin typeface="Times New Roman"/>
                <a:cs typeface="Times New Roman"/>
              </a:rPr>
              <a:t>Kiran Deshpande  </a:t>
            </a:r>
            <a:r>
              <a:rPr dirty="0" spc="-10" b="1">
                <a:latin typeface="Times New Roman"/>
                <a:cs typeface="Times New Roman"/>
              </a:rPr>
              <a:t>Prof. </a:t>
            </a:r>
            <a:r>
              <a:rPr dirty="0" b="1">
                <a:latin typeface="Times New Roman"/>
                <a:cs typeface="Times New Roman"/>
              </a:rPr>
              <a:t>Kaushiki</a:t>
            </a:r>
            <a:r>
              <a:rPr dirty="0" spc="-7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Upadhyaya  </a:t>
            </a:r>
            <a:r>
              <a:rPr dirty="0" spc="-10" b="1">
                <a:latin typeface="Times New Roman"/>
                <a:cs typeface="Times New Roman"/>
              </a:rPr>
              <a:t>Prof. </a:t>
            </a:r>
            <a:r>
              <a:rPr dirty="0" b="1">
                <a:latin typeface="Times New Roman"/>
                <a:cs typeface="Times New Roman"/>
              </a:rPr>
              <a:t>Nahid</a:t>
            </a:r>
            <a:r>
              <a:rPr dirty="0" spc="-60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Shaikh</a:t>
            </a:r>
          </a:p>
        </p:txBody>
      </p:sp>
      <p:grpSp>
        <p:nvGrpSpPr>
          <p:cNvPr id="23" name="object 23"/>
          <p:cNvGrpSpPr/>
          <p:nvPr/>
        </p:nvGrpSpPr>
        <p:grpSpPr>
          <a:xfrm>
            <a:off x="0" y="1524"/>
            <a:ext cx="10081895" cy="1871980"/>
            <a:chOff x="0" y="1524"/>
            <a:chExt cx="10081895" cy="1871980"/>
          </a:xfrm>
        </p:grpSpPr>
        <p:sp>
          <p:nvSpPr>
            <p:cNvPr id="24" name="object 24"/>
            <p:cNvSpPr/>
            <p:nvPr/>
          </p:nvSpPr>
          <p:spPr>
            <a:xfrm>
              <a:off x="144779" y="1524"/>
              <a:ext cx="9936479" cy="187147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0" y="1717484"/>
              <a:ext cx="10081259" cy="10077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61" y="1744218"/>
              <a:ext cx="10080625" cy="0"/>
            </a:xfrm>
            <a:custGeom>
              <a:avLst/>
              <a:gdLst/>
              <a:ahLst/>
              <a:cxnLst/>
              <a:rect l="l" t="t" r="r" b="b"/>
              <a:pathLst>
                <a:path w="10080625" h="0">
                  <a:moveTo>
                    <a:pt x="0" y="0"/>
                  </a:moveTo>
                  <a:lnTo>
                    <a:pt x="100806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616" y="512775"/>
            <a:ext cx="829690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Times New Roman"/>
                <a:cs typeface="Times New Roman"/>
              </a:rPr>
              <a:t>8. Status of Paper Draft </a:t>
            </a:r>
            <a:r>
              <a:rPr dirty="0" sz="3200" spc="5" b="1">
                <a:latin typeface="Times New Roman"/>
                <a:cs typeface="Times New Roman"/>
              </a:rPr>
              <a:t>&amp; </a:t>
            </a:r>
            <a:r>
              <a:rPr dirty="0" sz="3200" spc="-35" b="1">
                <a:latin typeface="Times New Roman"/>
                <a:cs typeface="Times New Roman"/>
              </a:rPr>
              <a:t>Targeted</a:t>
            </a:r>
            <a:r>
              <a:rPr dirty="0" sz="3200" spc="-270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Conference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867" y="1731010"/>
            <a:ext cx="6139815" cy="140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0525" algn="l"/>
              </a:tabLst>
            </a:pPr>
            <a:r>
              <a:rPr dirty="0" sz="1900" spc="35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dirty="0" u="heavy" sz="24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Paper </a:t>
            </a:r>
            <a:r>
              <a:rPr dirty="0" u="heavy" sz="2400" spc="-1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work </a:t>
            </a:r>
            <a:r>
              <a:rPr dirty="0" u="heavy" sz="2400" spc="-5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and Review has been</a:t>
            </a:r>
            <a:r>
              <a:rPr dirty="0" u="heavy" sz="2400" spc="-15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completed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dirty="0" sz="2400" spc="-30" b="1">
                <a:solidFill>
                  <a:srgbClr val="404040"/>
                </a:solidFill>
                <a:latin typeface="Times New Roman"/>
                <a:cs typeface="Times New Roman"/>
              </a:rPr>
              <a:t>Targeted</a:t>
            </a:r>
            <a:r>
              <a:rPr dirty="0" sz="2400" spc="-1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404040"/>
                </a:solidFill>
                <a:latin typeface="Times New Roman"/>
                <a:cs typeface="Times New Roman"/>
              </a:rPr>
              <a:t>Conferences: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6867" y="3247771"/>
            <a:ext cx="58032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565275" algn="l"/>
                <a:tab pos="2546985" algn="l"/>
                <a:tab pos="4388485" algn="l"/>
              </a:tabLst>
            </a:pPr>
            <a:r>
              <a:rPr dirty="0" sz="1900" spc="350">
                <a:solidFill>
                  <a:srgbClr val="5FCAEE"/>
                </a:solidFill>
                <a:latin typeface="Arial"/>
                <a:cs typeface="Arial"/>
              </a:rPr>
              <a:t></a:t>
            </a:r>
            <a:r>
              <a:rPr dirty="0" sz="1900" spc="350">
                <a:solidFill>
                  <a:srgbClr val="5FCAEE"/>
                </a:solidFill>
                <a:latin typeface="Arial"/>
                <a:cs typeface="Arial"/>
              </a:rPr>
              <a:t>	</a:t>
            </a:r>
            <a:r>
              <a:rPr dirty="0" sz="2400" spc="350">
                <a:solidFill>
                  <a:srgbClr val="404040"/>
                </a:solidFill>
                <a:latin typeface="Times New Roman"/>
                <a:cs typeface="Times New Roman"/>
              </a:rPr>
              <a:t>ICCIC	2021:	In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er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tion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l	Co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feren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819" y="3613530"/>
            <a:ext cx="7493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7655" algn="l"/>
                <a:tab pos="3223895" algn="l"/>
                <a:tab pos="4197985" algn="l"/>
                <a:tab pos="5441950" algn="l"/>
                <a:tab pos="5991860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Intelligent	Computing	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CMR	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College	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of	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Engineering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1803" y="3247771"/>
            <a:ext cx="23387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  <a:tabLst>
                <a:tab pos="589280" algn="l"/>
                <a:tab pos="2075814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on	Cogni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v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e	&amp;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4819" y="3839527"/>
            <a:ext cx="6591934" cy="1541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200"/>
              </a:lnSpc>
              <a:spcBef>
                <a:spcPts val="100"/>
              </a:spcBef>
            </a:pP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Technology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Hyderabad, India,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December 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11-12,</a:t>
            </a:r>
            <a:r>
              <a:rPr dirty="0" sz="24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2021  Abstract registration deadline :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November 15, 2021  Submission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deadline :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November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20,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2021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867" y="6001613"/>
            <a:ext cx="8408035" cy="1262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347470" algn="l"/>
                <a:tab pos="2129155" algn="l"/>
                <a:tab pos="2385695" algn="l"/>
                <a:tab pos="4110990" algn="l"/>
                <a:tab pos="5683885" algn="l"/>
                <a:tab pos="6159500" algn="l"/>
                <a:tab pos="6904990" algn="l"/>
              </a:tabLst>
            </a:pPr>
            <a:r>
              <a:rPr dirty="0" sz="1900" spc="35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ICDE	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2022	:	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International	Conference	on	Data	Engineering</a:t>
            </a:r>
            <a:endParaRPr sz="2400">
              <a:latin typeface="Times New Roman"/>
              <a:cs typeface="Times New Roman"/>
            </a:endParaRPr>
          </a:p>
          <a:p>
            <a:pPr marL="390525">
              <a:lnSpc>
                <a:spcPct val="100000"/>
              </a:lnSpc>
              <a:spcBef>
                <a:spcPts val="5"/>
              </a:spcBef>
            </a:pP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Workshops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90"/>
              </a:spcBef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Paper Submission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Deadline : 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Wednesday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17 Nov</a:t>
            </a:r>
            <a:r>
              <a:rPr dirty="0" sz="24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2021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6422" y="783129"/>
            <a:ext cx="2585892" cy="356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24" y="627634"/>
            <a:ext cx="26079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9.</a:t>
            </a:r>
            <a:r>
              <a:rPr dirty="0" spc="-55" b="1">
                <a:latin typeface="Times New Roman"/>
                <a:cs typeface="Times New Roman"/>
              </a:rPr>
              <a:t> </a:t>
            </a:r>
            <a:r>
              <a:rPr dirty="0" spc="-10" b="1">
                <a:latin typeface="Times New Roman"/>
                <a:cs typeface="Times New Roman"/>
              </a:rPr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9979" y="1671320"/>
            <a:ext cx="9427845" cy="4720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2D83C3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u="sng" sz="2000" spc="-5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imes New Roman"/>
                <a:cs typeface="Times New Roman"/>
                <a:hlinkClick r:id="rId3"/>
              </a:rPr>
              <a:t>https://www.researchgate.net/publication/344563082_An_Automated_System_to_Limit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u="sng" sz="2000" spc="-5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imes New Roman"/>
                <a:cs typeface="Times New Roman"/>
                <a:hlinkClick r:id="rId3"/>
              </a:rPr>
              <a:t>_COVID19_Using_Facial_Mask_Detection_in_Smart_City_Network</a:t>
            </a:r>
            <a:endParaRPr sz="2000">
              <a:latin typeface="Times New Roman"/>
              <a:cs typeface="Times New Roman"/>
            </a:endParaRPr>
          </a:p>
          <a:p>
            <a:pPr marL="12700" marR="90805" indent="340995">
              <a:lnSpc>
                <a:spcPct val="100000"/>
              </a:lnSpc>
              <a:tabLst>
                <a:tab pos="8891270" algn="l"/>
              </a:tabLst>
            </a:pP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h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·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202</a:t>
            </a: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·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</a:t>
            </a:r>
            <a:r>
              <a:rPr dirty="0" sz="2000" spc="-3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</a:t>
            </a:r>
            <a:r>
              <a:rPr dirty="0" sz="2000" spc="5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1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-19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sing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sk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Detec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ion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art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ty  </a:t>
            </a:r>
            <a:r>
              <a:rPr dirty="0" sz="2000">
                <a:latin typeface="Times New Roman"/>
                <a:cs typeface="Times New Roman"/>
              </a:rPr>
              <a:t>Network. Date Added to IEEE Xplore</a:t>
            </a:r>
            <a:r>
              <a:rPr dirty="0" sz="2000" b="1">
                <a:latin typeface="Times New Roman"/>
                <a:cs typeface="Times New Roman"/>
              </a:rPr>
              <a:t>: </a:t>
            </a:r>
            <a:r>
              <a:rPr dirty="0" sz="2000">
                <a:latin typeface="Times New Roman"/>
                <a:cs typeface="Times New Roman"/>
              </a:rPr>
              <a:t>08 October</a:t>
            </a:r>
            <a:r>
              <a:rPr dirty="0" sz="2000" spc="-25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2020)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buAutoNum type="arabicPeriod" startAt="2"/>
              <a:tabLst>
                <a:tab pos="267335" algn="l"/>
              </a:tabLst>
            </a:pPr>
            <a:r>
              <a:rPr dirty="0" u="sng" sz="2000" spc="-5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imes New Roman"/>
                <a:cs typeface="Times New Roman"/>
                <a:hlinkClick r:id="rId4"/>
              </a:rPr>
              <a:t>https://www.pyimagesearch.com/2020/05/04/covid-19-face-mask-</a:t>
            </a:r>
            <a:r>
              <a:rPr dirty="0" u="sng" sz="2000" spc="235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dirty="0" u="sng" sz="2000" spc="-5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imes New Roman"/>
                <a:cs typeface="Times New Roman"/>
                <a:hlinkClick r:id="rId4"/>
              </a:rPr>
              <a:t>detector-with-opencv-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sng" sz="2000" spc="-5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imes New Roman"/>
                <a:cs typeface="Times New Roman"/>
                <a:hlinkClick r:id="rId4"/>
              </a:rPr>
              <a:t>keras-tensorflow-and-deep-learning/</a:t>
            </a:r>
            <a:endParaRPr sz="2000">
              <a:latin typeface="Times New Roman"/>
              <a:cs typeface="Times New Roman"/>
            </a:endParaRPr>
          </a:p>
          <a:p>
            <a:pPr marL="353695" marR="1358900" indent="-341630">
              <a:lnSpc>
                <a:spcPct val="100000"/>
              </a:lnSpc>
              <a:spcBef>
                <a:spcPts val="5"/>
              </a:spcBef>
              <a:tabLst>
                <a:tab pos="7094220" algn="l"/>
              </a:tabLst>
            </a:pPr>
            <a:r>
              <a:rPr dirty="0" sz="2000">
                <a:latin typeface="Times New Roman"/>
                <a:cs typeface="Times New Roman"/>
              </a:rPr>
              <a:t>(COVID-19: Face </a:t>
            </a:r>
            <a:r>
              <a:rPr dirty="0" sz="2000" spc="-5">
                <a:latin typeface="Times New Roman"/>
                <a:cs typeface="Times New Roman"/>
              </a:rPr>
              <a:t>Mask </a:t>
            </a:r>
            <a:r>
              <a:rPr dirty="0" sz="2000">
                <a:latin typeface="Times New Roman"/>
                <a:cs typeface="Times New Roman"/>
              </a:rPr>
              <a:t>Detector with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OpenCV,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Keras/TensorFlow,	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Deep  Learning by Adrian Rosebrock on </a:t>
            </a:r>
            <a:r>
              <a:rPr dirty="0" sz="2000" spc="-5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4,</a:t>
            </a:r>
            <a:r>
              <a:rPr dirty="0" sz="2000" spc="-2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2020)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04470" indent="-19240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5000"/>
              <a:buAutoNum type="arabicPeriod" startAt="3"/>
              <a:tabLst>
                <a:tab pos="205104" algn="l"/>
              </a:tabLst>
            </a:pPr>
            <a:r>
              <a:rPr dirty="0" sz="2000" spc="-5">
                <a:solidFill>
                  <a:srgbClr val="2D83C3"/>
                </a:solidFill>
                <a:latin typeface="Times New Roman"/>
                <a:cs typeface="Times New Roman"/>
              </a:rPr>
              <a:t>https://</a:t>
            </a:r>
            <a:r>
              <a:rPr dirty="0" sz="2000" spc="-5">
                <a:solidFill>
                  <a:srgbClr val="2D83C3"/>
                </a:solidFill>
                <a:latin typeface="Times New Roman"/>
                <a:cs typeface="Times New Roman"/>
                <a:hlinkClick r:id="rId5"/>
              </a:rPr>
              <a:t>www.researchgate.net/publication/345316359_Deep_Learning_Framework_to_Det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2D83C3"/>
                </a:solidFill>
                <a:latin typeface="Times New Roman"/>
                <a:cs typeface="Times New Roman"/>
              </a:rPr>
              <a:t>ect_Face_Masks_from_Video_Footage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(Deep Learning </a:t>
            </a:r>
            <a:r>
              <a:rPr dirty="0" sz="2000" spc="-5">
                <a:latin typeface="Times New Roman"/>
                <a:cs typeface="Times New Roman"/>
              </a:rPr>
              <a:t>Framework </a:t>
            </a:r>
            <a:r>
              <a:rPr dirty="0" sz="2000">
                <a:latin typeface="Times New Roman"/>
                <a:cs typeface="Times New Roman"/>
              </a:rPr>
              <a:t>to Detect Face </a:t>
            </a:r>
            <a:r>
              <a:rPr dirty="0" sz="2000" spc="-5">
                <a:latin typeface="Times New Roman"/>
                <a:cs typeface="Times New Roman"/>
              </a:rPr>
              <a:t>Masks </a:t>
            </a:r>
            <a:r>
              <a:rPr dirty="0" sz="2000">
                <a:latin typeface="Times New Roman"/>
                <a:cs typeface="Times New Roman"/>
              </a:rPr>
              <a:t>from </a:t>
            </a:r>
            <a:r>
              <a:rPr dirty="0" sz="2000" spc="-25">
                <a:latin typeface="Times New Roman"/>
                <a:cs typeface="Times New Roman"/>
              </a:rPr>
              <a:t>Video </a:t>
            </a:r>
            <a:r>
              <a:rPr dirty="0" sz="2000">
                <a:latin typeface="Times New Roman"/>
                <a:cs typeface="Times New Roman"/>
              </a:rPr>
              <a:t>Footage on November</a:t>
            </a:r>
            <a:r>
              <a:rPr dirty="0" sz="2000" spc="-17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2020)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290" y="6524650"/>
            <a:ext cx="8813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5F6268"/>
                </a:solidFill>
                <a:latin typeface="Carlito"/>
                <a:cs typeface="Carlito"/>
              </a:rPr>
              <a:t>ReplyForward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3523" y="6643116"/>
            <a:ext cx="304800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464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dirty="0" spc="-185"/>
              <a:t> </a:t>
            </a:r>
            <a:r>
              <a:rPr dirty="0" spc="-50"/>
              <a:t>You...!!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0233" y="368046"/>
            <a:ext cx="178053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latin typeface="Times New Roman"/>
                <a:cs typeface="Times New Roman"/>
              </a:rPr>
              <a:t>Co</a:t>
            </a:r>
            <a:r>
              <a:rPr dirty="0" spc="5" b="1">
                <a:latin typeface="Times New Roman"/>
                <a:cs typeface="Times New Roman"/>
              </a:rPr>
              <a:t>n</a:t>
            </a:r>
            <a:r>
              <a:rPr dirty="0" spc="-5" b="1">
                <a:latin typeface="Times New Roman"/>
                <a:cs typeface="Times New Roman"/>
              </a:rPr>
              <a:t>ten</a:t>
            </a:r>
            <a:r>
              <a:rPr dirty="0" b="1">
                <a:latin typeface="Times New Roman"/>
                <a:cs typeface="Times New Roman"/>
              </a:rPr>
              <a:t>t</a:t>
            </a:r>
            <a:r>
              <a:rPr dirty="0" spc="-5" b="1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029" y="1038606"/>
            <a:ext cx="4347845" cy="5844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4010" indent="-321945">
              <a:lnSpc>
                <a:spcPct val="100000"/>
              </a:lnSpc>
              <a:spcBef>
                <a:spcPts val="100"/>
              </a:spcBef>
              <a:buSzPct val="45000"/>
              <a:buFont typeface="Wingdings"/>
              <a:buChar char="⚫"/>
              <a:tabLst>
                <a:tab pos="334010" algn="l"/>
                <a:tab pos="334645" algn="l"/>
              </a:tabLst>
            </a:pPr>
            <a:r>
              <a:rPr dirty="0" sz="2000">
                <a:latin typeface="Times New Roman"/>
                <a:cs typeface="Times New Roman"/>
              </a:rPr>
              <a:t>Introduction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⚫"/>
            </a:pPr>
            <a:endParaRPr sz="22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280"/>
              </a:spcBef>
              <a:buSzPct val="45000"/>
              <a:buFont typeface="Wingdings"/>
              <a:buChar char="⚫"/>
              <a:tabLst>
                <a:tab pos="334010" algn="l"/>
                <a:tab pos="334645" algn="l"/>
              </a:tabLst>
            </a:pPr>
            <a:r>
              <a:rPr dirty="0" sz="2000">
                <a:latin typeface="Times New Roman"/>
                <a:cs typeface="Times New Roman"/>
              </a:rPr>
              <a:t>Litrature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Review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⚫"/>
            </a:pPr>
            <a:endParaRPr sz="325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buSzPct val="45000"/>
              <a:buFont typeface="Wingdings"/>
              <a:buChar char="⚫"/>
              <a:tabLst>
                <a:tab pos="334010" algn="l"/>
                <a:tab pos="334645" algn="l"/>
              </a:tabLst>
            </a:pPr>
            <a:r>
              <a:rPr dirty="0" sz="2000">
                <a:latin typeface="Times New Roman"/>
                <a:cs typeface="Times New Roman"/>
              </a:rPr>
              <a:t>Objectives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⚫"/>
            </a:pPr>
            <a:endParaRPr sz="22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275"/>
              </a:spcBef>
              <a:buSzPct val="45000"/>
              <a:buFont typeface="Wingdings"/>
              <a:buChar char="⚫"/>
              <a:tabLst>
                <a:tab pos="334010" algn="l"/>
                <a:tab pos="334645" algn="l"/>
              </a:tabLst>
            </a:pPr>
            <a:r>
              <a:rPr dirty="0" sz="2000">
                <a:latin typeface="Times New Roman"/>
                <a:cs typeface="Times New Roman"/>
              </a:rPr>
              <a:t>Scope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⚫"/>
            </a:pPr>
            <a:endParaRPr sz="22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275"/>
              </a:spcBef>
              <a:buSzPct val="45000"/>
              <a:buFont typeface="Wingdings"/>
              <a:buChar char="⚫"/>
              <a:tabLst>
                <a:tab pos="334010" algn="l"/>
                <a:tab pos="334645" algn="l"/>
              </a:tabLst>
            </a:pPr>
            <a:r>
              <a:rPr dirty="0" sz="2000" spc="-15">
                <a:latin typeface="Times New Roman"/>
                <a:cs typeface="Times New Roman"/>
              </a:rPr>
              <a:t>Technology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Stack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⚫"/>
            </a:pPr>
            <a:endParaRPr sz="22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265"/>
              </a:spcBef>
              <a:buSzPct val="45000"/>
              <a:buFont typeface="Wingdings"/>
              <a:buChar char="⚫"/>
              <a:tabLst>
                <a:tab pos="334010" algn="l"/>
                <a:tab pos="334645" algn="l"/>
              </a:tabLst>
            </a:pPr>
            <a:r>
              <a:rPr dirty="0" sz="2000" spc="-5">
                <a:latin typeface="Times New Roman"/>
                <a:cs typeface="Times New Roman"/>
              </a:rPr>
              <a:t>Block </a:t>
            </a:r>
            <a:r>
              <a:rPr dirty="0" sz="2000">
                <a:latin typeface="Times New Roman"/>
                <a:cs typeface="Times New Roman"/>
              </a:rPr>
              <a:t>Diagram to propose project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idea.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⚫"/>
            </a:pPr>
            <a:endParaRPr sz="22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275"/>
              </a:spcBef>
              <a:buSzPct val="45000"/>
              <a:buFont typeface="Wingdings"/>
              <a:buChar char="⚫"/>
              <a:tabLst>
                <a:tab pos="334010" algn="l"/>
                <a:tab pos="334645" algn="l"/>
              </a:tabLst>
            </a:pPr>
            <a:r>
              <a:rPr dirty="0" sz="2000">
                <a:latin typeface="Times New Roman"/>
                <a:cs typeface="Times New Roman"/>
              </a:rPr>
              <a:t>Demonstration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(Desired)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⚫"/>
            </a:pPr>
            <a:endParaRPr sz="22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275"/>
              </a:spcBef>
              <a:buSzPct val="45000"/>
              <a:buFont typeface="Wingdings"/>
              <a:buChar char="⚫"/>
              <a:tabLst>
                <a:tab pos="334010" algn="l"/>
                <a:tab pos="334645" algn="l"/>
              </a:tabLst>
            </a:pPr>
            <a:r>
              <a:rPr dirty="0" sz="2000">
                <a:latin typeface="Times New Roman"/>
                <a:cs typeface="Times New Roman"/>
              </a:rPr>
              <a:t>References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856" y="783129"/>
            <a:ext cx="2925449" cy="356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24" y="627634"/>
            <a:ext cx="29654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1.</a:t>
            </a:r>
            <a:r>
              <a:rPr dirty="0" spc="-90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1607" y="1740774"/>
            <a:ext cx="8949690" cy="5355590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Problem Identified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lvl="1" marL="647700" marR="123825" indent="-287020">
              <a:lnSpc>
                <a:spcPts val="2680"/>
              </a:lnSpc>
              <a:spcBef>
                <a:spcPts val="1455"/>
              </a:spcBef>
              <a:buFont typeface="Arial"/>
              <a:buChar char="•"/>
              <a:tabLst>
                <a:tab pos="647700" algn="l"/>
                <a:tab pos="648335" algn="l"/>
              </a:tabLst>
            </a:pPr>
            <a:r>
              <a:rPr dirty="0" sz="2400">
                <a:latin typeface="Times New Roman"/>
                <a:cs typeface="Times New Roman"/>
              </a:rPr>
              <a:t>In this phase of covid-19 people are not following proper rules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 precautionary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measure.</a:t>
            </a:r>
            <a:endParaRPr sz="2400">
              <a:latin typeface="Times New Roman"/>
              <a:cs typeface="Times New Roman"/>
            </a:endParaRPr>
          </a:p>
          <a:p>
            <a:pPr lvl="1" marL="647700" marR="5080" indent="-287020">
              <a:lnSpc>
                <a:spcPts val="2680"/>
              </a:lnSpc>
              <a:spcBef>
                <a:spcPts val="1400"/>
              </a:spcBef>
              <a:buFont typeface="Arial"/>
              <a:buChar char="•"/>
              <a:tabLst>
                <a:tab pos="647700" algn="l"/>
                <a:tab pos="648335" algn="l"/>
              </a:tabLst>
            </a:pPr>
            <a:r>
              <a:rPr dirty="0" sz="2400">
                <a:latin typeface="Times New Roman"/>
                <a:cs typeface="Times New Roman"/>
              </a:rPr>
              <a:t>Though </a:t>
            </a:r>
            <a:r>
              <a:rPr dirty="0" sz="2400" spc="-5">
                <a:latin typeface="Times New Roman"/>
                <a:cs typeface="Times New Roman"/>
              </a:rPr>
              <a:t>wearing masks is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compulsory </a:t>
            </a:r>
            <a:r>
              <a:rPr dirty="0" sz="2400">
                <a:latin typeface="Times New Roman"/>
                <a:cs typeface="Times New Roman"/>
              </a:rPr>
              <a:t>action, It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not followed by  people.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2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Solution Proposed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lvl="1" marL="840105" marR="799465" indent="-342900">
              <a:lnSpc>
                <a:spcPts val="2680"/>
              </a:lnSpc>
              <a:spcBef>
                <a:spcPts val="1460"/>
              </a:spcBef>
              <a:buFont typeface="Arial"/>
              <a:buChar char="•"/>
              <a:tabLst>
                <a:tab pos="840105" algn="l"/>
                <a:tab pos="840740" algn="l"/>
              </a:tabLst>
            </a:pPr>
            <a:r>
              <a:rPr dirty="0" sz="2400" spc="-90">
                <a:latin typeface="Times New Roman"/>
                <a:cs typeface="Times New Roman"/>
              </a:rPr>
              <a:t>To </a:t>
            </a:r>
            <a:r>
              <a:rPr dirty="0" sz="2400">
                <a:latin typeface="Times New Roman"/>
                <a:cs typeface="Times New Roman"/>
              </a:rPr>
              <a:t>design a system which </a:t>
            </a:r>
            <a:r>
              <a:rPr dirty="0" sz="2400" spc="-5">
                <a:latin typeface="Times New Roman"/>
                <a:cs typeface="Times New Roman"/>
              </a:rPr>
              <a:t>works </a:t>
            </a:r>
            <a:r>
              <a:rPr dirty="0" sz="2400">
                <a:latin typeface="Times New Roman"/>
                <a:cs typeface="Times New Roman"/>
              </a:rPr>
              <a:t>to detect </a:t>
            </a:r>
            <a:r>
              <a:rPr dirty="0" sz="2400" spc="-5">
                <a:latin typeface="Times New Roman"/>
                <a:cs typeface="Times New Roman"/>
              </a:rPr>
              <a:t>masked </a:t>
            </a:r>
            <a:r>
              <a:rPr dirty="0" sz="2400">
                <a:latin typeface="Times New Roman"/>
                <a:cs typeface="Times New Roman"/>
              </a:rPr>
              <a:t>faces and  </a:t>
            </a:r>
            <a:r>
              <a:rPr dirty="0" sz="2400" spc="-5">
                <a:latin typeface="Times New Roman"/>
                <a:cs typeface="Times New Roman"/>
              </a:rPr>
              <a:t>unmasked </a:t>
            </a:r>
            <a:r>
              <a:rPr dirty="0" sz="2400">
                <a:latin typeface="Times New Roman"/>
                <a:cs typeface="Times New Roman"/>
              </a:rPr>
              <a:t>faces in Covid-19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situation.</a:t>
            </a:r>
            <a:endParaRPr sz="2400">
              <a:latin typeface="Times New Roman"/>
              <a:cs typeface="Times New Roman"/>
            </a:endParaRPr>
          </a:p>
          <a:p>
            <a:pPr lvl="1" marL="840105" marR="589915" indent="-342900">
              <a:lnSpc>
                <a:spcPct val="93200"/>
              </a:lnSpc>
              <a:spcBef>
                <a:spcPts val="1335"/>
              </a:spcBef>
              <a:buFont typeface="Arial"/>
              <a:buChar char="•"/>
              <a:tabLst>
                <a:tab pos="840105" algn="l"/>
                <a:tab pos="840740" algn="l"/>
              </a:tabLst>
            </a:pPr>
            <a:r>
              <a:rPr dirty="0" sz="2400">
                <a:latin typeface="Times New Roman"/>
                <a:cs typeface="Times New Roman"/>
              </a:rPr>
              <a:t>It </a:t>
            </a:r>
            <a:r>
              <a:rPr dirty="0" sz="2400" spc="-5">
                <a:latin typeface="Times New Roman"/>
                <a:cs typeface="Times New Roman"/>
              </a:rPr>
              <a:t>will </a:t>
            </a:r>
            <a:r>
              <a:rPr dirty="0" sz="2400">
                <a:latin typeface="Times New Roman"/>
                <a:cs typeface="Times New Roman"/>
              </a:rPr>
              <a:t>be a </a:t>
            </a:r>
            <a:r>
              <a:rPr dirty="0" sz="2400" spc="-5">
                <a:latin typeface="Times New Roman"/>
                <a:cs typeface="Times New Roman"/>
              </a:rPr>
              <a:t>user-friendly </a:t>
            </a:r>
            <a:r>
              <a:rPr dirty="0" sz="2400">
                <a:latin typeface="Times New Roman"/>
                <a:cs typeface="Times New Roman"/>
              </a:rPr>
              <a:t>system where a webcam or </a:t>
            </a:r>
            <a:r>
              <a:rPr dirty="0" sz="2400" spc="-5">
                <a:latin typeface="Times New Roman"/>
                <a:cs typeface="Times New Roman"/>
              </a:rPr>
              <a:t>CCTV  </a:t>
            </a:r>
            <a:r>
              <a:rPr dirty="0" sz="2400">
                <a:latin typeface="Times New Roman"/>
                <a:cs typeface="Times New Roman"/>
              </a:rPr>
              <a:t>surveillance will record all the </a:t>
            </a:r>
            <a:r>
              <a:rPr dirty="0" sz="2400" spc="-5">
                <a:latin typeface="Times New Roman"/>
                <a:cs typeface="Times New Roman"/>
              </a:rPr>
              <a:t>time </a:t>
            </a:r>
            <a:r>
              <a:rPr dirty="0" sz="2400">
                <a:latin typeface="Times New Roman"/>
                <a:cs typeface="Times New Roman"/>
              </a:rPr>
              <a:t>and check to give an</a:t>
            </a:r>
            <a:r>
              <a:rPr dirty="0" sz="2400" spc="-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alert  </a:t>
            </a:r>
            <a:r>
              <a:rPr dirty="0" sz="2400" spc="-5">
                <a:latin typeface="Times New Roman"/>
                <a:cs typeface="Times New Roman"/>
              </a:rPr>
              <a:t>message.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3232" y="549953"/>
            <a:ext cx="4030507" cy="351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878" y="389966"/>
            <a:ext cx="404177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2. </a:t>
            </a:r>
            <a:r>
              <a:rPr dirty="0" spc="-10" b="1">
                <a:latin typeface="Times New Roman"/>
                <a:cs typeface="Times New Roman"/>
              </a:rPr>
              <a:t>Literature</a:t>
            </a:r>
            <a:r>
              <a:rPr dirty="0" spc="-45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Review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3237" y="1372362"/>
          <a:ext cx="9076055" cy="5304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975"/>
                <a:gridCol w="1609725"/>
                <a:gridCol w="1874520"/>
                <a:gridCol w="2273300"/>
                <a:gridCol w="2370454"/>
              </a:tblGrid>
              <a:tr h="68135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35" b="1">
                          <a:latin typeface="Arial"/>
                          <a:cs typeface="Arial"/>
                        </a:rPr>
                        <a:t>Sr.</a:t>
                      </a:r>
                      <a:r>
                        <a:rPr dirty="0" sz="1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No.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Authors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Paper</a:t>
                      </a:r>
                      <a:r>
                        <a:rPr dirty="0" sz="18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Tittle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Methodologies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Findings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1980438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MM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Rahman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56540" marR="138430">
                        <a:lnSpc>
                          <a:spcPct val="98100"/>
                        </a:lnSpc>
                        <a:spcBef>
                          <a:spcPts val="34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An Automated 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System to</a:t>
                      </a:r>
                      <a:r>
                        <a:rPr dirty="0" sz="18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Limit  COVID-19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56540" marR="154305">
                        <a:lnSpc>
                          <a:spcPct val="98000"/>
                        </a:lnSpc>
                        <a:spcBef>
                          <a:spcPts val="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Facial 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Mask</a:t>
                      </a:r>
                      <a:r>
                        <a:rPr dirty="0" sz="18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Detection  in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Smart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City  Network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46050" marR="293370">
                        <a:lnSpc>
                          <a:spcPct val="98100"/>
                        </a:lnSpc>
                        <a:spcBef>
                          <a:spcPts val="34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Deep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Learning  Architecture,</a:t>
                      </a:r>
                      <a:r>
                        <a:rPr dirty="0" sz="18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Image  Pre-Processing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91135">
                        <a:lnSpc>
                          <a:spcPct val="98100"/>
                        </a:lnSpc>
                        <a:spcBef>
                          <a:spcPts val="34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An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automated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smart  framework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for  screening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persons</a:t>
                      </a:r>
                      <a:r>
                        <a:rPr dirty="0" sz="18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who  are not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a face 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mask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6403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28905" marR="483870">
                        <a:lnSpc>
                          <a:spcPts val="2120"/>
                        </a:lnSpc>
                        <a:spcBef>
                          <a:spcPts val="40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Mamata</a:t>
                      </a:r>
                      <a:r>
                        <a:rPr dirty="0" sz="18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S. 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Kalas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1435"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56540" marR="289560">
                        <a:lnSpc>
                          <a:spcPct val="98100"/>
                        </a:lnSpc>
                        <a:spcBef>
                          <a:spcPts val="34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Real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18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face  detection and  tracking using  OpenCV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815"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46050" marR="416559">
                        <a:lnSpc>
                          <a:spcPct val="98100"/>
                        </a:lnSpc>
                        <a:spcBef>
                          <a:spcPts val="34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Harr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like</a:t>
                      </a:r>
                      <a:r>
                        <a:rPr dirty="0" sz="18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classifier  and AdaBoost  algorithm to track  faces on OpenCV 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Platform.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815"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00330">
                        <a:lnSpc>
                          <a:spcPct val="98000"/>
                        </a:lnSpc>
                        <a:spcBef>
                          <a:spcPts val="34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Face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detection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two-  class problem where 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we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have to decide if  there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a face or not in  a picture. This  approach can be seen 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as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a simplified face  recognition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problem.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815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280" y="783129"/>
            <a:ext cx="2526459" cy="447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24" y="627634"/>
            <a:ext cx="25400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3.</a:t>
            </a:r>
            <a:r>
              <a:rPr dirty="0" spc="-90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728" y="1700783"/>
            <a:ext cx="8990965" cy="441579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1540"/>
              </a:spcBef>
              <a:buAutoNum type="arabicPeriod"/>
              <a:tabLst>
                <a:tab pos="311785" algn="l"/>
              </a:tabLst>
            </a:pPr>
            <a:r>
              <a:rPr dirty="0" sz="2400" spc="-85">
                <a:latin typeface="Times New Roman"/>
                <a:cs typeface="Times New Roman"/>
              </a:rPr>
              <a:t>To </a:t>
            </a:r>
            <a:r>
              <a:rPr dirty="0" sz="2400" spc="-5">
                <a:latin typeface="Times New Roman"/>
                <a:cs typeface="Times New Roman"/>
              </a:rPr>
              <a:t>automate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process </a:t>
            </a:r>
            <a:r>
              <a:rPr dirty="0" sz="2400">
                <a:latin typeface="Times New Roman"/>
                <a:cs typeface="Times New Roman"/>
              </a:rPr>
              <a:t>of face </a:t>
            </a:r>
            <a:r>
              <a:rPr dirty="0" sz="2400" spc="-10">
                <a:latin typeface="Times New Roman"/>
                <a:cs typeface="Times New Roman"/>
              </a:rPr>
              <a:t>mask </a:t>
            </a:r>
            <a:r>
              <a:rPr dirty="0" sz="2400">
                <a:latin typeface="Times New Roman"/>
                <a:cs typeface="Times New Roman"/>
              </a:rPr>
              <a:t>detection using a </a:t>
            </a:r>
            <a:r>
              <a:rPr dirty="0" sz="2400" spc="-5">
                <a:latin typeface="Times New Roman"/>
                <a:cs typeface="Times New Roman"/>
              </a:rPr>
              <a:t>CCTV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camera.</a:t>
            </a:r>
            <a:endParaRPr sz="2400">
              <a:latin typeface="Times New Roman"/>
              <a:cs typeface="Times New Roman"/>
            </a:endParaRPr>
          </a:p>
          <a:p>
            <a:pPr marL="311150" indent="-299085">
              <a:lnSpc>
                <a:spcPct val="100000"/>
              </a:lnSpc>
              <a:spcBef>
                <a:spcPts val="1445"/>
              </a:spcBef>
              <a:buAutoNum type="arabicPeriod"/>
              <a:tabLst>
                <a:tab pos="311785" algn="l"/>
              </a:tabLst>
            </a:pPr>
            <a:r>
              <a:rPr dirty="0" sz="2400" spc="-85">
                <a:latin typeface="Times New Roman"/>
                <a:cs typeface="Times New Roman"/>
              </a:rPr>
              <a:t>To </a:t>
            </a:r>
            <a:r>
              <a:rPr dirty="0" sz="2400" spc="-5">
                <a:latin typeface="Times New Roman"/>
                <a:cs typeface="Times New Roman"/>
              </a:rPr>
              <a:t>Classify </a:t>
            </a:r>
            <a:r>
              <a:rPr dirty="0" sz="2400">
                <a:latin typeface="Times New Roman"/>
                <a:cs typeface="Times New Roman"/>
              </a:rPr>
              <a:t>people into </a:t>
            </a:r>
            <a:r>
              <a:rPr dirty="0" sz="2400" spc="-5">
                <a:latin typeface="Times New Roman"/>
                <a:cs typeface="Times New Roman"/>
              </a:rPr>
              <a:t>masked </a:t>
            </a:r>
            <a:r>
              <a:rPr dirty="0" sz="2400">
                <a:latin typeface="Times New Roman"/>
                <a:cs typeface="Times New Roman"/>
              </a:rPr>
              <a:t>and </a:t>
            </a:r>
            <a:r>
              <a:rPr dirty="0" sz="2400" spc="-5">
                <a:latin typeface="Times New Roman"/>
                <a:cs typeface="Times New Roman"/>
              </a:rPr>
              <a:t>unmasked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category.</a:t>
            </a:r>
            <a:endParaRPr sz="2400">
              <a:latin typeface="Times New Roman"/>
              <a:cs typeface="Times New Roman"/>
            </a:endParaRPr>
          </a:p>
          <a:p>
            <a:pPr marL="335915" marR="5080" indent="-323850">
              <a:lnSpc>
                <a:spcPct val="150000"/>
              </a:lnSpc>
              <a:buFont typeface="Times New Roman"/>
              <a:buAutoNum type="arabicPeriod"/>
              <a:tabLst>
                <a:tab pos="370840" algn="l"/>
                <a:tab pos="371475" algn="l"/>
                <a:tab pos="1261110" algn="l"/>
                <a:tab pos="2778760" algn="l"/>
                <a:tab pos="3161665" algn="l"/>
                <a:tab pos="4527550" algn="l"/>
                <a:tab pos="5469255" algn="l"/>
                <a:tab pos="6038215" algn="l"/>
                <a:tab pos="7569834" algn="l"/>
                <a:tab pos="8240395" algn="l"/>
                <a:tab pos="8606155" algn="l"/>
              </a:tabLst>
            </a:pPr>
            <a:r>
              <a:rPr dirty="0"/>
              <a:t>	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1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age	re</a:t>
            </a:r>
            <a:r>
              <a:rPr dirty="0" sz="2400" spc="5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ogn</a:t>
            </a:r>
            <a:r>
              <a:rPr dirty="0" sz="2400" spc="-1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tion	of	un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asked	people	and	no</a:t>
            </a:r>
            <a:r>
              <a:rPr dirty="0" sz="2400" spc="-1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ifi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ation	ale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t	</a:t>
            </a:r>
            <a:r>
              <a:rPr dirty="0" sz="2400" spc="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o	t</a:t>
            </a:r>
            <a:r>
              <a:rPr dirty="0" sz="2400" spc="-10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e  </a:t>
            </a:r>
            <a:r>
              <a:rPr dirty="0" sz="2400">
                <a:latin typeface="Times New Roman"/>
                <a:cs typeface="Times New Roman"/>
              </a:rPr>
              <a:t>Authority about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it.</a:t>
            </a:r>
            <a:endParaRPr sz="2400">
              <a:latin typeface="Times New Roman"/>
              <a:cs typeface="Times New Roman"/>
            </a:endParaRPr>
          </a:p>
          <a:p>
            <a:pPr marL="335915" marR="5080" indent="-247650">
              <a:lnSpc>
                <a:spcPct val="150000"/>
              </a:lnSpc>
              <a:buAutoNum type="arabicPeriod"/>
              <a:tabLst>
                <a:tab pos="421640" algn="l"/>
              </a:tabLst>
            </a:pPr>
            <a:r>
              <a:rPr dirty="0" sz="2400" spc="-85">
                <a:latin typeface="Times New Roman"/>
                <a:cs typeface="Times New Roman"/>
              </a:rPr>
              <a:t>To </a:t>
            </a:r>
            <a:r>
              <a:rPr dirty="0" sz="2400" spc="-5">
                <a:latin typeface="Times New Roman"/>
                <a:cs typeface="Times New Roman"/>
              </a:rPr>
              <a:t>help </a:t>
            </a:r>
            <a:r>
              <a:rPr dirty="0" sz="2400">
                <a:latin typeface="Times New Roman"/>
                <a:cs typeface="Times New Roman"/>
              </a:rPr>
              <a:t>stop the </a:t>
            </a:r>
            <a:r>
              <a:rPr dirty="0" sz="2400" spc="-5">
                <a:latin typeface="Times New Roman"/>
                <a:cs typeface="Times New Roman"/>
              </a:rPr>
              <a:t>spread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airborne particles </a:t>
            </a:r>
            <a:r>
              <a:rPr dirty="0" sz="2400">
                <a:latin typeface="Times New Roman"/>
                <a:cs typeface="Times New Roman"/>
              </a:rPr>
              <a:t>(corona </a:t>
            </a:r>
            <a:r>
              <a:rPr dirty="0" sz="2400" spc="-5">
                <a:latin typeface="Times New Roman"/>
                <a:cs typeface="Times New Roman"/>
              </a:rPr>
              <a:t>virus) </a:t>
            </a:r>
            <a:r>
              <a:rPr dirty="0" sz="2400">
                <a:latin typeface="Times New Roman"/>
                <a:cs typeface="Times New Roman"/>
              </a:rPr>
              <a:t>from the  infected </a:t>
            </a:r>
            <a:r>
              <a:rPr dirty="0" sz="2400" spc="-20">
                <a:latin typeface="Times New Roman"/>
                <a:cs typeface="Times New Roman"/>
              </a:rPr>
              <a:t>person’s </a:t>
            </a:r>
            <a:r>
              <a:rPr dirty="0" sz="2400">
                <a:latin typeface="Times New Roman"/>
                <a:cs typeface="Times New Roman"/>
              </a:rPr>
              <a:t>sneezing or coughing by the </a:t>
            </a:r>
            <a:r>
              <a:rPr dirty="0" sz="2400" spc="-5">
                <a:latin typeface="Times New Roman"/>
                <a:cs typeface="Times New Roman"/>
              </a:rPr>
              <a:t>use </a:t>
            </a:r>
            <a:r>
              <a:rPr dirty="0" sz="2400">
                <a:latin typeface="Times New Roman"/>
                <a:cs typeface="Times New Roman"/>
              </a:rPr>
              <a:t>of our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51790" algn="l"/>
              </a:tabLst>
            </a:pPr>
            <a:r>
              <a:rPr dirty="0" sz="2400" spc="-90">
                <a:latin typeface="Times New Roman"/>
                <a:cs typeface="Times New Roman"/>
              </a:rPr>
              <a:t>To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ensure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safe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working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environment</a:t>
            </a:r>
            <a:r>
              <a:rPr dirty="0" sz="2400" spc="2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by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creating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atmosphere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1445"/>
              </a:spcBef>
            </a:pPr>
            <a:r>
              <a:rPr dirty="0" sz="2400">
                <a:latin typeface="Times New Roman"/>
                <a:cs typeface="Times New Roman"/>
              </a:rPr>
              <a:t>awareness &amp; </a:t>
            </a:r>
            <a:r>
              <a:rPr dirty="0" sz="2400" spc="-5">
                <a:latin typeface="Times New Roman"/>
                <a:cs typeface="Times New Roman"/>
              </a:rPr>
              <a:t>preparedness </a:t>
            </a:r>
            <a:r>
              <a:rPr dirty="0" sz="2400">
                <a:latin typeface="Times New Roman"/>
                <a:cs typeface="Times New Roman"/>
              </a:rPr>
              <a:t>in the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locality.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519" y="691134"/>
            <a:ext cx="4608830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Times New Roman"/>
                <a:cs typeface="Times New Roman"/>
              </a:rPr>
              <a:t>4. Review Suggestions  (Given in the last</a:t>
            </a:r>
            <a:r>
              <a:rPr dirty="0" sz="3200" spc="-114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meeting)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391" y="2291121"/>
            <a:ext cx="6145530" cy="2154555"/>
          </a:xfrm>
          <a:prstGeom prst="rect">
            <a:avLst/>
          </a:prstGeom>
        </p:spPr>
        <p:txBody>
          <a:bodyPr wrap="square" lIns="0" tIns="153670" rIns="0" bIns="0" rtlCol="0" vert="horz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1210"/>
              </a:spcBef>
              <a:buAutoNum type="arabicPeriod"/>
              <a:tabLst>
                <a:tab pos="361950" algn="l"/>
              </a:tabLst>
            </a:pPr>
            <a:r>
              <a:rPr dirty="0" sz="2800" spc="-105">
                <a:latin typeface="Times New Roman"/>
                <a:cs typeface="Times New Roman"/>
              </a:rPr>
              <a:t>To </a:t>
            </a:r>
            <a:r>
              <a:rPr dirty="0" sz="2800" spc="-5">
                <a:latin typeface="Times New Roman"/>
                <a:cs typeface="Times New Roman"/>
              </a:rPr>
              <a:t>alter the Objectives of our</a:t>
            </a:r>
            <a:r>
              <a:rPr dirty="0" sz="2800" spc="114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Project.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61950" algn="l"/>
              </a:tabLst>
            </a:pPr>
            <a:r>
              <a:rPr dirty="0" sz="2800" spc="-105">
                <a:latin typeface="Times New Roman"/>
                <a:cs typeface="Times New Roman"/>
              </a:rPr>
              <a:t>To </a:t>
            </a:r>
            <a:r>
              <a:rPr dirty="0" sz="2800" spc="-5">
                <a:latin typeface="Times New Roman"/>
                <a:cs typeface="Times New Roman"/>
              </a:rPr>
              <a:t>build a Mobile Application instead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of  </a:t>
            </a:r>
            <a:r>
              <a:rPr dirty="0" sz="2800" spc="-80">
                <a:latin typeface="Times New Roman"/>
                <a:cs typeface="Times New Roman"/>
              </a:rPr>
              <a:t>Web </a:t>
            </a:r>
            <a:r>
              <a:rPr dirty="0" sz="2800" spc="-5">
                <a:latin typeface="Times New Roman"/>
                <a:cs typeface="Times New Roman"/>
              </a:rPr>
              <a:t>Application and </a:t>
            </a:r>
            <a:r>
              <a:rPr dirty="0" sz="2800">
                <a:latin typeface="Times New Roman"/>
                <a:cs typeface="Times New Roman"/>
              </a:rPr>
              <a:t>give </a:t>
            </a:r>
            <a:r>
              <a:rPr dirty="0" sz="2800" spc="-5">
                <a:latin typeface="Times New Roman"/>
                <a:cs typeface="Times New Roman"/>
              </a:rPr>
              <a:t>an</a:t>
            </a:r>
            <a:r>
              <a:rPr dirty="0" sz="2800" spc="-1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alert.</a:t>
            </a:r>
            <a:endParaRPr sz="2800">
              <a:latin typeface="Times New Roman"/>
              <a:cs typeface="Times New Roman"/>
            </a:endParaRPr>
          </a:p>
          <a:p>
            <a:pPr marL="361315" indent="-34925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61950" algn="l"/>
              </a:tabLst>
            </a:pPr>
            <a:r>
              <a:rPr dirty="0" sz="2800" spc="-105">
                <a:latin typeface="Times New Roman"/>
                <a:cs typeface="Times New Roman"/>
              </a:rPr>
              <a:t>To </a:t>
            </a:r>
            <a:r>
              <a:rPr dirty="0" sz="2800">
                <a:latin typeface="Times New Roman"/>
                <a:cs typeface="Times New Roman"/>
              </a:rPr>
              <a:t>deploy </a:t>
            </a:r>
            <a:r>
              <a:rPr dirty="0" sz="2800" spc="-5">
                <a:latin typeface="Times New Roman"/>
                <a:cs typeface="Times New Roman"/>
              </a:rPr>
              <a:t>data on</a:t>
            </a:r>
            <a:r>
              <a:rPr dirty="0" sz="2800" spc="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Cloud.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6533" y="783129"/>
            <a:ext cx="1608786" cy="447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24" y="627634"/>
            <a:ext cx="1625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5.</a:t>
            </a:r>
            <a:r>
              <a:rPr dirty="0" spc="-70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Scope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728" y="1740789"/>
            <a:ext cx="8760460" cy="1767839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469900" marR="5080" indent="-457834">
              <a:lnSpc>
                <a:spcPts val="2690"/>
              </a:lnSpc>
              <a:spcBef>
                <a:spcPts val="34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>
                <a:latin typeface="Times New Roman"/>
                <a:cs typeface="Times New Roman"/>
              </a:rPr>
              <a:t>It can be deployed in the college </a:t>
            </a:r>
            <a:r>
              <a:rPr dirty="0" sz="2400" spc="-5">
                <a:latin typeface="Times New Roman"/>
                <a:cs typeface="Times New Roman"/>
              </a:rPr>
              <a:t>campus </a:t>
            </a:r>
            <a:r>
              <a:rPr dirty="0" sz="2400">
                <a:latin typeface="Times New Roman"/>
                <a:cs typeface="Times New Roman"/>
              </a:rPr>
              <a:t>area, for students,</a:t>
            </a:r>
            <a:r>
              <a:rPr dirty="0" sz="2400" spc="-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teachers  and other college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staff.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26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222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>
                <a:latin typeface="Times New Roman"/>
                <a:cs typeface="Times New Roman"/>
              </a:rPr>
              <a:t>Can be used in housing </a:t>
            </a:r>
            <a:r>
              <a:rPr dirty="0" sz="2400" spc="-5">
                <a:latin typeface="Times New Roman"/>
                <a:cs typeface="Times New Roman"/>
              </a:rPr>
              <a:t>complex, </a:t>
            </a:r>
            <a:r>
              <a:rPr dirty="0" sz="2400">
                <a:latin typeface="Times New Roman"/>
                <a:cs typeface="Times New Roman"/>
              </a:rPr>
              <a:t>hospitals, and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offices.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6383" y="783129"/>
            <a:ext cx="3896596" cy="447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24" y="627634"/>
            <a:ext cx="39001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6. </a:t>
            </a:r>
            <a:r>
              <a:rPr dirty="0" spc="-35" b="1">
                <a:latin typeface="Times New Roman"/>
                <a:cs typeface="Times New Roman"/>
              </a:rPr>
              <a:t>Technology</a:t>
            </a:r>
            <a:r>
              <a:rPr dirty="0" spc="-130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0252" y="2197735"/>
            <a:ext cx="5808345" cy="18440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>
                <a:latin typeface="Times New Roman"/>
                <a:cs typeface="Times New Roman"/>
              </a:rPr>
              <a:t>- Python3, Jupiter Notebook, Google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collab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45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400">
                <a:latin typeface="Times New Roman"/>
                <a:cs typeface="Times New Roman"/>
              </a:rPr>
              <a:t>- </a:t>
            </a:r>
            <a:r>
              <a:rPr dirty="0" sz="2400" spc="-50">
                <a:latin typeface="Times New Roman"/>
                <a:cs typeface="Times New Roman"/>
              </a:rPr>
              <a:t>OpenCV, </a:t>
            </a:r>
            <a:r>
              <a:rPr dirty="0" sz="2400" spc="-30">
                <a:latin typeface="Times New Roman"/>
                <a:cs typeface="Times New Roman"/>
              </a:rPr>
              <a:t>Tensorflow,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Keras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245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5">
                <a:latin typeface="Times New Roman"/>
                <a:cs typeface="Times New Roman"/>
              </a:rPr>
              <a:t> Firebase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7472" y="0"/>
            <a:ext cx="8761095" cy="7559040"/>
            <a:chOff x="347472" y="0"/>
            <a:chExt cx="8761095" cy="7559040"/>
          </a:xfrm>
        </p:grpSpPr>
        <p:sp>
          <p:nvSpPr>
            <p:cNvPr id="3" name="object 3"/>
            <p:cNvSpPr/>
            <p:nvPr/>
          </p:nvSpPr>
          <p:spPr>
            <a:xfrm>
              <a:off x="682752" y="778762"/>
              <a:ext cx="8357616" cy="67802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47472" y="0"/>
              <a:ext cx="8760714" cy="10066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8540" y="115900"/>
            <a:ext cx="8074659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7. </a:t>
            </a:r>
            <a:r>
              <a:rPr dirty="0" spc="-5" b="1">
                <a:latin typeface="Times New Roman"/>
                <a:cs typeface="Times New Roman"/>
              </a:rPr>
              <a:t>Block Diagram </a:t>
            </a:r>
            <a:r>
              <a:rPr dirty="0" b="1">
                <a:latin typeface="Times New Roman"/>
                <a:cs typeface="Times New Roman"/>
              </a:rPr>
              <a:t>to </a:t>
            </a:r>
            <a:r>
              <a:rPr dirty="0" spc="-10" b="1">
                <a:latin typeface="Times New Roman"/>
                <a:cs typeface="Times New Roman"/>
              </a:rPr>
              <a:t>propose project</a:t>
            </a:r>
            <a:r>
              <a:rPr dirty="0" spc="-1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Idea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 b</dc:creator>
  <dc:title>Slide 1</dc:title>
  <dcterms:created xsi:type="dcterms:W3CDTF">2022-05-08T07:32:48Z</dcterms:created>
  <dcterms:modified xsi:type="dcterms:W3CDTF">2022-05-08T07:32:48Z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2022-05-08T00:00:00Z</vt:filetime>
  </property>
</Properties>
</file>