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63484" y="0"/>
            <a:ext cx="460375" cy="2519680"/>
          </a:xfrm>
          <a:custGeom>
            <a:avLst/>
            <a:gdLst/>
            <a:ahLst/>
            <a:cxnLst/>
            <a:rect l="l" t="t" r="r" b="b"/>
            <a:pathLst>
              <a:path w="460375" h="2519680">
                <a:moveTo>
                  <a:pt x="460157" y="2519172"/>
                </a:moveTo>
                <a:lnTo>
                  <a:pt x="447096" y="2519172"/>
                </a:lnTo>
                <a:lnTo>
                  <a:pt x="0" y="1525"/>
                </a:lnTo>
                <a:lnTo>
                  <a:pt x="0" y="0"/>
                </a:lnTo>
                <a:lnTo>
                  <a:pt x="12191" y="0"/>
                </a:lnTo>
                <a:lnTo>
                  <a:pt x="460157" y="2519172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91188" y="0"/>
            <a:ext cx="995044" cy="2519680"/>
          </a:xfrm>
          <a:custGeom>
            <a:avLst/>
            <a:gdLst/>
            <a:ahLst/>
            <a:cxnLst/>
            <a:rect l="l" t="t" r="r" b="b"/>
            <a:pathLst>
              <a:path w="995045" h="2519680">
                <a:moveTo>
                  <a:pt x="994872" y="2519171"/>
                </a:moveTo>
                <a:lnTo>
                  <a:pt x="0" y="2519171"/>
                </a:lnTo>
                <a:lnTo>
                  <a:pt x="743412" y="0"/>
                </a:lnTo>
                <a:lnTo>
                  <a:pt x="994872" y="10293"/>
                </a:lnTo>
                <a:lnTo>
                  <a:pt x="994872" y="2519171"/>
                </a:lnTo>
                <a:close/>
              </a:path>
            </a:pathLst>
          </a:custGeom>
          <a:solidFill>
            <a:srgbClr val="5ECAEF">
              <a:alpha val="3593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249489" y="0"/>
            <a:ext cx="2136775" cy="2519680"/>
          </a:xfrm>
          <a:custGeom>
            <a:avLst/>
            <a:gdLst/>
            <a:ahLst/>
            <a:cxnLst/>
            <a:rect l="l" t="t" r="r" b="b"/>
            <a:pathLst>
              <a:path w="2136775" h="2519680">
                <a:moveTo>
                  <a:pt x="2136570" y="2519172"/>
                </a:moveTo>
                <a:lnTo>
                  <a:pt x="441248" y="2519172"/>
                </a:lnTo>
                <a:lnTo>
                  <a:pt x="0" y="0"/>
                </a:lnTo>
                <a:lnTo>
                  <a:pt x="2136570" y="0"/>
                </a:lnTo>
                <a:lnTo>
                  <a:pt x="2136570" y="2519172"/>
                </a:lnTo>
                <a:close/>
              </a:path>
            </a:pathLst>
          </a:custGeom>
          <a:solidFill>
            <a:srgbClr val="5ECAEF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035476" y="0"/>
            <a:ext cx="2350770" cy="2519680"/>
          </a:xfrm>
          <a:custGeom>
            <a:avLst/>
            <a:gdLst/>
            <a:ahLst/>
            <a:cxnLst/>
            <a:rect l="l" t="t" r="r" b="b"/>
            <a:pathLst>
              <a:path w="2350770" h="2519680">
                <a:moveTo>
                  <a:pt x="2350584" y="2519172"/>
                </a:moveTo>
                <a:lnTo>
                  <a:pt x="681145" y="2519172"/>
                </a:lnTo>
                <a:lnTo>
                  <a:pt x="0" y="0"/>
                </a:lnTo>
                <a:lnTo>
                  <a:pt x="2350584" y="0"/>
                </a:lnTo>
                <a:lnTo>
                  <a:pt x="2350584" y="2519172"/>
                </a:lnTo>
                <a:close/>
              </a:path>
            </a:pathLst>
          </a:custGeom>
          <a:solidFill>
            <a:srgbClr val="16AFE4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948171" y="0"/>
            <a:ext cx="438150" cy="2519680"/>
          </a:xfrm>
          <a:custGeom>
            <a:avLst/>
            <a:gdLst/>
            <a:ahLst/>
            <a:cxnLst/>
            <a:rect l="l" t="t" r="r" b="b"/>
            <a:pathLst>
              <a:path w="438150" h="2519680">
                <a:moveTo>
                  <a:pt x="437888" y="2519172"/>
                </a:moveTo>
                <a:lnTo>
                  <a:pt x="0" y="2519172"/>
                </a:lnTo>
                <a:lnTo>
                  <a:pt x="248011" y="0"/>
                </a:lnTo>
                <a:lnTo>
                  <a:pt x="437888" y="0"/>
                </a:lnTo>
                <a:lnTo>
                  <a:pt x="437888" y="2519172"/>
                </a:lnTo>
                <a:close/>
              </a:path>
            </a:pathLst>
          </a:custGeom>
          <a:solidFill>
            <a:srgbClr val="2D83C3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230593" y="0"/>
            <a:ext cx="1155700" cy="2519680"/>
          </a:xfrm>
          <a:custGeom>
            <a:avLst/>
            <a:gdLst/>
            <a:ahLst/>
            <a:cxnLst/>
            <a:rect l="l" t="t" r="r" b="b"/>
            <a:pathLst>
              <a:path w="1155700" h="2519680">
                <a:moveTo>
                  <a:pt x="1155466" y="2519172"/>
                </a:moveTo>
                <a:lnTo>
                  <a:pt x="344376" y="2519172"/>
                </a:lnTo>
                <a:lnTo>
                  <a:pt x="0" y="0"/>
                </a:lnTo>
                <a:lnTo>
                  <a:pt x="1155466" y="0"/>
                </a:lnTo>
                <a:lnTo>
                  <a:pt x="1155466" y="2519172"/>
                </a:lnTo>
                <a:close/>
              </a:path>
            </a:pathLst>
          </a:custGeom>
          <a:solidFill>
            <a:srgbClr val="236291">
              <a:alpha val="816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04800" y="4482687"/>
            <a:ext cx="89535" cy="556260"/>
          </a:xfrm>
          <a:custGeom>
            <a:avLst/>
            <a:gdLst/>
            <a:ahLst/>
            <a:cxnLst/>
            <a:rect l="l" t="t" r="r" b="b"/>
            <a:pathLst>
              <a:path w="89535" h="556260">
                <a:moveTo>
                  <a:pt x="89152" y="555656"/>
                </a:moveTo>
                <a:lnTo>
                  <a:pt x="0" y="555656"/>
                </a:lnTo>
                <a:lnTo>
                  <a:pt x="0" y="0"/>
                </a:lnTo>
                <a:lnTo>
                  <a:pt x="89152" y="555656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731729" y="4601973"/>
            <a:ext cx="654685" cy="436880"/>
          </a:xfrm>
          <a:custGeom>
            <a:avLst/>
            <a:gdLst/>
            <a:ahLst/>
            <a:cxnLst/>
            <a:rect l="l" t="t" r="r" b="b"/>
            <a:pathLst>
              <a:path w="654684" h="436879">
                <a:moveTo>
                  <a:pt x="23394" y="436370"/>
                </a:moveTo>
                <a:lnTo>
                  <a:pt x="0" y="436370"/>
                </a:lnTo>
                <a:lnTo>
                  <a:pt x="654330" y="0"/>
                </a:lnTo>
                <a:lnTo>
                  <a:pt x="654330" y="15746"/>
                </a:lnTo>
                <a:lnTo>
                  <a:pt x="23394" y="436370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510580" y="2519171"/>
            <a:ext cx="461645" cy="2519680"/>
          </a:xfrm>
          <a:custGeom>
            <a:avLst/>
            <a:gdLst/>
            <a:ahLst/>
            <a:cxnLst/>
            <a:rect l="l" t="t" r="r" b="b"/>
            <a:pathLst>
              <a:path w="461645" h="2519679">
                <a:moveTo>
                  <a:pt x="461026" y="2519172"/>
                </a:moveTo>
                <a:lnTo>
                  <a:pt x="447367" y="2519172"/>
                </a:lnTo>
                <a:lnTo>
                  <a:pt x="0" y="0"/>
                </a:lnTo>
                <a:lnTo>
                  <a:pt x="13060" y="0"/>
                </a:lnTo>
                <a:lnTo>
                  <a:pt x="461026" y="2519172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647775" y="2519171"/>
            <a:ext cx="1738630" cy="2519680"/>
          </a:xfrm>
          <a:custGeom>
            <a:avLst/>
            <a:gdLst/>
            <a:ahLst/>
            <a:cxnLst/>
            <a:rect l="l" t="t" r="r" b="b"/>
            <a:pathLst>
              <a:path w="1738629" h="2519679">
                <a:moveTo>
                  <a:pt x="1738284" y="2519172"/>
                </a:moveTo>
                <a:lnTo>
                  <a:pt x="0" y="2519172"/>
                </a:lnTo>
                <a:lnTo>
                  <a:pt x="743412" y="0"/>
                </a:lnTo>
                <a:lnTo>
                  <a:pt x="1738284" y="0"/>
                </a:lnTo>
                <a:lnTo>
                  <a:pt x="1738284" y="2519172"/>
                </a:lnTo>
                <a:close/>
              </a:path>
            </a:pathLst>
          </a:custGeom>
          <a:solidFill>
            <a:srgbClr val="5ECAEF">
              <a:alpha val="3593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690737" y="2519171"/>
            <a:ext cx="1695450" cy="2519680"/>
          </a:xfrm>
          <a:custGeom>
            <a:avLst/>
            <a:gdLst/>
            <a:ahLst/>
            <a:cxnLst/>
            <a:rect l="l" t="t" r="r" b="b"/>
            <a:pathLst>
              <a:path w="1695450" h="2519679">
                <a:moveTo>
                  <a:pt x="1695322" y="2519172"/>
                </a:moveTo>
                <a:lnTo>
                  <a:pt x="441248" y="2519172"/>
                </a:lnTo>
                <a:lnTo>
                  <a:pt x="0" y="0"/>
                </a:lnTo>
                <a:lnTo>
                  <a:pt x="1695322" y="0"/>
                </a:lnTo>
                <a:lnTo>
                  <a:pt x="1695322" y="2519172"/>
                </a:lnTo>
                <a:close/>
              </a:path>
            </a:pathLst>
          </a:custGeom>
          <a:solidFill>
            <a:srgbClr val="5ECAEF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776471" y="4323850"/>
            <a:ext cx="609600" cy="715010"/>
          </a:xfrm>
          <a:custGeom>
            <a:avLst/>
            <a:gdLst/>
            <a:ahLst/>
            <a:cxnLst/>
            <a:rect l="l" t="t" r="r" b="b"/>
            <a:pathLst>
              <a:path w="609600" h="715010">
                <a:moveTo>
                  <a:pt x="609589" y="714493"/>
                </a:moveTo>
                <a:lnTo>
                  <a:pt x="0" y="714493"/>
                </a:lnTo>
                <a:lnTo>
                  <a:pt x="609589" y="0"/>
                </a:lnTo>
                <a:lnTo>
                  <a:pt x="609589" y="714493"/>
                </a:lnTo>
                <a:close/>
              </a:path>
            </a:pathLst>
          </a:custGeom>
          <a:solidFill>
            <a:srgbClr val="16AFE4">
              <a:alpha val="6562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716621" y="2519171"/>
            <a:ext cx="1670050" cy="2519680"/>
          </a:xfrm>
          <a:custGeom>
            <a:avLst/>
            <a:gdLst/>
            <a:ahLst/>
            <a:cxnLst/>
            <a:rect l="l" t="t" r="r" b="b"/>
            <a:pathLst>
              <a:path w="1670050" h="2519679">
                <a:moveTo>
                  <a:pt x="1669438" y="2519172"/>
                </a:moveTo>
                <a:lnTo>
                  <a:pt x="681145" y="2519172"/>
                </a:lnTo>
                <a:lnTo>
                  <a:pt x="0" y="0"/>
                </a:lnTo>
                <a:lnTo>
                  <a:pt x="1669438" y="0"/>
                </a:lnTo>
                <a:lnTo>
                  <a:pt x="1669438" y="2519172"/>
                </a:lnTo>
                <a:close/>
              </a:path>
            </a:pathLst>
          </a:custGeom>
          <a:solidFill>
            <a:srgbClr val="16AFE4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700159" y="2519171"/>
            <a:ext cx="686435" cy="2519680"/>
          </a:xfrm>
          <a:custGeom>
            <a:avLst/>
            <a:gdLst/>
            <a:ahLst/>
            <a:cxnLst/>
            <a:rect l="l" t="t" r="r" b="b"/>
            <a:pathLst>
              <a:path w="686434" h="2519679">
                <a:moveTo>
                  <a:pt x="685900" y="2519172"/>
                </a:moveTo>
                <a:lnTo>
                  <a:pt x="0" y="2519172"/>
                </a:lnTo>
                <a:lnTo>
                  <a:pt x="248011" y="0"/>
                </a:lnTo>
                <a:lnTo>
                  <a:pt x="685900" y="0"/>
                </a:lnTo>
                <a:lnTo>
                  <a:pt x="685900" y="2519172"/>
                </a:lnTo>
                <a:close/>
              </a:path>
            </a:pathLst>
          </a:custGeom>
          <a:solidFill>
            <a:srgbClr val="2D83C3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574970" y="2519171"/>
            <a:ext cx="811530" cy="2519680"/>
          </a:xfrm>
          <a:custGeom>
            <a:avLst/>
            <a:gdLst/>
            <a:ahLst/>
            <a:cxnLst/>
            <a:rect l="l" t="t" r="r" b="b"/>
            <a:pathLst>
              <a:path w="811529" h="2519679">
                <a:moveTo>
                  <a:pt x="811089" y="2519172"/>
                </a:moveTo>
                <a:lnTo>
                  <a:pt x="344376" y="2519172"/>
                </a:lnTo>
                <a:lnTo>
                  <a:pt x="0" y="0"/>
                </a:lnTo>
                <a:lnTo>
                  <a:pt x="811089" y="0"/>
                </a:lnTo>
                <a:lnTo>
                  <a:pt x="811089" y="2519172"/>
                </a:lnTo>
                <a:close/>
              </a:path>
            </a:pathLst>
          </a:custGeom>
          <a:solidFill>
            <a:srgbClr val="236291">
              <a:alpha val="816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5955030" y="5038344"/>
            <a:ext cx="3800475" cy="2520950"/>
          </a:xfrm>
          <a:custGeom>
            <a:avLst/>
            <a:gdLst/>
            <a:ahLst/>
            <a:cxnLst/>
            <a:rect l="l" t="t" r="r" b="b"/>
            <a:pathLst>
              <a:path w="3800475" h="2520950">
                <a:moveTo>
                  <a:pt x="3800094" y="0"/>
                </a:moveTo>
                <a:lnTo>
                  <a:pt x="3776688" y="0"/>
                </a:lnTo>
                <a:lnTo>
                  <a:pt x="3097149" y="453186"/>
                </a:lnTo>
                <a:lnTo>
                  <a:pt x="3016567" y="0"/>
                </a:lnTo>
                <a:lnTo>
                  <a:pt x="3002915" y="0"/>
                </a:lnTo>
                <a:lnTo>
                  <a:pt x="3084842" y="461391"/>
                </a:lnTo>
                <a:lnTo>
                  <a:pt x="3810" y="2516124"/>
                </a:lnTo>
                <a:lnTo>
                  <a:pt x="749" y="2519184"/>
                </a:lnTo>
                <a:lnTo>
                  <a:pt x="0" y="2520696"/>
                </a:lnTo>
                <a:lnTo>
                  <a:pt x="19050" y="2520696"/>
                </a:lnTo>
                <a:lnTo>
                  <a:pt x="3087293" y="475195"/>
                </a:lnTo>
                <a:lnTo>
                  <a:pt x="3450552" y="2520708"/>
                </a:lnTo>
                <a:lnTo>
                  <a:pt x="3464814" y="2520708"/>
                </a:lnTo>
                <a:lnTo>
                  <a:pt x="3099600" y="466991"/>
                </a:lnTo>
                <a:lnTo>
                  <a:pt x="3800094" y="0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903913" y="5038343"/>
            <a:ext cx="2482215" cy="2520950"/>
          </a:xfrm>
          <a:custGeom>
            <a:avLst/>
            <a:gdLst/>
            <a:ahLst/>
            <a:cxnLst/>
            <a:rect l="l" t="t" r="r" b="b"/>
            <a:pathLst>
              <a:path w="2482215" h="2520950">
                <a:moveTo>
                  <a:pt x="2482146" y="2520696"/>
                </a:moveTo>
                <a:lnTo>
                  <a:pt x="0" y="2520696"/>
                </a:lnTo>
                <a:lnTo>
                  <a:pt x="743861" y="0"/>
                </a:lnTo>
                <a:lnTo>
                  <a:pt x="2482146" y="0"/>
                </a:lnTo>
                <a:lnTo>
                  <a:pt x="2482146" y="2520696"/>
                </a:lnTo>
                <a:close/>
              </a:path>
            </a:pathLst>
          </a:custGeom>
          <a:solidFill>
            <a:srgbClr val="5ECAEF">
              <a:alpha val="3593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9131985" y="5038343"/>
            <a:ext cx="1254125" cy="2520950"/>
          </a:xfrm>
          <a:custGeom>
            <a:avLst/>
            <a:gdLst/>
            <a:ahLst/>
            <a:cxnLst/>
            <a:rect l="l" t="t" r="r" b="b"/>
            <a:pathLst>
              <a:path w="1254125" h="2520950">
                <a:moveTo>
                  <a:pt x="1254074" y="2520696"/>
                </a:moveTo>
                <a:lnTo>
                  <a:pt x="441515" y="2520696"/>
                </a:lnTo>
                <a:lnTo>
                  <a:pt x="0" y="0"/>
                </a:lnTo>
                <a:lnTo>
                  <a:pt x="1254074" y="0"/>
                </a:lnTo>
                <a:lnTo>
                  <a:pt x="1254074" y="2520696"/>
                </a:lnTo>
                <a:close/>
              </a:path>
            </a:pathLst>
          </a:custGeom>
          <a:solidFill>
            <a:srgbClr val="5ECAEF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625872" y="5038344"/>
            <a:ext cx="2760345" cy="2520950"/>
          </a:xfrm>
          <a:custGeom>
            <a:avLst/>
            <a:gdLst/>
            <a:ahLst/>
            <a:cxnLst/>
            <a:rect l="l" t="t" r="r" b="b"/>
            <a:pathLst>
              <a:path w="2760345" h="2520950">
                <a:moveTo>
                  <a:pt x="2760188" y="2520696"/>
                </a:moveTo>
                <a:lnTo>
                  <a:pt x="0" y="2520696"/>
                </a:lnTo>
                <a:lnTo>
                  <a:pt x="2150598" y="0"/>
                </a:lnTo>
                <a:lnTo>
                  <a:pt x="2760188" y="0"/>
                </a:lnTo>
                <a:lnTo>
                  <a:pt x="2760188" y="2520696"/>
                </a:lnTo>
                <a:close/>
              </a:path>
            </a:pathLst>
          </a:custGeom>
          <a:solidFill>
            <a:srgbClr val="16AFE4">
              <a:alpha val="6562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9397766" y="5038344"/>
            <a:ext cx="988694" cy="2520950"/>
          </a:xfrm>
          <a:custGeom>
            <a:avLst/>
            <a:gdLst/>
            <a:ahLst/>
            <a:cxnLst/>
            <a:rect l="l" t="t" r="r" b="b"/>
            <a:pathLst>
              <a:path w="988695" h="2520950">
                <a:moveTo>
                  <a:pt x="734553" y="2520696"/>
                </a:moveTo>
                <a:lnTo>
                  <a:pt x="681557" y="2520696"/>
                </a:lnTo>
                <a:lnTo>
                  <a:pt x="0" y="0"/>
                </a:lnTo>
                <a:lnTo>
                  <a:pt x="988293" y="0"/>
                </a:lnTo>
                <a:lnTo>
                  <a:pt x="988293" y="2513341"/>
                </a:lnTo>
                <a:lnTo>
                  <a:pt x="734553" y="2520696"/>
                </a:lnTo>
                <a:close/>
              </a:path>
            </a:pathLst>
          </a:custGeom>
          <a:solidFill>
            <a:srgbClr val="16AFE4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9451997" y="5038343"/>
            <a:ext cx="934085" cy="2520950"/>
          </a:xfrm>
          <a:custGeom>
            <a:avLst/>
            <a:gdLst/>
            <a:ahLst/>
            <a:cxnLst/>
            <a:rect l="l" t="t" r="r" b="b"/>
            <a:pathLst>
              <a:path w="934084" h="2520950">
                <a:moveTo>
                  <a:pt x="934062" y="2520696"/>
                </a:moveTo>
                <a:lnTo>
                  <a:pt x="0" y="2520696"/>
                </a:lnTo>
                <a:lnTo>
                  <a:pt x="248161" y="0"/>
                </a:lnTo>
                <a:lnTo>
                  <a:pt x="934062" y="0"/>
                </a:lnTo>
                <a:lnTo>
                  <a:pt x="934062" y="2520696"/>
                </a:lnTo>
                <a:close/>
              </a:path>
            </a:pathLst>
          </a:custGeom>
          <a:solidFill>
            <a:srgbClr val="2D83C3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9919346" y="5038343"/>
            <a:ext cx="466725" cy="2520950"/>
          </a:xfrm>
          <a:custGeom>
            <a:avLst/>
            <a:gdLst/>
            <a:ahLst/>
            <a:cxnLst/>
            <a:rect l="l" t="t" r="r" b="b"/>
            <a:pathLst>
              <a:path w="466725" h="2520950">
                <a:moveTo>
                  <a:pt x="466713" y="2520696"/>
                </a:moveTo>
                <a:lnTo>
                  <a:pt x="344584" y="2520696"/>
                </a:lnTo>
                <a:lnTo>
                  <a:pt x="0" y="0"/>
                </a:lnTo>
                <a:lnTo>
                  <a:pt x="466713" y="0"/>
                </a:lnTo>
                <a:lnTo>
                  <a:pt x="466713" y="2520696"/>
                </a:lnTo>
                <a:close/>
              </a:path>
            </a:pathLst>
          </a:custGeom>
          <a:solidFill>
            <a:srgbClr val="236291">
              <a:alpha val="816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9201233" y="5422442"/>
            <a:ext cx="1184910" cy="2136775"/>
          </a:xfrm>
          <a:custGeom>
            <a:avLst/>
            <a:gdLst/>
            <a:ahLst/>
            <a:cxnLst/>
            <a:rect l="l" t="t" r="r" b="b"/>
            <a:pathLst>
              <a:path w="1184909" h="2136775">
                <a:moveTo>
                  <a:pt x="300939" y="2136598"/>
                </a:moveTo>
                <a:lnTo>
                  <a:pt x="0" y="2136598"/>
                </a:lnTo>
                <a:lnTo>
                  <a:pt x="1184827" y="0"/>
                </a:lnTo>
                <a:lnTo>
                  <a:pt x="1184827" y="2132134"/>
                </a:lnTo>
                <a:lnTo>
                  <a:pt x="300939" y="2136598"/>
                </a:lnTo>
                <a:close/>
              </a:path>
            </a:pathLst>
          </a:custGeom>
          <a:solidFill>
            <a:srgbClr val="16AFE4">
              <a:alpha val="6562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63484" y="0"/>
            <a:ext cx="460375" cy="2519680"/>
          </a:xfrm>
          <a:custGeom>
            <a:avLst/>
            <a:gdLst/>
            <a:ahLst/>
            <a:cxnLst/>
            <a:rect l="l" t="t" r="r" b="b"/>
            <a:pathLst>
              <a:path w="460375" h="2519680">
                <a:moveTo>
                  <a:pt x="460157" y="2519172"/>
                </a:moveTo>
                <a:lnTo>
                  <a:pt x="447096" y="2519172"/>
                </a:lnTo>
                <a:lnTo>
                  <a:pt x="0" y="1525"/>
                </a:lnTo>
                <a:lnTo>
                  <a:pt x="0" y="0"/>
                </a:lnTo>
                <a:lnTo>
                  <a:pt x="12191" y="0"/>
                </a:lnTo>
                <a:lnTo>
                  <a:pt x="460157" y="2519172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91188" y="0"/>
            <a:ext cx="995044" cy="2519680"/>
          </a:xfrm>
          <a:custGeom>
            <a:avLst/>
            <a:gdLst/>
            <a:ahLst/>
            <a:cxnLst/>
            <a:rect l="l" t="t" r="r" b="b"/>
            <a:pathLst>
              <a:path w="995045" h="2519680">
                <a:moveTo>
                  <a:pt x="994872" y="2519171"/>
                </a:moveTo>
                <a:lnTo>
                  <a:pt x="0" y="2519171"/>
                </a:lnTo>
                <a:lnTo>
                  <a:pt x="743412" y="0"/>
                </a:lnTo>
                <a:lnTo>
                  <a:pt x="994872" y="10293"/>
                </a:lnTo>
                <a:lnTo>
                  <a:pt x="994872" y="2519171"/>
                </a:lnTo>
                <a:close/>
              </a:path>
            </a:pathLst>
          </a:custGeom>
          <a:solidFill>
            <a:srgbClr val="5ECAEF">
              <a:alpha val="3593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249489" y="0"/>
            <a:ext cx="2136775" cy="2519680"/>
          </a:xfrm>
          <a:custGeom>
            <a:avLst/>
            <a:gdLst/>
            <a:ahLst/>
            <a:cxnLst/>
            <a:rect l="l" t="t" r="r" b="b"/>
            <a:pathLst>
              <a:path w="2136775" h="2519680">
                <a:moveTo>
                  <a:pt x="2136570" y="2519172"/>
                </a:moveTo>
                <a:lnTo>
                  <a:pt x="441248" y="2519172"/>
                </a:lnTo>
                <a:lnTo>
                  <a:pt x="0" y="0"/>
                </a:lnTo>
                <a:lnTo>
                  <a:pt x="2136570" y="0"/>
                </a:lnTo>
                <a:lnTo>
                  <a:pt x="2136570" y="2519172"/>
                </a:lnTo>
                <a:close/>
              </a:path>
            </a:pathLst>
          </a:custGeom>
          <a:solidFill>
            <a:srgbClr val="5ECAEF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035476" y="0"/>
            <a:ext cx="2350770" cy="2519680"/>
          </a:xfrm>
          <a:custGeom>
            <a:avLst/>
            <a:gdLst/>
            <a:ahLst/>
            <a:cxnLst/>
            <a:rect l="l" t="t" r="r" b="b"/>
            <a:pathLst>
              <a:path w="2350770" h="2519680">
                <a:moveTo>
                  <a:pt x="2350584" y="2519172"/>
                </a:moveTo>
                <a:lnTo>
                  <a:pt x="681145" y="2519172"/>
                </a:lnTo>
                <a:lnTo>
                  <a:pt x="0" y="0"/>
                </a:lnTo>
                <a:lnTo>
                  <a:pt x="2350584" y="0"/>
                </a:lnTo>
                <a:lnTo>
                  <a:pt x="2350584" y="2519172"/>
                </a:lnTo>
                <a:close/>
              </a:path>
            </a:pathLst>
          </a:custGeom>
          <a:solidFill>
            <a:srgbClr val="16AFE4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948171" y="0"/>
            <a:ext cx="438150" cy="2519680"/>
          </a:xfrm>
          <a:custGeom>
            <a:avLst/>
            <a:gdLst/>
            <a:ahLst/>
            <a:cxnLst/>
            <a:rect l="l" t="t" r="r" b="b"/>
            <a:pathLst>
              <a:path w="438150" h="2519680">
                <a:moveTo>
                  <a:pt x="437888" y="2519172"/>
                </a:moveTo>
                <a:lnTo>
                  <a:pt x="0" y="2519172"/>
                </a:lnTo>
                <a:lnTo>
                  <a:pt x="248011" y="0"/>
                </a:lnTo>
                <a:lnTo>
                  <a:pt x="437888" y="0"/>
                </a:lnTo>
                <a:lnTo>
                  <a:pt x="437888" y="2519172"/>
                </a:lnTo>
                <a:close/>
              </a:path>
            </a:pathLst>
          </a:custGeom>
          <a:solidFill>
            <a:srgbClr val="2D83C3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230593" y="0"/>
            <a:ext cx="1155700" cy="2519680"/>
          </a:xfrm>
          <a:custGeom>
            <a:avLst/>
            <a:gdLst/>
            <a:ahLst/>
            <a:cxnLst/>
            <a:rect l="l" t="t" r="r" b="b"/>
            <a:pathLst>
              <a:path w="1155700" h="2519680">
                <a:moveTo>
                  <a:pt x="1155466" y="2519172"/>
                </a:moveTo>
                <a:lnTo>
                  <a:pt x="344376" y="2519172"/>
                </a:lnTo>
                <a:lnTo>
                  <a:pt x="0" y="0"/>
                </a:lnTo>
                <a:lnTo>
                  <a:pt x="1155466" y="0"/>
                </a:lnTo>
                <a:lnTo>
                  <a:pt x="1155466" y="2519172"/>
                </a:lnTo>
                <a:close/>
              </a:path>
            </a:pathLst>
          </a:custGeom>
          <a:solidFill>
            <a:srgbClr val="236291">
              <a:alpha val="816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6480" y="3382805"/>
            <a:ext cx="296043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5255" y="2831084"/>
            <a:ext cx="5082889" cy="409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earchgate.net/publication/344563082_An_Automated_System_to_Limit" TargetMode="External"/><Relationship Id="rId3" Type="http://schemas.openxmlformats.org/officeDocument/2006/relationships/hyperlink" Target="http://www.pyimagesearch.com/2020/05/04/covid-19-face-mask-detector-with-opencv-" TargetMode="External"/><Relationship Id="rId4" Type="http://schemas.openxmlformats.org/officeDocument/2006/relationships/hyperlink" Target="http://www.researchgate.net/publication/345316359_Deep_Learning_Framework_to_Det" TargetMode="External"/><Relationship Id="rId5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816" y="1817658"/>
            <a:ext cx="8685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Arial"/>
                <a:cs typeface="Arial"/>
              </a:rPr>
              <a:t>Facial </a:t>
            </a:r>
            <a:r>
              <a:rPr dirty="0" spc="-10" b="1">
                <a:latin typeface="Arial"/>
                <a:cs typeface="Arial"/>
              </a:rPr>
              <a:t>Mask </a:t>
            </a:r>
            <a:r>
              <a:rPr dirty="0" spc="-5" b="1">
                <a:latin typeface="Arial"/>
                <a:cs typeface="Arial"/>
              </a:rPr>
              <a:t>Detection System </a:t>
            </a:r>
            <a:r>
              <a:rPr dirty="0" b="1">
                <a:latin typeface="Arial"/>
                <a:cs typeface="Arial"/>
              </a:rPr>
              <a:t>using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"/>
            <a:ext cx="10081260" cy="1871980"/>
            <a:chOff x="304800" y="3048"/>
            <a:chExt cx="10081260" cy="1871980"/>
          </a:xfrm>
        </p:grpSpPr>
        <p:sp>
          <p:nvSpPr>
            <p:cNvPr id="4" name="object 4"/>
            <p:cNvSpPr/>
            <p:nvPr/>
          </p:nvSpPr>
          <p:spPr>
            <a:xfrm>
              <a:off x="449579" y="3048"/>
              <a:ext cx="9936480" cy="1871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1731264"/>
              <a:ext cx="10081260" cy="26034"/>
            </a:xfrm>
            <a:custGeom>
              <a:avLst/>
              <a:gdLst/>
              <a:ahLst/>
              <a:cxnLst/>
              <a:rect l="l" t="t" r="r" b="b"/>
              <a:pathLst>
                <a:path w="10081260" h="26035">
                  <a:moveTo>
                    <a:pt x="0" y="25908"/>
                  </a:moveTo>
                  <a:lnTo>
                    <a:pt x="0" y="0"/>
                  </a:lnTo>
                  <a:lnTo>
                    <a:pt x="10081260" y="0"/>
                  </a:lnTo>
                  <a:lnTo>
                    <a:pt x="10081260" y="25908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04800" y="4482693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585" y="3076359"/>
                </a:moveTo>
                <a:lnTo>
                  <a:pt x="89141" y="555650"/>
                </a:lnTo>
                <a:lnTo>
                  <a:pt x="0" y="0"/>
                </a:lnTo>
                <a:lnTo>
                  <a:pt x="0" y="555650"/>
                </a:lnTo>
                <a:lnTo>
                  <a:pt x="0" y="3076359"/>
                </a:lnTo>
                <a:lnTo>
                  <a:pt x="493585" y="3076359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5955029" y="2519171"/>
            <a:ext cx="4431030" cy="5039995"/>
            <a:chOff x="5955029" y="2519171"/>
            <a:chExt cx="4431030" cy="5039995"/>
          </a:xfrm>
        </p:grpSpPr>
        <p:sp>
          <p:nvSpPr>
            <p:cNvPr id="8" name="object 8"/>
            <p:cNvSpPr/>
            <p:nvPr/>
          </p:nvSpPr>
          <p:spPr>
            <a:xfrm>
              <a:off x="8510575" y="2519171"/>
              <a:ext cx="1875789" cy="2519680"/>
            </a:xfrm>
            <a:custGeom>
              <a:avLst/>
              <a:gdLst/>
              <a:ahLst/>
              <a:cxnLst/>
              <a:rect l="l" t="t" r="r" b="b"/>
              <a:pathLst>
                <a:path w="1875790" h="2519679">
                  <a:moveTo>
                    <a:pt x="461022" y="2519172"/>
                  </a:moveTo>
                  <a:lnTo>
                    <a:pt x="13055" y="0"/>
                  </a:lnTo>
                  <a:lnTo>
                    <a:pt x="0" y="0"/>
                  </a:lnTo>
                  <a:lnTo>
                    <a:pt x="447370" y="2519172"/>
                  </a:lnTo>
                  <a:lnTo>
                    <a:pt x="461022" y="2519172"/>
                  </a:lnTo>
                  <a:close/>
                </a:path>
                <a:path w="1875790" h="2519679">
                  <a:moveTo>
                    <a:pt x="1875485" y="2082812"/>
                  </a:moveTo>
                  <a:lnTo>
                    <a:pt x="1221143" y="2519172"/>
                  </a:lnTo>
                  <a:lnTo>
                    <a:pt x="1244549" y="2519172"/>
                  </a:lnTo>
                  <a:lnTo>
                    <a:pt x="1875485" y="2098548"/>
                  </a:lnTo>
                  <a:lnTo>
                    <a:pt x="1875485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7775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55030" y="5038344"/>
              <a:ext cx="3800475" cy="2520950"/>
            </a:xfrm>
            <a:custGeom>
              <a:avLst/>
              <a:gdLst/>
              <a:ahLst/>
              <a:cxnLst/>
              <a:rect l="l" t="t" r="r" b="b"/>
              <a:pathLst>
                <a:path w="3800475" h="2520950">
                  <a:moveTo>
                    <a:pt x="3800094" y="0"/>
                  </a:moveTo>
                  <a:lnTo>
                    <a:pt x="3776688" y="0"/>
                  </a:lnTo>
                  <a:lnTo>
                    <a:pt x="3097149" y="453186"/>
                  </a:lnTo>
                  <a:lnTo>
                    <a:pt x="3016567" y="0"/>
                  </a:lnTo>
                  <a:lnTo>
                    <a:pt x="3002915" y="0"/>
                  </a:lnTo>
                  <a:lnTo>
                    <a:pt x="3084842" y="461391"/>
                  </a:lnTo>
                  <a:lnTo>
                    <a:pt x="3810" y="2516124"/>
                  </a:lnTo>
                  <a:lnTo>
                    <a:pt x="749" y="2519184"/>
                  </a:lnTo>
                  <a:lnTo>
                    <a:pt x="0" y="2520696"/>
                  </a:lnTo>
                  <a:lnTo>
                    <a:pt x="19050" y="2520696"/>
                  </a:lnTo>
                  <a:lnTo>
                    <a:pt x="3087293" y="475195"/>
                  </a:lnTo>
                  <a:lnTo>
                    <a:pt x="3450552" y="2520708"/>
                  </a:lnTo>
                  <a:lnTo>
                    <a:pt x="3464814" y="2520708"/>
                  </a:lnTo>
                  <a:lnTo>
                    <a:pt x="3099600" y="466991"/>
                  </a:lnTo>
                  <a:lnTo>
                    <a:pt x="380009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03913" y="5038343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131985" y="5038343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451997" y="5038343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919346" y="5038343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750"/>
              </a:lnSpc>
              <a:spcBef>
                <a:spcPts val="100"/>
              </a:spcBef>
            </a:pPr>
            <a:r>
              <a:rPr dirty="0"/>
              <a:t>Group </a:t>
            </a:r>
            <a:r>
              <a:rPr dirty="0" spc="-5"/>
              <a:t>No.:</a:t>
            </a:r>
            <a:r>
              <a:rPr dirty="0" spc="-70"/>
              <a:t> </a:t>
            </a:r>
            <a:r>
              <a:rPr dirty="0"/>
              <a:t>6</a:t>
            </a:r>
          </a:p>
          <a:p>
            <a:pPr algn="ctr" marL="5080" marR="5080" indent="1270">
              <a:lnSpc>
                <a:spcPct val="93000"/>
              </a:lnSpc>
              <a:spcBef>
                <a:spcPts val="180"/>
              </a:spcBef>
            </a:pPr>
            <a:r>
              <a:rPr dirty="0" spc="5" b="1">
                <a:latin typeface="Times New Roman"/>
                <a:cs typeface="Times New Roman"/>
              </a:rPr>
              <a:t>Harsh </a:t>
            </a:r>
            <a:r>
              <a:rPr dirty="0" b="1">
                <a:latin typeface="Times New Roman"/>
                <a:cs typeface="Times New Roman"/>
              </a:rPr>
              <a:t>Saraiya – </a:t>
            </a:r>
            <a:r>
              <a:rPr dirty="0" spc="5" b="1">
                <a:latin typeface="Times New Roman"/>
                <a:cs typeface="Times New Roman"/>
              </a:rPr>
              <a:t>18104006  </a:t>
            </a:r>
            <a:r>
              <a:rPr dirty="0" b="1">
                <a:latin typeface="Times New Roman"/>
                <a:cs typeface="Times New Roman"/>
              </a:rPr>
              <a:t>Prajakta Mhaske –</a:t>
            </a:r>
            <a:r>
              <a:rPr dirty="0" spc="-140" b="1">
                <a:latin typeface="Times New Roman"/>
                <a:cs typeface="Times New Roman"/>
              </a:rPr>
              <a:t> </a:t>
            </a:r>
            <a:r>
              <a:rPr dirty="0" spc="5" b="1">
                <a:latin typeface="Times New Roman"/>
                <a:cs typeface="Times New Roman"/>
              </a:rPr>
              <a:t>18104036  </a:t>
            </a:r>
            <a:r>
              <a:rPr dirty="0" b="1">
                <a:latin typeface="Times New Roman"/>
                <a:cs typeface="Times New Roman"/>
              </a:rPr>
              <a:t>Saloni Rane</a:t>
            </a:r>
            <a:r>
              <a:rPr dirty="0" spc="-80" b="1">
                <a:latin typeface="Times New Roman"/>
                <a:cs typeface="Times New Roman"/>
              </a:rPr>
              <a:t> </a:t>
            </a:r>
            <a:r>
              <a:rPr dirty="0" spc="5" b="1">
                <a:latin typeface="Times New Roman"/>
                <a:cs typeface="Times New Roman"/>
              </a:rPr>
              <a:t>-18104009</a:t>
            </a:r>
          </a:p>
          <a:p>
            <a:pPr algn="ctr">
              <a:lnSpc>
                <a:spcPts val="3710"/>
              </a:lnSpc>
              <a:spcBef>
                <a:spcPts val="2855"/>
              </a:spcBef>
            </a:pPr>
            <a:r>
              <a:rPr dirty="0" spc="-5" b="1">
                <a:latin typeface="Times New Roman"/>
                <a:cs typeface="Times New Roman"/>
              </a:rPr>
              <a:t>Guided</a:t>
            </a:r>
            <a:r>
              <a:rPr dirty="0" spc="-60" b="1">
                <a:latin typeface="Times New Roman"/>
                <a:cs typeface="Times New Roman"/>
              </a:rPr>
              <a:t> </a:t>
            </a:r>
            <a:r>
              <a:rPr dirty="0" spc="5" b="1">
                <a:latin typeface="Times New Roman"/>
                <a:cs typeface="Times New Roman"/>
              </a:rPr>
              <a:t>by</a:t>
            </a:r>
          </a:p>
          <a:p>
            <a:pPr algn="ctr" marL="212090" marR="212725" indent="-635">
              <a:lnSpc>
                <a:spcPct val="93000"/>
              </a:lnSpc>
              <a:spcBef>
                <a:spcPts val="140"/>
              </a:spcBef>
            </a:pPr>
            <a:r>
              <a:rPr dirty="0" spc="-15" b="1">
                <a:latin typeface="Times New Roman"/>
                <a:cs typeface="Times New Roman"/>
              </a:rPr>
              <a:t>Prof. </a:t>
            </a:r>
            <a:r>
              <a:rPr dirty="0" spc="5" b="1">
                <a:latin typeface="Times New Roman"/>
                <a:cs typeface="Times New Roman"/>
              </a:rPr>
              <a:t>Kiran </a:t>
            </a:r>
            <a:r>
              <a:rPr dirty="0" b="1">
                <a:latin typeface="Times New Roman"/>
                <a:cs typeface="Times New Roman"/>
              </a:rPr>
              <a:t>Deshpande  </a:t>
            </a:r>
            <a:r>
              <a:rPr dirty="0" spc="-15" b="1">
                <a:latin typeface="Times New Roman"/>
                <a:cs typeface="Times New Roman"/>
              </a:rPr>
              <a:t>Prof. </a:t>
            </a:r>
            <a:r>
              <a:rPr dirty="0" spc="-5" b="1">
                <a:latin typeface="Times New Roman"/>
                <a:cs typeface="Times New Roman"/>
              </a:rPr>
              <a:t>Kaushiki</a:t>
            </a:r>
            <a:r>
              <a:rPr dirty="0" spc="-90" b="1">
                <a:latin typeface="Times New Roman"/>
                <a:cs typeface="Times New Roman"/>
              </a:rPr>
              <a:t> </a:t>
            </a:r>
            <a:r>
              <a:rPr dirty="0" spc="5" b="1">
                <a:latin typeface="Times New Roman"/>
                <a:cs typeface="Times New Roman"/>
              </a:rPr>
              <a:t>Upadhyaya  </a:t>
            </a:r>
            <a:r>
              <a:rPr dirty="0" spc="-15" b="1">
                <a:latin typeface="Times New Roman"/>
                <a:cs typeface="Times New Roman"/>
              </a:rPr>
              <a:t>Prof. </a:t>
            </a:r>
            <a:r>
              <a:rPr dirty="0" b="1">
                <a:latin typeface="Times New Roman"/>
                <a:cs typeface="Times New Roman"/>
              </a:rPr>
              <a:t>Nahid</a:t>
            </a:r>
            <a:r>
              <a:rPr dirty="0" spc="-5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Shaikh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127" y="919929"/>
            <a:ext cx="82956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8. </a:t>
            </a:r>
            <a:r>
              <a:rPr dirty="0" sz="3200" spc="-5" b="1">
                <a:latin typeface="Times New Roman"/>
                <a:cs typeface="Times New Roman"/>
              </a:rPr>
              <a:t>Status </a:t>
            </a:r>
            <a:r>
              <a:rPr dirty="0" sz="3200" b="1">
                <a:latin typeface="Times New Roman"/>
                <a:cs typeface="Times New Roman"/>
              </a:rPr>
              <a:t>of </a:t>
            </a:r>
            <a:r>
              <a:rPr dirty="0" sz="3200" spc="5" b="1">
                <a:latin typeface="Times New Roman"/>
                <a:cs typeface="Times New Roman"/>
              </a:rPr>
              <a:t>Paper </a:t>
            </a:r>
            <a:r>
              <a:rPr dirty="0" sz="3200" b="1">
                <a:latin typeface="Times New Roman"/>
                <a:cs typeface="Times New Roman"/>
              </a:rPr>
              <a:t>Draft &amp; </a:t>
            </a:r>
            <a:r>
              <a:rPr dirty="0" sz="3200" spc="-35" b="1">
                <a:latin typeface="Times New Roman"/>
                <a:cs typeface="Times New Roman"/>
              </a:rPr>
              <a:t>Targeted</a:t>
            </a:r>
            <a:r>
              <a:rPr dirty="0" sz="3200" spc="-30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Conference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4482693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585" y="3076359"/>
                </a:moveTo>
                <a:lnTo>
                  <a:pt x="89141" y="555650"/>
                </a:lnTo>
                <a:lnTo>
                  <a:pt x="0" y="0"/>
                </a:lnTo>
                <a:lnTo>
                  <a:pt x="0" y="555650"/>
                </a:lnTo>
                <a:lnTo>
                  <a:pt x="0" y="3076359"/>
                </a:lnTo>
                <a:lnTo>
                  <a:pt x="493585" y="3076359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955029" y="2519171"/>
            <a:ext cx="4431030" cy="5039995"/>
            <a:chOff x="5955029" y="2519171"/>
            <a:chExt cx="4431030" cy="5039995"/>
          </a:xfrm>
        </p:grpSpPr>
        <p:sp>
          <p:nvSpPr>
            <p:cNvPr id="5" name="object 5"/>
            <p:cNvSpPr/>
            <p:nvPr/>
          </p:nvSpPr>
          <p:spPr>
            <a:xfrm>
              <a:off x="8510575" y="2519171"/>
              <a:ext cx="1875789" cy="2519680"/>
            </a:xfrm>
            <a:custGeom>
              <a:avLst/>
              <a:gdLst/>
              <a:ahLst/>
              <a:cxnLst/>
              <a:rect l="l" t="t" r="r" b="b"/>
              <a:pathLst>
                <a:path w="1875790" h="2519679">
                  <a:moveTo>
                    <a:pt x="461022" y="2519172"/>
                  </a:moveTo>
                  <a:lnTo>
                    <a:pt x="13055" y="0"/>
                  </a:lnTo>
                  <a:lnTo>
                    <a:pt x="0" y="0"/>
                  </a:lnTo>
                  <a:lnTo>
                    <a:pt x="447370" y="2519172"/>
                  </a:lnTo>
                  <a:lnTo>
                    <a:pt x="461022" y="2519172"/>
                  </a:lnTo>
                  <a:close/>
                </a:path>
                <a:path w="1875790" h="2519679">
                  <a:moveTo>
                    <a:pt x="1875485" y="2082812"/>
                  </a:moveTo>
                  <a:lnTo>
                    <a:pt x="1221143" y="2519172"/>
                  </a:lnTo>
                  <a:lnTo>
                    <a:pt x="1244549" y="2519172"/>
                  </a:lnTo>
                  <a:lnTo>
                    <a:pt x="1875485" y="2098548"/>
                  </a:lnTo>
                  <a:lnTo>
                    <a:pt x="1875485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47775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55030" y="5038344"/>
              <a:ext cx="3800475" cy="2520950"/>
            </a:xfrm>
            <a:custGeom>
              <a:avLst/>
              <a:gdLst/>
              <a:ahLst/>
              <a:cxnLst/>
              <a:rect l="l" t="t" r="r" b="b"/>
              <a:pathLst>
                <a:path w="3800475" h="2520950">
                  <a:moveTo>
                    <a:pt x="3800094" y="0"/>
                  </a:moveTo>
                  <a:lnTo>
                    <a:pt x="3776688" y="0"/>
                  </a:lnTo>
                  <a:lnTo>
                    <a:pt x="3097149" y="453186"/>
                  </a:lnTo>
                  <a:lnTo>
                    <a:pt x="3016567" y="0"/>
                  </a:lnTo>
                  <a:lnTo>
                    <a:pt x="3002915" y="0"/>
                  </a:lnTo>
                  <a:lnTo>
                    <a:pt x="3084842" y="461391"/>
                  </a:lnTo>
                  <a:lnTo>
                    <a:pt x="3810" y="2516124"/>
                  </a:lnTo>
                  <a:lnTo>
                    <a:pt x="749" y="2519184"/>
                  </a:lnTo>
                  <a:lnTo>
                    <a:pt x="0" y="2520696"/>
                  </a:lnTo>
                  <a:lnTo>
                    <a:pt x="19050" y="2520696"/>
                  </a:lnTo>
                  <a:lnTo>
                    <a:pt x="3087293" y="475195"/>
                  </a:lnTo>
                  <a:lnTo>
                    <a:pt x="3450552" y="2520708"/>
                  </a:lnTo>
                  <a:lnTo>
                    <a:pt x="3464814" y="2520708"/>
                  </a:lnTo>
                  <a:lnTo>
                    <a:pt x="3099600" y="466991"/>
                  </a:lnTo>
                  <a:lnTo>
                    <a:pt x="380009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03913" y="5038343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31985" y="5038343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51997" y="5038343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919346" y="5038343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91924" y="2146856"/>
            <a:ext cx="7525384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" algn="l"/>
                <a:tab pos="609600" algn="l"/>
              </a:tabLst>
            </a:pPr>
            <a:r>
              <a:rPr dirty="0" sz="1900" spc="-215">
                <a:solidFill>
                  <a:srgbClr val="5ECAEF"/>
                </a:solidFill>
                <a:latin typeface="Georgia"/>
                <a:cs typeface="Georgia"/>
              </a:rPr>
              <a:t>	</a:t>
            </a:r>
            <a:r>
              <a:rPr dirty="0" u="heavy" sz="2400" spc="-1735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sz="2400" spc="-1735" b="1">
                <a:solidFill>
                  <a:srgbClr val="3F3F3F"/>
                </a:solidFill>
                <a:latin typeface="Times New Roman"/>
                <a:cs typeface="Times New Roman"/>
              </a:rPr>
              <a:t>		</a:t>
            </a:r>
            <a:r>
              <a:rPr dirty="0" u="heavy"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bstract &amp; </a:t>
            </a:r>
            <a:r>
              <a:rPr dirty="0" u="heavy" sz="2400" spc="-5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Introduction </a:t>
            </a:r>
            <a:r>
              <a:rPr dirty="0" u="heavy"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of our </a:t>
            </a:r>
            <a:r>
              <a:rPr dirty="0" u="heavy" sz="2400" spc="-5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Project has been</a:t>
            </a:r>
            <a:r>
              <a:rPr dirty="0" u="heavy" sz="2400" spc="-155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done.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sz="2400" spc="-30" b="1">
                <a:solidFill>
                  <a:srgbClr val="3F3F3F"/>
                </a:solidFill>
                <a:latin typeface="Times New Roman"/>
                <a:cs typeface="Times New Roman"/>
              </a:rPr>
              <a:t>Targeted</a:t>
            </a:r>
            <a:r>
              <a:rPr dirty="0" sz="2400" spc="-20" b="1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F3F3F"/>
                </a:solidFill>
                <a:latin typeface="Times New Roman"/>
                <a:cs typeface="Times New Roman"/>
              </a:rPr>
              <a:t>Conferences:</a:t>
            </a:r>
            <a:endParaRPr sz="2400">
              <a:latin typeface="Times New Roman"/>
              <a:cs typeface="Times New Roman"/>
            </a:endParaRPr>
          </a:p>
          <a:p>
            <a:pPr marL="390525" marR="5715" indent="-378460">
              <a:lnSpc>
                <a:spcPct val="100000"/>
              </a:lnSpc>
              <a:spcBef>
                <a:spcPts val="1105"/>
              </a:spcBef>
              <a:tabLst>
                <a:tab pos="464820" algn="l"/>
              </a:tabLst>
            </a:pPr>
            <a:r>
              <a:rPr dirty="0" sz="1900" spc="-215">
                <a:solidFill>
                  <a:srgbClr val="5ECAEF"/>
                </a:solidFill>
                <a:latin typeface="Georgia"/>
                <a:cs typeface="Georgia"/>
              </a:rPr>
              <a:t>		</a:t>
            </a:r>
            <a:r>
              <a:rPr dirty="0" sz="2400" spc="-5">
                <a:solidFill>
                  <a:srgbClr val="3F3F3F"/>
                </a:solidFill>
                <a:latin typeface="Liberation Serif"/>
                <a:cs typeface="Liberation Serif"/>
              </a:rPr>
              <a:t>3rd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International </a:t>
            </a:r>
            <a:r>
              <a:rPr dirty="0" sz="2400" spc="-5">
                <a:solidFill>
                  <a:srgbClr val="3F3F3F"/>
                </a:solidFill>
                <a:latin typeface="Liberation Serif"/>
                <a:cs typeface="Liberation Serif"/>
              </a:rPr>
              <a:t>Conference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on </a:t>
            </a:r>
            <a:r>
              <a:rPr dirty="0" sz="2400" spc="-5">
                <a:solidFill>
                  <a:srgbClr val="3F3F3F"/>
                </a:solidFill>
                <a:latin typeface="Liberation Serif"/>
                <a:cs typeface="Liberation Serif"/>
              </a:rPr>
              <a:t>Deep Learning,</a:t>
            </a:r>
            <a:r>
              <a:rPr dirty="0" sz="2400" spc="-204">
                <a:solidFill>
                  <a:srgbClr val="3F3F3F"/>
                </a:solidFill>
                <a:latin typeface="Liberation Serif"/>
                <a:cs typeface="Liberation Serif"/>
              </a:rPr>
              <a:t>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Artificial  Intelligence </a:t>
            </a:r>
            <a:r>
              <a:rPr dirty="0" sz="2400" spc="-5">
                <a:solidFill>
                  <a:srgbClr val="3F3F3F"/>
                </a:solidFill>
                <a:latin typeface="Liberation Serif"/>
                <a:cs typeface="Liberation Serif"/>
              </a:rPr>
              <a:t>and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Robotics, </a:t>
            </a:r>
            <a:r>
              <a:rPr dirty="0" sz="2400" spc="-5">
                <a:solidFill>
                  <a:srgbClr val="3F3F3F"/>
                </a:solidFill>
                <a:latin typeface="Liberation Serif"/>
                <a:cs typeface="Liberation Serif"/>
              </a:rPr>
              <a:t>(ICDLAIR)</a:t>
            </a:r>
            <a:r>
              <a:rPr dirty="0" sz="2400" spc="-55">
                <a:solidFill>
                  <a:srgbClr val="3F3F3F"/>
                </a:solidFill>
                <a:latin typeface="Liberation Serif"/>
                <a:cs typeface="Liberation Serif"/>
              </a:rPr>
              <a:t>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2021.</a:t>
            </a:r>
            <a:endParaRPr sz="2400">
              <a:latin typeface="Liberation Serif"/>
              <a:cs typeface="Liberation Serif"/>
            </a:endParaRPr>
          </a:p>
          <a:p>
            <a:pPr marL="620395">
              <a:lnSpc>
                <a:spcPct val="100000"/>
              </a:lnSpc>
              <a:spcBef>
                <a:spcPts val="1100"/>
              </a:spcBef>
            </a:pP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Paper </a:t>
            </a:r>
            <a:r>
              <a:rPr dirty="0" sz="2400" spc="-5">
                <a:solidFill>
                  <a:srgbClr val="3F3F3F"/>
                </a:solidFill>
                <a:latin typeface="Liberation Serif"/>
                <a:cs typeface="Liberation Serif"/>
              </a:rPr>
              <a:t>Submission Deadline: September</a:t>
            </a:r>
            <a:r>
              <a:rPr dirty="0" sz="2400" spc="-15">
                <a:solidFill>
                  <a:srgbClr val="3F3F3F"/>
                </a:solidFill>
                <a:latin typeface="Liberation Serif"/>
                <a:cs typeface="Liberation Serif"/>
              </a:rPr>
              <a:t>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05,2021</a:t>
            </a:r>
            <a:endParaRPr sz="24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2600">
              <a:latin typeface="Liberation Serif"/>
              <a:cs typeface="Liberation Serif"/>
            </a:endParaRPr>
          </a:p>
          <a:p>
            <a:pPr marL="390525" marR="5080" indent="-378460">
              <a:lnSpc>
                <a:spcPct val="100000"/>
              </a:lnSpc>
              <a:spcBef>
                <a:spcPts val="2090"/>
              </a:spcBef>
              <a:tabLst>
                <a:tab pos="464820" algn="l"/>
              </a:tabLst>
            </a:pPr>
            <a:r>
              <a:rPr dirty="0" sz="1900" spc="-215">
                <a:solidFill>
                  <a:srgbClr val="5ECAEF"/>
                </a:solidFill>
                <a:latin typeface="Georgia"/>
                <a:cs typeface="Georgia"/>
              </a:rPr>
              <a:t>		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International Conference </a:t>
            </a:r>
            <a:r>
              <a:rPr dirty="0" sz="2400" spc="-15">
                <a:solidFill>
                  <a:srgbClr val="3F3F3F"/>
                </a:solidFill>
                <a:latin typeface="Liberation Serif"/>
                <a:cs typeface="Liberation Serif"/>
              </a:rPr>
              <a:t>On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Big </a:t>
            </a:r>
            <a:r>
              <a:rPr dirty="0" sz="2400" spc="-5">
                <a:solidFill>
                  <a:srgbClr val="3F3F3F"/>
                </a:solidFill>
                <a:latin typeface="Liberation Serif"/>
                <a:cs typeface="Liberation Serif"/>
              </a:rPr>
              <a:t>Data,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Machine</a:t>
            </a:r>
            <a:r>
              <a:rPr dirty="0" sz="2400" spc="-125">
                <a:solidFill>
                  <a:srgbClr val="3F3F3F"/>
                </a:solidFill>
                <a:latin typeface="Liberation Serif"/>
                <a:cs typeface="Liberation Serif"/>
              </a:rPr>
              <a:t>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Learning  and</a:t>
            </a:r>
            <a:r>
              <a:rPr dirty="0" sz="2400" spc="-175">
                <a:solidFill>
                  <a:srgbClr val="3F3F3F"/>
                </a:solidFill>
                <a:latin typeface="Liberation Serif"/>
                <a:cs typeface="Liberation Serif"/>
              </a:rPr>
              <a:t>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Applications.</a:t>
            </a:r>
            <a:endParaRPr sz="2400">
              <a:latin typeface="Liberation Serif"/>
              <a:cs typeface="Liberation Serif"/>
            </a:endParaRPr>
          </a:p>
          <a:p>
            <a:pPr marL="467995">
              <a:lnSpc>
                <a:spcPct val="100000"/>
              </a:lnSpc>
              <a:spcBef>
                <a:spcPts val="1105"/>
              </a:spcBef>
            </a:pP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Paper </a:t>
            </a:r>
            <a:r>
              <a:rPr dirty="0" sz="2400" spc="-5">
                <a:solidFill>
                  <a:srgbClr val="3F3F3F"/>
                </a:solidFill>
                <a:latin typeface="Liberation Serif"/>
                <a:cs typeface="Liberation Serif"/>
              </a:rPr>
              <a:t>Submission Deadline: September</a:t>
            </a:r>
            <a:r>
              <a:rPr dirty="0" sz="2400" spc="-15">
                <a:solidFill>
                  <a:srgbClr val="3F3F3F"/>
                </a:solidFill>
                <a:latin typeface="Liberation Serif"/>
                <a:cs typeface="Liberation Serif"/>
              </a:rPr>
              <a:t> </a:t>
            </a:r>
            <a:r>
              <a:rPr dirty="0" sz="2400">
                <a:solidFill>
                  <a:srgbClr val="3F3F3F"/>
                </a:solidFill>
                <a:latin typeface="Liberation Serif"/>
                <a:cs typeface="Liberation Serif"/>
              </a:rPr>
              <a:t>25,2021</a:t>
            </a:r>
            <a:endParaRPr sz="24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988" y="627333"/>
            <a:ext cx="26041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9.</a:t>
            </a:r>
            <a:r>
              <a:rPr dirty="0" spc="-9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2519171"/>
            <a:ext cx="10081260" cy="5039995"/>
            <a:chOff x="304800" y="2519171"/>
            <a:chExt cx="10081260" cy="5039995"/>
          </a:xfrm>
        </p:grpSpPr>
        <p:sp>
          <p:nvSpPr>
            <p:cNvPr id="4" name="object 4"/>
            <p:cNvSpPr/>
            <p:nvPr/>
          </p:nvSpPr>
          <p:spPr>
            <a:xfrm>
              <a:off x="304800" y="2519172"/>
              <a:ext cx="10081260" cy="2519680"/>
            </a:xfrm>
            <a:custGeom>
              <a:avLst/>
              <a:gdLst/>
              <a:ahLst/>
              <a:cxnLst/>
              <a:rect l="l" t="t" r="r" b="b"/>
              <a:pathLst>
                <a:path w="10081260" h="2519679">
                  <a:moveTo>
                    <a:pt x="10081260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10081260" y="0"/>
                  </a:lnTo>
                  <a:lnTo>
                    <a:pt x="10081260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2519171"/>
              <a:ext cx="10081260" cy="2519680"/>
            </a:xfrm>
            <a:custGeom>
              <a:avLst/>
              <a:gdLst/>
              <a:ahLst/>
              <a:cxnLst/>
              <a:rect l="l" t="t" r="r" b="b"/>
              <a:pathLst>
                <a:path w="10081260" h="2519679">
                  <a:moveTo>
                    <a:pt x="89141" y="2519172"/>
                  </a:moveTo>
                  <a:lnTo>
                    <a:pt x="0" y="1963521"/>
                  </a:lnTo>
                  <a:lnTo>
                    <a:pt x="0" y="2519172"/>
                  </a:lnTo>
                  <a:lnTo>
                    <a:pt x="89141" y="2519172"/>
                  </a:lnTo>
                  <a:close/>
                </a:path>
                <a:path w="10081260" h="2519679">
                  <a:moveTo>
                    <a:pt x="8666797" y="2519172"/>
                  </a:moveTo>
                  <a:lnTo>
                    <a:pt x="8218830" y="0"/>
                  </a:lnTo>
                  <a:lnTo>
                    <a:pt x="8205775" y="0"/>
                  </a:lnTo>
                  <a:lnTo>
                    <a:pt x="8653145" y="2519172"/>
                  </a:lnTo>
                  <a:lnTo>
                    <a:pt x="8666797" y="2519172"/>
                  </a:lnTo>
                  <a:close/>
                </a:path>
                <a:path w="10081260" h="2519679">
                  <a:moveTo>
                    <a:pt x="10081260" y="2082812"/>
                  </a:moveTo>
                  <a:lnTo>
                    <a:pt x="9426918" y="2519172"/>
                  </a:lnTo>
                  <a:lnTo>
                    <a:pt x="9450324" y="2519172"/>
                  </a:lnTo>
                  <a:lnTo>
                    <a:pt x="10081260" y="2098548"/>
                  </a:lnTo>
                  <a:lnTo>
                    <a:pt x="10081260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47776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" y="5038344"/>
              <a:ext cx="9450705" cy="2520950"/>
            </a:xfrm>
            <a:custGeom>
              <a:avLst/>
              <a:gdLst/>
              <a:ahLst/>
              <a:cxnLst/>
              <a:rect l="l" t="t" r="r" b="b"/>
              <a:pathLst>
                <a:path w="9450705" h="2520950">
                  <a:moveTo>
                    <a:pt x="493585" y="2520708"/>
                  </a:moveTo>
                  <a:lnTo>
                    <a:pt x="89141" y="0"/>
                  </a:lnTo>
                  <a:lnTo>
                    <a:pt x="0" y="0"/>
                  </a:lnTo>
                  <a:lnTo>
                    <a:pt x="0" y="2520708"/>
                  </a:lnTo>
                  <a:lnTo>
                    <a:pt x="493585" y="2520708"/>
                  </a:lnTo>
                  <a:close/>
                </a:path>
                <a:path w="9450705" h="2520950">
                  <a:moveTo>
                    <a:pt x="9450324" y="0"/>
                  </a:moveTo>
                  <a:lnTo>
                    <a:pt x="9426918" y="0"/>
                  </a:lnTo>
                  <a:lnTo>
                    <a:pt x="8747379" y="453186"/>
                  </a:lnTo>
                  <a:lnTo>
                    <a:pt x="8666797" y="0"/>
                  </a:lnTo>
                  <a:lnTo>
                    <a:pt x="8653145" y="0"/>
                  </a:lnTo>
                  <a:lnTo>
                    <a:pt x="8735073" y="461391"/>
                  </a:lnTo>
                  <a:lnTo>
                    <a:pt x="5654040" y="2516124"/>
                  </a:lnTo>
                  <a:lnTo>
                    <a:pt x="5650979" y="2519184"/>
                  </a:lnTo>
                  <a:lnTo>
                    <a:pt x="5650230" y="2520696"/>
                  </a:lnTo>
                  <a:lnTo>
                    <a:pt x="5669280" y="2520696"/>
                  </a:lnTo>
                  <a:lnTo>
                    <a:pt x="8737524" y="475195"/>
                  </a:lnTo>
                  <a:lnTo>
                    <a:pt x="9100782" y="2520708"/>
                  </a:lnTo>
                  <a:lnTo>
                    <a:pt x="9115044" y="2520708"/>
                  </a:lnTo>
                  <a:lnTo>
                    <a:pt x="8749830" y="466991"/>
                  </a:lnTo>
                  <a:lnTo>
                    <a:pt x="945032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03913" y="5038343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31986" y="5038343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51998" y="5038343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919346" y="5038343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5030" y="1671303"/>
            <a:ext cx="9427210" cy="4719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2D83C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u="sng" sz="2000" spc="-100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</a:rPr>
              <a:t>h</a:t>
            </a:r>
            <a:r>
              <a:rPr dirty="0" sz="2000" spc="434">
                <a:solidFill>
                  <a:srgbClr val="3FCDE6"/>
                </a:solidFill>
                <a:latin typeface="Liberation Serif"/>
                <a:cs typeface="Liberation Serif"/>
              </a:rPr>
              <a:t> </a:t>
            </a:r>
            <a:r>
              <a:rPr dirty="0" u="sng" sz="2000" spc="-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</a:rPr>
              <a:t>ttps://</a:t>
            </a:r>
            <a:r>
              <a:rPr dirty="0" u="sng" sz="2000" spc="-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  <a:hlinkClick r:id="rId2"/>
              </a:rPr>
              <a:t>www.researchgate.net/publication/344563082_An_Automated_System_to_Limit</a:t>
            </a:r>
            <a:endParaRPr sz="2000">
              <a:latin typeface="Liberation Serif"/>
              <a:cs typeface="Liberation Serif"/>
            </a:endParaRPr>
          </a:p>
          <a:p>
            <a:pPr marL="469265">
              <a:lnSpc>
                <a:spcPct val="100000"/>
              </a:lnSpc>
            </a:pPr>
            <a:r>
              <a:rPr dirty="0" u="sng" sz="2000" spc="-100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</a:rPr>
              <a:t>_</a:t>
            </a:r>
            <a:r>
              <a:rPr dirty="0" sz="2000" spc="505">
                <a:solidFill>
                  <a:srgbClr val="3FCDE6"/>
                </a:solidFill>
                <a:latin typeface="Liberation Serif"/>
                <a:cs typeface="Liberation Serif"/>
              </a:rPr>
              <a:t> </a:t>
            </a:r>
            <a:r>
              <a:rPr dirty="0" u="sng" sz="2000" spc="-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</a:rPr>
              <a:t>COVID19_Using_Facial_Mask_Detection_in_Smart_City_Network</a:t>
            </a:r>
            <a:endParaRPr sz="2000">
              <a:latin typeface="Liberation Serif"/>
              <a:cs typeface="Liberation Serif"/>
            </a:endParaRPr>
          </a:p>
          <a:p>
            <a:pPr marL="12700" marR="91440" indent="340995">
              <a:lnSpc>
                <a:spcPct val="100000"/>
              </a:lnSpc>
              <a:tabLst>
                <a:tab pos="8889365" algn="l"/>
              </a:tabLst>
            </a:pPr>
            <a:r>
              <a:rPr dirty="0" sz="2000">
                <a:latin typeface="Liberation Serif"/>
                <a:cs typeface="Liberation Serif"/>
              </a:rPr>
              <a:t>(</a:t>
            </a:r>
            <a:r>
              <a:rPr dirty="0" sz="2000" spc="-5">
                <a:latin typeface="Liberation Serif"/>
                <a:cs typeface="Liberation Serif"/>
              </a:rPr>
              <a:t> </a:t>
            </a:r>
            <a:r>
              <a:rPr dirty="0" sz="2000" spc="-20">
                <a:latin typeface="Liberation Serif"/>
                <a:cs typeface="Liberation Serif"/>
              </a:rPr>
              <a:t>M</a:t>
            </a:r>
            <a:r>
              <a:rPr dirty="0" sz="2000">
                <a:latin typeface="Liberation Serif"/>
                <a:cs typeface="Liberation Serif"/>
              </a:rPr>
              <a:t>M</a:t>
            </a:r>
            <a:r>
              <a:rPr dirty="0" sz="2000" spc="-20">
                <a:latin typeface="Liberation Serif"/>
                <a:cs typeface="Liberation Serif"/>
              </a:rPr>
              <a:t> </a:t>
            </a:r>
            <a:r>
              <a:rPr dirty="0" sz="2000" spc="5">
                <a:latin typeface="Liberation Serif"/>
                <a:cs typeface="Liberation Serif"/>
              </a:rPr>
              <a:t>R</a:t>
            </a:r>
            <a:r>
              <a:rPr dirty="0" sz="2000" spc="-10">
                <a:latin typeface="Liberation Serif"/>
                <a:cs typeface="Liberation Serif"/>
              </a:rPr>
              <a:t>a</a:t>
            </a:r>
            <a:r>
              <a:rPr dirty="0" sz="2000">
                <a:latin typeface="Liberation Serif"/>
                <a:cs typeface="Liberation Serif"/>
              </a:rPr>
              <a:t>h</a:t>
            </a:r>
            <a:r>
              <a:rPr dirty="0" sz="2000" spc="-20">
                <a:latin typeface="Liberation Serif"/>
                <a:cs typeface="Liberation Serif"/>
              </a:rPr>
              <a:t>m</a:t>
            </a:r>
            <a:r>
              <a:rPr dirty="0" sz="2000" spc="-10">
                <a:latin typeface="Liberation Serif"/>
                <a:cs typeface="Liberation Serif"/>
              </a:rPr>
              <a:t>a</a:t>
            </a:r>
            <a:r>
              <a:rPr dirty="0" sz="2000">
                <a:latin typeface="Liberation Serif"/>
                <a:cs typeface="Liberation Serif"/>
              </a:rPr>
              <a:t>n</a:t>
            </a:r>
            <a:r>
              <a:rPr dirty="0" sz="2000" spc="15">
                <a:latin typeface="Liberation Serif"/>
                <a:cs typeface="Liberation Serif"/>
              </a:rPr>
              <a:t> </a:t>
            </a:r>
            <a:r>
              <a:rPr dirty="0" sz="2000">
                <a:latin typeface="Liberation Serif"/>
                <a:cs typeface="Liberation Serif"/>
              </a:rPr>
              <a:t>·</a:t>
            </a:r>
            <a:r>
              <a:rPr dirty="0" sz="2000" spc="-5">
                <a:latin typeface="Liberation Serif"/>
                <a:cs typeface="Liberation Serif"/>
              </a:rPr>
              <a:t> </a:t>
            </a:r>
            <a:r>
              <a:rPr dirty="0" sz="2000">
                <a:latin typeface="Liberation Serif"/>
                <a:cs typeface="Liberation Serif"/>
              </a:rPr>
              <a:t>2</a:t>
            </a:r>
            <a:r>
              <a:rPr dirty="0" sz="2000" spc="20">
                <a:latin typeface="Liberation Serif"/>
                <a:cs typeface="Liberation Serif"/>
              </a:rPr>
              <a:t>0</a:t>
            </a:r>
            <a:r>
              <a:rPr dirty="0" sz="2000">
                <a:latin typeface="Liberation Serif"/>
                <a:cs typeface="Liberation Serif"/>
              </a:rPr>
              <a:t>20</a:t>
            </a:r>
            <a:r>
              <a:rPr dirty="0" sz="2000" spc="-30">
                <a:latin typeface="Liberation Serif"/>
                <a:cs typeface="Liberation Serif"/>
              </a:rPr>
              <a:t> </a:t>
            </a:r>
            <a:r>
              <a:rPr dirty="0" sz="2000">
                <a:latin typeface="Liberation Serif"/>
                <a:cs typeface="Liberation Serif"/>
              </a:rPr>
              <a:t>·</a:t>
            </a:r>
            <a:r>
              <a:rPr dirty="0" sz="2000" spc="-5">
                <a:latin typeface="Liberation Serif"/>
                <a:cs typeface="Liberation Serif"/>
              </a:rPr>
              <a:t> </a:t>
            </a:r>
            <a:r>
              <a:rPr dirty="0" sz="2000" spc="-5">
                <a:latin typeface="Liberation Serif"/>
                <a:cs typeface="Liberation Serif"/>
              </a:rPr>
              <a:t>L</a:t>
            </a:r>
            <a:r>
              <a:rPr dirty="0" sz="2000">
                <a:latin typeface="Liberation Serif"/>
                <a:cs typeface="Liberation Serif"/>
              </a:rPr>
              <a:t>i</a:t>
            </a:r>
            <a:r>
              <a:rPr dirty="0" sz="2000" spc="-40">
                <a:latin typeface="Liberation Serif"/>
                <a:cs typeface="Liberation Serif"/>
              </a:rPr>
              <a:t>m</a:t>
            </a:r>
            <a:r>
              <a:rPr dirty="0" sz="2000">
                <a:latin typeface="Liberation Serif"/>
                <a:cs typeface="Liberation Serif"/>
              </a:rPr>
              <a:t>it</a:t>
            </a:r>
            <a:r>
              <a:rPr dirty="0" sz="2000" spc="5">
                <a:latin typeface="Liberation Serif"/>
                <a:cs typeface="Liberation Serif"/>
              </a:rPr>
              <a:t> </a:t>
            </a:r>
            <a:r>
              <a:rPr dirty="0" sz="2000" spc="-15">
                <a:latin typeface="Liberation Serif"/>
                <a:cs typeface="Liberation Serif"/>
              </a:rPr>
              <a:t>C</a:t>
            </a:r>
            <a:r>
              <a:rPr dirty="0" sz="2000" spc="-5">
                <a:latin typeface="Liberation Serif"/>
                <a:cs typeface="Liberation Serif"/>
              </a:rPr>
              <a:t>O</a:t>
            </a:r>
            <a:r>
              <a:rPr dirty="0" sz="2000" spc="15">
                <a:latin typeface="Liberation Serif"/>
                <a:cs typeface="Liberation Serif"/>
              </a:rPr>
              <a:t>V</a:t>
            </a:r>
            <a:r>
              <a:rPr dirty="0" sz="2000" spc="-10">
                <a:latin typeface="Liberation Serif"/>
                <a:cs typeface="Liberation Serif"/>
              </a:rPr>
              <a:t>I</a:t>
            </a:r>
            <a:r>
              <a:rPr dirty="0" sz="2000" spc="10">
                <a:latin typeface="Liberation Serif"/>
                <a:cs typeface="Liberation Serif"/>
              </a:rPr>
              <a:t>D</a:t>
            </a:r>
            <a:r>
              <a:rPr dirty="0" sz="2000">
                <a:latin typeface="Liberation Serif"/>
                <a:cs typeface="Liberation Serif"/>
              </a:rPr>
              <a:t>-19</a:t>
            </a:r>
            <a:r>
              <a:rPr dirty="0" sz="2000" spc="-20">
                <a:latin typeface="Liberation Serif"/>
                <a:cs typeface="Liberation Serif"/>
              </a:rPr>
              <a:t> </a:t>
            </a:r>
            <a:r>
              <a:rPr dirty="0" sz="2000" spc="-5">
                <a:latin typeface="Liberation Serif"/>
                <a:cs typeface="Liberation Serif"/>
              </a:rPr>
              <a:t>U</a:t>
            </a:r>
            <a:r>
              <a:rPr dirty="0" sz="2000">
                <a:latin typeface="Liberation Serif"/>
                <a:cs typeface="Liberation Serif"/>
              </a:rPr>
              <a:t>sing</a:t>
            </a:r>
            <a:r>
              <a:rPr dirty="0" sz="2000" spc="-10">
                <a:latin typeface="Liberation Serif"/>
                <a:cs typeface="Liberation Serif"/>
              </a:rPr>
              <a:t> </a:t>
            </a:r>
            <a:r>
              <a:rPr dirty="0" sz="2000" spc="5">
                <a:latin typeface="Liberation Serif"/>
                <a:cs typeface="Liberation Serif"/>
              </a:rPr>
              <a:t>F</a:t>
            </a:r>
            <a:r>
              <a:rPr dirty="0" sz="2000" spc="-10">
                <a:latin typeface="Liberation Serif"/>
                <a:cs typeface="Liberation Serif"/>
              </a:rPr>
              <a:t>ac</a:t>
            </a:r>
            <a:r>
              <a:rPr dirty="0" sz="2000">
                <a:latin typeface="Liberation Serif"/>
                <a:cs typeface="Liberation Serif"/>
              </a:rPr>
              <a:t>i</a:t>
            </a:r>
            <a:r>
              <a:rPr dirty="0" sz="2000" spc="-10">
                <a:latin typeface="Liberation Serif"/>
                <a:cs typeface="Liberation Serif"/>
              </a:rPr>
              <a:t>a</a:t>
            </a:r>
            <a:r>
              <a:rPr dirty="0" sz="2000">
                <a:latin typeface="Liberation Serif"/>
                <a:cs typeface="Liberation Serif"/>
              </a:rPr>
              <a:t>l</a:t>
            </a:r>
            <a:r>
              <a:rPr dirty="0" sz="2000" spc="-15">
                <a:latin typeface="Liberation Serif"/>
                <a:cs typeface="Liberation Serif"/>
              </a:rPr>
              <a:t> </a:t>
            </a:r>
            <a:r>
              <a:rPr dirty="0" sz="2000">
                <a:latin typeface="Liberation Serif"/>
                <a:cs typeface="Liberation Serif"/>
              </a:rPr>
              <a:t>M</a:t>
            </a:r>
            <a:r>
              <a:rPr dirty="0" sz="2000" spc="-10">
                <a:latin typeface="Liberation Serif"/>
                <a:cs typeface="Liberation Serif"/>
              </a:rPr>
              <a:t>a</a:t>
            </a:r>
            <a:r>
              <a:rPr dirty="0" sz="2000">
                <a:latin typeface="Liberation Serif"/>
                <a:cs typeface="Liberation Serif"/>
              </a:rPr>
              <a:t>sk</a:t>
            </a:r>
            <a:r>
              <a:rPr dirty="0" sz="2000" spc="-20">
                <a:latin typeface="Liberation Serif"/>
                <a:cs typeface="Liberation Serif"/>
              </a:rPr>
              <a:t> </a:t>
            </a:r>
            <a:r>
              <a:rPr dirty="0" sz="2000" spc="15">
                <a:latin typeface="Liberation Serif"/>
                <a:cs typeface="Liberation Serif"/>
              </a:rPr>
              <a:t>D</a:t>
            </a:r>
            <a:r>
              <a:rPr dirty="0" sz="2000" spc="-10">
                <a:latin typeface="Liberation Serif"/>
                <a:cs typeface="Liberation Serif"/>
              </a:rPr>
              <a:t>e</a:t>
            </a:r>
            <a:r>
              <a:rPr dirty="0" sz="2000">
                <a:latin typeface="Liberation Serif"/>
                <a:cs typeface="Liberation Serif"/>
              </a:rPr>
              <a:t>t</a:t>
            </a:r>
            <a:r>
              <a:rPr dirty="0" sz="2000" spc="-10">
                <a:latin typeface="Liberation Serif"/>
                <a:cs typeface="Liberation Serif"/>
              </a:rPr>
              <a:t>ec</a:t>
            </a:r>
            <a:r>
              <a:rPr dirty="0" sz="2000">
                <a:latin typeface="Liberation Serif"/>
                <a:cs typeface="Liberation Serif"/>
              </a:rPr>
              <a:t>t</a:t>
            </a:r>
            <a:r>
              <a:rPr dirty="0" sz="2000" spc="-20">
                <a:latin typeface="Liberation Serif"/>
                <a:cs typeface="Liberation Serif"/>
              </a:rPr>
              <a:t>i</a:t>
            </a:r>
            <a:r>
              <a:rPr dirty="0" sz="2000" spc="20">
                <a:latin typeface="Liberation Serif"/>
                <a:cs typeface="Liberation Serif"/>
              </a:rPr>
              <a:t>o</a:t>
            </a:r>
            <a:r>
              <a:rPr dirty="0" sz="2000">
                <a:latin typeface="Liberation Serif"/>
                <a:cs typeface="Liberation Serif"/>
              </a:rPr>
              <a:t>n</a:t>
            </a:r>
            <a:r>
              <a:rPr dirty="0" sz="2000" spc="-25">
                <a:latin typeface="Liberation Serif"/>
                <a:cs typeface="Liberation Serif"/>
              </a:rPr>
              <a:t> </a:t>
            </a:r>
            <a:r>
              <a:rPr dirty="0" sz="2000">
                <a:latin typeface="Liberation Serif"/>
                <a:cs typeface="Liberation Serif"/>
              </a:rPr>
              <a:t>in</a:t>
            </a:r>
            <a:r>
              <a:rPr dirty="0" sz="2000" spc="-20">
                <a:latin typeface="Liberation Serif"/>
                <a:cs typeface="Liberation Serif"/>
              </a:rPr>
              <a:t> </a:t>
            </a:r>
            <a:r>
              <a:rPr dirty="0" sz="2000" spc="5">
                <a:latin typeface="Liberation Serif"/>
                <a:cs typeface="Liberation Serif"/>
              </a:rPr>
              <a:t>S</a:t>
            </a:r>
            <a:r>
              <a:rPr dirty="0" sz="2000" spc="-40">
                <a:latin typeface="Liberation Serif"/>
                <a:cs typeface="Liberation Serif"/>
              </a:rPr>
              <a:t>m</a:t>
            </a:r>
            <a:r>
              <a:rPr dirty="0" sz="2000" spc="-10">
                <a:latin typeface="Liberation Serif"/>
                <a:cs typeface="Liberation Serif"/>
              </a:rPr>
              <a:t>a</a:t>
            </a:r>
            <a:r>
              <a:rPr dirty="0" sz="2000" spc="10">
                <a:latin typeface="Liberation Serif"/>
                <a:cs typeface="Liberation Serif"/>
              </a:rPr>
              <a:t>r</a:t>
            </a:r>
            <a:r>
              <a:rPr dirty="0" sz="2000">
                <a:latin typeface="Liberation Serif"/>
                <a:cs typeface="Liberation Serif"/>
              </a:rPr>
              <a:t>t</a:t>
            </a:r>
            <a:r>
              <a:rPr dirty="0" sz="2000">
                <a:latin typeface="Liberation Serif"/>
                <a:cs typeface="Liberation Serif"/>
              </a:rPr>
              <a:t>	</a:t>
            </a:r>
            <a:r>
              <a:rPr dirty="0" sz="2000" spc="-15">
                <a:latin typeface="Liberation Serif"/>
                <a:cs typeface="Liberation Serif"/>
              </a:rPr>
              <a:t>C</a:t>
            </a:r>
            <a:r>
              <a:rPr dirty="0" sz="2000">
                <a:latin typeface="Liberation Serif"/>
                <a:cs typeface="Liberation Serif"/>
              </a:rPr>
              <a:t>ity  </a:t>
            </a:r>
            <a:r>
              <a:rPr dirty="0" sz="2000">
                <a:latin typeface="Liberation Serif"/>
                <a:cs typeface="Liberation Serif"/>
              </a:rPr>
              <a:t>Network. </a:t>
            </a:r>
            <a:r>
              <a:rPr dirty="0" sz="2000" spc="-5">
                <a:latin typeface="Liberation Serif"/>
                <a:cs typeface="Liberation Serif"/>
              </a:rPr>
              <a:t>Date </a:t>
            </a:r>
            <a:r>
              <a:rPr dirty="0" sz="2000">
                <a:latin typeface="Liberation Serif"/>
                <a:cs typeface="Liberation Serif"/>
              </a:rPr>
              <a:t>Added </a:t>
            </a:r>
            <a:r>
              <a:rPr dirty="0" sz="2000" spc="-10">
                <a:latin typeface="Liberation Serif"/>
                <a:cs typeface="Liberation Serif"/>
              </a:rPr>
              <a:t>to </a:t>
            </a:r>
            <a:r>
              <a:rPr dirty="0" sz="2000">
                <a:latin typeface="Liberation Serif"/>
                <a:cs typeface="Liberation Serif"/>
              </a:rPr>
              <a:t>IEEE Xplore</a:t>
            </a:r>
            <a:r>
              <a:rPr dirty="0" sz="2000" b="1">
                <a:latin typeface="Times New Roman"/>
                <a:cs typeface="Times New Roman"/>
              </a:rPr>
              <a:t>: </a:t>
            </a:r>
            <a:r>
              <a:rPr dirty="0" sz="2000">
                <a:latin typeface="Liberation Serif"/>
                <a:cs typeface="Liberation Serif"/>
              </a:rPr>
              <a:t>08 October</a:t>
            </a:r>
            <a:r>
              <a:rPr dirty="0" sz="2000" spc="-240">
                <a:latin typeface="Liberation Serif"/>
                <a:cs typeface="Liberation Serif"/>
              </a:rPr>
              <a:t> </a:t>
            </a:r>
            <a:r>
              <a:rPr dirty="0" sz="2000" spc="5">
                <a:latin typeface="Liberation Serif"/>
                <a:cs typeface="Liberation Serif"/>
              </a:rPr>
              <a:t>2020)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Liberation Serif"/>
              <a:cs typeface="Liberation Serif"/>
            </a:endParaRPr>
          </a:p>
          <a:p>
            <a:pPr marL="12700" marR="74295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dirty="0" u="sng" sz="2000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</a:rPr>
              <a:t>. </a:t>
            </a:r>
            <a:r>
              <a:rPr dirty="0" u="sng" sz="2000" spc="-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</a:rPr>
              <a:t>https://</a:t>
            </a:r>
            <a:r>
              <a:rPr dirty="0" u="sng" sz="2000" spc="-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  <a:hlinkClick r:id="rId3"/>
              </a:rPr>
              <a:t>www.pyimagesearch.com/2020/05/04/covid-19-face-mask-  detector-with-opencv-</a:t>
            </a:r>
            <a:r>
              <a:rPr dirty="0" u="sng" sz="2000" spc="-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</a:rPr>
              <a:t> </a:t>
            </a:r>
            <a:r>
              <a:rPr dirty="0" u="sng" sz="2000" spc="-100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</a:rPr>
              <a:t>k</a:t>
            </a:r>
            <a:r>
              <a:rPr dirty="0" sz="2000" spc="500">
                <a:solidFill>
                  <a:srgbClr val="3FCDE6"/>
                </a:solidFill>
                <a:latin typeface="Liberation Serif"/>
                <a:cs typeface="Liberation Serif"/>
              </a:rPr>
              <a:t> </a:t>
            </a:r>
            <a:r>
              <a:rPr dirty="0" u="sng" sz="2000" spc="-5">
                <a:solidFill>
                  <a:srgbClr val="3FCDE6"/>
                </a:solidFill>
                <a:uFill>
                  <a:solidFill>
                    <a:srgbClr val="3FCDE6"/>
                  </a:solidFill>
                </a:uFill>
                <a:latin typeface="Liberation Serif"/>
                <a:cs typeface="Liberation Serif"/>
              </a:rPr>
              <a:t>eras-tensorflow-and-deep-learning/</a:t>
            </a:r>
            <a:endParaRPr sz="2000">
              <a:latin typeface="Liberation Serif"/>
              <a:cs typeface="Liberation Serif"/>
            </a:endParaRPr>
          </a:p>
          <a:p>
            <a:pPr marL="353695" marR="1361440" indent="-341630">
              <a:lnSpc>
                <a:spcPct val="100000"/>
              </a:lnSpc>
              <a:tabLst>
                <a:tab pos="7092950" algn="l"/>
              </a:tabLst>
            </a:pPr>
            <a:r>
              <a:rPr dirty="0" sz="2000">
                <a:latin typeface="Liberation Serif"/>
                <a:cs typeface="Liberation Serif"/>
              </a:rPr>
              <a:t>(COVID-19: </a:t>
            </a:r>
            <a:r>
              <a:rPr dirty="0" sz="2000" spc="-5">
                <a:latin typeface="Liberation Serif"/>
                <a:cs typeface="Liberation Serif"/>
              </a:rPr>
              <a:t>Face Mask Detector </a:t>
            </a:r>
            <a:r>
              <a:rPr dirty="0" sz="2000">
                <a:latin typeface="Liberation Serif"/>
                <a:cs typeface="Liberation Serif"/>
              </a:rPr>
              <a:t>with</a:t>
            </a:r>
            <a:r>
              <a:rPr dirty="0" sz="2000" spc="30">
                <a:latin typeface="Liberation Serif"/>
                <a:cs typeface="Liberation Serif"/>
              </a:rPr>
              <a:t> </a:t>
            </a:r>
            <a:r>
              <a:rPr dirty="0" sz="2000" spc="-35">
                <a:latin typeface="Liberation Serif"/>
                <a:cs typeface="Liberation Serif"/>
              </a:rPr>
              <a:t>OpenCV,</a:t>
            </a:r>
            <a:r>
              <a:rPr dirty="0" sz="2000">
                <a:latin typeface="Liberation Serif"/>
                <a:cs typeface="Liberation Serif"/>
              </a:rPr>
              <a:t> </a:t>
            </a:r>
            <a:r>
              <a:rPr dirty="0" sz="2000" spc="-20">
                <a:latin typeface="Liberation Serif"/>
                <a:cs typeface="Liberation Serif"/>
              </a:rPr>
              <a:t>Keras/TensorFlow,	</a:t>
            </a:r>
            <a:r>
              <a:rPr dirty="0" sz="2000" spc="5">
                <a:latin typeface="Liberation Serif"/>
                <a:cs typeface="Liberation Serif"/>
              </a:rPr>
              <a:t>and</a:t>
            </a:r>
            <a:r>
              <a:rPr dirty="0" sz="2000" spc="-130">
                <a:latin typeface="Liberation Serif"/>
                <a:cs typeface="Liberation Serif"/>
              </a:rPr>
              <a:t> </a:t>
            </a:r>
            <a:r>
              <a:rPr dirty="0" sz="2000">
                <a:latin typeface="Liberation Serif"/>
                <a:cs typeface="Liberation Serif"/>
              </a:rPr>
              <a:t>Deep  </a:t>
            </a:r>
            <a:r>
              <a:rPr dirty="0" sz="2000" spc="-5">
                <a:latin typeface="Liberation Serif"/>
                <a:cs typeface="Liberation Serif"/>
              </a:rPr>
              <a:t>Learning </a:t>
            </a:r>
            <a:r>
              <a:rPr dirty="0" sz="2000" spc="10">
                <a:latin typeface="Liberation Serif"/>
                <a:cs typeface="Liberation Serif"/>
              </a:rPr>
              <a:t>by </a:t>
            </a:r>
            <a:r>
              <a:rPr dirty="0" sz="2000">
                <a:latin typeface="Liberation Serif"/>
                <a:cs typeface="Liberation Serif"/>
              </a:rPr>
              <a:t>Adrian Rosebrock on </a:t>
            </a:r>
            <a:r>
              <a:rPr dirty="0" sz="2000" spc="-5">
                <a:latin typeface="Liberation Serif"/>
                <a:cs typeface="Liberation Serif"/>
              </a:rPr>
              <a:t>May </a:t>
            </a:r>
            <a:r>
              <a:rPr dirty="0" sz="2000" spc="10">
                <a:latin typeface="Liberation Serif"/>
                <a:cs typeface="Liberation Serif"/>
              </a:rPr>
              <a:t>4,</a:t>
            </a:r>
            <a:r>
              <a:rPr dirty="0" sz="2000" spc="-280">
                <a:latin typeface="Liberation Serif"/>
                <a:cs typeface="Liberation Serif"/>
              </a:rPr>
              <a:t> </a:t>
            </a:r>
            <a:r>
              <a:rPr dirty="0" sz="2000" spc="5">
                <a:latin typeface="Liberation Serif"/>
                <a:cs typeface="Liberation Serif"/>
              </a:rPr>
              <a:t>2020)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Liberation Serif"/>
              <a:cs typeface="Liberation Serif"/>
            </a:endParaRPr>
          </a:p>
          <a:p>
            <a:pPr marL="12700" marR="247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000"/>
              <a:buAutoNum type="arabicPeriod" startAt="3"/>
              <a:tabLst>
                <a:tab pos="205104" algn="l"/>
              </a:tabLst>
            </a:pPr>
            <a:r>
              <a:rPr dirty="0" sz="2000" spc="-5">
                <a:solidFill>
                  <a:srgbClr val="2D83C3"/>
                </a:solidFill>
                <a:latin typeface="Liberation Serif"/>
                <a:cs typeface="Liberation Serif"/>
              </a:rPr>
              <a:t>https://</a:t>
            </a:r>
            <a:r>
              <a:rPr dirty="0" sz="2000" spc="-5">
                <a:solidFill>
                  <a:srgbClr val="2D83C3"/>
                </a:solidFill>
                <a:latin typeface="Liberation Serif"/>
                <a:cs typeface="Liberation Serif"/>
                <a:hlinkClick r:id="rId4"/>
              </a:rPr>
              <a:t>www.researchgate.net/publication/345316359_Deep_Learning_Framework_to_Det </a:t>
            </a:r>
            <a:r>
              <a:rPr dirty="0" sz="2000" spc="-5">
                <a:solidFill>
                  <a:srgbClr val="2D83C3"/>
                </a:solidFill>
                <a:latin typeface="Liberation Serif"/>
                <a:cs typeface="Liberation Serif"/>
              </a:rPr>
              <a:t> </a:t>
            </a:r>
            <a:r>
              <a:rPr dirty="0" sz="2000" spc="-10">
                <a:solidFill>
                  <a:srgbClr val="2D83C3"/>
                </a:solidFill>
                <a:latin typeface="Liberation Serif"/>
                <a:cs typeface="Liberation Serif"/>
              </a:rPr>
              <a:t>ect_Face_Masks_from_Video_Footage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Liberation Serif"/>
                <a:cs typeface="Liberation Serif"/>
              </a:rPr>
              <a:t>(Deep Learning </a:t>
            </a:r>
            <a:r>
              <a:rPr dirty="0" sz="2000" spc="-5">
                <a:latin typeface="Liberation Serif"/>
                <a:cs typeface="Liberation Serif"/>
              </a:rPr>
              <a:t>Framework </a:t>
            </a:r>
            <a:r>
              <a:rPr dirty="0" sz="2000" spc="-10">
                <a:latin typeface="Liberation Serif"/>
                <a:cs typeface="Liberation Serif"/>
              </a:rPr>
              <a:t>to </a:t>
            </a:r>
            <a:r>
              <a:rPr dirty="0" sz="2000" spc="-5">
                <a:latin typeface="Liberation Serif"/>
                <a:cs typeface="Liberation Serif"/>
              </a:rPr>
              <a:t>Detect Face </a:t>
            </a:r>
            <a:r>
              <a:rPr dirty="0" sz="2000">
                <a:latin typeface="Liberation Serif"/>
                <a:cs typeface="Liberation Serif"/>
              </a:rPr>
              <a:t>Masks </a:t>
            </a:r>
            <a:r>
              <a:rPr dirty="0" sz="2000" spc="5">
                <a:latin typeface="Liberation Serif"/>
                <a:cs typeface="Liberation Serif"/>
              </a:rPr>
              <a:t>from </a:t>
            </a:r>
            <a:r>
              <a:rPr dirty="0" sz="2000" spc="-25">
                <a:latin typeface="Liberation Serif"/>
                <a:cs typeface="Liberation Serif"/>
              </a:rPr>
              <a:t>Video </a:t>
            </a:r>
            <a:r>
              <a:rPr dirty="0" sz="2000">
                <a:latin typeface="Liberation Serif"/>
                <a:cs typeface="Liberation Serif"/>
              </a:rPr>
              <a:t>Footage on </a:t>
            </a:r>
            <a:r>
              <a:rPr dirty="0" sz="2000" spc="-5">
                <a:latin typeface="Liberation Serif"/>
                <a:cs typeface="Liberation Serif"/>
              </a:rPr>
              <a:t>November</a:t>
            </a:r>
            <a:r>
              <a:rPr dirty="0" sz="2000" spc="-150">
                <a:latin typeface="Liberation Serif"/>
                <a:cs typeface="Liberation Serif"/>
              </a:rPr>
              <a:t> </a:t>
            </a:r>
            <a:r>
              <a:rPr dirty="0" sz="2000" spc="5">
                <a:latin typeface="Liberation Serif"/>
                <a:cs typeface="Liberation Serif"/>
              </a:rPr>
              <a:t>2020)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Liberation Serif"/>
                <a:cs typeface="Liberation Serif"/>
              </a:rPr>
              <a:t>.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2696" y="6528289"/>
            <a:ext cx="971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E6267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5E6267"/>
                </a:solidFill>
                <a:latin typeface="Arial"/>
                <a:cs typeface="Arial"/>
              </a:rPr>
              <a:t>ep</a:t>
            </a:r>
            <a:r>
              <a:rPr dirty="0" sz="1200" spc="-5">
                <a:solidFill>
                  <a:srgbClr val="5E6267"/>
                </a:solidFill>
                <a:latin typeface="Arial"/>
                <a:cs typeface="Arial"/>
              </a:rPr>
              <a:t>l</a:t>
            </a:r>
            <a:r>
              <a:rPr dirty="0" sz="1200" spc="-15">
                <a:solidFill>
                  <a:srgbClr val="5E6267"/>
                </a:solidFill>
                <a:latin typeface="Arial"/>
                <a:cs typeface="Arial"/>
              </a:rPr>
              <a:t>y</a:t>
            </a:r>
            <a:r>
              <a:rPr dirty="0" sz="1200" spc="-5">
                <a:solidFill>
                  <a:srgbClr val="5E6267"/>
                </a:solidFill>
                <a:latin typeface="Arial"/>
                <a:cs typeface="Arial"/>
              </a:rPr>
              <a:t>F</a:t>
            </a:r>
            <a:r>
              <a:rPr dirty="0" sz="1200">
                <a:solidFill>
                  <a:srgbClr val="5E6267"/>
                </a:solidFill>
                <a:latin typeface="Arial"/>
                <a:cs typeface="Arial"/>
              </a:rPr>
              <a:t>o</a:t>
            </a:r>
            <a:r>
              <a:rPr dirty="0" sz="1200" spc="-5">
                <a:solidFill>
                  <a:srgbClr val="5E6267"/>
                </a:solidFill>
                <a:latin typeface="Arial"/>
                <a:cs typeface="Arial"/>
              </a:rPr>
              <a:t>r</a:t>
            </a:r>
            <a:r>
              <a:rPr dirty="0" sz="1200" spc="-15">
                <a:solidFill>
                  <a:srgbClr val="5E6267"/>
                </a:solidFill>
                <a:latin typeface="Arial"/>
                <a:cs typeface="Arial"/>
              </a:rPr>
              <a:t>w</a:t>
            </a:r>
            <a:r>
              <a:rPr dirty="0" sz="1200">
                <a:solidFill>
                  <a:srgbClr val="5E6267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5E6267"/>
                </a:solidFill>
                <a:latin typeface="Arial"/>
                <a:cs typeface="Arial"/>
              </a:rPr>
              <a:t>r</a:t>
            </a:r>
            <a:r>
              <a:rPr dirty="0" sz="1200">
                <a:solidFill>
                  <a:srgbClr val="5E6267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69847" y="6644640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180"/>
              <a:t> </a:t>
            </a:r>
            <a:r>
              <a:rPr dirty="0" spc="-50"/>
              <a:t>You...!!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5038344"/>
            <a:ext cx="494030" cy="2520950"/>
          </a:xfrm>
          <a:custGeom>
            <a:avLst/>
            <a:gdLst/>
            <a:ahLst/>
            <a:cxnLst/>
            <a:rect l="l" t="t" r="r" b="b"/>
            <a:pathLst>
              <a:path w="494030" h="2520950">
                <a:moveTo>
                  <a:pt x="493588" y="2520696"/>
                </a:moveTo>
                <a:lnTo>
                  <a:pt x="0" y="2520696"/>
                </a:lnTo>
                <a:lnTo>
                  <a:pt x="0" y="0"/>
                </a:lnTo>
                <a:lnTo>
                  <a:pt x="89152" y="0"/>
                </a:lnTo>
                <a:lnTo>
                  <a:pt x="493588" y="2520696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4141" y="368373"/>
            <a:ext cx="1781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Times New Roman"/>
                <a:cs typeface="Times New Roman"/>
              </a:rPr>
              <a:t>C</a:t>
            </a:r>
            <a:r>
              <a:rPr dirty="0" b="1">
                <a:latin typeface="Times New Roman"/>
                <a:cs typeface="Times New Roman"/>
              </a:rPr>
              <a:t>o</a:t>
            </a:r>
            <a:r>
              <a:rPr dirty="0" spc="10" b="1">
                <a:latin typeface="Times New Roman"/>
                <a:cs typeface="Times New Roman"/>
              </a:rPr>
              <a:t>n</a:t>
            </a:r>
            <a:r>
              <a:rPr dirty="0" spc="-15" b="1">
                <a:latin typeface="Times New Roman"/>
                <a:cs typeface="Times New Roman"/>
              </a:rPr>
              <a:t>t</a:t>
            </a:r>
            <a:r>
              <a:rPr dirty="0" spc="20" b="1">
                <a:latin typeface="Times New Roman"/>
                <a:cs typeface="Times New Roman"/>
              </a:rPr>
              <a:t>e</a:t>
            </a:r>
            <a:r>
              <a:rPr dirty="0" spc="-25" b="1">
                <a:latin typeface="Times New Roman"/>
                <a:cs typeface="Times New Roman"/>
              </a:rPr>
              <a:t>n</a:t>
            </a:r>
            <a:r>
              <a:rPr dirty="0" spc="25" b="1">
                <a:latin typeface="Times New Roman"/>
                <a:cs typeface="Times New Roman"/>
              </a:rPr>
              <a:t>t</a:t>
            </a:r>
            <a:r>
              <a:rPr dirty="0" b="1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25" y="1038867"/>
            <a:ext cx="4347845" cy="5843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05"/>
              </a:spcBef>
              <a:buSzPct val="45000"/>
              <a:buFont typeface="Georgia"/>
              <a:buChar char=""/>
              <a:tabLst>
                <a:tab pos="334010" algn="l"/>
                <a:tab pos="334645" algn="l"/>
              </a:tabLst>
            </a:pPr>
            <a:r>
              <a:rPr dirty="0" sz="2000" spc="-5">
                <a:latin typeface="Liberation Serif"/>
                <a:cs typeface="Liberation Serif"/>
              </a:rPr>
              <a:t>Introduction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Georgia"/>
              <a:buChar char=""/>
            </a:pPr>
            <a:endParaRPr sz="2200">
              <a:latin typeface="Liberation Serif"/>
              <a:cs typeface="Liberation Serif"/>
            </a:endParaRPr>
          </a:p>
          <a:p>
            <a:pPr marL="334010" indent="-321945">
              <a:lnSpc>
                <a:spcPct val="100000"/>
              </a:lnSpc>
              <a:spcBef>
                <a:spcPts val="1270"/>
              </a:spcBef>
              <a:buSzPct val="45000"/>
              <a:buFont typeface="Georgia"/>
              <a:buChar char=""/>
              <a:tabLst>
                <a:tab pos="334010" algn="l"/>
                <a:tab pos="334645" algn="l"/>
              </a:tabLst>
            </a:pPr>
            <a:r>
              <a:rPr dirty="0" sz="2000" spc="-5">
                <a:latin typeface="Liberation Serif"/>
                <a:cs typeface="Liberation Serif"/>
              </a:rPr>
              <a:t>Litrature</a:t>
            </a:r>
            <a:r>
              <a:rPr dirty="0" sz="2000" spc="-55">
                <a:latin typeface="Liberation Serif"/>
                <a:cs typeface="Liberation Serif"/>
              </a:rPr>
              <a:t> </a:t>
            </a:r>
            <a:r>
              <a:rPr dirty="0" sz="2000" spc="-5">
                <a:latin typeface="Liberation Serif"/>
                <a:cs typeface="Liberation Serif"/>
              </a:rPr>
              <a:t>Review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Georgia"/>
              <a:buChar char=""/>
            </a:pPr>
            <a:endParaRPr sz="2200">
              <a:latin typeface="Liberation Serif"/>
              <a:cs typeface="Liberation Serif"/>
            </a:endParaRPr>
          </a:p>
          <a:p>
            <a:pPr marL="334010" indent="-321945">
              <a:lnSpc>
                <a:spcPct val="100000"/>
              </a:lnSpc>
              <a:spcBef>
                <a:spcPts val="1265"/>
              </a:spcBef>
              <a:buSzPct val="45000"/>
              <a:buFont typeface="Georgia"/>
              <a:buChar char=""/>
              <a:tabLst>
                <a:tab pos="334010" algn="l"/>
                <a:tab pos="334645" algn="l"/>
              </a:tabLst>
            </a:pPr>
            <a:r>
              <a:rPr dirty="0" sz="2000">
                <a:latin typeface="Liberation Serif"/>
                <a:cs typeface="Liberation Serif"/>
              </a:rPr>
              <a:t>Objectives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Georgia"/>
              <a:buChar char=""/>
            </a:pPr>
            <a:endParaRPr sz="2200">
              <a:latin typeface="Liberation Serif"/>
              <a:cs typeface="Liberation Serif"/>
            </a:endParaRPr>
          </a:p>
          <a:p>
            <a:pPr marL="334010" indent="-321945">
              <a:lnSpc>
                <a:spcPct val="100000"/>
              </a:lnSpc>
              <a:spcBef>
                <a:spcPts val="1275"/>
              </a:spcBef>
              <a:buSzPct val="45000"/>
              <a:buFont typeface="Georgia"/>
              <a:buChar char=""/>
              <a:tabLst>
                <a:tab pos="334010" algn="l"/>
                <a:tab pos="334645" algn="l"/>
              </a:tabLst>
            </a:pPr>
            <a:r>
              <a:rPr dirty="0" sz="2000" spc="5">
                <a:latin typeface="Liberation Serif"/>
                <a:cs typeface="Liberation Serif"/>
              </a:rPr>
              <a:t>Scope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Georgia"/>
              <a:buChar char=""/>
            </a:pPr>
            <a:endParaRPr sz="2200">
              <a:latin typeface="Liberation Serif"/>
              <a:cs typeface="Liberation Serif"/>
            </a:endParaRPr>
          </a:p>
          <a:p>
            <a:pPr marL="334010" indent="-321945">
              <a:lnSpc>
                <a:spcPct val="100000"/>
              </a:lnSpc>
              <a:spcBef>
                <a:spcPts val="1270"/>
              </a:spcBef>
              <a:buSzPct val="45000"/>
              <a:buFont typeface="Georgia"/>
              <a:buChar char=""/>
              <a:tabLst>
                <a:tab pos="334010" algn="l"/>
                <a:tab pos="334645" algn="l"/>
              </a:tabLst>
            </a:pPr>
            <a:r>
              <a:rPr dirty="0" sz="2000" spc="-15">
                <a:latin typeface="Liberation Serif"/>
                <a:cs typeface="Liberation Serif"/>
              </a:rPr>
              <a:t>Technology</a:t>
            </a:r>
            <a:r>
              <a:rPr dirty="0" sz="2000" spc="-65">
                <a:latin typeface="Liberation Serif"/>
                <a:cs typeface="Liberation Serif"/>
              </a:rPr>
              <a:t> </a:t>
            </a:r>
            <a:r>
              <a:rPr dirty="0" sz="2000" spc="-5">
                <a:latin typeface="Liberation Serif"/>
                <a:cs typeface="Liberation Serif"/>
              </a:rPr>
              <a:t>Stack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Georgia"/>
              <a:buChar char=""/>
            </a:pPr>
            <a:endParaRPr sz="2200">
              <a:latin typeface="Liberation Serif"/>
              <a:cs typeface="Liberation Serif"/>
            </a:endParaRPr>
          </a:p>
          <a:p>
            <a:pPr marL="334010" indent="-321945">
              <a:lnSpc>
                <a:spcPct val="100000"/>
              </a:lnSpc>
              <a:spcBef>
                <a:spcPts val="1265"/>
              </a:spcBef>
              <a:buSzPct val="45000"/>
              <a:buFont typeface="Georgia"/>
              <a:buChar char=""/>
              <a:tabLst>
                <a:tab pos="334010" algn="l"/>
                <a:tab pos="334645" algn="l"/>
              </a:tabLst>
            </a:pPr>
            <a:r>
              <a:rPr dirty="0" sz="2000">
                <a:latin typeface="Liberation Serif"/>
                <a:cs typeface="Liberation Serif"/>
              </a:rPr>
              <a:t>Block </a:t>
            </a:r>
            <a:r>
              <a:rPr dirty="0" sz="2000" spc="-5">
                <a:latin typeface="Liberation Serif"/>
                <a:cs typeface="Liberation Serif"/>
              </a:rPr>
              <a:t>Diagram </a:t>
            </a:r>
            <a:r>
              <a:rPr dirty="0" sz="2000" spc="-10">
                <a:latin typeface="Liberation Serif"/>
                <a:cs typeface="Liberation Serif"/>
              </a:rPr>
              <a:t>to </a:t>
            </a:r>
            <a:r>
              <a:rPr dirty="0" sz="2000" spc="5">
                <a:latin typeface="Liberation Serif"/>
                <a:cs typeface="Liberation Serif"/>
              </a:rPr>
              <a:t>propose </a:t>
            </a:r>
            <a:r>
              <a:rPr dirty="0" sz="2000">
                <a:latin typeface="Liberation Serif"/>
                <a:cs typeface="Liberation Serif"/>
              </a:rPr>
              <a:t>project</a:t>
            </a:r>
            <a:r>
              <a:rPr dirty="0" sz="2000" spc="-175">
                <a:latin typeface="Liberation Serif"/>
                <a:cs typeface="Liberation Serif"/>
              </a:rPr>
              <a:t> </a:t>
            </a:r>
            <a:r>
              <a:rPr dirty="0" sz="2000">
                <a:latin typeface="Liberation Serif"/>
                <a:cs typeface="Liberation Serif"/>
              </a:rPr>
              <a:t>idea.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Georgia"/>
              <a:buChar char=""/>
            </a:pPr>
            <a:endParaRPr sz="2200">
              <a:latin typeface="Liberation Serif"/>
              <a:cs typeface="Liberation Serif"/>
            </a:endParaRPr>
          </a:p>
          <a:p>
            <a:pPr marL="334010" indent="-321945">
              <a:lnSpc>
                <a:spcPct val="100000"/>
              </a:lnSpc>
              <a:spcBef>
                <a:spcPts val="1275"/>
              </a:spcBef>
              <a:buSzPct val="45000"/>
              <a:buFont typeface="Georgia"/>
              <a:buChar char=""/>
              <a:tabLst>
                <a:tab pos="334010" algn="l"/>
                <a:tab pos="334645" algn="l"/>
              </a:tabLst>
            </a:pPr>
            <a:r>
              <a:rPr dirty="0" sz="2000" spc="-5">
                <a:latin typeface="Liberation Serif"/>
                <a:cs typeface="Liberation Serif"/>
              </a:rPr>
              <a:t>Demonstration</a:t>
            </a:r>
            <a:r>
              <a:rPr dirty="0" sz="2000" spc="-65">
                <a:latin typeface="Liberation Serif"/>
                <a:cs typeface="Liberation Serif"/>
              </a:rPr>
              <a:t> </a:t>
            </a:r>
            <a:r>
              <a:rPr dirty="0" sz="2000">
                <a:latin typeface="Liberation Serif"/>
                <a:cs typeface="Liberation Serif"/>
              </a:rPr>
              <a:t>(Desired)</a:t>
            </a:r>
            <a:endParaRPr sz="20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Georgia"/>
              <a:buChar char=""/>
            </a:pPr>
            <a:endParaRPr sz="2200">
              <a:latin typeface="Liberation Serif"/>
              <a:cs typeface="Liberation Serif"/>
            </a:endParaRPr>
          </a:p>
          <a:p>
            <a:pPr marL="334010" indent="-321945">
              <a:lnSpc>
                <a:spcPct val="100000"/>
              </a:lnSpc>
              <a:spcBef>
                <a:spcPts val="1275"/>
              </a:spcBef>
              <a:buSzPct val="45000"/>
              <a:buFont typeface="Georgia"/>
              <a:buChar char=""/>
              <a:tabLst>
                <a:tab pos="334010" algn="l"/>
                <a:tab pos="334645" algn="l"/>
              </a:tabLst>
            </a:pPr>
            <a:r>
              <a:rPr dirty="0" sz="2000" spc="-5">
                <a:latin typeface="Liberation Serif"/>
                <a:cs typeface="Liberation Serif"/>
              </a:rPr>
              <a:t>References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4482693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585" y="3076359"/>
                </a:moveTo>
                <a:lnTo>
                  <a:pt x="89141" y="555650"/>
                </a:lnTo>
                <a:lnTo>
                  <a:pt x="0" y="0"/>
                </a:lnTo>
                <a:lnTo>
                  <a:pt x="0" y="555650"/>
                </a:lnTo>
                <a:lnTo>
                  <a:pt x="0" y="3076359"/>
                </a:lnTo>
                <a:lnTo>
                  <a:pt x="493585" y="3076359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955029" y="2519171"/>
            <a:ext cx="4431030" cy="5039995"/>
            <a:chOff x="5955029" y="2519171"/>
            <a:chExt cx="4431030" cy="5039995"/>
          </a:xfrm>
        </p:grpSpPr>
        <p:sp>
          <p:nvSpPr>
            <p:cNvPr id="6" name="object 6"/>
            <p:cNvSpPr/>
            <p:nvPr/>
          </p:nvSpPr>
          <p:spPr>
            <a:xfrm>
              <a:off x="8510575" y="2519171"/>
              <a:ext cx="1875789" cy="2519680"/>
            </a:xfrm>
            <a:custGeom>
              <a:avLst/>
              <a:gdLst/>
              <a:ahLst/>
              <a:cxnLst/>
              <a:rect l="l" t="t" r="r" b="b"/>
              <a:pathLst>
                <a:path w="1875790" h="2519679">
                  <a:moveTo>
                    <a:pt x="461022" y="2519172"/>
                  </a:moveTo>
                  <a:lnTo>
                    <a:pt x="13055" y="0"/>
                  </a:lnTo>
                  <a:lnTo>
                    <a:pt x="0" y="0"/>
                  </a:lnTo>
                  <a:lnTo>
                    <a:pt x="447370" y="2519172"/>
                  </a:lnTo>
                  <a:lnTo>
                    <a:pt x="461022" y="2519172"/>
                  </a:lnTo>
                  <a:close/>
                </a:path>
                <a:path w="1875790" h="2519679">
                  <a:moveTo>
                    <a:pt x="1875485" y="2082812"/>
                  </a:moveTo>
                  <a:lnTo>
                    <a:pt x="1221143" y="2519172"/>
                  </a:lnTo>
                  <a:lnTo>
                    <a:pt x="1244549" y="2519172"/>
                  </a:lnTo>
                  <a:lnTo>
                    <a:pt x="1875485" y="2098548"/>
                  </a:lnTo>
                  <a:lnTo>
                    <a:pt x="1875485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47775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55030" y="5038344"/>
              <a:ext cx="3800475" cy="2520950"/>
            </a:xfrm>
            <a:custGeom>
              <a:avLst/>
              <a:gdLst/>
              <a:ahLst/>
              <a:cxnLst/>
              <a:rect l="l" t="t" r="r" b="b"/>
              <a:pathLst>
                <a:path w="3800475" h="2520950">
                  <a:moveTo>
                    <a:pt x="3800094" y="0"/>
                  </a:moveTo>
                  <a:lnTo>
                    <a:pt x="3776688" y="0"/>
                  </a:lnTo>
                  <a:lnTo>
                    <a:pt x="3097149" y="453186"/>
                  </a:lnTo>
                  <a:lnTo>
                    <a:pt x="3016567" y="0"/>
                  </a:lnTo>
                  <a:lnTo>
                    <a:pt x="3002915" y="0"/>
                  </a:lnTo>
                  <a:lnTo>
                    <a:pt x="3084842" y="461391"/>
                  </a:lnTo>
                  <a:lnTo>
                    <a:pt x="3810" y="2516124"/>
                  </a:lnTo>
                  <a:lnTo>
                    <a:pt x="749" y="2519184"/>
                  </a:lnTo>
                  <a:lnTo>
                    <a:pt x="0" y="2520696"/>
                  </a:lnTo>
                  <a:lnTo>
                    <a:pt x="19050" y="2520696"/>
                  </a:lnTo>
                  <a:lnTo>
                    <a:pt x="3087293" y="475195"/>
                  </a:lnTo>
                  <a:lnTo>
                    <a:pt x="3450552" y="2520708"/>
                  </a:lnTo>
                  <a:lnTo>
                    <a:pt x="3464814" y="2520708"/>
                  </a:lnTo>
                  <a:lnTo>
                    <a:pt x="3099600" y="466991"/>
                  </a:lnTo>
                  <a:lnTo>
                    <a:pt x="380009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03913" y="5038343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31985" y="5038343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451997" y="5038343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19346" y="5038343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988" y="627333"/>
            <a:ext cx="29635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1.</a:t>
            </a:r>
            <a:r>
              <a:rPr dirty="0" spc="-7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4482693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585" y="3076359"/>
                </a:moveTo>
                <a:lnTo>
                  <a:pt x="89141" y="555650"/>
                </a:lnTo>
                <a:lnTo>
                  <a:pt x="0" y="0"/>
                </a:lnTo>
                <a:lnTo>
                  <a:pt x="0" y="555650"/>
                </a:lnTo>
                <a:lnTo>
                  <a:pt x="0" y="3076359"/>
                </a:lnTo>
                <a:lnTo>
                  <a:pt x="493585" y="3076359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955029" y="2519171"/>
            <a:ext cx="4431030" cy="5039995"/>
            <a:chOff x="5955029" y="2519171"/>
            <a:chExt cx="4431030" cy="5039995"/>
          </a:xfrm>
        </p:grpSpPr>
        <p:sp>
          <p:nvSpPr>
            <p:cNvPr id="5" name="object 5"/>
            <p:cNvSpPr/>
            <p:nvPr/>
          </p:nvSpPr>
          <p:spPr>
            <a:xfrm>
              <a:off x="8510575" y="2519171"/>
              <a:ext cx="1875789" cy="2519680"/>
            </a:xfrm>
            <a:custGeom>
              <a:avLst/>
              <a:gdLst/>
              <a:ahLst/>
              <a:cxnLst/>
              <a:rect l="l" t="t" r="r" b="b"/>
              <a:pathLst>
                <a:path w="1875790" h="2519679">
                  <a:moveTo>
                    <a:pt x="461022" y="2519172"/>
                  </a:moveTo>
                  <a:lnTo>
                    <a:pt x="13055" y="0"/>
                  </a:lnTo>
                  <a:lnTo>
                    <a:pt x="0" y="0"/>
                  </a:lnTo>
                  <a:lnTo>
                    <a:pt x="447370" y="2519172"/>
                  </a:lnTo>
                  <a:lnTo>
                    <a:pt x="461022" y="2519172"/>
                  </a:lnTo>
                  <a:close/>
                </a:path>
                <a:path w="1875790" h="2519679">
                  <a:moveTo>
                    <a:pt x="1875485" y="2082812"/>
                  </a:moveTo>
                  <a:lnTo>
                    <a:pt x="1221143" y="2519172"/>
                  </a:lnTo>
                  <a:lnTo>
                    <a:pt x="1244549" y="2519172"/>
                  </a:lnTo>
                  <a:lnTo>
                    <a:pt x="1875485" y="2098548"/>
                  </a:lnTo>
                  <a:lnTo>
                    <a:pt x="1875485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47775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55030" y="5038344"/>
              <a:ext cx="3800475" cy="2520950"/>
            </a:xfrm>
            <a:custGeom>
              <a:avLst/>
              <a:gdLst/>
              <a:ahLst/>
              <a:cxnLst/>
              <a:rect l="l" t="t" r="r" b="b"/>
              <a:pathLst>
                <a:path w="3800475" h="2520950">
                  <a:moveTo>
                    <a:pt x="3800094" y="0"/>
                  </a:moveTo>
                  <a:lnTo>
                    <a:pt x="3776688" y="0"/>
                  </a:lnTo>
                  <a:lnTo>
                    <a:pt x="3097149" y="453186"/>
                  </a:lnTo>
                  <a:lnTo>
                    <a:pt x="3016567" y="0"/>
                  </a:lnTo>
                  <a:lnTo>
                    <a:pt x="3002915" y="0"/>
                  </a:lnTo>
                  <a:lnTo>
                    <a:pt x="3084842" y="461391"/>
                  </a:lnTo>
                  <a:lnTo>
                    <a:pt x="3810" y="2516124"/>
                  </a:lnTo>
                  <a:lnTo>
                    <a:pt x="749" y="2519184"/>
                  </a:lnTo>
                  <a:lnTo>
                    <a:pt x="0" y="2520696"/>
                  </a:lnTo>
                  <a:lnTo>
                    <a:pt x="19050" y="2520696"/>
                  </a:lnTo>
                  <a:lnTo>
                    <a:pt x="3087293" y="475195"/>
                  </a:lnTo>
                  <a:lnTo>
                    <a:pt x="3450552" y="2520708"/>
                  </a:lnTo>
                  <a:lnTo>
                    <a:pt x="3464814" y="2520708"/>
                  </a:lnTo>
                  <a:lnTo>
                    <a:pt x="3099600" y="466991"/>
                  </a:lnTo>
                  <a:lnTo>
                    <a:pt x="380009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03913" y="5038343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31985" y="5038343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51997" y="5038343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919346" y="5038343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6692" y="1741324"/>
            <a:ext cx="8951595" cy="535368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Liberation Serif"/>
                <a:cs typeface="Liberation Serif"/>
              </a:rPr>
              <a:t>Problem </a:t>
            </a:r>
            <a:r>
              <a:rPr dirty="0" sz="2400" spc="-5">
                <a:latin typeface="Liberation Serif"/>
                <a:cs typeface="Liberation Serif"/>
              </a:rPr>
              <a:t>Identified</a:t>
            </a:r>
            <a:r>
              <a:rPr dirty="0" sz="2400" spc="-75">
                <a:latin typeface="Liberation Serif"/>
                <a:cs typeface="Liberation Serif"/>
              </a:rPr>
              <a:t> </a:t>
            </a:r>
            <a:r>
              <a:rPr dirty="0" sz="2400">
                <a:latin typeface="Liberation Serif"/>
                <a:cs typeface="Liberation Serif"/>
              </a:rPr>
              <a:t>:</a:t>
            </a:r>
            <a:endParaRPr sz="2400">
              <a:latin typeface="Liberation Serif"/>
              <a:cs typeface="Liberation Serif"/>
            </a:endParaRPr>
          </a:p>
          <a:p>
            <a:pPr lvl="1" marL="647700" marR="125730" indent="-287020">
              <a:lnSpc>
                <a:spcPts val="2680"/>
              </a:lnSpc>
              <a:spcBef>
                <a:spcPts val="1455"/>
              </a:spcBef>
              <a:buFont typeface="Arial"/>
              <a:buChar char="•"/>
              <a:tabLst>
                <a:tab pos="647700" algn="l"/>
                <a:tab pos="648335" algn="l"/>
              </a:tabLst>
            </a:pPr>
            <a:r>
              <a:rPr dirty="0" sz="2400" spc="-5">
                <a:latin typeface="Liberation Serif"/>
                <a:cs typeface="Liberation Serif"/>
              </a:rPr>
              <a:t>In </a:t>
            </a:r>
            <a:r>
              <a:rPr dirty="0" sz="2400">
                <a:latin typeface="Liberation Serif"/>
                <a:cs typeface="Liberation Serif"/>
              </a:rPr>
              <a:t>this </a:t>
            </a:r>
            <a:r>
              <a:rPr dirty="0" sz="2400" spc="-5">
                <a:latin typeface="Liberation Serif"/>
                <a:cs typeface="Liberation Serif"/>
              </a:rPr>
              <a:t>phase </a:t>
            </a:r>
            <a:r>
              <a:rPr dirty="0" sz="2400">
                <a:latin typeface="Liberation Serif"/>
                <a:cs typeface="Liberation Serif"/>
              </a:rPr>
              <a:t>of covid-19 </a:t>
            </a:r>
            <a:r>
              <a:rPr dirty="0" sz="2400" spc="-5">
                <a:latin typeface="Liberation Serif"/>
                <a:cs typeface="Liberation Serif"/>
              </a:rPr>
              <a:t>people </a:t>
            </a:r>
            <a:r>
              <a:rPr dirty="0" sz="2400">
                <a:latin typeface="Liberation Serif"/>
                <a:cs typeface="Liberation Serif"/>
              </a:rPr>
              <a:t>are not </a:t>
            </a:r>
            <a:r>
              <a:rPr dirty="0" sz="2400" spc="-5">
                <a:latin typeface="Liberation Serif"/>
                <a:cs typeface="Liberation Serif"/>
              </a:rPr>
              <a:t>following proper </a:t>
            </a:r>
            <a:r>
              <a:rPr dirty="0" sz="2400">
                <a:latin typeface="Liberation Serif"/>
                <a:cs typeface="Liberation Serif"/>
              </a:rPr>
              <a:t>rules </a:t>
            </a:r>
            <a:r>
              <a:rPr dirty="0" sz="2400" spc="5">
                <a:latin typeface="Liberation Serif"/>
                <a:cs typeface="Liberation Serif"/>
              </a:rPr>
              <a:t>as </a:t>
            </a:r>
            <a:r>
              <a:rPr dirty="0" sz="2400">
                <a:latin typeface="Liberation Serif"/>
                <a:cs typeface="Liberation Serif"/>
              </a:rPr>
              <a:t>a  </a:t>
            </a:r>
            <a:r>
              <a:rPr dirty="0" sz="2400" spc="-5">
                <a:latin typeface="Liberation Serif"/>
                <a:cs typeface="Liberation Serif"/>
              </a:rPr>
              <a:t>precautionary</a:t>
            </a:r>
            <a:r>
              <a:rPr dirty="0" sz="2400" spc="-55">
                <a:latin typeface="Liberation Serif"/>
                <a:cs typeface="Liberation Serif"/>
              </a:rPr>
              <a:t> </a:t>
            </a:r>
            <a:r>
              <a:rPr dirty="0" sz="2400" spc="-5">
                <a:latin typeface="Liberation Serif"/>
                <a:cs typeface="Liberation Serif"/>
              </a:rPr>
              <a:t>measure.</a:t>
            </a:r>
            <a:endParaRPr sz="2400">
              <a:latin typeface="Liberation Serif"/>
              <a:cs typeface="Liberation Serif"/>
            </a:endParaRPr>
          </a:p>
          <a:p>
            <a:pPr lvl="1" marL="647700" marR="5080" indent="-287020">
              <a:lnSpc>
                <a:spcPts val="2680"/>
              </a:lnSpc>
              <a:spcBef>
                <a:spcPts val="1395"/>
              </a:spcBef>
              <a:buFont typeface="Arial"/>
              <a:buChar char="•"/>
              <a:tabLst>
                <a:tab pos="647700" algn="l"/>
                <a:tab pos="648335" algn="l"/>
              </a:tabLst>
            </a:pPr>
            <a:r>
              <a:rPr dirty="0" sz="2400" spc="-5">
                <a:latin typeface="Liberation Serif"/>
                <a:cs typeface="Liberation Serif"/>
              </a:rPr>
              <a:t>Though </a:t>
            </a:r>
            <a:r>
              <a:rPr dirty="0" sz="2400">
                <a:latin typeface="Liberation Serif"/>
                <a:cs typeface="Liberation Serif"/>
              </a:rPr>
              <a:t>wearing </a:t>
            </a:r>
            <a:r>
              <a:rPr dirty="0" sz="2400" spc="-10">
                <a:latin typeface="Liberation Serif"/>
                <a:cs typeface="Liberation Serif"/>
              </a:rPr>
              <a:t>masks is </a:t>
            </a:r>
            <a:r>
              <a:rPr dirty="0" sz="2400">
                <a:latin typeface="Liberation Serif"/>
                <a:cs typeface="Liberation Serif"/>
              </a:rPr>
              <a:t>a </a:t>
            </a:r>
            <a:r>
              <a:rPr dirty="0" sz="2400" spc="-5">
                <a:latin typeface="Liberation Serif"/>
                <a:cs typeface="Liberation Serif"/>
              </a:rPr>
              <a:t>compulsory </a:t>
            </a:r>
            <a:r>
              <a:rPr dirty="0" sz="2400">
                <a:latin typeface="Liberation Serif"/>
                <a:cs typeface="Liberation Serif"/>
              </a:rPr>
              <a:t>action, </a:t>
            </a:r>
            <a:r>
              <a:rPr dirty="0" sz="2400" spc="5">
                <a:latin typeface="Liberation Serif"/>
                <a:cs typeface="Liberation Serif"/>
              </a:rPr>
              <a:t>It </a:t>
            </a:r>
            <a:r>
              <a:rPr dirty="0" sz="2400">
                <a:latin typeface="Liberation Serif"/>
                <a:cs typeface="Liberation Serif"/>
              </a:rPr>
              <a:t>is not followed by  people.</a:t>
            </a:r>
            <a:endParaRPr sz="2400">
              <a:latin typeface="Liberation Serif"/>
              <a:cs typeface="Liberation Serif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600">
              <a:latin typeface="Liberation Serif"/>
              <a:cs typeface="Liberation Serif"/>
            </a:endParaRPr>
          </a:p>
          <a:p>
            <a:pPr marL="355600" indent="-342900">
              <a:lnSpc>
                <a:spcPct val="100000"/>
              </a:lnSpc>
              <a:spcBef>
                <a:spcPts val="22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Liberation Serif"/>
                <a:cs typeface="Liberation Serif"/>
              </a:rPr>
              <a:t>Solution </a:t>
            </a:r>
            <a:r>
              <a:rPr dirty="0" sz="2400" spc="-5">
                <a:latin typeface="Liberation Serif"/>
                <a:cs typeface="Liberation Serif"/>
              </a:rPr>
              <a:t>Proposed</a:t>
            </a:r>
            <a:r>
              <a:rPr dirty="0" sz="2400" spc="-55">
                <a:latin typeface="Liberation Serif"/>
                <a:cs typeface="Liberation Serif"/>
              </a:rPr>
              <a:t> </a:t>
            </a:r>
            <a:r>
              <a:rPr dirty="0" sz="2400">
                <a:latin typeface="Liberation Serif"/>
                <a:cs typeface="Liberation Serif"/>
              </a:rPr>
              <a:t>:</a:t>
            </a:r>
            <a:endParaRPr sz="2400">
              <a:latin typeface="Liberation Serif"/>
              <a:cs typeface="Liberation Serif"/>
            </a:endParaRPr>
          </a:p>
          <a:p>
            <a:pPr lvl="1" marL="840105" marR="800100" indent="-342900">
              <a:lnSpc>
                <a:spcPts val="2680"/>
              </a:lnSpc>
              <a:spcBef>
                <a:spcPts val="1455"/>
              </a:spcBef>
              <a:buFont typeface="Arial"/>
              <a:buChar char="•"/>
              <a:tabLst>
                <a:tab pos="840105" algn="l"/>
                <a:tab pos="840740" algn="l"/>
              </a:tabLst>
            </a:pPr>
            <a:r>
              <a:rPr dirty="0" sz="2400" spc="-85">
                <a:latin typeface="Liberation Serif"/>
                <a:cs typeface="Liberation Serif"/>
              </a:rPr>
              <a:t>To </a:t>
            </a:r>
            <a:r>
              <a:rPr dirty="0" sz="2400" spc="-5">
                <a:latin typeface="Liberation Serif"/>
                <a:cs typeface="Liberation Serif"/>
              </a:rPr>
              <a:t>design </a:t>
            </a:r>
            <a:r>
              <a:rPr dirty="0" sz="2400">
                <a:latin typeface="Liberation Serif"/>
                <a:cs typeface="Liberation Serif"/>
              </a:rPr>
              <a:t>a </a:t>
            </a:r>
            <a:r>
              <a:rPr dirty="0" sz="2400" spc="-5">
                <a:latin typeface="Liberation Serif"/>
                <a:cs typeface="Liberation Serif"/>
              </a:rPr>
              <a:t>system which works </a:t>
            </a:r>
            <a:r>
              <a:rPr dirty="0" sz="2400">
                <a:latin typeface="Liberation Serif"/>
                <a:cs typeface="Liberation Serif"/>
              </a:rPr>
              <a:t>to detect </a:t>
            </a:r>
            <a:r>
              <a:rPr dirty="0" sz="2400" spc="-5">
                <a:latin typeface="Liberation Serif"/>
                <a:cs typeface="Liberation Serif"/>
              </a:rPr>
              <a:t>masked </a:t>
            </a:r>
            <a:r>
              <a:rPr dirty="0" sz="2400">
                <a:latin typeface="Liberation Serif"/>
                <a:cs typeface="Liberation Serif"/>
              </a:rPr>
              <a:t>faces </a:t>
            </a:r>
            <a:r>
              <a:rPr dirty="0" sz="2400" spc="-5">
                <a:latin typeface="Liberation Serif"/>
                <a:cs typeface="Liberation Serif"/>
              </a:rPr>
              <a:t>and  unmasked faces </a:t>
            </a:r>
            <a:r>
              <a:rPr dirty="0" sz="2400">
                <a:latin typeface="Liberation Serif"/>
                <a:cs typeface="Liberation Serif"/>
              </a:rPr>
              <a:t>in Covid-19</a:t>
            </a:r>
            <a:r>
              <a:rPr dirty="0" sz="2400" spc="-25">
                <a:latin typeface="Liberation Serif"/>
                <a:cs typeface="Liberation Serif"/>
              </a:rPr>
              <a:t> </a:t>
            </a:r>
            <a:r>
              <a:rPr dirty="0" sz="2400">
                <a:latin typeface="Liberation Serif"/>
                <a:cs typeface="Liberation Serif"/>
              </a:rPr>
              <a:t>situation.</a:t>
            </a:r>
            <a:endParaRPr sz="2400">
              <a:latin typeface="Liberation Serif"/>
              <a:cs typeface="Liberation Serif"/>
            </a:endParaRPr>
          </a:p>
          <a:p>
            <a:pPr lvl="1" marL="840105" marR="590550" indent="-342900">
              <a:lnSpc>
                <a:spcPct val="93100"/>
              </a:lnSpc>
              <a:spcBef>
                <a:spcPts val="1340"/>
              </a:spcBef>
              <a:buFont typeface="Arial"/>
              <a:buChar char="•"/>
              <a:tabLst>
                <a:tab pos="840105" algn="l"/>
                <a:tab pos="840740" algn="l"/>
              </a:tabLst>
            </a:pPr>
            <a:r>
              <a:rPr dirty="0" sz="2400" spc="5">
                <a:latin typeface="Liberation Serif"/>
                <a:cs typeface="Liberation Serif"/>
              </a:rPr>
              <a:t>It will </a:t>
            </a:r>
            <a:r>
              <a:rPr dirty="0" sz="2400">
                <a:latin typeface="Liberation Serif"/>
                <a:cs typeface="Liberation Serif"/>
              </a:rPr>
              <a:t>be a </a:t>
            </a:r>
            <a:r>
              <a:rPr dirty="0" sz="2400" spc="-5">
                <a:latin typeface="Liberation Serif"/>
                <a:cs typeface="Liberation Serif"/>
              </a:rPr>
              <a:t>user-friendly system where </a:t>
            </a:r>
            <a:r>
              <a:rPr dirty="0" sz="2400">
                <a:latin typeface="Liberation Serif"/>
                <a:cs typeface="Liberation Serif"/>
              </a:rPr>
              <a:t>a </a:t>
            </a:r>
            <a:r>
              <a:rPr dirty="0" sz="2400" spc="-5">
                <a:latin typeface="Liberation Serif"/>
                <a:cs typeface="Liberation Serif"/>
              </a:rPr>
              <a:t>webcam </a:t>
            </a:r>
            <a:r>
              <a:rPr dirty="0" sz="2400">
                <a:latin typeface="Liberation Serif"/>
                <a:cs typeface="Liberation Serif"/>
              </a:rPr>
              <a:t>or </a:t>
            </a:r>
            <a:r>
              <a:rPr dirty="0" sz="2400" spc="-5">
                <a:latin typeface="Liberation Serif"/>
                <a:cs typeface="Liberation Serif"/>
              </a:rPr>
              <a:t>CCTV  </a:t>
            </a:r>
            <a:r>
              <a:rPr dirty="0" sz="2400">
                <a:latin typeface="Liberation Serif"/>
                <a:cs typeface="Liberation Serif"/>
              </a:rPr>
              <a:t>surveillance will record </a:t>
            </a:r>
            <a:r>
              <a:rPr dirty="0" sz="2400" spc="5">
                <a:latin typeface="Liberation Serif"/>
                <a:cs typeface="Liberation Serif"/>
              </a:rPr>
              <a:t>all </a:t>
            </a:r>
            <a:r>
              <a:rPr dirty="0" sz="2400">
                <a:latin typeface="Liberation Serif"/>
                <a:cs typeface="Liberation Serif"/>
              </a:rPr>
              <a:t>the </a:t>
            </a:r>
            <a:r>
              <a:rPr dirty="0" sz="2400" spc="-5">
                <a:latin typeface="Liberation Serif"/>
                <a:cs typeface="Liberation Serif"/>
              </a:rPr>
              <a:t>time and </a:t>
            </a:r>
            <a:r>
              <a:rPr dirty="0" sz="2400">
                <a:latin typeface="Liberation Serif"/>
                <a:cs typeface="Liberation Serif"/>
              </a:rPr>
              <a:t>check to give </a:t>
            </a:r>
            <a:r>
              <a:rPr dirty="0" sz="2400" spc="5">
                <a:latin typeface="Liberation Serif"/>
                <a:cs typeface="Liberation Serif"/>
              </a:rPr>
              <a:t>an</a:t>
            </a:r>
            <a:r>
              <a:rPr dirty="0" sz="2400" spc="-215">
                <a:latin typeface="Liberation Serif"/>
                <a:cs typeface="Liberation Serif"/>
              </a:rPr>
              <a:t> </a:t>
            </a:r>
            <a:r>
              <a:rPr dirty="0" sz="2400" spc="-5">
                <a:latin typeface="Liberation Serif"/>
                <a:cs typeface="Liberation Serif"/>
              </a:rPr>
              <a:t>alert  message.</a:t>
            </a:r>
            <a:endParaRPr sz="24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667" y="389581"/>
            <a:ext cx="4041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2. </a:t>
            </a:r>
            <a:r>
              <a:rPr dirty="0" spc="-10" b="1">
                <a:latin typeface="Times New Roman"/>
                <a:cs typeface="Times New Roman"/>
              </a:rPr>
              <a:t>Literature</a:t>
            </a:r>
            <a:r>
              <a:rPr dirty="0" spc="-10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Review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3148" y="1367028"/>
            <a:ext cx="9086215" cy="1152525"/>
            <a:chOff x="803148" y="1367028"/>
            <a:chExt cx="9086215" cy="1152525"/>
          </a:xfrm>
        </p:grpSpPr>
        <p:sp>
          <p:nvSpPr>
            <p:cNvPr id="4" name="object 4"/>
            <p:cNvSpPr/>
            <p:nvPr/>
          </p:nvSpPr>
          <p:spPr>
            <a:xfrm>
              <a:off x="809231" y="1374647"/>
              <a:ext cx="9074150" cy="681355"/>
            </a:xfrm>
            <a:custGeom>
              <a:avLst/>
              <a:gdLst/>
              <a:ahLst/>
              <a:cxnLst/>
              <a:rect l="l" t="t" r="r" b="b"/>
              <a:pathLst>
                <a:path w="9074150" h="681355">
                  <a:moveTo>
                    <a:pt x="9073896" y="0"/>
                  </a:moveTo>
                  <a:lnTo>
                    <a:pt x="6702565" y="0"/>
                  </a:lnTo>
                  <a:lnTo>
                    <a:pt x="0" y="0"/>
                  </a:lnTo>
                  <a:lnTo>
                    <a:pt x="0" y="681228"/>
                  </a:lnTo>
                  <a:lnTo>
                    <a:pt x="6702565" y="681228"/>
                  </a:lnTo>
                  <a:lnTo>
                    <a:pt x="9073896" y="681228"/>
                  </a:lnTo>
                  <a:lnTo>
                    <a:pt x="907389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9231" y="2055875"/>
              <a:ext cx="9074150" cy="463550"/>
            </a:xfrm>
            <a:custGeom>
              <a:avLst/>
              <a:gdLst/>
              <a:ahLst/>
              <a:cxnLst/>
              <a:rect l="l" t="t" r="r" b="b"/>
              <a:pathLst>
                <a:path w="9074150" h="463550">
                  <a:moveTo>
                    <a:pt x="9073896" y="0"/>
                  </a:moveTo>
                  <a:lnTo>
                    <a:pt x="6702565" y="0"/>
                  </a:lnTo>
                  <a:lnTo>
                    <a:pt x="0" y="0"/>
                  </a:lnTo>
                  <a:lnTo>
                    <a:pt x="0" y="463296"/>
                  </a:lnTo>
                  <a:lnTo>
                    <a:pt x="6702565" y="463296"/>
                  </a:lnTo>
                  <a:lnTo>
                    <a:pt x="9073896" y="463296"/>
                  </a:lnTo>
                  <a:lnTo>
                    <a:pt x="907389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3148" y="1367027"/>
              <a:ext cx="9086215" cy="1152525"/>
            </a:xfrm>
            <a:custGeom>
              <a:avLst/>
              <a:gdLst/>
              <a:ahLst/>
              <a:cxnLst/>
              <a:rect l="l" t="t" r="r" b="b"/>
              <a:pathLst>
                <a:path w="9086215" h="1152525">
                  <a:moveTo>
                    <a:pt x="9086088" y="6108"/>
                  </a:moveTo>
                  <a:lnTo>
                    <a:pt x="9079979" y="6108"/>
                  </a:lnTo>
                  <a:lnTo>
                    <a:pt x="9079979" y="0"/>
                  </a:lnTo>
                  <a:lnTo>
                    <a:pt x="9073896" y="0"/>
                  </a:lnTo>
                  <a:lnTo>
                    <a:pt x="9073896" y="13716"/>
                  </a:lnTo>
                  <a:lnTo>
                    <a:pt x="9073896" y="681228"/>
                  </a:lnTo>
                  <a:lnTo>
                    <a:pt x="6714744" y="681228"/>
                  </a:lnTo>
                  <a:lnTo>
                    <a:pt x="6714744" y="13716"/>
                  </a:lnTo>
                  <a:lnTo>
                    <a:pt x="9073896" y="13716"/>
                  </a:lnTo>
                  <a:lnTo>
                    <a:pt x="9073896" y="0"/>
                  </a:lnTo>
                  <a:lnTo>
                    <a:pt x="6702552" y="0"/>
                  </a:lnTo>
                  <a:lnTo>
                    <a:pt x="6702552" y="13716"/>
                  </a:lnTo>
                  <a:lnTo>
                    <a:pt x="6702552" y="681228"/>
                  </a:lnTo>
                  <a:lnTo>
                    <a:pt x="4495800" y="681228"/>
                  </a:lnTo>
                  <a:lnTo>
                    <a:pt x="4495800" y="13716"/>
                  </a:lnTo>
                  <a:lnTo>
                    <a:pt x="6702552" y="13716"/>
                  </a:lnTo>
                  <a:lnTo>
                    <a:pt x="6702552" y="0"/>
                  </a:lnTo>
                  <a:lnTo>
                    <a:pt x="4483608" y="0"/>
                  </a:lnTo>
                  <a:lnTo>
                    <a:pt x="4483608" y="13716"/>
                  </a:lnTo>
                  <a:lnTo>
                    <a:pt x="4483608" y="681228"/>
                  </a:lnTo>
                  <a:lnTo>
                    <a:pt x="2731008" y="681228"/>
                  </a:lnTo>
                  <a:lnTo>
                    <a:pt x="2731008" y="13716"/>
                  </a:lnTo>
                  <a:lnTo>
                    <a:pt x="4483608" y="13716"/>
                  </a:lnTo>
                  <a:lnTo>
                    <a:pt x="4483608" y="0"/>
                  </a:lnTo>
                  <a:lnTo>
                    <a:pt x="2718816" y="0"/>
                  </a:lnTo>
                  <a:lnTo>
                    <a:pt x="2718816" y="13716"/>
                  </a:lnTo>
                  <a:lnTo>
                    <a:pt x="2718816" y="681228"/>
                  </a:lnTo>
                  <a:lnTo>
                    <a:pt x="993648" y="681228"/>
                  </a:lnTo>
                  <a:lnTo>
                    <a:pt x="993648" y="13716"/>
                  </a:lnTo>
                  <a:lnTo>
                    <a:pt x="2718816" y="13716"/>
                  </a:lnTo>
                  <a:lnTo>
                    <a:pt x="2718816" y="0"/>
                  </a:lnTo>
                  <a:lnTo>
                    <a:pt x="981456" y="0"/>
                  </a:lnTo>
                  <a:lnTo>
                    <a:pt x="981456" y="13716"/>
                  </a:lnTo>
                  <a:lnTo>
                    <a:pt x="981456" y="681228"/>
                  </a:lnTo>
                  <a:lnTo>
                    <a:pt x="12192" y="681228"/>
                  </a:lnTo>
                  <a:lnTo>
                    <a:pt x="12192" y="13716"/>
                  </a:lnTo>
                  <a:lnTo>
                    <a:pt x="981456" y="13716"/>
                  </a:lnTo>
                  <a:lnTo>
                    <a:pt x="981456" y="0"/>
                  </a:lnTo>
                  <a:lnTo>
                    <a:pt x="4572" y="0"/>
                  </a:lnTo>
                  <a:lnTo>
                    <a:pt x="4572" y="6108"/>
                  </a:lnTo>
                  <a:lnTo>
                    <a:pt x="0" y="6108"/>
                  </a:lnTo>
                  <a:lnTo>
                    <a:pt x="0" y="1152144"/>
                  </a:lnTo>
                  <a:lnTo>
                    <a:pt x="12192" y="1152144"/>
                  </a:lnTo>
                  <a:lnTo>
                    <a:pt x="12192" y="694944"/>
                  </a:lnTo>
                  <a:lnTo>
                    <a:pt x="981456" y="694944"/>
                  </a:lnTo>
                  <a:lnTo>
                    <a:pt x="981456" y="1152144"/>
                  </a:lnTo>
                  <a:lnTo>
                    <a:pt x="993648" y="1152144"/>
                  </a:lnTo>
                  <a:lnTo>
                    <a:pt x="993648" y="694944"/>
                  </a:lnTo>
                  <a:lnTo>
                    <a:pt x="2718816" y="694944"/>
                  </a:lnTo>
                  <a:lnTo>
                    <a:pt x="2718816" y="1152144"/>
                  </a:lnTo>
                  <a:lnTo>
                    <a:pt x="2731008" y="1152144"/>
                  </a:lnTo>
                  <a:lnTo>
                    <a:pt x="2731008" y="694944"/>
                  </a:lnTo>
                  <a:lnTo>
                    <a:pt x="4483608" y="694944"/>
                  </a:lnTo>
                  <a:lnTo>
                    <a:pt x="4483608" y="1152144"/>
                  </a:lnTo>
                  <a:lnTo>
                    <a:pt x="4495800" y="1152144"/>
                  </a:lnTo>
                  <a:lnTo>
                    <a:pt x="4495800" y="694944"/>
                  </a:lnTo>
                  <a:lnTo>
                    <a:pt x="6702552" y="694944"/>
                  </a:lnTo>
                  <a:lnTo>
                    <a:pt x="6702552" y="1152144"/>
                  </a:lnTo>
                  <a:lnTo>
                    <a:pt x="6714744" y="1152144"/>
                  </a:lnTo>
                  <a:lnTo>
                    <a:pt x="6714744" y="694944"/>
                  </a:lnTo>
                  <a:lnTo>
                    <a:pt x="9073896" y="694944"/>
                  </a:lnTo>
                  <a:lnTo>
                    <a:pt x="9073896" y="1152144"/>
                  </a:lnTo>
                  <a:lnTo>
                    <a:pt x="9086088" y="1152144"/>
                  </a:lnTo>
                  <a:lnTo>
                    <a:pt x="9086088" y="6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84954" y="1396959"/>
            <a:ext cx="747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latin typeface="Arial"/>
                <a:cs typeface="Arial"/>
              </a:rPr>
              <a:t>Sr.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7932" y="1396959"/>
            <a:ext cx="895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latin typeface="Arial"/>
                <a:cs typeface="Arial"/>
              </a:rPr>
              <a:t>A</a:t>
            </a:r>
            <a:r>
              <a:rPr dirty="0" sz="1800" spc="15" b="1">
                <a:latin typeface="Arial"/>
                <a:cs typeface="Arial"/>
              </a:rPr>
              <a:t>u</a:t>
            </a:r>
            <a:r>
              <a:rPr dirty="0" sz="1800" spc="-1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h</a:t>
            </a:r>
            <a:r>
              <a:rPr dirty="0" sz="1800" spc="15" b="1">
                <a:latin typeface="Arial"/>
                <a:cs typeface="Arial"/>
              </a:rPr>
              <a:t>o</a:t>
            </a:r>
            <a:r>
              <a:rPr dirty="0" sz="1800" spc="-20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5287" y="1396959"/>
            <a:ext cx="1266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Paper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Tittle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0075" y="1396959"/>
            <a:ext cx="16408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Methodologies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7489" y="1396959"/>
            <a:ext cx="982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F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15" b="1">
                <a:latin typeface="Arial"/>
                <a:cs typeface="Arial"/>
              </a:rPr>
              <a:t>n</a:t>
            </a:r>
            <a:r>
              <a:rPr dirty="0" sz="1800" spc="-5" b="1">
                <a:latin typeface="Arial"/>
                <a:cs typeface="Arial"/>
              </a:rPr>
              <a:t>d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-5" b="1">
                <a:latin typeface="Arial"/>
                <a:cs typeface="Arial"/>
              </a:rPr>
              <a:t>n</a:t>
            </a:r>
            <a:r>
              <a:rPr dirty="0" sz="1800" spc="15" b="1">
                <a:latin typeface="Arial"/>
                <a:cs typeface="Arial"/>
              </a:rPr>
              <a:t>g</a:t>
            </a:r>
            <a:r>
              <a:rPr dirty="0" sz="1800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4954" y="2079743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iberation Serif"/>
                <a:cs typeface="Liberation Serif"/>
              </a:rPr>
              <a:t>1.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7932" y="2079743"/>
            <a:ext cx="1248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iberation Serif"/>
                <a:cs typeface="Liberation Serif"/>
              </a:rPr>
              <a:t>MM</a:t>
            </a:r>
            <a:r>
              <a:rPr dirty="0" sz="1800" spc="-90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Rahman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5265" y="2079743"/>
            <a:ext cx="1497330" cy="5695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200"/>
              </a:spcBef>
            </a:pPr>
            <a:r>
              <a:rPr dirty="0" sz="1800" spc="-5">
                <a:latin typeface="Liberation Serif"/>
                <a:cs typeface="Liberation Serif"/>
              </a:rPr>
              <a:t>An Automated  </a:t>
            </a:r>
            <a:r>
              <a:rPr dirty="0" sz="1800">
                <a:latin typeface="Liberation Serif"/>
                <a:cs typeface="Liberation Serif"/>
              </a:rPr>
              <a:t>System to</a:t>
            </a:r>
            <a:r>
              <a:rPr dirty="0" sz="1800" spc="-145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Limit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0101" y="2079743"/>
            <a:ext cx="1852930" cy="5695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200"/>
              </a:spcBef>
            </a:pPr>
            <a:r>
              <a:rPr dirty="0" sz="1800" spc="-5">
                <a:latin typeface="Liberation Serif"/>
                <a:cs typeface="Liberation Serif"/>
              </a:rPr>
              <a:t>Deep </a:t>
            </a:r>
            <a:r>
              <a:rPr dirty="0" sz="1800">
                <a:latin typeface="Liberation Serif"/>
                <a:cs typeface="Liberation Serif"/>
              </a:rPr>
              <a:t>Learning  </a:t>
            </a:r>
            <a:r>
              <a:rPr dirty="0" sz="1800" spc="-5">
                <a:latin typeface="Liberation Serif"/>
                <a:cs typeface="Liberation Serif"/>
              </a:rPr>
              <a:t>Architecture,</a:t>
            </a:r>
            <a:r>
              <a:rPr dirty="0" sz="1800" spc="-75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Image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87421" y="2079743"/>
            <a:ext cx="1877060" cy="5695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200"/>
              </a:spcBef>
            </a:pPr>
            <a:r>
              <a:rPr dirty="0" sz="1800" spc="-5">
                <a:latin typeface="Liberation Serif"/>
                <a:cs typeface="Liberation Serif"/>
              </a:rPr>
              <a:t>An automated</a:t>
            </a:r>
            <a:r>
              <a:rPr dirty="0" sz="1800" spc="-65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smart  framework</a:t>
            </a:r>
            <a:r>
              <a:rPr dirty="0" sz="1800" spc="-30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for</a:t>
            </a:r>
            <a:endParaRPr sz="1800">
              <a:latin typeface="Liberation Serif"/>
              <a:cs typeface="Liberation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4800" y="2519171"/>
            <a:ext cx="10081260" cy="2519680"/>
            <a:chOff x="304800" y="2519171"/>
            <a:chExt cx="10081260" cy="2519680"/>
          </a:xfrm>
        </p:grpSpPr>
        <p:sp>
          <p:nvSpPr>
            <p:cNvPr id="18" name="object 18"/>
            <p:cNvSpPr/>
            <p:nvPr/>
          </p:nvSpPr>
          <p:spPr>
            <a:xfrm>
              <a:off x="304800" y="2519172"/>
              <a:ext cx="10081260" cy="2519680"/>
            </a:xfrm>
            <a:custGeom>
              <a:avLst/>
              <a:gdLst/>
              <a:ahLst/>
              <a:cxnLst/>
              <a:rect l="l" t="t" r="r" b="b"/>
              <a:pathLst>
                <a:path w="10081260" h="2519679">
                  <a:moveTo>
                    <a:pt x="10081260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10081260" y="0"/>
                  </a:lnTo>
                  <a:lnTo>
                    <a:pt x="10081260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4800" y="2519171"/>
              <a:ext cx="10081260" cy="2519680"/>
            </a:xfrm>
            <a:custGeom>
              <a:avLst/>
              <a:gdLst/>
              <a:ahLst/>
              <a:cxnLst/>
              <a:rect l="l" t="t" r="r" b="b"/>
              <a:pathLst>
                <a:path w="10081260" h="2519679">
                  <a:moveTo>
                    <a:pt x="89141" y="2519172"/>
                  </a:moveTo>
                  <a:lnTo>
                    <a:pt x="0" y="1963521"/>
                  </a:lnTo>
                  <a:lnTo>
                    <a:pt x="0" y="2519172"/>
                  </a:lnTo>
                  <a:lnTo>
                    <a:pt x="89141" y="2519172"/>
                  </a:lnTo>
                  <a:close/>
                </a:path>
                <a:path w="10081260" h="2519679">
                  <a:moveTo>
                    <a:pt x="8666797" y="2519172"/>
                  </a:moveTo>
                  <a:lnTo>
                    <a:pt x="8218830" y="0"/>
                  </a:lnTo>
                  <a:lnTo>
                    <a:pt x="8205775" y="0"/>
                  </a:lnTo>
                  <a:lnTo>
                    <a:pt x="8653145" y="2519172"/>
                  </a:lnTo>
                  <a:lnTo>
                    <a:pt x="8666797" y="2519172"/>
                  </a:lnTo>
                  <a:close/>
                </a:path>
                <a:path w="10081260" h="2519679">
                  <a:moveTo>
                    <a:pt x="10081260" y="2082812"/>
                  </a:moveTo>
                  <a:lnTo>
                    <a:pt x="9426918" y="2519172"/>
                  </a:lnTo>
                  <a:lnTo>
                    <a:pt x="9450324" y="2519172"/>
                  </a:lnTo>
                  <a:lnTo>
                    <a:pt x="10081260" y="2098548"/>
                  </a:lnTo>
                  <a:lnTo>
                    <a:pt x="10081260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47776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9231" y="2519171"/>
              <a:ext cx="9074150" cy="1516380"/>
            </a:xfrm>
            <a:custGeom>
              <a:avLst/>
              <a:gdLst/>
              <a:ahLst/>
              <a:cxnLst/>
              <a:rect l="l" t="t" r="r" b="b"/>
              <a:pathLst>
                <a:path w="9074150" h="1516379">
                  <a:moveTo>
                    <a:pt x="9073896" y="0"/>
                  </a:moveTo>
                  <a:lnTo>
                    <a:pt x="6702565" y="0"/>
                  </a:lnTo>
                  <a:lnTo>
                    <a:pt x="0" y="0"/>
                  </a:lnTo>
                  <a:lnTo>
                    <a:pt x="0" y="1516380"/>
                  </a:lnTo>
                  <a:lnTo>
                    <a:pt x="6702565" y="1516380"/>
                  </a:lnTo>
                  <a:lnTo>
                    <a:pt x="9073896" y="1516380"/>
                  </a:lnTo>
                  <a:lnTo>
                    <a:pt x="907389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09231" y="4035551"/>
              <a:ext cx="9074150" cy="1003300"/>
            </a:xfrm>
            <a:custGeom>
              <a:avLst/>
              <a:gdLst/>
              <a:ahLst/>
              <a:cxnLst/>
              <a:rect l="l" t="t" r="r" b="b"/>
              <a:pathLst>
                <a:path w="9074150" h="1003300">
                  <a:moveTo>
                    <a:pt x="9073896" y="0"/>
                  </a:moveTo>
                  <a:lnTo>
                    <a:pt x="6702565" y="0"/>
                  </a:lnTo>
                  <a:lnTo>
                    <a:pt x="0" y="0"/>
                  </a:lnTo>
                  <a:lnTo>
                    <a:pt x="0" y="1002792"/>
                  </a:lnTo>
                  <a:lnTo>
                    <a:pt x="6702565" y="1002792"/>
                  </a:lnTo>
                  <a:lnTo>
                    <a:pt x="9073896" y="1002792"/>
                  </a:lnTo>
                  <a:lnTo>
                    <a:pt x="907389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03148" y="2519171"/>
              <a:ext cx="9086215" cy="2519680"/>
            </a:xfrm>
            <a:custGeom>
              <a:avLst/>
              <a:gdLst/>
              <a:ahLst/>
              <a:cxnLst/>
              <a:rect l="l" t="t" r="r" b="b"/>
              <a:pathLst>
                <a:path w="9086215" h="2519679">
                  <a:moveTo>
                    <a:pt x="9086088" y="0"/>
                  </a:moveTo>
                  <a:lnTo>
                    <a:pt x="9073896" y="0"/>
                  </a:lnTo>
                  <a:lnTo>
                    <a:pt x="9073896" y="1510284"/>
                  </a:lnTo>
                  <a:lnTo>
                    <a:pt x="6714744" y="1510284"/>
                  </a:lnTo>
                  <a:lnTo>
                    <a:pt x="6714744" y="0"/>
                  </a:lnTo>
                  <a:lnTo>
                    <a:pt x="6702552" y="0"/>
                  </a:lnTo>
                  <a:lnTo>
                    <a:pt x="6702552" y="1510284"/>
                  </a:lnTo>
                  <a:lnTo>
                    <a:pt x="4495800" y="1510284"/>
                  </a:lnTo>
                  <a:lnTo>
                    <a:pt x="4495800" y="0"/>
                  </a:lnTo>
                  <a:lnTo>
                    <a:pt x="4483608" y="0"/>
                  </a:lnTo>
                  <a:lnTo>
                    <a:pt x="4483608" y="1510284"/>
                  </a:lnTo>
                  <a:lnTo>
                    <a:pt x="2731008" y="1510284"/>
                  </a:lnTo>
                  <a:lnTo>
                    <a:pt x="2731008" y="0"/>
                  </a:lnTo>
                  <a:lnTo>
                    <a:pt x="2718816" y="0"/>
                  </a:lnTo>
                  <a:lnTo>
                    <a:pt x="2718816" y="1510284"/>
                  </a:lnTo>
                  <a:lnTo>
                    <a:pt x="993648" y="1510284"/>
                  </a:lnTo>
                  <a:lnTo>
                    <a:pt x="993648" y="0"/>
                  </a:lnTo>
                  <a:lnTo>
                    <a:pt x="981456" y="0"/>
                  </a:lnTo>
                  <a:lnTo>
                    <a:pt x="981456" y="1510284"/>
                  </a:lnTo>
                  <a:lnTo>
                    <a:pt x="12192" y="1510284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519172"/>
                  </a:lnTo>
                  <a:lnTo>
                    <a:pt x="12192" y="2519172"/>
                  </a:lnTo>
                  <a:lnTo>
                    <a:pt x="12192" y="1522476"/>
                  </a:lnTo>
                  <a:lnTo>
                    <a:pt x="981456" y="1522476"/>
                  </a:lnTo>
                  <a:lnTo>
                    <a:pt x="981456" y="2519172"/>
                  </a:lnTo>
                  <a:lnTo>
                    <a:pt x="993648" y="2519172"/>
                  </a:lnTo>
                  <a:lnTo>
                    <a:pt x="993648" y="1522476"/>
                  </a:lnTo>
                  <a:lnTo>
                    <a:pt x="2718816" y="1522476"/>
                  </a:lnTo>
                  <a:lnTo>
                    <a:pt x="2718816" y="2519172"/>
                  </a:lnTo>
                  <a:lnTo>
                    <a:pt x="2731008" y="2519172"/>
                  </a:lnTo>
                  <a:lnTo>
                    <a:pt x="2731008" y="1522476"/>
                  </a:lnTo>
                  <a:lnTo>
                    <a:pt x="4483608" y="1522476"/>
                  </a:lnTo>
                  <a:lnTo>
                    <a:pt x="4483608" y="2519172"/>
                  </a:lnTo>
                  <a:lnTo>
                    <a:pt x="4495800" y="2519172"/>
                  </a:lnTo>
                  <a:lnTo>
                    <a:pt x="4495800" y="1522476"/>
                  </a:lnTo>
                  <a:lnTo>
                    <a:pt x="6702552" y="1522476"/>
                  </a:lnTo>
                  <a:lnTo>
                    <a:pt x="6702552" y="2519172"/>
                  </a:lnTo>
                  <a:lnTo>
                    <a:pt x="6714744" y="2519172"/>
                  </a:lnTo>
                  <a:lnTo>
                    <a:pt x="6714744" y="1522476"/>
                  </a:lnTo>
                  <a:lnTo>
                    <a:pt x="9073896" y="1522476"/>
                  </a:lnTo>
                  <a:lnTo>
                    <a:pt x="9073896" y="2519172"/>
                  </a:lnTo>
                  <a:lnTo>
                    <a:pt x="9086088" y="2519172"/>
                  </a:lnTo>
                  <a:lnTo>
                    <a:pt x="9086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605265" y="2617755"/>
            <a:ext cx="1482090" cy="1376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dirty="0" sz="1800" spc="-5">
                <a:latin typeface="Liberation Serif"/>
                <a:cs typeface="Liberation Serif"/>
              </a:rPr>
              <a:t>COVID-19</a:t>
            </a:r>
            <a:endParaRPr sz="1800">
              <a:latin typeface="Liberation Serif"/>
              <a:cs typeface="Liberation Serif"/>
            </a:endParaRPr>
          </a:p>
          <a:p>
            <a:pPr marL="12700" marR="5080">
              <a:lnSpc>
                <a:spcPct val="98000"/>
              </a:lnSpc>
              <a:spcBef>
                <a:spcPts val="25"/>
              </a:spcBef>
            </a:pPr>
            <a:r>
              <a:rPr dirty="0" sz="1800" spc="-5">
                <a:latin typeface="Liberation Serif"/>
                <a:cs typeface="Liberation Serif"/>
              </a:rPr>
              <a:t>Using </a:t>
            </a:r>
            <a:r>
              <a:rPr dirty="0" sz="1800">
                <a:latin typeface="Liberation Serif"/>
                <a:cs typeface="Liberation Serif"/>
              </a:rPr>
              <a:t>Facial  </a:t>
            </a:r>
            <a:r>
              <a:rPr dirty="0" sz="1800" spc="-5">
                <a:latin typeface="Liberation Serif"/>
                <a:cs typeface="Liberation Serif"/>
              </a:rPr>
              <a:t>Mask</a:t>
            </a:r>
            <a:r>
              <a:rPr dirty="0" sz="1800" spc="-80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Detection  in </a:t>
            </a:r>
            <a:r>
              <a:rPr dirty="0" sz="1800" spc="-5">
                <a:latin typeface="Liberation Serif"/>
                <a:cs typeface="Liberation Serif"/>
              </a:rPr>
              <a:t>Smart </a:t>
            </a:r>
            <a:r>
              <a:rPr dirty="0" sz="1800">
                <a:latin typeface="Liberation Serif"/>
                <a:cs typeface="Liberation Serif"/>
              </a:rPr>
              <a:t>City  </a:t>
            </a:r>
            <a:r>
              <a:rPr dirty="0" sz="1800" spc="-5">
                <a:latin typeface="Liberation Serif"/>
                <a:cs typeface="Liberation Serif"/>
              </a:rPr>
              <a:t>Network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0101" y="2617755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Liberation Serif"/>
                <a:cs typeface="Liberation Serif"/>
              </a:rPr>
              <a:t>Pre-Processing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87421" y="2617755"/>
            <a:ext cx="2105660" cy="83820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40"/>
              </a:spcBef>
            </a:pPr>
            <a:r>
              <a:rPr dirty="0" sz="1800">
                <a:latin typeface="Liberation Serif"/>
                <a:cs typeface="Liberation Serif"/>
              </a:rPr>
              <a:t>screening persons</a:t>
            </a:r>
            <a:r>
              <a:rPr dirty="0" sz="1800" spc="-130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who  </a:t>
            </a:r>
            <a:r>
              <a:rPr dirty="0" sz="1800">
                <a:latin typeface="Liberation Serif"/>
                <a:cs typeface="Liberation Serif"/>
              </a:rPr>
              <a:t>are not using a </a:t>
            </a:r>
            <a:r>
              <a:rPr dirty="0" sz="1800" spc="-5">
                <a:latin typeface="Liberation Serif"/>
                <a:cs typeface="Liberation Serif"/>
              </a:rPr>
              <a:t>face  mask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4954" y="4059450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iberation Serif"/>
                <a:cs typeface="Liberation Serif"/>
              </a:rPr>
              <a:t>2.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7887" y="4059450"/>
            <a:ext cx="1013460" cy="5695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200"/>
              </a:spcBef>
            </a:pPr>
            <a:r>
              <a:rPr dirty="0" sz="1800" spc="-5">
                <a:latin typeface="Liberation Serif"/>
                <a:cs typeface="Liberation Serif"/>
              </a:rPr>
              <a:t>Mamata</a:t>
            </a:r>
            <a:r>
              <a:rPr dirty="0" sz="1800" spc="-90">
                <a:latin typeface="Liberation Serif"/>
                <a:cs typeface="Liberation Serif"/>
              </a:rPr>
              <a:t> </a:t>
            </a:r>
            <a:r>
              <a:rPr dirty="0" sz="1800" spc="-10">
                <a:latin typeface="Liberation Serif"/>
                <a:cs typeface="Liberation Serif"/>
              </a:rPr>
              <a:t>S.  </a:t>
            </a:r>
            <a:r>
              <a:rPr dirty="0" sz="1800" spc="-5">
                <a:latin typeface="Liberation Serif"/>
                <a:cs typeface="Liberation Serif"/>
              </a:rPr>
              <a:t>Kalas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5265" y="4059450"/>
            <a:ext cx="1345565" cy="110744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8100"/>
              </a:lnSpc>
              <a:spcBef>
                <a:spcPts val="140"/>
              </a:spcBef>
            </a:pPr>
            <a:r>
              <a:rPr dirty="0" sz="1800">
                <a:latin typeface="Liberation Serif"/>
                <a:cs typeface="Liberation Serif"/>
              </a:rPr>
              <a:t>Real time</a:t>
            </a:r>
            <a:r>
              <a:rPr dirty="0" sz="1800" spc="-110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face  </a:t>
            </a:r>
            <a:r>
              <a:rPr dirty="0" sz="1800">
                <a:latin typeface="Liberation Serif"/>
                <a:cs typeface="Liberation Serif"/>
              </a:rPr>
              <a:t>detection </a:t>
            </a:r>
            <a:r>
              <a:rPr dirty="0" sz="1800" spc="-5">
                <a:latin typeface="Liberation Serif"/>
                <a:cs typeface="Liberation Serif"/>
              </a:rPr>
              <a:t>and  </a:t>
            </a:r>
            <a:r>
              <a:rPr dirty="0" sz="1800">
                <a:latin typeface="Liberation Serif"/>
                <a:cs typeface="Liberation Serif"/>
              </a:rPr>
              <a:t>tracking using  </a:t>
            </a:r>
            <a:r>
              <a:rPr dirty="0" sz="1800" spc="-5">
                <a:latin typeface="Liberation Serif"/>
                <a:cs typeface="Liberation Serif"/>
              </a:rPr>
              <a:t>OpenCV</a:t>
            </a:r>
            <a:endParaRPr sz="1800">
              <a:latin typeface="Liberation Serif"/>
              <a:cs typeface="Liberation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4800" y="5038344"/>
            <a:ext cx="10081260" cy="2520950"/>
            <a:chOff x="304800" y="5038344"/>
            <a:chExt cx="10081260" cy="2520950"/>
          </a:xfrm>
        </p:grpSpPr>
        <p:sp>
          <p:nvSpPr>
            <p:cNvPr id="36" name="object 36"/>
            <p:cNvSpPr/>
            <p:nvPr/>
          </p:nvSpPr>
          <p:spPr>
            <a:xfrm>
              <a:off x="304800" y="5038344"/>
              <a:ext cx="10081260" cy="2520950"/>
            </a:xfrm>
            <a:custGeom>
              <a:avLst/>
              <a:gdLst/>
              <a:ahLst/>
              <a:cxnLst/>
              <a:rect l="l" t="t" r="r" b="b"/>
              <a:pathLst>
                <a:path w="10081260" h="2520950">
                  <a:moveTo>
                    <a:pt x="10081260" y="2520696"/>
                  </a:moveTo>
                  <a:lnTo>
                    <a:pt x="0" y="2520696"/>
                  </a:lnTo>
                  <a:lnTo>
                    <a:pt x="0" y="0"/>
                  </a:lnTo>
                  <a:lnTo>
                    <a:pt x="10081260" y="0"/>
                  </a:lnTo>
                  <a:lnTo>
                    <a:pt x="10081260" y="2520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4800" y="5038344"/>
              <a:ext cx="9450705" cy="2520950"/>
            </a:xfrm>
            <a:custGeom>
              <a:avLst/>
              <a:gdLst/>
              <a:ahLst/>
              <a:cxnLst/>
              <a:rect l="l" t="t" r="r" b="b"/>
              <a:pathLst>
                <a:path w="9450705" h="2520950">
                  <a:moveTo>
                    <a:pt x="493585" y="2520708"/>
                  </a:moveTo>
                  <a:lnTo>
                    <a:pt x="89141" y="0"/>
                  </a:lnTo>
                  <a:lnTo>
                    <a:pt x="0" y="0"/>
                  </a:lnTo>
                  <a:lnTo>
                    <a:pt x="0" y="2520708"/>
                  </a:lnTo>
                  <a:lnTo>
                    <a:pt x="493585" y="2520708"/>
                  </a:lnTo>
                  <a:close/>
                </a:path>
                <a:path w="9450705" h="2520950">
                  <a:moveTo>
                    <a:pt x="9450324" y="0"/>
                  </a:moveTo>
                  <a:lnTo>
                    <a:pt x="9426918" y="0"/>
                  </a:lnTo>
                  <a:lnTo>
                    <a:pt x="8747379" y="453186"/>
                  </a:lnTo>
                  <a:lnTo>
                    <a:pt x="8666797" y="0"/>
                  </a:lnTo>
                  <a:lnTo>
                    <a:pt x="8653145" y="0"/>
                  </a:lnTo>
                  <a:lnTo>
                    <a:pt x="8735073" y="461391"/>
                  </a:lnTo>
                  <a:lnTo>
                    <a:pt x="5654040" y="2516124"/>
                  </a:lnTo>
                  <a:lnTo>
                    <a:pt x="5650979" y="2519184"/>
                  </a:lnTo>
                  <a:lnTo>
                    <a:pt x="5650230" y="2520696"/>
                  </a:lnTo>
                  <a:lnTo>
                    <a:pt x="5669280" y="2520696"/>
                  </a:lnTo>
                  <a:lnTo>
                    <a:pt x="8737524" y="475195"/>
                  </a:lnTo>
                  <a:lnTo>
                    <a:pt x="9100782" y="2520708"/>
                  </a:lnTo>
                  <a:lnTo>
                    <a:pt x="9115044" y="2520708"/>
                  </a:lnTo>
                  <a:lnTo>
                    <a:pt x="8749830" y="466991"/>
                  </a:lnTo>
                  <a:lnTo>
                    <a:pt x="945032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903913" y="5038344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131986" y="5038344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451998" y="5038344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919346" y="5038344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09231" y="5038344"/>
              <a:ext cx="9074150" cy="1638300"/>
            </a:xfrm>
            <a:custGeom>
              <a:avLst/>
              <a:gdLst/>
              <a:ahLst/>
              <a:cxnLst/>
              <a:rect l="l" t="t" r="r" b="b"/>
              <a:pathLst>
                <a:path w="9074150" h="1638300">
                  <a:moveTo>
                    <a:pt x="9073896" y="0"/>
                  </a:moveTo>
                  <a:lnTo>
                    <a:pt x="6702565" y="0"/>
                  </a:lnTo>
                  <a:lnTo>
                    <a:pt x="0" y="0"/>
                  </a:lnTo>
                  <a:lnTo>
                    <a:pt x="0" y="1638300"/>
                  </a:lnTo>
                  <a:lnTo>
                    <a:pt x="6702565" y="1638300"/>
                  </a:lnTo>
                  <a:lnTo>
                    <a:pt x="9073896" y="1638300"/>
                  </a:lnTo>
                  <a:lnTo>
                    <a:pt x="907389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03148" y="5038344"/>
              <a:ext cx="9086215" cy="1644650"/>
            </a:xfrm>
            <a:custGeom>
              <a:avLst/>
              <a:gdLst/>
              <a:ahLst/>
              <a:cxnLst/>
              <a:rect l="l" t="t" r="r" b="b"/>
              <a:pathLst>
                <a:path w="9086215" h="1644650">
                  <a:moveTo>
                    <a:pt x="9086088" y="0"/>
                  </a:moveTo>
                  <a:lnTo>
                    <a:pt x="9073896" y="0"/>
                  </a:lnTo>
                  <a:lnTo>
                    <a:pt x="9073896" y="1632204"/>
                  </a:lnTo>
                  <a:lnTo>
                    <a:pt x="6714744" y="1632204"/>
                  </a:lnTo>
                  <a:lnTo>
                    <a:pt x="6714744" y="0"/>
                  </a:lnTo>
                  <a:lnTo>
                    <a:pt x="6702552" y="0"/>
                  </a:lnTo>
                  <a:lnTo>
                    <a:pt x="6702552" y="1632204"/>
                  </a:lnTo>
                  <a:lnTo>
                    <a:pt x="4495800" y="1632204"/>
                  </a:lnTo>
                  <a:lnTo>
                    <a:pt x="4495800" y="0"/>
                  </a:lnTo>
                  <a:lnTo>
                    <a:pt x="4483608" y="0"/>
                  </a:lnTo>
                  <a:lnTo>
                    <a:pt x="4483608" y="1632204"/>
                  </a:lnTo>
                  <a:lnTo>
                    <a:pt x="2731008" y="1632204"/>
                  </a:lnTo>
                  <a:lnTo>
                    <a:pt x="2731008" y="0"/>
                  </a:lnTo>
                  <a:lnTo>
                    <a:pt x="2718816" y="0"/>
                  </a:lnTo>
                  <a:lnTo>
                    <a:pt x="2718816" y="1632204"/>
                  </a:lnTo>
                  <a:lnTo>
                    <a:pt x="993648" y="1632204"/>
                  </a:lnTo>
                  <a:lnTo>
                    <a:pt x="993648" y="0"/>
                  </a:lnTo>
                  <a:lnTo>
                    <a:pt x="981456" y="0"/>
                  </a:lnTo>
                  <a:lnTo>
                    <a:pt x="981456" y="1632204"/>
                  </a:lnTo>
                  <a:lnTo>
                    <a:pt x="12192" y="1632204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638312"/>
                  </a:lnTo>
                  <a:lnTo>
                    <a:pt x="4572" y="1638312"/>
                  </a:lnTo>
                  <a:lnTo>
                    <a:pt x="4572" y="1644396"/>
                  </a:lnTo>
                  <a:lnTo>
                    <a:pt x="9079979" y="1644396"/>
                  </a:lnTo>
                  <a:lnTo>
                    <a:pt x="9079979" y="1638312"/>
                  </a:lnTo>
                  <a:lnTo>
                    <a:pt x="9086088" y="1638312"/>
                  </a:lnTo>
                  <a:lnTo>
                    <a:pt x="9086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5370101" y="4059450"/>
            <a:ext cx="1727200" cy="137604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8100"/>
              </a:lnSpc>
              <a:spcBef>
                <a:spcPts val="140"/>
              </a:spcBef>
            </a:pPr>
            <a:r>
              <a:rPr dirty="0" sz="1800" spc="-5">
                <a:latin typeface="Liberation Serif"/>
                <a:cs typeface="Liberation Serif"/>
              </a:rPr>
              <a:t>Harr </a:t>
            </a:r>
            <a:r>
              <a:rPr dirty="0" sz="1800">
                <a:latin typeface="Liberation Serif"/>
                <a:cs typeface="Liberation Serif"/>
              </a:rPr>
              <a:t>like</a:t>
            </a:r>
            <a:r>
              <a:rPr dirty="0" sz="1800" spc="-65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classifier  </a:t>
            </a:r>
            <a:r>
              <a:rPr dirty="0" sz="1800">
                <a:latin typeface="Liberation Serif"/>
                <a:cs typeface="Liberation Serif"/>
              </a:rPr>
              <a:t>and </a:t>
            </a:r>
            <a:r>
              <a:rPr dirty="0" sz="1800" spc="-5">
                <a:latin typeface="Liberation Serif"/>
                <a:cs typeface="Liberation Serif"/>
              </a:rPr>
              <a:t>AdaBoost  </a:t>
            </a:r>
            <a:r>
              <a:rPr dirty="0" sz="1800">
                <a:latin typeface="Liberation Serif"/>
                <a:cs typeface="Liberation Serif"/>
              </a:rPr>
              <a:t>algorithm to track  faces on </a:t>
            </a:r>
            <a:r>
              <a:rPr dirty="0" sz="1800" spc="-5">
                <a:latin typeface="Liberation Serif"/>
                <a:cs typeface="Liberation Serif"/>
              </a:rPr>
              <a:t>OpenCV  Platform.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87421" y="4059450"/>
            <a:ext cx="2195830" cy="21824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40"/>
              </a:spcBef>
            </a:pPr>
            <a:r>
              <a:rPr dirty="0" sz="1800">
                <a:latin typeface="Liberation Serif"/>
                <a:cs typeface="Liberation Serif"/>
              </a:rPr>
              <a:t>Face detection is a</a:t>
            </a:r>
            <a:r>
              <a:rPr dirty="0" sz="1800" spc="-125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two-  </a:t>
            </a:r>
            <a:r>
              <a:rPr dirty="0" sz="1800">
                <a:latin typeface="Liberation Serif"/>
                <a:cs typeface="Liberation Serif"/>
              </a:rPr>
              <a:t>class problem </a:t>
            </a:r>
            <a:r>
              <a:rPr dirty="0" sz="1800" spc="-5">
                <a:latin typeface="Liberation Serif"/>
                <a:cs typeface="Liberation Serif"/>
              </a:rPr>
              <a:t>where  we have </a:t>
            </a:r>
            <a:r>
              <a:rPr dirty="0" sz="1800">
                <a:latin typeface="Liberation Serif"/>
                <a:cs typeface="Liberation Serif"/>
              </a:rPr>
              <a:t>to decide if  there is a face or not in  a </a:t>
            </a:r>
            <a:r>
              <a:rPr dirty="0" sz="1800" spc="-5">
                <a:latin typeface="Liberation Serif"/>
                <a:cs typeface="Liberation Serif"/>
              </a:rPr>
              <a:t>picture. This  </a:t>
            </a:r>
            <a:r>
              <a:rPr dirty="0" sz="1800">
                <a:latin typeface="Liberation Serif"/>
                <a:cs typeface="Liberation Serif"/>
              </a:rPr>
              <a:t>approach can be seen  </a:t>
            </a:r>
            <a:r>
              <a:rPr dirty="0" sz="1800" spc="5">
                <a:latin typeface="Liberation Serif"/>
                <a:cs typeface="Liberation Serif"/>
              </a:rPr>
              <a:t>as </a:t>
            </a:r>
            <a:r>
              <a:rPr dirty="0" sz="1800">
                <a:latin typeface="Liberation Serif"/>
                <a:cs typeface="Liberation Serif"/>
              </a:rPr>
              <a:t>a </a:t>
            </a:r>
            <a:r>
              <a:rPr dirty="0" sz="1800" spc="-5">
                <a:latin typeface="Liberation Serif"/>
                <a:cs typeface="Liberation Serif"/>
              </a:rPr>
              <a:t>simplified </a:t>
            </a:r>
            <a:r>
              <a:rPr dirty="0" sz="1800">
                <a:latin typeface="Liberation Serif"/>
                <a:cs typeface="Liberation Serif"/>
              </a:rPr>
              <a:t>face  recognition</a:t>
            </a:r>
            <a:r>
              <a:rPr dirty="0" sz="1800" spc="-55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problem.</a:t>
            </a:r>
            <a:endParaRPr sz="18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988" y="627333"/>
            <a:ext cx="25355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3.</a:t>
            </a:r>
            <a:r>
              <a:rPr dirty="0" spc="-5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4482693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585" y="3076359"/>
                </a:moveTo>
                <a:lnTo>
                  <a:pt x="89141" y="555650"/>
                </a:lnTo>
                <a:lnTo>
                  <a:pt x="0" y="0"/>
                </a:lnTo>
                <a:lnTo>
                  <a:pt x="0" y="555650"/>
                </a:lnTo>
                <a:lnTo>
                  <a:pt x="0" y="3076359"/>
                </a:lnTo>
                <a:lnTo>
                  <a:pt x="493585" y="3076359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955029" y="2519171"/>
            <a:ext cx="4431030" cy="5039995"/>
            <a:chOff x="5955029" y="2519171"/>
            <a:chExt cx="4431030" cy="5039995"/>
          </a:xfrm>
        </p:grpSpPr>
        <p:sp>
          <p:nvSpPr>
            <p:cNvPr id="5" name="object 5"/>
            <p:cNvSpPr/>
            <p:nvPr/>
          </p:nvSpPr>
          <p:spPr>
            <a:xfrm>
              <a:off x="8510575" y="2519171"/>
              <a:ext cx="1875789" cy="2519680"/>
            </a:xfrm>
            <a:custGeom>
              <a:avLst/>
              <a:gdLst/>
              <a:ahLst/>
              <a:cxnLst/>
              <a:rect l="l" t="t" r="r" b="b"/>
              <a:pathLst>
                <a:path w="1875790" h="2519679">
                  <a:moveTo>
                    <a:pt x="461022" y="2519172"/>
                  </a:moveTo>
                  <a:lnTo>
                    <a:pt x="13055" y="0"/>
                  </a:lnTo>
                  <a:lnTo>
                    <a:pt x="0" y="0"/>
                  </a:lnTo>
                  <a:lnTo>
                    <a:pt x="447370" y="2519172"/>
                  </a:lnTo>
                  <a:lnTo>
                    <a:pt x="461022" y="2519172"/>
                  </a:lnTo>
                  <a:close/>
                </a:path>
                <a:path w="1875790" h="2519679">
                  <a:moveTo>
                    <a:pt x="1875485" y="2082812"/>
                  </a:moveTo>
                  <a:lnTo>
                    <a:pt x="1221143" y="2519172"/>
                  </a:lnTo>
                  <a:lnTo>
                    <a:pt x="1244549" y="2519172"/>
                  </a:lnTo>
                  <a:lnTo>
                    <a:pt x="1875485" y="2098548"/>
                  </a:lnTo>
                  <a:lnTo>
                    <a:pt x="1875485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47775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55030" y="5038344"/>
              <a:ext cx="3800475" cy="2520950"/>
            </a:xfrm>
            <a:custGeom>
              <a:avLst/>
              <a:gdLst/>
              <a:ahLst/>
              <a:cxnLst/>
              <a:rect l="l" t="t" r="r" b="b"/>
              <a:pathLst>
                <a:path w="3800475" h="2520950">
                  <a:moveTo>
                    <a:pt x="3800094" y="0"/>
                  </a:moveTo>
                  <a:lnTo>
                    <a:pt x="3776688" y="0"/>
                  </a:lnTo>
                  <a:lnTo>
                    <a:pt x="3097149" y="453186"/>
                  </a:lnTo>
                  <a:lnTo>
                    <a:pt x="3016567" y="0"/>
                  </a:lnTo>
                  <a:lnTo>
                    <a:pt x="3002915" y="0"/>
                  </a:lnTo>
                  <a:lnTo>
                    <a:pt x="3084842" y="461391"/>
                  </a:lnTo>
                  <a:lnTo>
                    <a:pt x="3810" y="2516124"/>
                  </a:lnTo>
                  <a:lnTo>
                    <a:pt x="749" y="2519184"/>
                  </a:lnTo>
                  <a:lnTo>
                    <a:pt x="0" y="2520696"/>
                  </a:lnTo>
                  <a:lnTo>
                    <a:pt x="19050" y="2520696"/>
                  </a:lnTo>
                  <a:lnTo>
                    <a:pt x="3087293" y="475195"/>
                  </a:lnTo>
                  <a:lnTo>
                    <a:pt x="3450552" y="2520708"/>
                  </a:lnTo>
                  <a:lnTo>
                    <a:pt x="3464814" y="2520708"/>
                  </a:lnTo>
                  <a:lnTo>
                    <a:pt x="3099600" y="466991"/>
                  </a:lnTo>
                  <a:lnTo>
                    <a:pt x="380009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03913" y="5038343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31985" y="5038343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51997" y="5038343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919346" y="5038343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03185" y="1700396"/>
            <a:ext cx="8990965" cy="441452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311785" algn="l"/>
              </a:tabLst>
            </a:pPr>
            <a:r>
              <a:rPr dirty="0" sz="2400" spc="-85">
                <a:latin typeface="Liberation Serif"/>
                <a:cs typeface="Liberation Serif"/>
              </a:rPr>
              <a:t>To </a:t>
            </a:r>
            <a:r>
              <a:rPr dirty="0" sz="2400" spc="-5">
                <a:latin typeface="Liberation Serif"/>
                <a:cs typeface="Liberation Serif"/>
              </a:rPr>
              <a:t>automate </a:t>
            </a:r>
            <a:r>
              <a:rPr dirty="0" sz="2400">
                <a:latin typeface="Liberation Serif"/>
                <a:cs typeface="Liberation Serif"/>
              </a:rPr>
              <a:t>the </a:t>
            </a:r>
            <a:r>
              <a:rPr dirty="0" sz="2400" spc="-5">
                <a:latin typeface="Liberation Serif"/>
                <a:cs typeface="Liberation Serif"/>
              </a:rPr>
              <a:t>process </a:t>
            </a:r>
            <a:r>
              <a:rPr dirty="0" sz="2400">
                <a:latin typeface="Liberation Serif"/>
                <a:cs typeface="Liberation Serif"/>
              </a:rPr>
              <a:t>of </a:t>
            </a:r>
            <a:r>
              <a:rPr dirty="0" sz="2400" spc="-5">
                <a:latin typeface="Liberation Serif"/>
                <a:cs typeface="Liberation Serif"/>
              </a:rPr>
              <a:t>face </a:t>
            </a:r>
            <a:r>
              <a:rPr dirty="0" sz="2400" spc="-10">
                <a:latin typeface="Liberation Serif"/>
                <a:cs typeface="Liberation Serif"/>
              </a:rPr>
              <a:t>mask </a:t>
            </a:r>
            <a:r>
              <a:rPr dirty="0" sz="2400">
                <a:latin typeface="Liberation Serif"/>
                <a:cs typeface="Liberation Serif"/>
              </a:rPr>
              <a:t>detection using a </a:t>
            </a:r>
            <a:r>
              <a:rPr dirty="0" sz="2400" spc="-5">
                <a:latin typeface="Liberation Serif"/>
                <a:cs typeface="Liberation Serif"/>
              </a:rPr>
              <a:t>CCTV camera.</a:t>
            </a:r>
            <a:endParaRPr sz="2400">
              <a:latin typeface="Liberation Serif"/>
              <a:cs typeface="Liberation Serif"/>
            </a:endParaRPr>
          </a:p>
          <a:p>
            <a:pPr marL="309880" indent="-29781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10515" algn="l"/>
              </a:tabLst>
            </a:pPr>
            <a:r>
              <a:rPr dirty="0" sz="2400" spc="-85">
                <a:latin typeface="Liberation Serif"/>
                <a:cs typeface="Liberation Serif"/>
              </a:rPr>
              <a:t>To </a:t>
            </a:r>
            <a:r>
              <a:rPr dirty="0" sz="2400" spc="-5">
                <a:latin typeface="Liberation Serif"/>
                <a:cs typeface="Liberation Serif"/>
              </a:rPr>
              <a:t>Classify </a:t>
            </a:r>
            <a:r>
              <a:rPr dirty="0" sz="2400">
                <a:latin typeface="Liberation Serif"/>
                <a:cs typeface="Liberation Serif"/>
              </a:rPr>
              <a:t>people into </a:t>
            </a:r>
            <a:r>
              <a:rPr dirty="0" sz="2400" spc="-5">
                <a:latin typeface="Liberation Serif"/>
                <a:cs typeface="Liberation Serif"/>
              </a:rPr>
              <a:t>masked and unmasked</a:t>
            </a:r>
            <a:r>
              <a:rPr dirty="0" sz="2400" spc="50">
                <a:latin typeface="Liberation Serif"/>
                <a:cs typeface="Liberation Serif"/>
              </a:rPr>
              <a:t> </a:t>
            </a:r>
            <a:r>
              <a:rPr dirty="0" sz="2400" spc="-20">
                <a:latin typeface="Liberation Serif"/>
                <a:cs typeface="Liberation Serif"/>
              </a:rPr>
              <a:t>category.</a:t>
            </a:r>
            <a:endParaRPr sz="2400">
              <a:latin typeface="Liberation Serif"/>
              <a:cs typeface="Liberation Serif"/>
            </a:endParaRPr>
          </a:p>
          <a:p>
            <a:pPr marL="335280" marR="5080" indent="-323215">
              <a:lnSpc>
                <a:spcPct val="150000"/>
              </a:lnSpc>
              <a:buFont typeface="Liberation Serif"/>
              <a:buAutoNum type="arabicPeriod"/>
              <a:tabLst>
                <a:tab pos="372110" algn="l"/>
                <a:tab pos="372745" algn="l"/>
                <a:tab pos="1261745" algn="l"/>
                <a:tab pos="2780030" algn="l"/>
                <a:tab pos="3161030" algn="l"/>
                <a:tab pos="4526280" algn="l"/>
                <a:tab pos="5467985" algn="l"/>
                <a:tab pos="6038215" algn="l"/>
                <a:tab pos="7568565" algn="l"/>
                <a:tab pos="8239125" algn="l"/>
                <a:tab pos="8604885" algn="l"/>
              </a:tabLst>
            </a:pPr>
            <a:r>
              <a:rPr dirty="0"/>
              <a:t>	</a:t>
            </a:r>
            <a:r>
              <a:rPr dirty="0" sz="2400" spc="-10">
                <a:latin typeface="Liberation Serif"/>
                <a:cs typeface="Liberation Serif"/>
              </a:rPr>
              <a:t>I</a:t>
            </a:r>
            <a:r>
              <a:rPr dirty="0" sz="2400" spc="-20">
                <a:latin typeface="Liberation Serif"/>
                <a:cs typeface="Liberation Serif"/>
              </a:rPr>
              <a:t>m</a:t>
            </a:r>
            <a:r>
              <a:rPr dirty="0" sz="2400" spc="10">
                <a:latin typeface="Liberation Serif"/>
                <a:cs typeface="Liberation Serif"/>
              </a:rPr>
              <a:t>a</a:t>
            </a:r>
            <a:r>
              <a:rPr dirty="0" sz="2400">
                <a:latin typeface="Liberation Serif"/>
                <a:cs typeface="Liberation Serif"/>
              </a:rPr>
              <a:t>ge	</a:t>
            </a:r>
            <a:r>
              <a:rPr dirty="0" sz="2400" spc="-10">
                <a:latin typeface="Liberation Serif"/>
                <a:cs typeface="Liberation Serif"/>
              </a:rPr>
              <a:t>r</a:t>
            </a:r>
            <a:r>
              <a:rPr dirty="0" sz="2400" spc="10">
                <a:latin typeface="Liberation Serif"/>
                <a:cs typeface="Liberation Serif"/>
              </a:rPr>
              <a:t>e</a:t>
            </a:r>
            <a:r>
              <a:rPr dirty="0" sz="2400" spc="-10">
                <a:latin typeface="Liberation Serif"/>
                <a:cs typeface="Liberation Serif"/>
              </a:rPr>
              <a:t>c</a:t>
            </a:r>
            <a:r>
              <a:rPr dirty="0" sz="2400">
                <a:latin typeface="Liberation Serif"/>
                <a:cs typeface="Liberation Serif"/>
              </a:rPr>
              <a:t>ogn</a:t>
            </a:r>
            <a:r>
              <a:rPr dirty="0" sz="2400" spc="5">
                <a:latin typeface="Liberation Serif"/>
                <a:cs typeface="Liberation Serif"/>
              </a:rPr>
              <a:t>i</a:t>
            </a:r>
            <a:r>
              <a:rPr dirty="0" sz="2400" spc="-20">
                <a:latin typeface="Liberation Serif"/>
                <a:cs typeface="Liberation Serif"/>
              </a:rPr>
              <a:t>t</a:t>
            </a:r>
            <a:r>
              <a:rPr dirty="0" sz="2400" spc="5">
                <a:latin typeface="Liberation Serif"/>
                <a:cs typeface="Liberation Serif"/>
              </a:rPr>
              <a:t>i</a:t>
            </a:r>
            <a:r>
              <a:rPr dirty="0" sz="2400">
                <a:latin typeface="Liberation Serif"/>
                <a:cs typeface="Liberation Serif"/>
              </a:rPr>
              <a:t>on	of	un</a:t>
            </a:r>
            <a:r>
              <a:rPr dirty="0" sz="2400" spc="-20">
                <a:latin typeface="Liberation Serif"/>
                <a:cs typeface="Liberation Serif"/>
              </a:rPr>
              <a:t>m</a:t>
            </a:r>
            <a:r>
              <a:rPr dirty="0" sz="2400" spc="-10">
                <a:latin typeface="Liberation Serif"/>
                <a:cs typeface="Liberation Serif"/>
              </a:rPr>
              <a:t>a</a:t>
            </a:r>
            <a:r>
              <a:rPr dirty="0" sz="2400" spc="25">
                <a:latin typeface="Liberation Serif"/>
                <a:cs typeface="Liberation Serif"/>
              </a:rPr>
              <a:t>s</a:t>
            </a:r>
            <a:r>
              <a:rPr dirty="0" sz="2400">
                <a:latin typeface="Liberation Serif"/>
                <a:cs typeface="Liberation Serif"/>
              </a:rPr>
              <a:t>k</a:t>
            </a:r>
            <a:r>
              <a:rPr dirty="0" sz="2400" spc="-10">
                <a:latin typeface="Liberation Serif"/>
                <a:cs typeface="Liberation Serif"/>
              </a:rPr>
              <a:t>e</a:t>
            </a:r>
            <a:r>
              <a:rPr dirty="0" sz="2400">
                <a:latin typeface="Liberation Serif"/>
                <a:cs typeface="Liberation Serif"/>
              </a:rPr>
              <a:t>d	p</a:t>
            </a:r>
            <a:r>
              <a:rPr dirty="0" sz="2400" spc="-10">
                <a:latin typeface="Liberation Serif"/>
                <a:cs typeface="Liberation Serif"/>
              </a:rPr>
              <a:t>e</a:t>
            </a:r>
            <a:r>
              <a:rPr dirty="0" sz="2400">
                <a:latin typeface="Liberation Serif"/>
                <a:cs typeface="Liberation Serif"/>
              </a:rPr>
              <a:t>op</a:t>
            </a:r>
            <a:r>
              <a:rPr dirty="0" sz="2400" spc="5">
                <a:latin typeface="Liberation Serif"/>
                <a:cs typeface="Liberation Serif"/>
              </a:rPr>
              <a:t>l</a:t>
            </a:r>
            <a:r>
              <a:rPr dirty="0" sz="2400">
                <a:latin typeface="Liberation Serif"/>
                <a:cs typeface="Liberation Serif"/>
              </a:rPr>
              <a:t>e	</a:t>
            </a:r>
            <a:r>
              <a:rPr dirty="0" sz="2400" spc="10">
                <a:latin typeface="Liberation Serif"/>
                <a:cs typeface="Liberation Serif"/>
              </a:rPr>
              <a:t>a</a:t>
            </a:r>
            <a:r>
              <a:rPr dirty="0" sz="2400">
                <a:latin typeface="Liberation Serif"/>
                <a:cs typeface="Liberation Serif"/>
              </a:rPr>
              <a:t>nd	no</a:t>
            </a:r>
            <a:r>
              <a:rPr dirty="0" sz="2400" spc="-20">
                <a:latin typeface="Liberation Serif"/>
                <a:cs typeface="Liberation Serif"/>
              </a:rPr>
              <a:t>t</a:t>
            </a:r>
            <a:r>
              <a:rPr dirty="0" sz="2400" spc="5">
                <a:latin typeface="Liberation Serif"/>
                <a:cs typeface="Liberation Serif"/>
              </a:rPr>
              <a:t>i</a:t>
            </a:r>
            <a:r>
              <a:rPr dirty="0" sz="2400" spc="-10">
                <a:latin typeface="Liberation Serif"/>
                <a:cs typeface="Liberation Serif"/>
              </a:rPr>
              <a:t>f</a:t>
            </a:r>
            <a:r>
              <a:rPr dirty="0" sz="2400" spc="5">
                <a:latin typeface="Liberation Serif"/>
                <a:cs typeface="Liberation Serif"/>
              </a:rPr>
              <a:t>i</a:t>
            </a:r>
            <a:r>
              <a:rPr dirty="0" sz="2400" spc="-10">
                <a:latin typeface="Liberation Serif"/>
                <a:cs typeface="Liberation Serif"/>
              </a:rPr>
              <a:t>ca</a:t>
            </a:r>
            <a:r>
              <a:rPr dirty="0" sz="2400" spc="5">
                <a:latin typeface="Liberation Serif"/>
                <a:cs typeface="Liberation Serif"/>
              </a:rPr>
              <a:t>ti</a:t>
            </a:r>
            <a:r>
              <a:rPr dirty="0" sz="2400">
                <a:latin typeface="Liberation Serif"/>
                <a:cs typeface="Liberation Serif"/>
              </a:rPr>
              <a:t>on	</a:t>
            </a:r>
            <a:r>
              <a:rPr dirty="0" sz="2400" spc="10">
                <a:latin typeface="Liberation Serif"/>
                <a:cs typeface="Liberation Serif"/>
              </a:rPr>
              <a:t>a</a:t>
            </a:r>
            <a:r>
              <a:rPr dirty="0" sz="2400" spc="-20">
                <a:latin typeface="Liberation Serif"/>
                <a:cs typeface="Liberation Serif"/>
              </a:rPr>
              <a:t>l</a:t>
            </a:r>
            <a:r>
              <a:rPr dirty="0" sz="2400" spc="10">
                <a:latin typeface="Liberation Serif"/>
                <a:cs typeface="Liberation Serif"/>
              </a:rPr>
              <a:t>e</a:t>
            </a:r>
            <a:r>
              <a:rPr dirty="0" sz="2400" spc="-10">
                <a:latin typeface="Liberation Serif"/>
                <a:cs typeface="Liberation Serif"/>
              </a:rPr>
              <a:t>r</a:t>
            </a:r>
            <a:r>
              <a:rPr dirty="0" sz="2400">
                <a:latin typeface="Liberation Serif"/>
                <a:cs typeface="Liberation Serif"/>
              </a:rPr>
              <a:t>t	</a:t>
            </a:r>
            <a:r>
              <a:rPr dirty="0" sz="2400" spc="5">
                <a:latin typeface="Liberation Serif"/>
                <a:cs typeface="Liberation Serif"/>
              </a:rPr>
              <a:t>t</a:t>
            </a:r>
            <a:r>
              <a:rPr dirty="0" sz="2400">
                <a:latin typeface="Liberation Serif"/>
                <a:cs typeface="Liberation Serif"/>
              </a:rPr>
              <a:t>o	</a:t>
            </a:r>
            <a:r>
              <a:rPr dirty="0" sz="2400" spc="5">
                <a:latin typeface="Liberation Serif"/>
                <a:cs typeface="Liberation Serif"/>
              </a:rPr>
              <a:t>t</a:t>
            </a:r>
            <a:r>
              <a:rPr dirty="0" sz="2400">
                <a:latin typeface="Liberation Serif"/>
                <a:cs typeface="Liberation Serif"/>
              </a:rPr>
              <a:t>he  </a:t>
            </a:r>
            <a:r>
              <a:rPr dirty="0" sz="2400">
                <a:latin typeface="Liberation Serif"/>
                <a:cs typeface="Liberation Serif"/>
              </a:rPr>
              <a:t>Authority about</a:t>
            </a:r>
            <a:r>
              <a:rPr dirty="0" sz="2400" spc="-75">
                <a:latin typeface="Liberation Serif"/>
                <a:cs typeface="Liberation Serif"/>
              </a:rPr>
              <a:t> </a:t>
            </a:r>
            <a:r>
              <a:rPr dirty="0" sz="2400">
                <a:latin typeface="Liberation Serif"/>
                <a:cs typeface="Liberation Serif"/>
              </a:rPr>
              <a:t>it.</a:t>
            </a:r>
            <a:endParaRPr sz="2400">
              <a:latin typeface="Liberation Serif"/>
              <a:cs typeface="Liberation Serif"/>
            </a:endParaRPr>
          </a:p>
          <a:p>
            <a:pPr marL="335280" marR="5080" indent="-247015">
              <a:lnSpc>
                <a:spcPct val="150000"/>
              </a:lnSpc>
              <a:buAutoNum type="arabicPeriod"/>
              <a:tabLst>
                <a:tab pos="421640" algn="l"/>
              </a:tabLst>
            </a:pPr>
            <a:r>
              <a:rPr dirty="0" sz="2400" spc="-85">
                <a:latin typeface="Liberation Serif"/>
                <a:cs typeface="Liberation Serif"/>
              </a:rPr>
              <a:t>To </a:t>
            </a:r>
            <a:r>
              <a:rPr dirty="0" sz="2400" spc="-5">
                <a:latin typeface="Liberation Serif"/>
                <a:cs typeface="Liberation Serif"/>
              </a:rPr>
              <a:t>help </a:t>
            </a:r>
            <a:r>
              <a:rPr dirty="0" sz="2400" spc="5">
                <a:latin typeface="Liberation Serif"/>
                <a:cs typeface="Liberation Serif"/>
              </a:rPr>
              <a:t>stop </a:t>
            </a:r>
            <a:r>
              <a:rPr dirty="0" sz="2400">
                <a:latin typeface="Liberation Serif"/>
                <a:cs typeface="Liberation Serif"/>
              </a:rPr>
              <a:t>the </a:t>
            </a:r>
            <a:r>
              <a:rPr dirty="0" sz="2400" spc="-10">
                <a:latin typeface="Liberation Serif"/>
                <a:cs typeface="Liberation Serif"/>
              </a:rPr>
              <a:t>spread </a:t>
            </a:r>
            <a:r>
              <a:rPr dirty="0" sz="2400">
                <a:latin typeface="Liberation Serif"/>
                <a:cs typeface="Liberation Serif"/>
              </a:rPr>
              <a:t>of airborne </a:t>
            </a:r>
            <a:r>
              <a:rPr dirty="0" sz="2400" spc="-5">
                <a:latin typeface="Liberation Serif"/>
                <a:cs typeface="Liberation Serif"/>
              </a:rPr>
              <a:t>particles (corona virus) </a:t>
            </a:r>
            <a:r>
              <a:rPr dirty="0" sz="2400">
                <a:latin typeface="Liberation Serif"/>
                <a:cs typeface="Liberation Serif"/>
              </a:rPr>
              <a:t>from the  infected </a:t>
            </a:r>
            <a:r>
              <a:rPr dirty="0" sz="2400" spc="-20">
                <a:latin typeface="Liberation Serif"/>
                <a:cs typeface="Liberation Serif"/>
              </a:rPr>
              <a:t>person’s </a:t>
            </a:r>
            <a:r>
              <a:rPr dirty="0" sz="2400">
                <a:latin typeface="Liberation Serif"/>
                <a:cs typeface="Liberation Serif"/>
              </a:rPr>
              <a:t>sneezing or coughing by the use of our</a:t>
            </a:r>
            <a:r>
              <a:rPr dirty="0" sz="2400" spc="-140">
                <a:latin typeface="Liberation Serif"/>
                <a:cs typeface="Liberation Serif"/>
              </a:rPr>
              <a:t> </a:t>
            </a:r>
            <a:r>
              <a:rPr dirty="0" sz="2400" spc="-5">
                <a:latin typeface="Liberation Serif"/>
                <a:cs typeface="Liberation Serif"/>
              </a:rPr>
              <a:t>system.</a:t>
            </a:r>
            <a:endParaRPr sz="2400">
              <a:latin typeface="Liberation Serif"/>
              <a:cs typeface="Liberation Serif"/>
            </a:endParaRPr>
          </a:p>
          <a:p>
            <a:pPr marL="335280" marR="5080" indent="-323215">
              <a:lnSpc>
                <a:spcPct val="150000"/>
              </a:lnSpc>
              <a:buAutoNum type="arabicPeriod"/>
              <a:tabLst>
                <a:tab pos="351155" algn="l"/>
              </a:tabLst>
            </a:pPr>
            <a:r>
              <a:rPr dirty="0" sz="2400" spc="-85">
                <a:latin typeface="Liberation Serif"/>
                <a:cs typeface="Liberation Serif"/>
              </a:rPr>
              <a:t>To </a:t>
            </a:r>
            <a:r>
              <a:rPr dirty="0" sz="2400">
                <a:latin typeface="Liberation Serif"/>
                <a:cs typeface="Liberation Serif"/>
              </a:rPr>
              <a:t>ensure a safe working </a:t>
            </a:r>
            <a:r>
              <a:rPr dirty="0" sz="2400" spc="-5">
                <a:latin typeface="Liberation Serif"/>
                <a:cs typeface="Liberation Serif"/>
              </a:rPr>
              <a:t>environment </a:t>
            </a:r>
            <a:r>
              <a:rPr dirty="0" sz="2400">
                <a:latin typeface="Liberation Serif"/>
                <a:cs typeface="Liberation Serif"/>
              </a:rPr>
              <a:t>by </a:t>
            </a:r>
            <a:r>
              <a:rPr dirty="0" sz="2400" spc="-5">
                <a:latin typeface="Liberation Serif"/>
                <a:cs typeface="Liberation Serif"/>
              </a:rPr>
              <a:t>creating an atmosphere </a:t>
            </a:r>
            <a:r>
              <a:rPr dirty="0" sz="2400">
                <a:latin typeface="Liberation Serif"/>
                <a:cs typeface="Liberation Serif"/>
              </a:rPr>
              <a:t>of  awareness &amp; preparedness in the</a:t>
            </a:r>
            <a:r>
              <a:rPr dirty="0" sz="2400" spc="-85">
                <a:latin typeface="Liberation Serif"/>
                <a:cs typeface="Liberation Serif"/>
              </a:rPr>
              <a:t> </a:t>
            </a:r>
            <a:r>
              <a:rPr dirty="0" sz="2400" spc="-20">
                <a:latin typeface="Liberation Serif"/>
                <a:cs typeface="Liberation Serif"/>
              </a:rPr>
              <a:t>locality.</a:t>
            </a:r>
            <a:endParaRPr sz="24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631" y="691441"/>
            <a:ext cx="460883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4. Review </a:t>
            </a:r>
            <a:r>
              <a:rPr dirty="0" sz="3200" spc="-5" b="1">
                <a:latin typeface="Times New Roman"/>
                <a:cs typeface="Times New Roman"/>
              </a:rPr>
              <a:t>Suggestions  </a:t>
            </a:r>
            <a:r>
              <a:rPr dirty="0" sz="3200" b="1">
                <a:latin typeface="Times New Roman"/>
                <a:cs typeface="Times New Roman"/>
              </a:rPr>
              <a:t>(Given </a:t>
            </a:r>
            <a:r>
              <a:rPr dirty="0" sz="3200" spc="-15" b="1">
                <a:latin typeface="Times New Roman"/>
                <a:cs typeface="Times New Roman"/>
              </a:rPr>
              <a:t>in </a:t>
            </a:r>
            <a:r>
              <a:rPr dirty="0" sz="3200" b="1">
                <a:latin typeface="Times New Roman"/>
                <a:cs typeface="Times New Roman"/>
              </a:rPr>
              <a:t>the last</a:t>
            </a:r>
            <a:r>
              <a:rPr dirty="0" sz="3200" spc="-10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meeting)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4482693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585" y="3076359"/>
                </a:moveTo>
                <a:lnTo>
                  <a:pt x="89141" y="555650"/>
                </a:lnTo>
                <a:lnTo>
                  <a:pt x="0" y="0"/>
                </a:lnTo>
                <a:lnTo>
                  <a:pt x="0" y="555650"/>
                </a:lnTo>
                <a:lnTo>
                  <a:pt x="0" y="3076359"/>
                </a:lnTo>
                <a:lnTo>
                  <a:pt x="493585" y="3076359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955029" y="2519171"/>
            <a:ext cx="4431030" cy="5039995"/>
            <a:chOff x="5955029" y="2519171"/>
            <a:chExt cx="4431030" cy="5039995"/>
          </a:xfrm>
        </p:grpSpPr>
        <p:sp>
          <p:nvSpPr>
            <p:cNvPr id="5" name="object 5"/>
            <p:cNvSpPr/>
            <p:nvPr/>
          </p:nvSpPr>
          <p:spPr>
            <a:xfrm>
              <a:off x="8510575" y="2519171"/>
              <a:ext cx="1875789" cy="2519680"/>
            </a:xfrm>
            <a:custGeom>
              <a:avLst/>
              <a:gdLst/>
              <a:ahLst/>
              <a:cxnLst/>
              <a:rect l="l" t="t" r="r" b="b"/>
              <a:pathLst>
                <a:path w="1875790" h="2519679">
                  <a:moveTo>
                    <a:pt x="461022" y="2519172"/>
                  </a:moveTo>
                  <a:lnTo>
                    <a:pt x="13055" y="0"/>
                  </a:lnTo>
                  <a:lnTo>
                    <a:pt x="0" y="0"/>
                  </a:lnTo>
                  <a:lnTo>
                    <a:pt x="447370" y="2519172"/>
                  </a:lnTo>
                  <a:lnTo>
                    <a:pt x="461022" y="2519172"/>
                  </a:lnTo>
                  <a:close/>
                </a:path>
                <a:path w="1875790" h="2519679">
                  <a:moveTo>
                    <a:pt x="1875485" y="2082812"/>
                  </a:moveTo>
                  <a:lnTo>
                    <a:pt x="1221143" y="2519172"/>
                  </a:lnTo>
                  <a:lnTo>
                    <a:pt x="1244549" y="2519172"/>
                  </a:lnTo>
                  <a:lnTo>
                    <a:pt x="1875485" y="2098548"/>
                  </a:lnTo>
                  <a:lnTo>
                    <a:pt x="1875485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47775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55030" y="5038344"/>
              <a:ext cx="3800475" cy="2520950"/>
            </a:xfrm>
            <a:custGeom>
              <a:avLst/>
              <a:gdLst/>
              <a:ahLst/>
              <a:cxnLst/>
              <a:rect l="l" t="t" r="r" b="b"/>
              <a:pathLst>
                <a:path w="3800475" h="2520950">
                  <a:moveTo>
                    <a:pt x="3800094" y="0"/>
                  </a:moveTo>
                  <a:lnTo>
                    <a:pt x="3776688" y="0"/>
                  </a:lnTo>
                  <a:lnTo>
                    <a:pt x="3097149" y="453186"/>
                  </a:lnTo>
                  <a:lnTo>
                    <a:pt x="3016567" y="0"/>
                  </a:lnTo>
                  <a:lnTo>
                    <a:pt x="3002915" y="0"/>
                  </a:lnTo>
                  <a:lnTo>
                    <a:pt x="3084842" y="461391"/>
                  </a:lnTo>
                  <a:lnTo>
                    <a:pt x="3810" y="2516124"/>
                  </a:lnTo>
                  <a:lnTo>
                    <a:pt x="749" y="2519184"/>
                  </a:lnTo>
                  <a:lnTo>
                    <a:pt x="0" y="2520696"/>
                  </a:lnTo>
                  <a:lnTo>
                    <a:pt x="19050" y="2520696"/>
                  </a:lnTo>
                  <a:lnTo>
                    <a:pt x="3087293" y="475195"/>
                  </a:lnTo>
                  <a:lnTo>
                    <a:pt x="3450552" y="2520708"/>
                  </a:lnTo>
                  <a:lnTo>
                    <a:pt x="3464814" y="2520708"/>
                  </a:lnTo>
                  <a:lnTo>
                    <a:pt x="3099600" y="466991"/>
                  </a:lnTo>
                  <a:lnTo>
                    <a:pt x="380009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03913" y="5038343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31985" y="5038343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51997" y="5038343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919346" y="5038343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28133" y="2291177"/>
            <a:ext cx="6148705" cy="215328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360680" indent="-34861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61315" algn="l"/>
              </a:tabLst>
            </a:pPr>
            <a:r>
              <a:rPr dirty="0" sz="2800" spc="-105">
                <a:latin typeface="Liberation Serif"/>
                <a:cs typeface="Liberation Serif"/>
              </a:rPr>
              <a:t>To </a:t>
            </a:r>
            <a:r>
              <a:rPr dirty="0" sz="2800">
                <a:latin typeface="Liberation Serif"/>
                <a:cs typeface="Liberation Serif"/>
              </a:rPr>
              <a:t>alter the </a:t>
            </a:r>
            <a:r>
              <a:rPr dirty="0" sz="2800" spc="-5">
                <a:latin typeface="Liberation Serif"/>
                <a:cs typeface="Liberation Serif"/>
              </a:rPr>
              <a:t>Objectives of our</a:t>
            </a:r>
            <a:r>
              <a:rPr dirty="0" sz="2800" spc="55">
                <a:latin typeface="Liberation Serif"/>
                <a:cs typeface="Liberation Serif"/>
              </a:rPr>
              <a:t> </a:t>
            </a:r>
            <a:r>
              <a:rPr dirty="0" sz="2800" spc="-5">
                <a:latin typeface="Liberation Serif"/>
                <a:cs typeface="Liberation Serif"/>
              </a:rPr>
              <a:t>Project.</a:t>
            </a:r>
            <a:endParaRPr sz="2800">
              <a:latin typeface="Liberation Serif"/>
              <a:cs typeface="Liberation Serif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61315" algn="l"/>
              </a:tabLst>
            </a:pPr>
            <a:r>
              <a:rPr dirty="0" sz="2800" spc="-105">
                <a:latin typeface="Liberation Serif"/>
                <a:cs typeface="Liberation Serif"/>
              </a:rPr>
              <a:t>To </a:t>
            </a:r>
            <a:r>
              <a:rPr dirty="0" sz="2800" spc="5">
                <a:latin typeface="Liberation Serif"/>
                <a:cs typeface="Liberation Serif"/>
              </a:rPr>
              <a:t>build </a:t>
            </a:r>
            <a:r>
              <a:rPr dirty="0" sz="2800" spc="-5">
                <a:latin typeface="Liberation Serif"/>
                <a:cs typeface="Liberation Serif"/>
              </a:rPr>
              <a:t>a </a:t>
            </a:r>
            <a:r>
              <a:rPr dirty="0" sz="2800">
                <a:latin typeface="Liberation Serif"/>
                <a:cs typeface="Liberation Serif"/>
              </a:rPr>
              <a:t>Mobile </a:t>
            </a:r>
            <a:r>
              <a:rPr dirty="0" sz="2800" spc="-5">
                <a:latin typeface="Liberation Serif"/>
                <a:cs typeface="Liberation Serif"/>
              </a:rPr>
              <a:t>Application instead</a:t>
            </a:r>
            <a:r>
              <a:rPr dirty="0" sz="2800" spc="-170">
                <a:latin typeface="Liberation Serif"/>
                <a:cs typeface="Liberation Serif"/>
              </a:rPr>
              <a:t> </a:t>
            </a:r>
            <a:r>
              <a:rPr dirty="0" sz="2800" spc="-5">
                <a:latin typeface="Liberation Serif"/>
                <a:cs typeface="Liberation Serif"/>
              </a:rPr>
              <a:t>of  </a:t>
            </a:r>
            <a:r>
              <a:rPr dirty="0" sz="2800" spc="-90">
                <a:latin typeface="Liberation Serif"/>
                <a:cs typeface="Liberation Serif"/>
              </a:rPr>
              <a:t>Web </a:t>
            </a:r>
            <a:r>
              <a:rPr dirty="0" sz="2800" spc="-5">
                <a:latin typeface="Liberation Serif"/>
                <a:cs typeface="Liberation Serif"/>
              </a:rPr>
              <a:t>Application </a:t>
            </a:r>
            <a:r>
              <a:rPr dirty="0" sz="2800" spc="-10">
                <a:latin typeface="Liberation Serif"/>
                <a:cs typeface="Liberation Serif"/>
              </a:rPr>
              <a:t>and </a:t>
            </a:r>
            <a:r>
              <a:rPr dirty="0" sz="2800" spc="-5">
                <a:latin typeface="Liberation Serif"/>
                <a:cs typeface="Liberation Serif"/>
              </a:rPr>
              <a:t>give </a:t>
            </a:r>
            <a:r>
              <a:rPr dirty="0" sz="2800" spc="-10">
                <a:latin typeface="Liberation Serif"/>
                <a:cs typeface="Liberation Serif"/>
              </a:rPr>
              <a:t>an</a:t>
            </a:r>
            <a:r>
              <a:rPr dirty="0" sz="2800" spc="-45">
                <a:latin typeface="Liberation Serif"/>
                <a:cs typeface="Liberation Serif"/>
              </a:rPr>
              <a:t> </a:t>
            </a:r>
            <a:r>
              <a:rPr dirty="0" sz="2800" spc="-5">
                <a:latin typeface="Liberation Serif"/>
                <a:cs typeface="Liberation Serif"/>
              </a:rPr>
              <a:t>alert.</a:t>
            </a:r>
            <a:endParaRPr sz="2800">
              <a:latin typeface="Liberation Serif"/>
              <a:cs typeface="Liberation Serif"/>
            </a:endParaRPr>
          </a:p>
          <a:p>
            <a:pPr marL="360680" indent="-34861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61315" algn="l"/>
              </a:tabLst>
            </a:pPr>
            <a:r>
              <a:rPr dirty="0" sz="2800" spc="-105">
                <a:latin typeface="Liberation Serif"/>
                <a:cs typeface="Liberation Serif"/>
              </a:rPr>
              <a:t>To </a:t>
            </a:r>
            <a:r>
              <a:rPr dirty="0" sz="2800">
                <a:latin typeface="Liberation Serif"/>
                <a:cs typeface="Liberation Serif"/>
              </a:rPr>
              <a:t>deploy data </a:t>
            </a:r>
            <a:r>
              <a:rPr dirty="0" sz="2800" spc="-5">
                <a:latin typeface="Liberation Serif"/>
                <a:cs typeface="Liberation Serif"/>
              </a:rPr>
              <a:t>on</a:t>
            </a:r>
            <a:r>
              <a:rPr dirty="0" sz="2800" spc="40">
                <a:latin typeface="Liberation Serif"/>
                <a:cs typeface="Liberation Serif"/>
              </a:rPr>
              <a:t> </a:t>
            </a:r>
            <a:r>
              <a:rPr dirty="0" sz="2800" spc="-5">
                <a:latin typeface="Liberation Serif"/>
                <a:cs typeface="Liberation Serif"/>
              </a:rPr>
              <a:t>Cloud.</a:t>
            </a:r>
            <a:endParaRPr sz="28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988" y="627333"/>
            <a:ext cx="16230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5.</a:t>
            </a:r>
            <a:r>
              <a:rPr dirty="0" spc="-7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Scope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4482693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585" y="3076359"/>
                </a:moveTo>
                <a:lnTo>
                  <a:pt x="89141" y="555650"/>
                </a:lnTo>
                <a:lnTo>
                  <a:pt x="0" y="0"/>
                </a:lnTo>
                <a:lnTo>
                  <a:pt x="0" y="555650"/>
                </a:lnTo>
                <a:lnTo>
                  <a:pt x="0" y="3076359"/>
                </a:lnTo>
                <a:lnTo>
                  <a:pt x="493585" y="3076359"/>
                </a:lnTo>
                <a:close/>
              </a:path>
            </a:pathLst>
          </a:custGeom>
          <a:solidFill>
            <a:srgbClr val="5ECAEF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510580" y="2519171"/>
            <a:ext cx="1875789" cy="2519680"/>
            <a:chOff x="8510580" y="2519171"/>
            <a:chExt cx="1875789" cy="2519680"/>
          </a:xfrm>
        </p:grpSpPr>
        <p:sp>
          <p:nvSpPr>
            <p:cNvPr id="5" name="object 5"/>
            <p:cNvSpPr/>
            <p:nvPr/>
          </p:nvSpPr>
          <p:spPr>
            <a:xfrm>
              <a:off x="8510574" y="2519171"/>
              <a:ext cx="1875789" cy="2519680"/>
            </a:xfrm>
            <a:custGeom>
              <a:avLst/>
              <a:gdLst/>
              <a:ahLst/>
              <a:cxnLst/>
              <a:rect l="l" t="t" r="r" b="b"/>
              <a:pathLst>
                <a:path w="1875790" h="2519679">
                  <a:moveTo>
                    <a:pt x="461022" y="2519172"/>
                  </a:moveTo>
                  <a:lnTo>
                    <a:pt x="13055" y="0"/>
                  </a:lnTo>
                  <a:lnTo>
                    <a:pt x="0" y="0"/>
                  </a:lnTo>
                  <a:lnTo>
                    <a:pt x="447370" y="2519172"/>
                  </a:lnTo>
                  <a:lnTo>
                    <a:pt x="461022" y="2519172"/>
                  </a:lnTo>
                  <a:close/>
                </a:path>
                <a:path w="1875790" h="2519679">
                  <a:moveTo>
                    <a:pt x="1875485" y="2082812"/>
                  </a:moveTo>
                  <a:lnTo>
                    <a:pt x="1221143" y="2519172"/>
                  </a:lnTo>
                  <a:lnTo>
                    <a:pt x="1244549" y="2519172"/>
                  </a:lnTo>
                  <a:lnTo>
                    <a:pt x="1875485" y="2098548"/>
                  </a:lnTo>
                  <a:lnTo>
                    <a:pt x="1875485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47775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76470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3185" y="1739895"/>
            <a:ext cx="8761095" cy="176783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469265" marR="5080" indent="-457200">
              <a:lnSpc>
                <a:spcPts val="2690"/>
              </a:lnSpc>
              <a:spcBef>
                <a:spcPts val="3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Liberation Serif"/>
                <a:cs typeface="Liberation Serif"/>
              </a:rPr>
              <a:t>It </a:t>
            </a:r>
            <a:r>
              <a:rPr dirty="0" sz="2400" spc="5">
                <a:latin typeface="Liberation Serif"/>
                <a:cs typeface="Liberation Serif"/>
              </a:rPr>
              <a:t>can </a:t>
            </a:r>
            <a:r>
              <a:rPr dirty="0" sz="2400">
                <a:latin typeface="Liberation Serif"/>
                <a:cs typeface="Liberation Serif"/>
              </a:rPr>
              <a:t>be deployed in the college </a:t>
            </a:r>
            <a:r>
              <a:rPr dirty="0" sz="2400" spc="-5">
                <a:latin typeface="Liberation Serif"/>
                <a:cs typeface="Liberation Serif"/>
              </a:rPr>
              <a:t>campus </a:t>
            </a:r>
            <a:r>
              <a:rPr dirty="0" sz="2400">
                <a:latin typeface="Liberation Serif"/>
                <a:cs typeface="Liberation Serif"/>
              </a:rPr>
              <a:t>area, </a:t>
            </a:r>
            <a:r>
              <a:rPr dirty="0" sz="2400" spc="-5">
                <a:latin typeface="Liberation Serif"/>
                <a:cs typeface="Liberation Serif"/>
              </a:rPr>
              <a:t>for </a:t>
            </a:r>
            <a:r>
              <a:rPr dirty="0" sz="2400">
                <a:latin typeface="Liberation Serif"/>
                <a:cs typeface="Liberation Serif"/>
              </a:rPr>
              <a:t>students,</a:t>
            </a:r>
            <a:r>
              <a:rPr dirty="0" sz="2400" spc="-155">
                <a:latin typeface="Liberation Serif"/>
                <a:cs typeface="Liberation Serif"/>
              </a:rPr>
              <a:t> </a:t>
            </a:r>
            <a:r>
              <a:rPr dirty="0" sz="2400" spc="-5">
                <a:latin typeface="Liberation Serif"/>
                <a:cs typeface="Liberation Serif"/>
              </a:rPr>
              <a:t>teachers  </a:t>
            </a:r>
            <a:r>
              <a:rPr dirty="0" sz="2400">
                <a:latin typeface="Liberation Serif"/>
                <a:cs typeface="Liberation Serif"/>
              </a:rPr>
              <a:t>and other college</a:t>
            </a:r>
            <a:r>
              <a:rPr dirty="0" sz="2400" spc="-100">
                <a:latin typeface="Liberation Serif"/>
                <a:cs typeface="Liberation Serif"/>
              </a:rPr>
              <a:t> </a:t>
            </a:r>
            <a:r>
              <a:rPr dirty="0" sz="2400" spc="-10">
                <a:latin typeface="Liberation Serif"/>
                <a:cs typeface="Liberation Serif"/>
              </a:rPr>
              <a:t>staff.</a:t>
            </a:r>
            <a:endParaRPr sz="24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endParaRPr sz="2600">
              <a:latin typeface="Liberation Serif"/>
              <a:cs typeface="Liberation Serif"/>
            </a:endParaRPr>
          </a:p>
          <a:p>
            <a:pPr marL="469900" indent="-457200">
              <a:lnSpc>
                <a:spcPct val="100000"/>
              </a:lnSpc>
              <a:spcBef>
                <a:spcPts val="22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Liberation Serif"/>
                <a:cs typeface="Liberation Serif"/>
              </a:rPr>
              <a:t>Can </a:t>
            </a:r>
            <a:r>
              <a:rPr dirty="0" sz="2400">
                <a:latin typeface="Liberation Serif"/>
                <a:cs typeface="Liberation Serif"/>
              </a:rPr>
              <a:t>be used in housing </a:t>
            </a:r>
            <a:r>
              <a:rPr dirty="0" sz="2400" spc="-5">
                <a:latin typeface="Liberation Serif"/>
                <a:cs typeface="Liberation Serif"/>
              </a:rPr>
              <a:t>complex, </a:t>
            </a:r>
            <a:r>
              <a:rPr dirty="0" sz="2400">
                <a:latin typeface="Liberation Serif"/>
                <a:cs typeface="Liberation Serif"/>
              </a:rPr>
              <a:t>hospitals, and</a:t>
            </a:r>
            <a:r>
              <a:rPr dirty="0" sz="2400" spc="-130">
                <a:latin typeface="Liberation Serif"/>
                <a:cs typeface="Liberation Serif"/>
              </a:rPr>
              <a:t> </a:t>
            </a:r>
            <a:r>
              <a:rPr dirty="0" sz="2400" spc="-5">
                <a:latin typeface="Liberation Serif"/>
                <a:cs typeface="Liberation Serif"/>
              </a:rPr>
              <a:t>offices.</a:t>
            </a:r>
            <a:endParaRPr sz="2400">
              <a:latin typeface="Liberation Serif"/>
              <a:cs typeface="Liberation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55029" y="5038344"/>
            <a:ext cx="4431030" cy="2520950"/>
            <a:chOff x="5955029" y="5038344"/>
            <a:chExt cx="4431030" cy="2520950"/>
          </a:xfrm>
        </p:grpSpPr>
        <p:sp>
          <p:nvSpPr>
            <p:cNvPr id="14" name="object 14"/>
            <p:cNvSpPr/>
            <p:nvPr/>
          </p:nvSpPr>
          <p:spPr>
            <a:xfrm>
              <a:off x="5955030" y="5038344"/>
              <a:ext cx="3800475" cy="2520950"/>
            </a:xfrm>
            <a:custGeom>
              <a:avLst/>
              <a:gdLst/>
              <a:ahLst/>
              <a:cxnLst/>
              <a:rect l="l" t="t" r="r" b="b"/>
              <a:pathLst>
                <a:path w="3800475" h="2520950">
                  <a:moveTo>
                    <a:pt x="3800094" y="0"/>
                  </a:moveTo>
                  <a:lnTo>
                    <a:pt x="3776688" y="0"/>
                  </a:lnTo>
                  <a:lnTo>
                    <a:pt x="3097149" y="453186"/>
                  </a:lnTo>
                  <a:lnTo>
                    <a:pt x="3016567" y="0"/>
                  </a:lnTo>
                  <a:lnTo>
                    <a:pt x="3002915" y="0"/>
                  </a:lnTo>
                  <a:lnTo>
                    <a:pt x="3084842" y="461391"/>
                  </a:lnTo>
                  <a:lnTo>
                    <a:pt x="3810" y="2516124"/>
                  </a:lnTo>
                  <a:lnTo>
                    <a:pt x="749" y="2519184"/>
                  </a:lnTo>
                  <a:lnTo>
                    <a:pt x="0" y="2520696"/>
                  </a:lnTo>
                  <a:lnTo>
                    <a:pt x="19050" y="2520696"/>
                  </a:lnTo>
                  <a:lnTo>
                    <a:pt x="3087293" y="475195"/>
                  </a:lnTo>
                  <a:lnTo>
                    <a:pt x="3450552" y="2520708"/>
                  </a:lnTo>
                  <a:lnTo>
                    <a:pt x="3464814" y="2520708"/>
                  </a:lnTo>
                  <a:lnTo>
                    <a:pt x="3099600" y="466991"/>
                  </a:lnTo>
                  <a:lnTo>
                    <a:pt x="380009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03913" y="5038344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131985" y="5038344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451997" y="5038344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19346" y="5038344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988" y="627333"/>
            <a:ext cx="3896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6. </a:t>
            </a:r>
            <a:r>
              <a:rPr dirty="0" spc="-40" b="1">
                <a:latin typeface="Times New Roman"/>
                <a:cs typeface="Times New Roman"/>
              </a:rPr>
              <a:t>Technology</a:t>
            </a:r>
            <a:r>
              <a:rPr dirty="0" spc="-12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Stack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2519171"/>
            <a:ext cx="10081260" cy="2519680"/>
            <a:chOff x="304800" y="2519171"/>
            <a:chExt cx="10081260" cy="2519680"/>
          </a:xfrm>
        </p:grpSpPr>
        <p:sp>
          <p:nvSpPr>
            <p:cNvPr id="4" name="object 4"/>
            <p:cNvSpPr/>
            <p:nvPr/>
          </p:nvSpPr>
          <p:spPr>
            <a:xfrm>
              <a:off x="304800" y="2519172"/>
              <a:ext cx="10081260" cy="2519680"/>
            </a:xfrm>
            <a:custGeom>
              <a:avLst/>
              <a:gdLst/>
              <a:ahLst/>
              <a:cxnLst/>
              <a:rect l="l" t="t" r="r" b="b"/>
              <a:pathLst>
                <a:path w="10081260" h="2519679">
                  <a:moveTo>
                    <a:pt x="10081260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10081260" y="0"/>
                  </a:lnTo>
                  <a:lnTo>
                    <a:pt x="10081260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2519171"/>
              <a:ext cx="10081260" cy="2519680"/>
            </a:xfrm>
            <a:custGeom>
              <a:avLst/>
              <a:gdLst/>
              <a:ahLst/>
              <a:cxnLst/>
              <a:rect l="l" t="t" r="r" b="b"/>
              <a:pathLst>
                <a:path w="10081260" h="2519679">
                  <a:moveTo>
                    <a:pt x="89141" y="2519172"/>
                  </a:moveTo>
                  <a:lnTo>
                    <a:pt x="0" y="1963521"/>
                  </a:lnTo>
                  <a:lnTo>
                    <a:pt x="0" y="2519172"/>
                  </a:lnTo>
                  <a:lnTo>
                    <a:pt x="89141" y="2519172"/>
                  </a:lnTo>
                  <a:close/>
                </a:path>
                <a:path w="10081260" h="2519679">
                  <a:moveTo>
                    <a:pt x="8666797" y="2519172"/>
                  </a:moveTo>
                  <a:lnTo>
                    <a:pt x="8218830" y="0"/>
                  </a:lnTo>
                  <a:lnTo>
                    <a:pt x="8205775" y="0"/>
                  </a:lnTo>
                  <a:lnTo>
                    <a:pt x="8653145" y="2519172"/>
                  </a:lnTo>
                  <a:lnTo>
                    <a:pt x="8666797" y="2519172"/>
                  </a:lnTo>
                  <a:close/>
                </a:path>
                <a:path w="10081260" h="2519679">
                  <a:moveTo>
                    <a:pt x="10081260" y="2082812"/>
                  </a:moveTo>
                  <a:lnTo>
                    <a:pt x="9426918" y="2519172"/>
                  </a:lnTo>
                  <a:lnTo>
                    <a:pt x="9450324" y="2519172"/>
                  </a:lnTo>
                  <a:lnTo>
                    <a:pt x="10081260" y="2098548"/>
                  </a:lnTo>
                  <a:lnTo>
                    <a:pt x="10081260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47776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4674" y="2197094"/>
            <a:ext cx="5806440" cy="1844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Liberation Serif"/>
                <a:cs typeface="Liberation Serif"/>
              </a:rPr>
              <a:t>- </a:t>
            </a:r>
            <a:r>
              <a:rPr dirty="0" sz="2400" spc="-5">
                <a:latin typeface="Liberation Serif"/>
                <a:cs typeface="Liberation Serif"/>
              </a:rPr>
              <a:t>Python3, </a:t>
            </a:r>
            <a:r>
              <a:rPr dirty="0" sz="2400">
                <a:latin typeface="Liberation Serif"/>
                <a:cs typeface="Liberation Serif"/>
              </a:rPr>
              <a:t>Jupiter Notebook, </a:t>
            </a:r>
            <a:r>
              <a:rPr dirty="0" sz="2400" spc="-5">
                <a:latin typeface="Liberation Serif"/>
                <a:cs typeface="Liberation Serif"/>
              </a:rPr>
              <a:t>Google</a:t>
            </a:r>
            <a:r>
              <a:rPr dirty="0" sz="2400" spc="-85">
                <a:latin typeface="Liberation Serif"/>
                <a:cs typeface="Liberation Serif"/>
              </a:rPr>
              <a:t> </a:t>
            </a:r>
            <a:r>
              <a:rPr dirty="0" sz="2400">
                <a:latin typeface="Liberation Serif"/>
                <a:cs typeface="Liberation Serif"/>
              </a:rPr>
              <a:t>collab</a:t>
            </a:r>
            <a:endParaRPr sz="24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Liberation Serif"/>
              <a:buAutoNum type="arabicPeriod"/>
            </a:pPr>
            <a:endParaRPr sz="2450">
              <a:latin typeface="Liberation Serif"/>
              <a:cs typeface="Liberation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Liberation Serif"/>
                <a:cs typeface="Liberation Serif"/>
              </a:rPr>
              <a:t>- </a:t>
            </a:r>
            <a:r>
              <a:rPr dirty="0" sz="2400" spc="-50">
                <a:latin typeface="Liberation Serif"/>
                <a:cs typeface="Liberation Serif"/>
              </a:rPr>
              <a:t>OpenCV, </a:t>
            </a:r>
            <a:r>
              <a:rPr dirty="0" sz="2400" spc="-30">
                <a:latin typeface="Liberation Serif"/>
                <a:cs typeface="Liberation Serif"/>
              </a:rPr>
              <a:t>Tensorflow,</a:t>
            </a:r>
            <a:r>
              <a:rPr dirty="0" sz="2400" spc="5">
                <a:latin typeface="Liberation Serif"/>
                <a:cs typeface="Liberation Serif"/>
              </a:rPr>
              <a:t> </a:t>
            </a:r>
            <a:r>
              <a:rPr dirty="0" sz="2400" spc="-5">
                <a:latin typeface="Liberation Serif"/>
                <a:cs typeface="Liberation Serif"/>
              </a:rPr>
              <a:t>Keras</a:t>
            </a:r>
            <a:endParaRPr sz="24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Liberation Serif"/>
              <a:buAutoNum type="arabicPeriod"/>
            </a:pPr>
            <a:endParaRPr sz="2450">
              <a:latin typeface="Liberation Serif"/>
              <a:cs typeface="Liberation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Liberation Serif"/>
                <a:cs typeface="Liberation Serif"/>
              </a:rPr>
              <a:t>-</a:t>
            </a:r>
            <a:r>
              <a:rPr dirty="0" sz="2400" spc="-15">
                <a:latin typeface="Liberation Serif"/>
                <a:cs typeface="Liberation Serif"/>
              </a:rPr>
              <a:t> </a:t>
            </a:r>
            <a:r>
              <a:rPr dirty="0" sz="2400">
                <a:latin typeface="Liberation Serif"/>
                <a:cs typeface="Liberation Serif"/>
              </a:rPr>
              <a:t>Firebase</a:t>
            </a:r>
            <a:endParaRPr sz="2400">
              <a:latin typeface="Liberation Serif"/>
              <a:cs typeface="Liberation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800" y="5038344"/>
            <a:ext cx="10081260" cy="2520950"/>
            <a:chOff x="304800" y="5038344"/>
            <a:chExt cx="10081260" cy="2520950"/>
          </a:xfrm>
        </p:grpSpPr>
        <p:sp>
          <p:nvSpPr>
            <p:cNvPr id="14" name="object 14"/>
            <p:cNvSpPr/>
            <p:nvPr/>
          </p:nvSpPr>
          <p:spPr>
            <a:xfrm>
              <a:off x="304800" y="5038344"/>
              <a:ext cx="9450705" cy="2520950"/>
            </a:xfrm>
            <a:custGeom>
              <a:avLst/>
              <a:gdLst/>
              <a:ahLst/>
              <a:cxnLst/>
              <a:rect l="l" t="t" r="r" b="b"/>
              <a:pathLst>
                <a:path w="9450705" h="2520950">
                  <a:moveTo>
                    <a:pt x="493585" y="2520708"/>
                  </a:moveTo>
                  <a:lnTo>
                    <a:pt x="89141" y="0"/>
                  </a:lnTo>
                  <a:lnTo>
                    <a:pt x="0" y="0"/>
                  </a:lnTo>
                  <a:lnTo>
                    <a:pt x="0" y="2520708"/>
                  </a:lnTo>
                  <a:lnTo>
                    <a:pt x="493585" y="2520708"/>
                  </a:lnTo>
                  <a:close/>
                </a:path>
                <a:path w="9450705" h="2520950">
                  <a:moveTo>
                    <a:pt x="9450324" y="0"/>
                  </a:moveTo>
                  <a:lnTo>
                    <a:pt x="9426918" y="0"/>
                  </a:lnTo>
                  <a:lnTo>
                    <a:pt x="8747379" y="453186"/>
                  </a:lnTo>
                  <a:lnTo>
                    <a:pt x="8666797" y="0"/>
                  </a:lnTo>
                  <a:lnTo>
                    <a:pt x="8653145" y="0"/>
                  </a:lnTo>
                  <a:lnTo>
                    <a:pt x="8735073" y="461391"/>
                  </a:lnTo>
                  <a:lnTo>
                    <a:pt x="5654040" y="2516124"/>
                  </a:lnTo>
                  <a:lnTo>
                    <a:pt x="5650979" y="2519184"/>
                  </a:lnTo>
                  <a:lnTo>
                    <a:pt x="5650230" y="2520696"/>
                  </a:lnTo>
                  <a:lnTo>
                    <a:pt x="5669280" y="2520696"/>
                  </a:lnTo>
                  <a:lnTo>
                    <a:pt x="8737524" y="475195"/>
                  </a:lnTo>
                  <a:lnTo>
                    <a:pt x="9100782" y="2520708"/>
                  </a:lnTo>
                  <a:lnTo>
                    <a:pt x="9115044" y="2520708"/>
                  </a:lnTo>
                  <a:lnTo>
                    <a:pt x="8749830" y="466991"/>
                  </a:lnTo>
                  <a:lnTo>
                    <a:pt x="945032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03913" y="5038344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131986" y="5038344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451998" y="5038344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19346" y="5038344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229" y="170134"/>
            <a:ext cx="8072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7. </a:t>
            </a:r>
            <a:r>
              <a:rPr dirty="0" spc="-10" b="1">
                <a:latin typeface="Times New Roman"/>
                <a:cs typeface="Times New Roman"/>
              </a:rPr>
              <a:t>Block </a:t>
            </a:r>
            <a:r>
              <a:rPr dirty="0" spc="-5" b="1">
                <a:latin typeface="Times New Roman"/>
                <a:cs typeface="Times New Roman"/>
              </a:rPr>
              <a:t>Diagram </a:t>
            </a:r>
            <a:r>
              <a:rPr dirty="0" spc="-10" b="1">
                <a:latin typeface="Times New Roman"/>
                <a:cs typeface="Times New Roman"/>
              </a:rPr>
              <a:t>to propose project</a:t>
            </a:r>
            <a:r>
              <a:rPr dirty="0" spc="1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882396" y="1898904"/>
            <a:ext cx="2394585" cy="620395"/>
          </a:xfrm>
          <a:custGeom>
            <a:avLst/>
            <a:gdLst/>
            <a:ahLst/>
            <a:cxnLst/>
            <a:rect l="l" t="t" r="r" b="b"/>
            <a:pathLst>
              <a:path w="2394585" h="620394">
                <a:moveTo>
                  <a:pt x="18287" y="620267"/>
                </a:moveTo>
                <a:lnTo>
                  <a:pt x="0" y="620267"/>
                </a:lnTo>
                <a:lnTo>
                  <a:pt x="0" y="4571"/>
                </a:lnTo>
                <a:lnTo>
                  <a:pt x="3047" y="0"/>
                </a:lnTo>
                <a:lnTo>
                  <a:pt x="2391156" y="0"/>
                </a:lnTo>
                <a:lnTo>
                  <a:pt x="2394204" y="4571"/>
                </a:lnTo>
                <a:lnTo>
                  <a:pt x="2394204" y="10668"/>
                </a:lnTo>
                <a:lnTo>
                  <a:pt x="18287" y="10668"/>
                </a:lnTo>
                <a:lnTo>
                  <a:pt x="9143" y="19812"/>
                </a:lnTo>
                <a:lnTo>
                  <a:pt x="18287" y="19812"/>
                </a:lnTo>
                <a:lnTo>
                  <a:pt x="18287" y="620267"/>
                </a:lnTo>
                <a:close/>
              </a:path>
              <a:path w="2394585" h="620394">
                <a:moveTo>
                  <a:pt x="18287" y="19812"/>
                </a:moveTo>
                <a:lnTo>
                  <a:pt x="9143" y="19812"/>
                </a:lnTo>
                <a:lnTo>
                  <a:pt x="18287" y="10668"/>
                </a:lnTo>
                <a:lnTo>
                  <a:pt x="18287" y="19812"/>
                </a:lnTo>
                <a:close/>
              </a:path>
              <a:path w="2394585" h="620394">
                <a:moveTo>
                  <a:pt x="2375916" y="19812"/>
                </a:moveTo>
                <a:lnTo>
                  <a:pt x="18287" y="19812"/>
                </a:lnTo>
                <a:lnTo>
                  <a:pt x="18287" y="10668"/>
                </a:lnTo>
                <a:lnTo>
                  <a:pt x="2375916" y="10668"/>
                </a:lnTo>
                <a:lnTo>
                  <a:pt x="2375916" y="19812"/>
                </a:lnTo>
                <a:close/>
              </a:path>
              <a:path w="2394585" h="620394">
                <a:moveTo>
                  <a:pt x="2394204" y="620267"/>
                </a:moveTo>
                <a:lnTo>
                  <a:pt x="2375916" y="620267"/>
                </a:lnTo>
                <a:lnTo>
                  <a:pt x="2375916" y="10668"/>
                </a:lnTo>
                <a:lnTo>
                  <a:pt x="2385060" y="19812"/>
                </a:lnTo>
                <a:lnTo>
                  <a:pt x="2394204" y="19812"/>
                </a:lnTo>
                <a:lnTo>
                  <a:pt x="2394204" y="620267"/>
                </a:lnTo>
                <a:close/>
              </a:path>
              <a:path w="2394585" h="620394">
                <a:moveTo>
                  <a:pt x="2394204" y="19812"/>
                </a:moveTo>
                <a:lnTo>
                  <a:pt x="2385060" y="19812"/>
                </a:lnTo>
                <a:lnTo>
                  <a:pt x="2375916" y="10668"/>
                </a:lnTo>
                <a:lnTo>
                  <a:pt x="2394204" y="10668"/>
                </a:lnTo>
                <a:lnTo>
                  <a:pt x="2394204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18700" y="2183327"/>
            <a:ext cx="1722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iberation Serif"/>
                <a:cs typeface="Liberation Serif"/>
              </a:rPr>
              <a:t>Dataset</a:t>
            </a:r>
            <a:r>
              <a:rPr dirty="0" sz="1800" spc="-105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Collection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0792" y="1970532"/>
            <a:ext cx="2394585" cy="548640"/>
          </a:xfrm>
          <a:custGeom>
            <a:avLst/>
            <a:gdLst/>
            <a:ahLst/>
            <a:cxnLst/>
            <a:rect l="l" t="t" r="r" b="b"/>
            <a:pathLst>
              <a:path w="2394585" h="548639">
                <a:moveTo>
                  <a:pt x="18287" y="548640"/>
                </a:moveTo>
                <a:lnTo>
                  <a:pt x="0" y="548640"/>
                </a:lnTo>
                <a:lnTo>
                  <a:pt x="0" y="4571"/>
                </a:lnTo>
                <a:lnTo>
                  <a:pt x="4571" y="0"/>
                </a:lnTo>
                <a:lnTo>
                  <a:pt x="2389632" y="0"/>
                </a:lnTo>
                <a:lnTo>
                  <a:pt x="2394203" y="4571"/>
                </a:lnTo>
                <a:lnTo>
                  <a:pt x="2394203" y="9143"/>
                </a:lnTo>
                <a:lnTo>
                  <a:pt x="18287" y="9143"/>
                </a:lnTo>
                <a:lnTo>
                  <a:pt x="9143" y="19811"/>
                </a:lnTo>
                <a:lnTo>
                  <a:pt x="18287" y="19811"/>
                </a:lnTo>
                <a:lnTo>
                  <a:pt x="18287" y="548640"/>
                </a:lnTo>
                <a:close/>
              </a:path>
              <a:path w="2394585" h="548639">
                <a:moveTo>
                  <a:pt x="18287" y="19811"/>
                </a:moveTo>
                <a:lnTo>
                  <a:pt x="9143" y="19811"/>
                </a:lnTo>
                <a:lnTo>
                  <a:pt x="18287" y="9143"/>
                </a:lnTo>
                <a:lnTo>
                  <a:pt x="18287" y="19811"/>
                </a:lnTo>
                <a:close/>
              </a:path>
              <a:path w="2394585" h="548639">
                <a:moveTo>
                  <a:pt x="2374391" y="19811"/>
                </a:moveTo>
                <a:lnTo>
                  <a:pt x="18287" y="19811"/>
                </a:lnTo>
                <a:lnTo>
                  <a:pt x="18287" y="9143"/>
                </a:lnTo>
                <a:lnTo>
                  <a:pt x="2374391" y="9143"/>
                </a:lnTo>
                <a:lnTo>
                  <a:pt x="2374391" y="19811"/>
                </a:lnTo>
                <a:close/>
              </a:path>
              <a:path w="2394585" h="548639">
                <a:moveTo>
                  <a:pt x="2394203" y="548640"/>
                </a:moveTo>
                <a:lnTo>
                  <a:pt x="2374391" y="548640"/>
                </a:lnTo>
                <a:lnTo>
                  <a:pt x="2374391" y="9143"/>
                </a:lnTo>
                <a:lnTo>
                  <a:pt x="2383535" y="19811"/>
                </a:lnTo>
                <a:lnTo>
                  <a:pt x="2394203" y="19811"/>
                </a:lnTo>
                <a:lnTo>
                  <a:pt x="2394203" y="548640"/>
                </a:lnTo>
                <a:close/>
              </a:path>
              <a:path w="2394585" h="548639">
                <a:moveTo>
                  <a:pt x="2394203" y="19811"/>
                </a:moveTo>
                <a:lnTo>
                  <a:pt x="2383535" y="19811"/>
                </a:lnTo>
                <a:lnTo>
                  <a:pt x="2374391" y="9143"/>
                </a:lnTo>
                <a:lnTo>
                  <a:pt x="2394203" y="9143"/>
                </a:lnTo>
                <a:lnTo>
                  <a:pt x="2394203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08798" y="1979173"/>
            <a:ext cx="20764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 marR="5080" indent="-407034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Liberation Serif"/>
                <a:cs typeface="Liberation Serif"/>
              </a:rPr>
              <a:t>Display </a:t>
            </a:r>
            <a:r>
              <a:rPr dirty="0" sz="1800">
                <a:latin typeface="Liberation Serif"/>
                <a:cs typeface="Liberation Serif"/>
              </a:rPr>
              <a:t>face </a:t>
            </a:r>
            <a:r>
              <a:rPr dirty="0" sz="1800" spc="-5">
                <a:latin typeface="Liberation Serif"/>
                <a:cs typeface="Liberation Serif"/>
              </a:rPr>
              <a:t>with</a:t>
            </a:r>
            <a:r>
              <a:rPr dirty="0" sz="1800" spc="-75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Box  Identification</a:t>
            </a:r>
            <a:endParaRPr sz="1800">
              <a:latin typeface="Liberation Serif"/>
              <a:cs typeface="Liberation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800" y="1426464"/>
            <a:ext cx="10081260" cy="3611879"/>
            <a:chOff x="304800" y="1426464"/>
            <a:chExt cx="10081260" cy="3611879"/>
          </a:xfrm>
        </p:grpSpPr>
        <p:sp>
          <p:nvSpPr>
            <p:cNvPr id="8" name="object 8"/>
            <p:cNvSpPr/>
            <p:nvPr/>
          </p:nvSpPr>
          <p:spPr>
            <a:xfrm>
              <a:off x="592836" y="1426463"/>
              <a:ext cx="9217660" cy="1092835"/>
            </a:xfrm>
            <a:custGeom>
              <a:avLst/>
              <a:gdLst/>
              <a:ahLst/>
              <a:cxnLst/>
              <a:rect l="l" t="t" r="r" b="b"/>
              <a:pathLst>
                <a:path w="9217660" h="1092835">
                  <a:moveTo>
                    <a:pt x="3043428" y="4572"/>
                  </a:moveTo>
                  <a:lnTo>
                    <a:pt x="3038856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1092708"/>
                  </a:lnTo>
                  <a:lnTo>
                    <a:pt x="19812" y="1092708"/>
                  </a:lnTo>
                  <a:lnTo>
                    <a:pt x="19812" y="18300"/>
                  </a:lnTo>
                  <a:lnTo>
                    <a:pt x="3023616" y="18300"/>
                  </a:lnTo>
                  <a:lnTo>
                    <a:pt x="3023616" y="1092708"/>
                  </a:lnTo>
                  <a:lnTo>
                    <a:pt x="3043428" y="1092708"/>
                  </a:lnTo>
                  <a:lnTo>
                    <a:pt x="3043428" y="18300"/>
                  </a:lnTo>
                  <a:lnTo>
                    <a:pt x="3043428" y="9144"/>
                  </a:lnTo>
                  <a:lnTo>
                    <a:pt x="3043428" y="4572"/>
                  </a:lnTo>
                  <a:close/>
                </a:path>
                <a:path w="9217660" h="1092835">
                  <a:moveTo>
                    <a:pt x="8875776" y="553212"/>
                  </a:moveTo>
                  <a:lnTo>
                    <a:pt x="8875763" y="548640"/>
                  </a:lnTo>
                  <a:lnTo>
                    <a:pt x="8871204" y="544080"/>
                  </a:lnTo>
                  <a:lnTo>
                    <a:pt x="6486131" y="544080"/>
                  </a:lnTo>
                  <a:lnTo>
                    <a:pt x="6481572" y="548640"/>
                  </a:lnTo>
                  <a:lnTo>
                    <a:pt x="6481572" y="981468"/>
                  </a:lnTo>
                  <a:lnTo>
                    <a:pt x="6478524" y="979932"/>
                  </a:lnTo>
                  <a:lnTo>
                    <a:pt x="6414516" y="947928"/>
                  </a:lnTo>
                  <a:lnTo>
                    <a:pt x="6414516" y="979932"/>
                  </a:lnTo>
                  <a:lnTo>
                    <a:pt x="5838431" y="979932"/>
                  </a:lnTo>
                  <a:lnTo>
                    <a:pt x="5835383" y="981468"/>
                  </a:lnTo>
                  <a:lnTo>
                    <a:pt x="5835383" y="989088"/>
                  </a:lnTo>
                  <a:lnTo>
                    <a:pt x="5838431" y="992136"/>
                  </a:lnTo>
                  <a:lnTo>
                    <a:pt x="6414516" y="992136"/>
                  </a:lnTo>
                  <a:lnTo>
                    <a:pt x="6414516" y="1024140"/>
                  </a:lnTo>
                  <a:lnTo>
                    <a:pt x="6478524" y="992136"/>
                  </a:lnTo>
                  <a:lnTo>
                    <a:pt x="6481572" y="990612"/>
                  </a:lnTo>
                  <a:lnTo>
                    <a:pt x="6481572" y="1092720"/>
                  </a:lnTo>
                  <a:lnTo>
                    <a:pt x="6501384" y="1092720"/>
                  </a:lnTo>
                  <a:lnTo>
                    <a:pt x="6501384" y="563892"/>
                  </a:lnTo>
                  <a:lnTo>
                    <a:pt x="8855964" y="563892"/>
                  </a:lnTo>
                  <a:lnTo>
                    <a:pt x="8855964" y="1092720"/>
                  </a:lnTo>
                  <a:lnTo>
                    <a:pt x="8875776" y="1092720"/>
                  </a:lnTo>
                  <a:lnTo>
                    <a:pt x="8875776" y="563892"/>
                  </a:lnTo>
                  <a:lnTo>
                    <a:pt x="8875776" y="553212"/>
                  </a:lnTo>
                  <a:close/>
                </a:path>
                <a:path w="9217660" h="1092835">
                  <a:moveTo>
                    <a:pt x="9217152" y="4572"/>
                  </a:moveTo>
                  <a:lnTo>
                    <a:pt x="9212580" y="0"/>
                  </a:lnTo>
                  <a:lnTo>
                    <a:pt x="3235452" y="0"/>
                  </a:lnTo>
                  <a:lnTo>
                    <a:pt x="3230880" y="4572"/>
                  </a:lnTo>
                  <a:lnTo>
                    <a:pt x="3230880" y="1092708"/>
                  </a:lnTo>
                  <a:lnTo>
                    <a:pt x="3249168" y="1092708"/>
                  </a:lnTo>
                  <a:lnTo>
                    <a:pt x="3249168" y="18300"/>
                  </a:lnTo>
                  <a:lnTo>
                    <a:pt x="9197340" y="18300"/>
                  </a:lnTo>
                  <a:lnTo>
                    <a:pt x="9197340" y="1092708"/>
                  </a:lnTo>
                  <a:lnTo>
                    <a:pt x="9217152" y="1092708"/>
                  </a:lnTo>
                  <a:lnTo>
                    <a:pt x="9217152" y="18300"/>
                  </a:lnTo>
                  <a:lnTo>
                    <a:pt x="9217152" y="9144"/>
                  </a:lnTo>
                  <a:lnTo>
                    <a:pt x="9217152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4800" y="2519172"/>
              <a:ext cx="10081260" cy="2519680"/>
            </a:xfrm>
            <a:custGeom>
              <a:avLst/>
              <a:gdLst/>
              <a:ahLst/>
              <a:cxnLst/>
              <a:rect l="l" t="t" r="r" b="b"/>
              <a:pathLst>
                <a:path w="10081260" h="2519679">
                  <a:moveTo>
                    <a:pt x="10081260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10081260" y="0"/>
                  </a:lnTo>
                  <a:lnTo>
                    <a:pt x="10081260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800" y="2519171"/>
              <a:ext cx="10081260" cy="2519680"/>
            </a:xfrm>
            <a:custGeom>
              <a:avLst/>
              <a:gdLst/>
              <a:ahLst/>
              <a:cxnLst/>
              <a:rect l="l" t="t" r="r" b="b"/>
              <a:pathLst>
                <a:path w="10081260" h="2519679">
                  <a:moveTo>
                    <a:pt x="89141" y="2519172"/>
                  </a:moveTo>
                  <a:lnTo>
                    <a:pt x="0" y="1963521"/>
                  </a:lnTo>
                  <a:lnTo>
                    <a:pt x="0" y="2519172"/>
                  </a:lnTo>
                  <a:lnTo>
                    <a:pt x="89141" y="2519172"/>
                  </a:lnTo>
                  <a:close/>
                </a:path>
                <a:path w="10081260" h="2519679">
                  <a:moveTo>
                    <a:pt x="8666797" y="2519172"/>
                  </a:moveTo>
                  <a:lnTo>
                    <a:pt x="8218830" y="0"/>
                  </a:lnTo>
                  <a:lnTo>
                    <a:pt x="8205775" y="0"/>
                  </a:lnTo>
                  <a:lnTo>
                    <a:pt x="8653145" y="2519172"/>
                  </a:lnTo>
                  <a:lnTo>
                    <a:pt x="8666797" y="2519172"/>
                  </a:lnTo>
                  <a:close/>
                </a:path>
                <a:path w="10081260" h="2519679">
                  <a:moveTo>
                    <a:pt x="10081260" y="2082812"/>
                  </a:moveTo>
                  <a:lnTo>
                    <a:pt x="9426918" y="2519172"/>
                  </a:lnTo>
                  <a:lnTo>
                    <a:pt x="9450324" y="2519172"/>
                  </a:lnTo>
                  <a:lnTo>
                    <a:pt x="10081260" y="2098548"/>
                  </a:lnTo>
                  <a:lnTo>
                    <a:pt x="10081260" y="2082812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47776" y="2519171"/>
              <a:ext cx="1738630" cy="2519680"/>
            </a:xfrm>
            <a:custGeom>
              <a:avLst/>
              <a:gdLst/>
              <a:ahLst/>
              <a:cxnLst/>
              <a:rect l="l" t="t" r="r" b="b"/>
              <a:pathLst>
                <a:path w="1738629" h="2519679">
                  <a:moveTo>
                    <a:pt x="1738284" y="2519172"/>
                  </a:moveTo>
                  <a:lnTo>
                    <a:pt x="0" y="2519172"/>
                  </a:lnTo>
                  <a:lnTo>
                    <a:pt x="743412" y="0"/>
                  </a:lnTo>
                  <a:lnTo>
                    <a:pt x="1738284" y="0"/>
                  </a:lnTo>
                  <a:lnTo>
                    <a:pt x="1738284" y="2519172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90737" y="2519171"/>
              <a:ext cx="1695450" cy="2519680"/>
            </a:xfrm>
            <a:custGeom>
              <a:avLst/>
              <a:gdLst/>
              <a:ahLst/>
              <a:cxnLst/>
              <a:rect l="l" t="t" r="r" b="b"/>
              <a:pathLst>
                <a:path w="1695450" h="2519679">
                  <a:moveTo>
                    <a:pt x="1695322" y="2519172"/>
                  </a:moveTo>
                  <a:lnTo>
                    <a:pt x="441248" y="2519172"/>
                  </a:lnTo>
                  <a:lnTo>
                    <a:pt x="0" y="0"/>
                  </a:lnTo>
                  <a:lnTo>
                    <a:pt x="1695322" y="0"/>
                  </a:lnTo>
                  <a:lnTo>
                    <a:pt x="1695322" y="2519172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76471" y="4323850"/>
              <a:ext cx="609600" cy="715010"/>
            </a:xfrm>
            <a:custGeom>
              <a:avLst/>
              <a:gdLst/>
              <a:ahLst/>
              <a:cxnLst/>
              <a:rect l="l" t="t" r="r" b="b"/>
              <a:pathLst>
                <a:path w="609600" h="715010">
                  <a:moveTo>
                    <a:pt x="609589" y="714493"/>
                  </a:moveTo>
                  <a:lnTo>
                    <a:pt x="0" y="714493"/>
                  </a:lnTo>
                  <a:lnTo>
                    <a:pt x="609589" y="0"/>
                  </a:lnTo>
                  <a:lnTo>
                    <a:pt x="609589" y="714493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16621" y="2519171"/>
              <a:ext cx="1670050" cy="2519680"/>
            </a:xfrm>
            <a:custGeom>
              <a:avLst/>
              <a:gdLst/>
              <a:ahLst/>
              <a:cxnLst/>
              <a:rect l="l" t="t" r="r" b="b"/>
              <a:pathLst>
                <a:path w="1670050" h="2519679">
                  <a:moveTo>
                    <a:pt x="1669438" y="2519172"/>
                  </a:moveTo>
                  <a:lnTo>
                    <a:pt x="681145" y="2519172"/>
                  </a:lnTo>
                  <a:lnTo>
                    <a:pt x="0" y="0"/>
                  </a:lnTo>
                  <a:lnTo>
                    <a:pt x="1669438" y="0"/>
                  </a:lnTo>
                  <a:lnTo>
                    <a:pt x="1669438" y="2519172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00159" y="2519171"/>
              <a:ext cx="686435" cy="2519680"/>
            </a:xfrm>
            <a:custGeom>
              <a:avLst/>
              <a:gdLst/>
              <a:ahLst/>
              <a:cxnLst/>
              <a:rect l="l" t="t" r="r" b="b"/>
              <a:pathLst>
                <a:path w="686434" h="2519679">
                  <a:moveTo>
                    <a:pt x="685900" y="2519172"/>
                  </a:moveTo>
                  <a:lnTo>
                    <a:pt x="0" y="2519172"/>
                  </a:lnTo>
                  <a:lnTo>
                    <a:pt x="248011" y="0"/>
                  </a:lnTo>
                  <a:lnTo>
                    <a:pt x="685900" y="0"/>
                  </a:lnTo>
                  <a:lnTo>
                    <a:pt x="685900" y="2519172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574970" y="2519171"/>
              <a:ext cx="811530" cy="2519680"/>
            </a:xfrm>
            <a:custGeom>
              <a:avLst/>
              <a:gdLst/>
              <a:ahLst/>
              <a:cxnLst/>
              <a:rect l="l" t="t" r="r" b="b"/>
              <a:pathLst>
                <a:path w="811529" h="2519679">
                  <a:moveTo>
                    <a:pt x="811089" y="2519172"/>
                  </a:moveTo>
                  <a:lnTo>
                    <a:pt x="344376" y="2519172"/>
                  </a:lnTo>
                  <a:lnTo>
                    <a:pt x="0" y="0"/>
                  </a:lnTo>
                  <a:lnTo>
                    <a:pt x="811089" y="0"/>
                  </a:lnTo>
                  <a:lnTo>
                    <a:pt x="811089" y="2519172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82396" y="2519171"/>
              <a:ext cx="5562600" cy="1879600"/>
            </a:xfrm>
            <a:custGeom>
              <a:avLst/>
              <a:gdLst/>
              <a:ahLst/>
              <a:cxnLst/>
              <a:rect l="l" t="t" r="r" b="b"/>
              <a:pathLst>
                <a:path w="5562600" h="1879600">
                  <a:moveTo>
                    <a:pt x="2394204" y="0"/>
                  </a:moveTo>
                  <a:lnTo>
                    <a:pt x="2375916" y="0"/>
                  </a:lnTo>
                  <a:lnTo>
                    <a:pt x="2375916" y="245376"/>
                  </a:lnTo>
                  <a:lnTo>
                    <a:pt x="18288" y="245376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260616"/>
                  </a:lnTo>
                  <a:lnTo>
                    <a:pt x="3048" y="265188"/>
                  </a:lnTo>
                  <a:lnTo>
                    <a:pt x="2391156" y="265188"/>
                  </a:lnTo>
                  <a:lnTo>
                    <a:pt x="2394204" y="260616"/>
                  </a:lnTo>
                  <a:lnTo>
                    <a:pt x="2394204" y="254520"/>
                  </a:lnTo>
                  <a:lnTo>
                    <a:pt x="2394204" y="245376"/>
                  </a:lnTo>
                  <a:lnTo>
                    <a:pt x="2394204" y="0"/>
                  </a:lnTo>
                  <a:close/>
                </a:path>
                <a:path w="5562600" h="1879600">
                  <a:moveTo>
                    <a:pt x="5562600" y="952500"/>
                  </a:moveTo>
                  <a:lnTo>
                    <a:pt x="5558028" y="947928"/>
                  </a:lnTo>
                  <a:lnTo>
                    <a:pt x="5542788" y="947928"/>
                  </a:lnTo>
                  <a:lnTo>
                    <a:pt x="5542788" y="967752"/>
                  </a:lnTo>
                  <a:lnTo>
                    <a:pt x="5542788" y="1859292"/>
                  </a:lnTo>
                  <a:lnTo>
                    <a:pt x="3186684" y="1859292"/>
                  </a:lnTo>
                  <a:lnTo>
                    <a:pt x="3186684" y="967752"/>
                  </a:lnTo>
                  <a:lnTo>
                    <a:pt x="5542788" y="967752"/>
                  </a:lnTo>
                  <a:lnTo>
                    <a:pt x="5542788" y="947928"/>
                  </a:lnTo>
                  <a:lnTo>
                    <a:pt x="3172968" y="947928"/>
                  </a:lnTo>
                  <a:lnTo>
                    <a:pt x="3168396" y="952500"/>
                  </a:lnTo>
                  <a:lnTo>
                    <a:pt x="3168396" y="1874532"/>
                  </a:lnTo>
                  <a:lnTo>
                    <a:pt x="3172968" y="1879104"/>
                  </a:lnTo>
                  <a:lnTo>
                    <a:pt x="5558028" y="1879104"/>
                  </a:lnTo>
                  <a:lnTo>
                    <a:pt x="5562600" y="1874532"/>
                  </a:lnTo>
                  <a:lnTo>
                    <a:pt x="5562600" y="1869960"/>
                  </a:lnTo>
                  <a:lnTo>
                    <a:pt x="5562600" y="1859292"/>
                  </a:lnTo>
                  <a:lnTo>
                    <a:pt x="5562600" y="967752"/>
                  </a:lnTo>
                  <a:lnTo>
                    <a:pt x="5562600" y="958596"/>
                  </a:lnTo>
                  <a:lnTo>
                    <a:pt x="5562600" y="95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738407" y="976371"/>
            <a:ext cx="5574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7265" algn="l"/>
              </a:tabLst>
            </a:pPr>
            <a:r>
              <a:rPr dirty="0" sz="1800" spc="-5">
                <a:latin typeface="Liberation Serif"/>
                <a:cs typeface="Liberation Serif"/>
              </a:rPr>
              <a:t>Phase</a:t>
            </a:r>
            <a:r>
              <a:rPr dirty="0" sz="1800" spc="-20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I	</a:t>
            </a:r>
            <a:r>
              <a:rPr dirty="0" sz="1800" spc="-20">
                <a:latin typeface="Trebuchet MS"/>
                <a:cs typeface="Trebuchet MS"/>
              </a:rPr>
              <a:t>Phase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1357" y="3500118"/>
            <a:ext cx="1490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iberation Serif"/>
                <a:cs typeface="Liberation Serif"/>
              </a:rPr>
              <a:t>Detect </a:t>
            </a:r>
            <a:r>
              <a:rPr dirty="0" sz="1800" spc="-5">
                <a:latin typeface="Liberation Serif"/>
                <a:cs typeface="Liberation Serif"/>
              </a:rPr>
              <a:t>Mask </a:t>
            </a:r>
            <a:r>
              <a:rPr dirty="0" sz="1800">
                <a:latin typeface="Liberation Serif"/>
                <a:cs typeface="Liberation Serif"/>
              </a:rPr>
              <a:t>or  </a:t>
            </a:r>
            <a:r>
              <a:rPr dirty="0" sz="1800" spc="-5">
                <a:latin typeface="Liberation Serif"/>
                <a:cs typeface="Liberation Serif"/>
              </a:rPr>
              <a:t>No Mask.</a:t>
            </a:r>
            <a:r>
              <a:rPr dirty="0" sz="1800" spc="-65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Mask  Classification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2396" y="3364991"/>
            <a:ext cx="2403475" cy="1673860"/>
          </a:xfrm>
          <a:custGeom>
            <a:avLst/>
            <a:gdLst/>
            <a:ahLst/>
            <a:cxnLst/>
            <a:rect l="l" t="t" r="r" b="b"/>
            <a:pathLst>
              <a:path w="2403475" h="1673860">
                <a:moveTo>
                  <a:pt x="2394204" y="4572"/>
                </a:moveTo>
                <a:lnTo>
                  <a:pt x="2391156" y="0"/>
                </a:lnTo>
                <a:lnTo>
                  <a:pt x="2375916" y="0"/>
                </a:lnTo>
                <a:lnTo>
                  <a:pt x="2375916" y="18300"/>
                </a:lnTo>
                <a:lnTo>
                  <a:pt x="2375916" y="928128"/>
                </a:lnTo>
                <a:lnTo>
                  <a:pt x="18288" y="928128"/>
                </a:lnTo>
                <a:lnTo>
                  <a:pt x="18288" y="18300"/>
                </a:lnTo>
                <a:lnTo>
                  <a:pt x="2375916" y="18300"/>
                </a:lnTo>
                <a:lnTo>
                  <a:pt x="2375916" y="0"/>
                </a:lnTo>
                <a:lnTo>
                  <a:pt x="3048" y="0"/>
                </a:lnTo>
                <a:lnTo>
                  <a:pt x="0" y="4572"/>
                </a:lnTo>
                <a:lnTo>
                  <a:pt x="0" y="943368"/>
                </a:lnTo>
                <a:lnTo>
                  <a:pt x="3048" y="947940"/>
                </a:lnTo>
                <a:lnTo>
                  <a:pt x="2391156" y="947940"/>
                </a:lnTo>
                <a:lnTo>
                  <a:pt x="2394204" y="943368"/>
                </a:lnTo>
                <a:lnTo>
                  <a:pt x="2394204" y="937272"/>
                </a:lnTo>
                <a:lnTo>
                  <a:pt x="2394204" y="928128"/>
                </a:lnTo>
                <a:lnTo>
                  <a:pt x="2394204" y="18300"/>
                </a:lnTo>
                <a:lnTo>
                  <a:pt x="2394204" y="9144"/>
                </a:lnTo>
                <a:lnTo>
                  <a:pt x="2394204" y="4572"/>
                </a:lnTo>
                <a:close/>
              </a:path>
              <a:path w="2403475" h="1673860">
                <a:moveTo>
                  <a:pt x="2403348" y="1533144"/>
                </a:moveTo>
                <a:lnTo>
                  <a:pt x="2398776" y="1528572"/>
                </a:lnTo>
                <a:lnTo>
                  <a:pt x="13716" y="1528572"/>
                </a:lnTo>
                <a:lnTo>
                  <a:pt x="9144" y="1533144"/>
                </a:lnTo>
                <a:lnTo>
                  <a:pt x="9144" y="1673352"/>
                </a:lnTo>
                <a:lnTo>
                  <a:pt x="27432" y="1673352"/>
                </a:lnTo>
                <a:lnTo>
                  <a:pt x="27432" y="1546872"/>
                </a:lnTo>
                <a:lnTo>
                  <a:pt x="2383536" y="1546872"/>
                </a:lnTo>
                <a:lnTo>
                  <a:pt x="2383536" y="1673352"/>
                </a:lnTo>
                <a:lnTo>
                  <a:pt x="2403348" y="1673352"/>
                </a:lnTo>
                <a:lnTo>
                  <a:pt x="2403348" y="1546872"/>
                </a:lnTo>
                <a:lnTo>
                  <a:pt x="2403348" y="1537716"/>
                </a:lnTo>
                <a:lnTo>
                  <a:pt x="2403348" y="153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38879" y="3542757"/>
            <a:ext cx="2082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5615" marR="5080" indent="-4635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iberation Serif"/>
                <a:cs typeface="Liberation Serif"/>
              </a:rPr>
              <a:t>Capture </a:t>
            </a:r>
            <a:r>
              <a:rPr dirty="0" sz="1800" spc="-5">
                <a:latin typeface="Liberation Serif"/>
                <a:cs typeface="Liberation Serif"/>
              </a:rPr>
              <a:t>Facial</a:t>
            </a:r>
            <a:r>
              <a:rPr dirty="0" sz="1800" spc="-70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Images  </a:t>
            </a:r>
            <a:r>
              <a:rPr dirty="0" sz="1800">
                <a:latin typeface="Liberation Serif"/>
                <a:cs typeface="Liberation Serif"/>
              </a:rPr>
              <a:t>from</a:t>
            </a:r>
            <a:r>
              <a:rPr dirty="0" sz="1800" spc="-65">
                <a:latin typeface="Liberation Serif"/>
                <a:cs typeface="Liberation Serif"/>
              </a:rPr>
              <a:t> </a:t>
            </a:r>
            <a:r>
              <a:rPr dirty="0" sz="1800" spc="-25">
                <a:latin typeface="Liberation Serif"/>
                <a:cs typeface="Liberation Serif"/>
              </a:rPr>
              <a:t>Videos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40623" y="2519184"/>
            <a:ext cx="4404995" cy="2519680"/>
          </a:xfrm>
          <a:custGeom>
            <a:avLst/>
            <a:gdLst/>
            <a:ahLst/>
            <a:cxnLst/>
            <a:rect l="l" t="t" r="r" b="b"/>
            <a:pathLst>
              <a:path w="4404995" h="2519679">
                <a:moveTo>
                  <a:pt x="76212" y="2307336"/>
                </a:moveTo>
                <a:lnTo>
                  <a:pt x="44208" y="2307336"/>
                </a:lnTo>
                <a:lnTo>
                  <a:pt x="44208" y="1780019"/>
                </a:lnTo>
                <a:lnTo>
                  <a:pt x="41148" y="1776971"/>
                </a:lnTo>
                <a:lnTo>
                  <a:pt x="35052" y="1776971"/>
                </a:lnTo>
                <a:lnTo>
                  <a:pt x="32004" y="1780019"/>
                </a:lnTo>
                <a:lnTo>
                  <a:pt x="32004" y="2307336"/>
                </a:lnTo>
                <a:lnTo>
                  <a:pt x="0" y="2307336"/>
                </a:lnTo>
                <a:lnTo>
                  <a:pt x="38100" y="2383536"/>
                </a:lnTo>
                <a:lnTo>
                  <a:pt x="66306" y="2327148"/>
                </a:lnTo>
                <a:lnTo>
                  <a:pt x="76212" y="2307336"/>
                </a:lnTo>
                <a:close/>
              </a:path>
              <a:path w="4404995" h="2519679">
                <a:moveTo>
                  <a:pt x="76212" y="778764"/>
                </a:moveTo>
                <a:lnTo>
                  <a:pt x="44208" y="778764"/>
                </a:lnTo>
                <a:lnTo>
                  <a:pt x="44208" y="251447"/>
                </a:lnTo>
                <a:lnTo>
                  <a:pt x="41148" y="248399"/>
                </a:lnTo>
                <a:lnTo>
                  <a:pt x="35052" y="248399"/>
                </a:lnTo>
                <a:lnTo>
                  <a:pt x="32004" y="251447"/>
                </a:lnTo>
                <a:lnTo>
                  <a:pt x="32004" y="778764"/>
                </a:lnTo>
                <a:lnTo>
                  <a:pt x="0" y="778764"/>
                </a:lnTo>
                <a:lnTo>
                  <a:pt x="38100" y="854964"/>
                </a:lnTo>
                <a:lnTo>
                  <a:pt x="66306" y="798576"/>
                </a:lnTo>
                <a:lnTo>
                  <a:pt x="76212" y="778764"/>
                </a:lnTo>
                <a:close/>
              </a:path>
              <a:path w="4404995" h="2519679">
                <a:moveTo>
                  <a:pt x="4404372" y="2421623"/>
                </a:moveTo>
                <a:lnTo>
                  <a:pt x="4404360" y="2417051"/>
                </a:lnTo>
                <a:lnTo>
                  <a:pt x="4399800" y="2412479"/>
                </a:lnTo>
                <a:lnTo>
                  <a:pt x="3212604" y="2412479"/>
                </a:lnTo>
                <a:lnTo>
                  <a:pt x="3212604" y="1946135"/>
                </a:lnTo>
                <a:lnTo>
                  <a:pt x="3244608" y="1946135"/>
                </a:lnTo>
                <a:lnTo>
                  <a:pt x="3234702" y="1926323"/>
                </a:lnTo>
                <a:lnTo>
                  <a:pt x="3206508" y="1869935"/>
                </a:lnTo>
                <a:lnTo>
                  <a:pt x="3168396" y="1946135"/>
                </a:lnTo>
                <a:lnTo>
                  <a:pt x="3200412" y="1946135"/>
                </a:lnTo>
                <a:lnTo>
                  <a:pt x="3200412" y="2412479"/>
                </a:lnTo>
                <a:lnTo>
                  <a:pt x="2014740" y="2412479"/>
                </a:lnTo>
                <a:lnTo>
                  <a:pt x="2010168" y="2417051"/>
                </a:lnTo>
                <a:lnTo>
                  <a:pt x="2010168" y="2519159"/>
                </a:lnTo>
                <a:lnTo>
                  <a:pt x="2028456" y="2519159"/>
                </a:lnTo>
                <a:lnTo>
                  <a:pt x="2028456" y="2430780"/>
                </a:lnTo>
                <a:lnTo>
                  <a:pt x="4384560" y="2430780"/>
                </a:lnTo>
                <a:lnTo>
                  <a:pt x="4384560" y="2519159"/>
                </a:lnTo>
                <a:lnTo>
                  <a:pt x="4404372" y="2519159"/>
                </a:lnTo>
                <a:lnTo>
                  <a:pt x="4404372" y="2430780"/>
                </a:lnTo>
                <a:lnTo>
                  <a:pt x="4404372" y="2421623"/>
                </a:lnTo>
                <a:close/>
              </a:path>
              <a:path w="4404995" h="2519679">
                <a:moveTo>
                  <a:pt x="4404372" y="0"/>
                </a:moveTo>
                <a:lnTo>
                  <a:pt x="4384560" y="0"/>
                </a:lnTo>
                <a:lnTo>
                  <a:pt x="4384560" y="315468"/>
                </a:lnTo>
                <a:lnTo>
                  <a:pt x="2028456" y="315468"/>
                </a:lnTo>
                <a:lnTo>
                  <a:pt x="2028456" y="0"/>
                </a:lnTo>
                <a:lnTo>
                  <a:pt x="2010168" y="0"/>
                </a:lnTo>
                <a:lnTo>
                  <a:pt x="2010168" y="330708"/>
                </a:lnTo>
                <a:lnTo>
                  <a:pt x="2014740" y="333756"/>
                </a:lnTo>
                <a:lnTo>
                  <a:pt x="4399800" y="333756"/>
                </a:lnTo>
                <a:lnTo>
                  <a:pt x="4404360" y="330708"/>
                </a:lnTo>
                <a:lnTo>
                  <a:pt x="4404372" y="324612"/>
                </a:lnTo>
                <a:lnTo>
                  <a:pt x="4404372" y="315468"/>
                </a:lnTo>
                <a:lnTo>
                  <a:pt x="4404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661421" y="2527789"/>
            <a:ext cx="1169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Liberation Serif"/>
                <a:cs typeface="Liberation Serif"/>
              </a:rPr>
              <a:t>(Red/Green)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09019" y="2519184"/>
            <a:ext cx="4260215" cy="965200"/>
          </a:xfrm>
          <a:custGeom>
            <a:avLst/>
            <a:gdLst/>
            <a:ahLst/>
            <a:cxnLst/>
            <a:rect l="l" t="t" r="r" b="b"/>
            <a:pathLst>
              <a:path w="4260215" h="965200">
                <a:moveTo>
                  <a:pt x="76212" y="434327"/>
                </a:moveTo>
                <a:lnTo>
                  <a:pt x="66306" y="414515"/>
                </a:lnTo>
                <a:lnTo>
                  <a:pt x="38112" y="358127"/>
                </a:lnTo>
                <a:lnTo>
                  <a:pt x="0" y="434327"/>
                </a:lnTo>
                <a:lnTo>
                  <a:pt x="32016" y="434327"/>
                </a:lnTo>
                <a:lnTo>
                  <a:pt x="32016" y="961644"/>
                </a:lnTo>
                <a:lnTo>
                  <a:pt x="35064" y="964692"/>
                </a:lnTo>
                <a:lnTo>
                  <a:pt x="41160" y="964692"/>
                </a:lnTo>
                <a:lnTo>
                  <a:pt x="44208" y="961644"/>
                </a:lnTo>
                <a:lnTo>
                  <a:pt x="44208" y="434327"/>
                </a:lnTo>
                <a:lnTo>
                  <a:pt x="76212" y="434327"/>
                </a:lnTo>
                <a:close/>
              </a:path>
              <a:path w="4260215" h="965200">
                <a:moveTo>
                  <a:pt x="4259592" y="0"/>
                </a:moveTo>
                <a:lnTo>
                  <a:pt x="4239780" y="0"/>
                </a:lnTo>
                <a:lnTo>
                  <a:pt x="4239780" y="315468"/>
                </a:lnTo>
                <a:lnTo>
                  <a:pt x="1885200" y="315468"/>
                </a:lnTo>
                <a:lnTo>
                  <a:pt x="1885200" y="0"/>
                </a:lnTo>
                <a:lnTo>
                  <a:pt x="1865388" y="0"/>
                </a:lnTo>
                <a:lnTo>
                  <a:pt x="1865388" y="330708"/>
                </a:lnTo>
                <a:lnTo>
                  <a:pt x="1869960" y="333756"/>
                </a:lnTo>
                <a:lnTo>
                  <a:pt x="4255020" y="333756"/>
                </a:lnTo>
                <a:lnTo>
                  <a:pt x="4259580" y="330708"/>
                </a:lnTo>
                <a:lnTo>
                  <a:pt x="4259592" y="324612"/>
                </a:lnTo>
                <a:lnTo>
                  <a:pt x="4259592" y="315468"/>
                </a:lnTo>
                <a:lnTo>
                  <a:pt x="4259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299439" y="2116355"/>
            <a:ext cx="1943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Liberation Serif"/>
                <a:cs typeface="Liberation Serif"/>
              </a:rPr>
              <a:t>Comparing Red with  </a:t>
            </a:r>
            <a:r>
              <a:rPr dirty="0" sz="1800">
                <a:latin typeface="Liberation Serif"/>
                <a:cs typeface="Liberation Serif"/>
              </a:rPr>
              <a:t>predefined</a:t>
            </a:r>
            <a:r>
              <a:rPr dirty="0" sz="1800" spc="-65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dataset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2836" y="2519171"/>
            <a:ext cx="9217660" cy="2519680"/>
          </a:xfrm>
          <a:custGeom>
            <a:avLst/>
            <a:gdLst/>
            <a:ahLst/>
            <a:cxnLst/>
            <a:rect l="l" t="t" r="r" b="b"/>
            <a:pathLst>
              <a:path w="9217660" h="2519679">
                <a:moveTo>
                  <a:pt x="19812" y="0"/>
                </a:moveTo>
                <a:lnTo>
                  <a:pt x="0" y="0"/>
                </a:lnTo>
                <a:lnTo>
                  <a:pt x="0" y="2519172"/>
                </a:lnTo>
                <a:lnTo>
                  <a:pt x="19812" y="2519172"/>
                </a:lnTo>
                <a:lnTo>
                  <a:pt x="19812" y="0"/>
                </a:lnTo>
                <a:close/>
              </a:path>
              <a:path w="9217660" h="2519679">
                <a:moveTo>
                  <a:pt x="3043428" y="0"/>
                </a:moveTo>
                <a:lnTo>
                  <a:pt x="3023616" y="0"/>
                </a:lnTo>
                <a:lnTo>
                  <a:pt x="3023616" y="2519172"/>
                </a:lnTo>
                <a:lnTo>
                  <a:pt x="3043428" y="2519172"/>
                </a:lnTo>
                <a:lnTo>
                  <a:pt x="3043428" y="0"/>
                </a:lnTo>
                <a:close/>
              </a:path>
              <a:path w="9217660" h="2519679">
                <a:moveTo>
                  <a:pt x="3249168" y="0"/>
                </a:moveTo>
                <a:lnTo>
                  <a:pt x="3230880" y="0"/>
                </a:lnTo>
                <a:lnTo>
                  <a:pt x="3230880" y="2519172"/>
                </a:lnTo>
                <a:lnTo>
                  <a:pt x="3249168" y="2519172"/>
                </a:lnTo>
                <a:lnTo>
                  <a:pt x="3249168" y="0"/>
                </a:lnTo>
                <a:close/>
              </a:path>
              <a:path w="9217660" h="2519679">
                <a:moveTo>
                  <a:pt x="8859012" y="900684"/>
                </a:moveTo>
                <a:lnTo>
                  <a:pt x="8854440" y="896112"/>
                </a:lnTo>
                <a:lnTo>
                  <a:pt x="8839200" y="896112"/>
                </a:lnTo>
                <a:lnTo>
                  <a:pt x="8839200" y="915936"/>
                </a:lnTo>
                <a:lnTo>
                  <a:pt x="8839200" y="2025408"/>
                </a:lnTo>
                <a:lnTo>
                  <a:pt x="6477000" y="2025408"/>
                </a:lnTo>
                <a:lnTo>
                  <a:pt x="6477000" y="915936"/>
                </a:lnTo>
                <a:lnTo>
                  <a:pt x="8839200" y="915936"/>
                </a:lnTo>
                <a:lnTo>
                  <a:pt x="8839200" y="896112"/>
                </a:lnTo>
                <a:lnTo>
                  <a:pt x="6461760" y="896112"/>
                </a:lnTo>
                <a:lnTo>
                  <a:pt x="6458712" y="900684"/>
                </a:lnTo>
                <a:lnTo>
                  <a:pt x="6458712" y="2039124"/>
                </a:lnTo>
                <a:lnTo>
                  <a:pt x="6461760" y="2043696"/>
                </a:lnTo>
                <a:lnTo>
                  <a:pt x="8854440" y="2043696"/>
                </a:lnTo>
                <a:lnTo>
                  <a:pt x="8859012" y="2039124"/>
                </a:lnTo>
                <a:lnTo>
                  <a:pt x="8859012" y="2034552"/>
                </a:lnTo>
                <a:lnTo>
                  <a:pt x="8859012" y="2025408"/>
                </a:lnTo>
                <a:lnTo>
                  <a:pt x="8859012" y="915936"/>
                </a:lnTo>
                <a:lnTo>
                  <a:pt x="8859012" y="905256"/>
                </a:lnTo>
                <a:lnTo>
                  <a:pt x="8859012" y="900684"/>
                </a:lnTo>
                <a:close/>
              </a:path>
              <a:path w="9217660" h="2519679">
                <a:moveTo>
                  <a:pt x="9217152" y="0"/>
                </a:moveTo>
                <a:lnTo>
                  <a:pt x="9197340" y="0"/>
                </a:lnTo>
                <a:lnTo>
                  <a:pt x="9197340" y="2519172"/>
                </a:lnTo>
                <a:lnTo>
                  <a:pt x="9217152" y="2519172"/>
                </a:lnTo>
                <a:lnTo>
                  <a:pt x="9217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142402" y="3419305"/>
            <a:ext cx="22155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Liberation Serif"/>
                <a:cs typeface="Liberation Serif"/>
              </a:rPr>
              <a:t>Image </a:t>
            </a:r>
            <a:r>
              <a:rPr dirty="0" sz="1800">
                <a:latin typeface="Liberation Serif"/>
                <a:cs typeface="Liberation Serif"/>
              </a:rPr>
              <a:t>Recognition of  </a:t>
            </a:r>
            <a:r>
              <a:rPr dirty="0" sz="1800" spc="-5">
                <a:latin typeface="Liberation Serif"/>
                <a:cs typeface="Liberation Serif"/>
              </a:rPr>
              <a:t>Unmasked </a:t>
            </a:r>
            <a:r>
              <a:rPr dirty="0" sz="1800">
                <a:latin typeface="Liberation Serif"/>
                <a:cs typeface="Liberation Serif"/>
              </a:rPr>
              <a:t>people &amp;  alert the authority</a:t>
            </a:r>
            <a:r>
              <a:rPr dirty="0" sz="1800" spc="-145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about  it.</a:t>
            </a:r>
            <a:endParaRPr sz="1800">
              <a:latin typeface="Liberation Serif"/>
              <a:cs typeface="Liberation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4800" y="2852928"/>
            <a:ext cx="10081260" cy="4706620"/>
            <a:chOff x="304800" y="2852928"/>
            <a:chExt cx="10081260" cy="4706620"/>
          </a:xfrm>
        </p:grpSpPr>
        <p:sp>
          <p:nvSpPr>
            <p:cNvPr id="29" name="object 29"/>
            <p:cNvSpPr/>
            <p:nvPr/>
          </p:nvSpPr>
          <p:spPr>
            <a:xfrm>
              <a:off x="8234171" y="2852928"/>
              <a:ext cx="76200" cy="607060"/>
            </a:xfrm>
            <a:custGeom>
              <a:avLst/>
              <a:gdLst/>
              <a:ahLst/>
              <a:cxnLst/>
              <a:rect l="l" t="t" r="r" b="b"/>
              <a:pathLst>
                <a:path w="76200" h="607060">
                  <a:moveTo>
                    <a:pt x="41148" y="550164"/>
                  </a:moveTo>
                  <a:lnTo>
                    <a:pt x="33528" y="550164"/>
                  </a:lnTo>
                  <a:lnTo>
                    <a:pt x="30480" y="547116"/>
                  </a:lnTo>
                  <a:lnTo>
                    <a:pt x="30480" y="3048"/>
                  </a:lnTo>
                  <a:lnTo>
                    <a:pt x="33528" y="0"/>
                  </a:lnTo>
                  <a:lnTo>
                    <a:pt x="41148" y="0"/>
                  </a:lnTo>
                  <a:lnTo>
                    <a:pt x="44196" y="3048"/>
                  </a:lnTo>
                  <a:lnTo>
                    <a:pt x="44196" y="547116"/>
                  </a:lnTo>
                  <a:lnTo>
                    <a:pt x="41148" y="550164"/>
                  </a:lnTo>
                  <a:close/>
                </a:path>
                <a:path w="76200" h="607060">
                  <a:moveTo>
                    <a:pt x="38100" y="606552"/>
                  </a:moveTo>
                  <a:lnTo>
                    <a:pt x="0" y="530352"/>
                  </a:lnTo>
                  <a:lnTo>
                    <a:pt x="30480" y="530352"/>
                  </a:lnTo>
                  <a:lnTo>
                    <a:pt x="30480" y="547116"/>
                  </a:lnTo>
                  <a:lnTo>
                    <a:pt x="33528" y="550164"/>
                  </a:lnTo>
                  <a:lnTo>
                    <a:pt x="66294" y="550164"/>
                  </a:lnTo>
                  <a:lnTo>
                    <a:pt x="38100" y="606552"/>
                  </a:lnTo>
                  <a:close/>
                </a:path>
                <a:path w="76200" h="607060">
                  <a:moveTo>
                    <a:pt x="66294" y="550164"/>
                  </a:moveTo>
                  <a:lnTo>
                    <a:pt x="41148" y="550164"/>
                  </a:lnTo>
                  <a:lnTo>
                    <a:pt x="44196" y="547116"/>
                  </a:lnTo>
                  <a:lnTo>
                    <a:pt x="44196" y="530352"/>
                  </a:lnTo>
                  <a:lnTo>
                    <a:pt x="76200" y="530352"/>
                  </a:lnTo>
                  <a:lnTo>
                    <a:pt x="66294" y="550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4800" y="5038344"/>
              <a:ext cx="9450705" cy="2520950"/>
            </a:xfrm>
            <a:custGeom>
              <a:avLst/>
              <a:gdLst/>
              <a:ahLst/>
              <a:cxnLst/>
              <a:rect l="l" t="t" r="r" b="b"/>
              <a:pathLst>
                <a:path w="9450705" h="2520950">
                  <a:moveTo>
                    <a:pt x="493585" y="2520708"/>
                  </a:moveTo>
                  <a:lnTo>
                    <a:pt x="89141" y="0"/>
                  </a:lnTo>
                  <a:lnTo>
                    <a:pt x="0" y="0"/>
                  </a:lnTo>
                  <a:lnTo>
                    <a:pt x="0" y="2520708"/>
                  </a:lnTo>
                  <a:lnTo>
                    <a:pt x="493585" y="2520708"/>
                  </a:lnTo>
                  <a:close/>
                </a:path>
                <a:path w="9450705" h="2520950">
                  <a:moveTo>
                    <a:pt x="9450324" y="0"/>
                  </a:moveTo>
                  <a:lnTo>
                    <a:pt x="9426918" y="0"/>
                  </a:lnTo>
                  <a:lnTo>
                    <a:pt x="8747379" y="453186"/>
                  </a:lnTo>
                  <a:lnTo>
                    <a:pt x="8666797" y="0"/>
                  </a:lnTo>
                  <a:lnTo>
                    <a:pt x="8653145" y="0"/>
                  </a:lnTo>
                  <a:lnTo>
                    <a:pt x="8735073" y="461391"/>
                  </a:lnTo>
                  <a:lnTo>
                    <a:pt x="5654040" y="2516124"/>
                  </a:lnTo>
                  <a:lnTo>
                    <a:pt x="5650979" y="2519184"/>
                  </a:lnTo>
                  <a:lnTo>
                    <a:pt x="5650230" y="2520696"/>
                  </a:lnTo>
                  <a:lnTo>
                    <a:pt x="5669280" y="2520696"/>
                  </a:lnTo>
                  <a:lnTo>
                    <a:pt x="8737524" y="475195"/>
                  </a:lnTo>
                  <a:lnTo>
                    <a:pt x="9100782" y="2520708"/>
                  </a:lnTo>
                  <a:lnTo>
                    <a:pt x="9115044" y="2520708"/>
                  </a:lnTo>
                  <a:lnTo>
                    <a:pt x="8749830" y="466991"/>
                  </a:lnTo>
                  <a:lnTo>
                    <a:pt x="9450324" y="0"/>
                  </a:lnTo>
                  <a:close/>
                </a:path>
              </a:pathLst>
            </a:custGeom>
            <a:solidFill>
              <a:srgbClr val="5ECAEF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03913" y="5038344"/>
              <a:ext cx="2482215" cy="2520950"/>
            </a:xfrm>
            <a:custGeom>
              <a:avLst/>
              <a:gdLst/>
              <a:ahLst/>
              <a:cxnLst/>
              <a:rect l="l" t="t" r="r" b="b"/>
              <a:pathLst>
                <a:path w="2482215" h="2520950">
                  <a:moveTo>
                    <a:pt x="2482146" y="2520696"/>
                  </a:moveTo>
                  <a:lnTo>
                    <a:pt x="0" y="2520696"/>
                  </a:lnTo>
                  <a:lnTo>
                    <a:pt x="743861" y="0"/>
                  </a:lnTo>
                  <a:lnTo>
                    <a:pt x="2482146" y="0"/>
                  </a:lnTo>
                  <a:lnTo>
                    <a:pt x="2482146" y="2520696"/>
                  </a:lnTo>
                  <a:close/>
                </a:path>
              </a:pathLst>
            </a:custGeom>
            <a:solidFill>
              <a:srgbClr val="5ECAEF">
                <a:alpha val="3593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131986" y="5038344"/>
              <a:ext cx="1254125" cy="2520950"/>
            </a:xfrm>
            <a:custGeom>
              <a:avLst/>
              <a:gdLst/>
              <a:ahLst/>
              <a:cxnLst/>
              <a:rect l="l" t="t" r="r" b="b"/>
              <a:pathLst>
                <a:path w="1254125" h="2520950">
                  <a:moveTo>
                    <a:pt x="1254074" y="2520696"/>
                  </a:moveTo>
                  <a:lnTo>
                    <a:pt x="441515" y="2520696"/>
                  </a:lnTo>
                  <a:lnTo>
                    <a:pt x="0" y="0"/>
                  </a:lnTo>
                  <a:lnTo>
                    <a:pt x="1254074" y="0"/>
                  </a:lnTo>
                  <a:lnTo>
                    <a:pt x="1254074" y="2520696"/>
                  </a:lnTo>
                  <a:close/>
                </a:path>
              </a:pathLst>
            </a:custGeom>
            <a:solidFill>
              <a:srgbClr val="5ECAE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625872" y="5038344"/>
              <a:ext cx="2760345" cy="2520950"/>
            </a:xfrm>
            <a:custGeom>
              <a:avLst/>
              <a:gdLst/>
              <a:ahLst/>
              <a:cxnLst/>
              <a:rect l="l" t="t" r="r" b="b"/>
              <a:pathLst>
                <a:path w="2760345" h="2520950">
                  <a:moveTo>
                    <a:pt x="2760188" y="2520696"/>
                  </a:moveTo>
                  <a:lnTo>
                    <a:pt x="0" y="2520696"/>
                  </a:lnTo>
                  <a:lnTo>
                    <a:pt x="2150598" y="0"/>
                  </a:lnTo>
                  <a:lnTo>
                    <a:pt x="2760188" y="0"/>
                  </a:lnTo>
                  <a:lnTo>
                    <a:pt x="2760188" y="2520696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397766" y="5038344"/>
              <a:ext cx="988694" cy="2520950"/>
            </a:xfrm>
            <a:custGeom>
              <a:avLst/>
              <a:gdLst/>
              <a:ahLst/>
              <a:cxnLst/>
              <a:rect l="l" t="t" r="r" b="b"/>
              <a:pathLst>
                <a:path w="988695" h="2520950">
                  <a:moveTo>
                    <a:pt x="734553" y="2520696"/>
                  </a:moveTo>
                  <a:lnTo>
                    <a:pt x="681557" y="2520696"/>
                  </a:lnTo>
                  <a:lnTo>
                    <a:pt x="0" y="0"/>
                  </a:lnTo>
                  <a:lnTo>
                    <a:pt x="988293" y="0"/>
                  </a:lnTo>
                  <a:lnTo>
                    <a:pt x="988293" y="2513341"/>
                  </a:lnTo>
                  <a:lnTo>
                    <a:pt x="734553" y="2520696"/>
                  </a:lnTo>
                  <a:close/>
                </a:path>
              </a:pathLst>
            </a:custGeom>
            <a:solidFill>
              <a:srgbClr val="16AFE4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451998" y="5038344"/>
              <a:ext cx="934085" cy="2520950"/>
            </a:xfrm>
            <a:custGeom>
              <a:avLst/>
              <a:gdLst/>
              <a:ahLst/>
              <a:cxnLst/>
              <a:rect l="l" t="t" r="r" b="b"/>
              <a:pathLst>
                <a:path w="934084" h="2520950">
                  <a:moveTo>
                    <a:pt x="934062" y="2520696"/>
                  </a:moveTo>
                  <a:lnTo>
                    <a:pt x="0" y="2520696"/>
                  </a:lnTo>
                  <a:lnTo>
                    <a:pt x="248161" y="0"/>
                  </a:lnTo>
                  <a:lnTo>
                    <a:pt x="934062" y="0"/>
                  </a:lnTo>
                  <a:lnTo>
                    <a:pt x="934062" y="2520696"/>
                  </a:lnTo>
                  <a:close/>
                </a:path>
              </a:pathLst>
            </a:custGeom>
            <a:solidFill>
              <a:srgbClr val="2D83C3">
                <a:alpha val="6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919346" y="5038344"/>
              <a:ext cx="466725" cy="2520950"/>
            </a:xfrm>
            <a:custGeom>
              <a:avLst/>
              <a:gdLst/>
              <a:ahLst/>
              <a:cxnLst/>
              <a:rect l="l" t="t" r="r" b="b"/>
              <a:pathLst>
                <a:path w="466725" h="2520950">
                  <a:moveTo>
                    <a:pt x="466713" y="2520696"/>
                  </a:moveTo>
                  <a:lnTo>
                    <a:pt x="344584" y="2520696"/>
                  </a:lnTo>
                  <a:lnTo>
                    <a:pt x="0" y="0"/>
                  </a:lnTo>
                  <a:lnTo>
                    <a:pt x="466713" y="0"/>
                  </a:lnTo>
                  <a:lnTo>
                    <a:pt x="466713" y="2520696"/>
                  </a:lnTo>
                  <a:close/>
                </a:path>
              </a:pathLst>
            </a:custGeom>
            <a:solidFill>
              <a:srgbClr val="236291">
                <a:alpha val="816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201233" y="5422442"/>
              <a:ext cx="1184910" cy="2136775"/>
            </a:xfrm>
            <a:custGeom>
              <a:avLst/>
              <a:gdLst/>
              <a:ahLst/>
              <a:cxnLst/>
              <a:rect l="l" t="t" r="r" b="b"/>
              <a:pathLst>
                <a:path w="1184909" h="2136775">
                  <a:moveTo>
                    <a:pt x="300939" y="2136598"/>
                  </a:moveTo>
                  <a:lnTo>
                    <a:pt x="0" y="2136598"/>
                  </a:lnTo>
                  <a:lnTo>
                    <a:pt x="1184827" y="0"/>
                  </a:lnTo>
                  <a:lnTo>
                    <a:pt x="1184827" y="2132134"/>
                  </a:lnTo>
                  <a:lnTo>
                    <a:pt x="300939" y="2136598"/>
                  </a:lnTo>
                  <a:close/>
                </a:path>
              </a:pathLst>
            </a:custGeom>
            <a:solidFill>
              <a:srgbClr val="16AFE4">
                <a:alpha val="65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1540" y="5038344"/>
              <a:ext cx="2394585" cy="737870"/>
            </a:xfrm>
            <a:custGeom>
              <a:avLst/>
              <a:gdLst/>
              <a:ahLst/>
              <a:cxnLst/>
              <a:rect l="l" t="t" r="r" b="b"/>
              <a:pathLst>
                <a:path w="2394585" h="737870">
                  <a:moveTo>
                    <a:pt x="2389632" y="737616"/>
                  </a:moveTo>
                  <a:lnTo>
                    <a:pt x="4571" y="737616"/>
                  </a:lnTo>
                  <a:lnTo>
                    <a:pt x="0" y="733044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719328"/>
                  </a:lnTo>
                  <a:lnTo>
                    <a:pt x="9143" y="719328"/>
                  </a:lnTo>
                  <a:lnTo>
                    <a:pt x="18287" y="728472"/>
                  </a:lnTo>
                  <a:lnTo>
                    <a:pt x="2394204" y="728472"/>
                  </a:lnTo>
                  <a:lnTo>
                    <a:pt x="2394203" y="733044"/>
                  </a:lnTo>
                  <a:lnTo>
                    <a:pt x="2389632" y="737616"/>
                  </a:lnTo>
                  <a:close/>
                </a:path>
                <a:path w="2394585" h="737870">
                  <a:moveTo>
                    <a:pt x="2374392" y="728472"/>
                  </a:moveTo>
                  <a:lnTo>
                    <a:pt x="2374392" y="0"/>
                  </a:lnTo>
                  <a:lnTo>
                    <a:pt x="2394204" y="0"/>
                  </a:lnTo>
                  <a:lnTo>
                    <a:pt x="2394204" y="719328"/>
                  </a:lnTo>
                  <a:lnTo>
                    <a:pt x="2383536" y="719328"/>
                  </a:lnTo>
                  <a:lnTo>
                    <a:pt x="2374392" y="728472"/>
                  </a:lnTo>
                  <a:close/>
                </a:path>
                <a:path w="2394585" h="737870">
                  <a:moveTo>
                    <a:pt x="18287" y="728472"/>
                  </a:moveTo>
                  <a:lnTo>
                    <a:pt x="9143" y="719328"/>
                  </a:lnTo>
                  <a:lnTo>
                    <a:pt x="18287" y="719328"/>
                  </a:lnTo>
                  <a:lnTo>
                    <a:pt x="18287" y="728472"/>
                  </a:lnTo>
                  <a:close/>
                </a:path>
                <a:path w="2394585" h="737870">
                  <a:moveTo>
                    <a:pt x="2374392" y="728472"/>
                  </a:moveTo>
                  <a:lnTo>
                    <a:pt x="18287" y="728472"/>
                  </a:lnTo>
                  <a:lnTo>
                    <a:pt x="18287" y="719328"/>
                  </a:lnTo>
                  <a:lnTo>
                    <a:pt x="2374392" y="719328"/>
                  </a:lnTo>
                  <a:lnTo>
                    <a:pt x="2374392" y="728472"/>
                  </a:lnTo>
                  <a:close/>
                </a:path>
                <a:path w="2394585" h="737870">
                  <a:moveTo>
                    <a:pt x="2394204" y="728472"/>
                  </a:moveTo>
                  <a:lnTo>
                    <a:pt x="2374392" y="728472"/>
                  </a:lnTo>
                  <a:lnTo>
                    <a:pt x="2383536" y="719328"/>
                  </a:lnTo>
                  <a:lnTo>
                    <a:pt x="2394204" y="719328"/>
                  </a:lnTo>
                  <a:lnTo>
                    <a:pt x="2394204" y="728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119581" y="5039369"/>
            <a:ext cx="1934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Liberation Serif"/>
                <a:cs typeface="Liberation Serif"/>
              </a:rPr>
              <a:t>Image</a:t>
            </a:r>
            <a:r>
              <a:rPr dirty="0" sz="1800" spc="-55">
                <a:latin typeface="Liberation Serif"/>
                <a:cs typeface="Liberation Serif"/>
              </a:rPr>
              <a:t> </a:t>
            </a:r>
            <a:r>
              <a:rPr dirty="0" sz="1800" spc="-5">
                <a:latin typeface="Liberation Serif"/>
                <a:cs typeface="Liberation Serif"/>
              </a:rPr>
              <a:t>Preprocessing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50792" y="5038344"/>
            <a:ext cx="2394585" cy="777240"/>
          </a:xfrm>
          <a:custGeom>
            <a:avLst/>
            <a:gdLst/>
            <a:ahLst/>
            <a:cxnLst/>
            <a:rect l="l" t="t" r="r" b="b"/>
            <a:pathLst>
              <a:path w="2394585" h="777239">
                <a:moveTo>
                  <a:pt x="2389631" y="777240"/>
                </a:moveTo>
                <a:lnTo>
                  <a:pt x="4571" y="777240"/>
                </a:lnTo>
                <a:lnTo>
                  <a:pt x="0" y="772668"/>
                </a:lnTo>
                <a:lnTo>
                  <a:pt x="0" y="0"/>
                </a:lnTo>
                <a:lnTo>
                  <a:pt x="18287" y="0"/>
                </a:lnTo>
                <a:lnTo>
                  <a:pt x="18287" y="758952"/>
                </a:lnTo>
                <a:lnTo>
                  <a:pt x="9143" y="758952"/>
                </a:lnTo>
                <a:lnTo>
                  <a:pt x="18287" y="768096"/>
                </a:lnTo>
                <a:lnTo>
                  <a:pt x="2394203" y="768096"/>
                </a:lnTo>
                <a:lnTo>
                  <a:pt x="2394203" y="772668"/>
                </a:lnTo>
                <a:lnTo>
                  <a:pt x="2389631" y="777240"/>
                </a:lnTo>
                <a:close/>
              </a:path>
              <a:path w="2394585" h="777239">
                <a:moveTo>
                  <a:pt x="2374391" y="768096"/>
                </a:moveTo>
                <a:lnTo>
                  <a:pt x="2374391" y="0"/>
                </a:lnTo>
                <a:lnTo>
                  <a:pt x="2394203" y="0"/>
                </a:lnTo>
                <a:lnTo>
                  <a:pt x="2394203" y="758952"/>
                </a:lnTo>
                <a:lnTo>
                  <a:pt x="2383535" y="758952"/>
                </a:lnTo>
                <a:lnTo>
                  <a:pt x="2374391" y="768096"/>
                </a:lnTo>
                <a:close/>
              </a:path>
              <a:path w="2394585" h="777239">
                <a:moveTo>
                  <a:pt x="18287" y="768096"/>
                </a:moveTo>
                <a:lnTo>
                  <a:pt x="9143" y="758952"/>
                </a:lnTo>
                <a:lnTo>
                  <a:pt x="18287" y="758952"/>
                </a:lnTo>
                <a:lnTo>
                  <a:pt x="18287" y="768096"/>
                </a:lnTo>
                <a:close/>
              </a:path>
              <a:path w="2394585" h="777239">
                <a:moveTo>
                  <a:pt x="2374391" y="768096"/>
                </a:moveTo>
                <a:lnTo>
                  <a:pt x="18287" y="768096"/>
                </a:lnTo>
                <a:lnTo>
                  <a:pt x="18287" y="758952"/>
                </a:lnTo>
                <a:lnTo>
                  <a:pt x="2374391" y="758952"/>
                </a:lnTo>
                <a:lnTo>
                  <a:pt x="2374391" y="768096"/>
                </a:lnTo>
                <a:close/>
              </a:path>
              <a:path w="2394585" h="777239">
                <a:moveTo>
                  <a:pt x="2394203" y="768096"/>
                </a:moveTo>
                <a:lnTo>
                  <a:pt x="2374391" y="768096"/>
                </a:lnTo>
                <a:lnTo>
                  <a:pt x="2383535" y="758952"/>
                </a:lnTo>
                <a:lnTo>
                  <a:pt x="2394203" y="758952"/>
                </a:lnTo>
                <a:lnTo>
                  <a:pt x="2394203" y="768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463294" y="5078995"/>
            <a:ext cx="1568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iberation Serif"/>
                <a:cs typeface="Liberation Serif"/>
              </a:rPr>
              <a:t>Load Face </a:t>
            </a:r>
            <a:r>
              <a:rPr dirty="0" sz="1800" spc="-5">
                <a:latin typeface="Liberation Serif"/>
                <a:cs typeface="Liberation Serif"/>
              </a:rPr>
              <a:t>Mask  </a:t>
            </a:r>
            <a:r>
              <a:rPr dirty="0" sz="1800">
                <a:latin typeface="Liberation Serif"/>
                <a:cs typeface="Liberation Serif"/>
              </a:rPr>
              <a:t>Detection</a:t>
            </a:r>
            <a:r>
              <a:rPr dirty="0" sz="1800" spc="-120">
                <a:latin typeface="Liberation Serif"/>
                <a:cs typeface="Liberation Serif"/>
              </a:rPr>
              <a:t> </a:t>
            </a:r>
            <a:r>
              <a:rPr dirty="0" sz="1800">
                <a:latin typeface="Liberation Serif"/>
                <a:cs typeface="Liberation Serif"/>
              </a:rPr>
              <a:t>Model</a:t>
            </a:r>
            <a:endParaRPr sz="1800">
              <a:latin typeface="Liberation Serif"/>
              <a:cs typeface="Liberation Serif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92836" y="5038344"/>
            <a:ext cx="9217660" cy="2352040"/>
            <a:chOff x="592836" y="5038344"/>
            <a:chExt cx="9217660" cy="2352040"/>
          </a:xfrm>
        </p:grpSpPr>
        <p:sp>
          <p:nvSpPr>
            <p:cNvPr id="43" name="object 43"/>
            <p:cNvSpPr/>
            <p:nvPr/>
          </p:nvSpPr>
          <p:spPr>
            <a:xfrm>
              <a:off x="592836" y="5038344"/>
              <a:ext cx="9217660" cy="2352040"/>
            </a:xfrm>
            <a:custGeom>
              <a:avLst/>
              <a:gdLst/>
              <a:ahLst/>
              <a:cxnLst/>
              <a:rect l="l" t="t" r="r" b="b"/>
              <a:pathLst>
                <a:path w="9217660" h="2352040">
                  <a:moveTo>
                    <a:pt x="9217152" y="0"/>
                  </a:moveTo>
                  <a:lnTo>
                    <a:pt x="9197340" y="0"/>
                  </a:lnTo>
                  <a:lnTo>
                    <a:pt x="9197340" y="2333256"/>
                  </a:lnTo>
                  <a:lnTo>
                    <a:pt x="3249168" y="2333256"/>
                  </a:lnTo>
                  <a:lnTo>
                    <a:pt x="3249168" y="342912"/>
                  </a:lnTo>
                  <a:lnTo>
                    <a:pt x="3390900" y="342912"/>
                  </a:lnTo>
                  <a:lnTo>
                    <a:pt x="3390900" y="374916"/>
                  </a:lnTo>
                  <a:lnTo>
                    <a:pt x="3454908" y="342912"/>
                  </a:lnTo>
                  <a:lnTo>
                    <a:pt x="3467100" y="336816"/>
                  </a:lnTo>
                  <a:lnTo>
                    <a:pt x="3451860" y="329184"/>
                  </a:lnTo>
                  <a:lnTo>
                    <a:pt x="3390900" y="298704"/>
                  </a:lnTo>
                  <a:lnTo>
                    <a:pt x="3390900" y="329184"/>
                  </a:lnTo>
                  <a:lnTo>
                    <a:pt x="3249168" y="329184"/>
                  </a:lnTo>
                  <a:lnTo>
                    <a:pt x="3249168" y="0"/>
                  </a:lnTo>
                  <a:lnTo>
                    <a:pt x="3230880" y="0"/>
                  </a:lnTo>
                  <a:lnTo>
                    <a:pt x="3230880" y="329184"/>
                  </a:lnTo>
                  <a:lnTo>
                    <a:pt x="3043428" y="329184"/>
                  </a:lnTo>
                  <a:lnTo>
                    <a:pt x="3043428" y="0"/>
                  </a:lnTo>
                  <a:lnTo>
                    <a:pt x="3023616" y="0"/>
                  </a:lnTo>
                  <a:lnTo>
                    <a:pt x="3023616" y="329184"/>
                  </a:lnTo>
                  <a:lnTo>
                    <a:pt x="2671559" y="329184"/>
                  </a:lnTo>
                  <a:lnTo>
                    <a:pt x="2668511" y="332244"/>
                  </a:lnTo>
                  <a:lnTo>
                    <a:pt x="2668511" y="339864"/>
                  </a:lnTo>
                  <a:lnTo>
                    <a:pt x="2671559" y="342912"/>
                  </a:lnTo>
                  <a:lnTo>
                    <a:pt x="3023616" y="342912"/>
                  </a:lnTo>
                  <a:lnTo>
                    <a:pt x="3023616" y="1036332"/>
                  </a:lnTo>
                  <a:lnTo>
                    <a:pt x="19812" y="1036332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1051572"/>
                  </a:lnTo>
                  <a:lnTo>
                    <a:pt x="4572" y="1054620"/>
                  </a:lnTo>
                  <a:lnTo>
                    <a:pt x="3038856" y="1054620"/>
                  </a:lnTo>
                  <a:lnTo>
                    <a:pt x="3043428" y="1051572"/>
                  </a:lnTo>
                  <a:lnTo>
                    <a:pt x="3043428" y="1045476"/>
                  </a:lnTo>
                  <a:lnTo>
                    <a:pt x="3043428" y="1036332"/>
                  </a:lnTo>
                  <a:lnTo>
                    <a:pt x="3043428" y="342912"/>
                  </a:lnTo>
                  <a:lnTo>
                    <a:pt x="3230880" y="342912"/>
                  </a:lnTo>
                  <a:lnTo>
                    <a:pt x="3230880" y="2348496"/>
                  </a:lnTo>
                  <a:lnTo>
                    <a:pt x="3235452" y="2351544"/>
                  </a:lnTo>
                  <a:lnTo>
                    <a:pt x="9212580" y="2351544"/>
                  </a:lnTo>
                  <a:lnTo>
                    <a:pt x="9217152" y="2348496"/>
                  </a:lnTo>
                  <a:lnTo>
                    <a:pt x="9217152" y="2342400"/>
                  </a:lnTo>
                  <a:lnTo>
                    <a:pt x="9217152" y="2333256"/>
                  </a:lnTo>
                  <a:lnTo>
                    <a:pt x="9217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069080" y="5833872"/>
              <a:ext cx="2631948" cy="14310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864095" y="5855208"/>
              <a:ext cx="2773679" cy="1409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Microsoft PowerPoint - 6_1_Automated Facial Mask detection using ML phase 1 [Compatibility Mode]</dc:title>
  <dcterms:created xsi:type="dcterms:W3CDTF">2022-05-08T07:33:30Z</dcterms:created>
  <dcterms:modified xsi:type="dcterms:W3CDTF">2022-05-08T07:33:30Z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2021-11-11T00:00:00Z</vt:filetime>
  </property>
  <property fmtid="{D5CDD505-2E9C-101B-9397-08002B2CF9AE}" pid="3" name="LastSaved">
    <vt:filetime>2022-05-08T00:00:00Z</vt:filetime>
  </property>
</Properties>
</file>