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0"/>
  </p:notesMasterIdLst>
  <p:sldIdLst>
    <p:sldId id="256" r:id="rId3"/>
    <p:sldId id="257" r:id="rId4"/>
    <p:sldId id="258" r:id="rId5"/>
    <p:sldId id="259" r:id="rId6"/>
    <p:sldId id="260" r:id="rId7"/>
    <p:sldId id="261" r:id="rId8"/>
    <p:sldId id="284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2" r:id="rId19"/>
    <p:sldId id="286" r:id="rId20"/>
    <p:sldId id="285" r:id="rId21"/>
    <p:sldId id="289" r:id="rId22"/>
    <p:sldId id="287" r:id="rId23"/>
    <p:sldId id="275" r:id="rId24"/>
    <p:sldId id="281" r:id="rId25"/>
    <p:sldId id="279" r:id="rId26"/>
    <p:sldId id="276" r:id="rId27"/>
    <p:sldId id="277" r:id="rId28"/>
    <p:sldId id="278" r:id="rId29"/>
  </p:sldIdLst>
  <p:sldSz cx="9144000" cy="5143500" type="screen16x9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97" autoAdjust="0"/>
    <p:restoredTop sz="94660"/>
  </p:normalViewPr>
  <p:slideViewPr>
    <p:cSldViewPr snapToGrid="0">
      <p:cViewPr varScale="1">
        <p:scale>
          <a:sx n="89" d="100"/>
          <a:sy n="89" d="100"/>
        </p:scale>
        <p:origin x="7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 /><Relationship Id="rId13" Type="http://schemas.openxmlformats.org/officeDocument/2006/relationships/slide" Target="slides/slide11.xml" /><Relationship Id="rId18" Type="http://schemas.openxmlformats.org/officeDocument/2006/relationships/slide" Target="slides/slide16.xml" /><Relationship Id="rId26" Type="http://schemas.openxmlformats.org/officeDocument/2006/relationships/slide" Target="slides/slide24.xml" /><Relationship Id="rId3" Type="http://schemas.openxmlformats.org/officeDocument/2006/relationships/slide" Target="slides/slide1.xml" /><Relationship Id="rId21" Type="http://schemas.openxmlformats.org/officeDocument/2006/relationships/slide" Target="slides/slide19.xml" /><Relationship Id="rId34" Type="http://schemas.openxmlformats.org/officeDocument/2006/relationships/tableStyles" Target="tableStyles.xml" /><Relationship Id="rId7" Type="http://schemas.openxmlformats.org/officeDocument/2006/relationships/slide" Target="slides/slide5.xml" /><Relationship Id="rId12" Type="http://schemas.openxmlformats.org/officeDocument/2006/relationships/slide" Target="slides/slide10.xml" /><Relationship Id="rId17" Type="http://schemas.openxmlformats.org/officeDocument/2006/relationships/slide" Target="slides/slide15.xml" /><Relationship Id="rId25" Type="http://schemas.openxmlformats.org/officeDocument/2006/relationships/slide" Target="slides/slide23.xml" /><Relationship Id="rId33" Type="http://schemas.openxmlformats.org/officeDocument/2006/relationships/theme" Target="theme/theme1.xml" /><Relationship Id="rId2" Type="http://schemas.openxmlformats.org/officeDocument/2006/relationships/slideMaster" Target="slideMasters/slideMaster2.xml" /><Relationship Id="rId16" Type="http://schemas.openxmlformats.org/officeDocument/2006/relationships/slide" Target="slides/slide14.xml" /><Relationship Id="rId20" Type="http://schemas.openxmlformats.org/officeDocument/2006/relationships/slide" Target="slides/slide18.xml" /><Relationship Id="rId29" Type="http://schemas.openxmlformats.org/officeDocument/2006/relationships/slide" Target="slides/slide27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4.xml" /><Relationship Id="rId11" Type="http://schemas.openxmlformats.org/officeDocument/2006/relationships/slide" Target="slides/slide9.xml" /><Relationship Id="rId24" Type="http://schemas.openxmlformats.org/officeDocument/2006/relationships/slide" Target="slides/slide22.xml" /><Relationship Id="rId32" Type="http://schemas.openxmlformats.org/officeDocument/2006/relationships/viewProps" Target="viewProps.xml" /><Relationship Id="rId5" Type="http://schemas.openxmlformats.org/officeDocument/2006/relationships/slide" Target="slides/slide3.xml" /><Relationship Id="rId15" Type="http://schemas.openxmlformats.org/officeDocument/2006/relationships/slide" Target="slides/slide13.xml" /><Relationship Id="rId23" Type="http://schemas.openxmlformats.org/officeDocument/2006/relationships/slide" Target="slides/slide21.xml" /><Relationship Id="rId28" Type="http://schemas.openxmlformats.org/officeDocument/2006/relationships/slide" Target="slides/slide26.xml" /><Relationship Id="rId10" Type="http://schemas.openxmlformats.org/officeDocument/2006/relationships/slide" Target="slides/slide8.xml" /><Relationship Id="rId19" Type="http://schemas.openxmlformats.org/officeDocument/2006/relationships/slide" Target="slides/slide17.xml" /><Relationship Id="rId31" Type="http://schemas.openxmlformats.org/officeDocument/2006/relationships/presProps" Target="presProps.xml" /><Relationship Id="rId4" Type="http://schemas.openxmlformats.org/officeDocument/2006/relationships/slide" Target="slides/slide2.xml" /><Relationship Id="rId9" Type="http://schemas.openxmlformats.org/officeDocument/2006/relationships/slide" Target="slides/slide7.xml" /><Relationship Id="rId14" Type="http://schemas.openxmlformats.org/officeDocument/2006/relationships/slide" Target="slides/slide12.xml" /><Relationship Id="rId22" Type="http://schemas.openxmlformats.org/officeDocument/2006/relationships/slide" Target="slides/slide20.xml" /><Relationship Id="rId27" Type="http://schemas.openxmlformats.org/officeDocument/2006/relationships/slide" Target="slides/slide25.xml" /><Relationship Id="rId30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16B968-14A7-40C2-94C9-83D84EADE920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15EA19-00C6-4824-B702-1FF7141AC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070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5EA19-00C6-4824-B702-1FF7141AC2C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93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5EA19-00C6-4824-B702-1FF7141AC2C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4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12640" y="1893240"/>
            <a:ext cx="8118000" cy="7056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12640" y="1893240"/>
            <a:ext cx="8118000" cy="7056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 /><Relationship Id="rId13" Type="http://schemas.openxmlformats.org/officeDocument/2006/relationships/theme" Target="../theme/theme2.xml" /><Relationship Id="rId3" Type="http://schemas.openxmlformats.org/officeDocument/2006/relationships/slideLayout" Target="../slideLayouts/slideLayout15.xml" /><Relationship Id="rId7" Type="http://schemas.openxmlformats.org/officeDocument/2006/relationships/slideLayout" Target="../slideLayouts/slideLayout19.xml" /><Relationship Id="rId12" Type="http://schemas.openxmlformats.org/officeDocument/2006/relationships/slideLayout" Target="../slideLayouts/slideLayout24.xml" /><Relationship Id="rId2" Type="http://schemas.openxmlformats.org/officeDocument/2006/relationships/slideLayout" Target="../slideLayouts/slideLayout14.xml" /><Relationship Id="rId1" Type="http://schemas.openxmlformats.org/officeDocument/2006/relationships/slideLayout" Target="../slideLayouts/slideLayout13.xml" /><Relationship Id="rId6" Type="http://schemas.openxmlformats.org/officeDocument/2006/relationships/slideLayout" Target="../slideLayouts/slideLayout18.xml" /><Relationship Id="rId11" Type="http://schemas.openxmlformats.org/officeDocument/2006/relationships/slideLayout" Target="../slideLayouts/slideLayout23.xml" /><Relationship Id="rId5" Type="http://schemas.openxmlformats.org/officeDocument/2006/relationships/slideLayout" Target="../slideLayouts/slideLayout17.xml" /><Relationship Id="rId10" Type="http://schemas.openxmlformats.org/officeDocument/2006/relationships/slideLayout" Target="../slideLayouts/slideLayout22.xml" /><Relationship Id="rId4" Type="http://schemas.openxmlformats.org/officeDocument/2006/relationships/slideLayout" Target="../slideLayouts/slideLayout16.xml" /><Relationship Id="rId9" Type="http://schemas.openxmlformats.org/officeDocument/2006/relationships/slideLayout" Target="../slideLayouts/slideLayout2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0" y="0"/>
            <a:ext cx="9143280" cy="171108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2"/>
          <p:cNvSpPr/>
          <p:nvPr/>
        </p:nvSpPr>
        <p:spPr>
          <a:xfrm>
            <a:off x="641880" y="3597480"/>
            <a:ext cx="389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5045760"/>
            <a:ext cx="9143280" cy="9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3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Layout" Target="../slideLayouts/slideLayout13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13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 /><Relationship Id="rId1" Type="http://schemas.openxmlformats.org/officeDocument/2006/relationships/slideLayout" Target="../slideLayouts/slideLayout13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13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 /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13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13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3.xml" /><Relationship Id="rId4" Type="http://schemas.openxmlformats.org/officeDocument/2006/relationships/image" Target="../media/image10.jpg" 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 /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13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3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59;p13"/>
          <p:cNvPicPr/>
          <p:nvPr/>
        </p:nvPicPr>
        <p:blipFill>
          <a:blip r:embed="rId2"/>
          <a:stretch/>
        </p:blipFill>
        <p:spPr>
          <a:xfrm>
            <a:off x="3071880" y="170640"/>
            <a:ext cx="2999160" cy="1993320"/>
          </a:xfrm>
          <a:prstGeom prst="rect">
            <a:avLst/>
          </a:prstGeom>
          <a:ln>
            <a:noFill/>
          </a:ln>
        </p:spPr>
      </p:pic>
      <p:sp>
        <p:nvSpPr>
          <p:cNvPr id="80" name="CustomShape 1"/>
          <p:cNvSpPr/>
          <p:nvPr/>
        </p:nvSpPr>
        <p:spPr>
          <a:xfrm>
            <a:off x="512640" y="2230200"/>
            <a:ext cx="8118000" cy="234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 algn="ctr">
              <a:lnSpc>
                <a:spcPct val="100000"/>
              </a:lnSpc>
            </a:pPr>
            <a:r>
              <a:rPr lang="en-IN" sz="3000" b="1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Department of Information Technology</a:t>
            </a:r>
            <a:endParaRPr lang="en-IN" sz="3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3000" b="1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NBA Accredited</a:t>
            </a:r>
            <a:br>
              <a:rPr dirty="0"/>
            </a:br>
            <a:r>
              <a:rPr lang="en-IN" sz="2400" b="0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A.P. Shah Institute of Technology</a:t>
            </a:r>
            <a:br>
              <a:rPr dirty="0"/>
            </a:br>
            <a:r>
              <a:rPr lang="en-IN" sz="2400" b="0" strike="noStrike" spc="-1" dirty="0" err="1">
                <a:solidFill>
                  <a:srgbClr val="FFFBF0"/>
                </a:solidFill>
                <a:latin typeface="Times New Roman"/>
                <a:ea typeface="Times New Roman"/>
              </a:rPr>
              <a:t>G.B.Road,Kasarvadavli</a:t>
            </a:r>
            <a:r>
              <a:rPr lang="en-IN" sz="2400" b="0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, Thane(W), Mumbai-400615</a:t>
            </a:r>
            <a:br>
              <a:rPr dirty="0"/>
            </a:br>
            <a:r>
              <a:rPr lang="en-IN" sz="2400" b="0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UNIVERSITY OF MUMBAI</a:t>
            </a:r>
            <a:br>
              <a:rPr dirty="0"/>
            </a:br>
            <a:r>
              <a:rPr lang="en-IN" sz="2400" b="0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Academic Year 2021-2022</a:t>
            </a:r>
            <a:endParaRPr lang="en-IN" sz="2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3000" b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1.6 Technology stack</a:t>
            </a:r>
            <a:endParaRPr lang="en-IN" sz="3000" b="0" strike="noStrike" spc="-1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311760" y="1171440"/>
            <a:ext cx="8519760" cy="339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00590" indent="-285750">
              <a:lnSpc>
                <a:spcPct val="2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Python3, Jupiter Notebook, Google </a:t>
            </a:r>
            <a:r>
              <a:rPr lang="en-IN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00590" indent="-285750">
              <a:lnSpc>
                <a:spcPct val="2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OpenCV, TensorFlow, Keras</a:t>
            </a:r>
          </a:p>
          <a:p>
            <a:pPr marL="400590" indent="-285750">
              <a:lnSpc>
                <a:spcPct val="2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Firebase, Flutter</a:t>
            </a:r>
            <a:r>
              <a:rPr lang="en-IN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</a:rPr>
              <a:t> </a:t>
            </a:r>
          </a:p>
          <a:p>
            <a:pPr marL="400590" indent="-285750">
              <a:lnSpc>
                <a:spcPct val="2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</a:rPr>
              <a:t>Firebase-Admin SDK for Python</a:t>
            </a:r>
            <a:r>
              <a:rPr lang="en-IN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</a:rPr>
              <a:t>                       </a:t>
            </a:r>
            <a:endParaRPr lang="en-IN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227880">
              <a:lnSpc>
                <a:spcPct val="115000"/>
              </a:lnSpc>
            </a:pP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3000" b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1.7 Benefits for environment &amp; Society</a:t>
            </a:r>
            <a:endParaRPr lang="en-IN" sz="30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311760" y="1171440"/>
            <a:ext cx="8519760" cy="339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342360">
              <a:lnSpc>
                <a:spcPct val="200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ensure the safety of citizens during the global pandemic.</a:t>
            </a:r>
          </a:p>
          <a:p>
            <a:pPr marL="457200" indent="-342360">
              <a:lnSpc>
                <a:spcPct val="200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mask enables effective prevention &amp; further spread of the virus which can be the main ingredient for stopping the infections in their path.</a:t>
            </a:r>
          </a:p>
          <a:p>
            <a:pPr marL="457200" indent="-342360">
              <a:lnSpc>
                <a:spcPct val="200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effective system for prevention of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covid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pandemic.</a:t>
            </a:r>
          </a:p>
          <a:p>
            <a:pPr marL="457200" indent="-342360">
              <a:lnSpc>
                <a:spcPct val="200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be a user-friendly system where a webcam or CCTV surveillance will record all the time and check to give an alert message.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840">
              <a:lnSpc>
                <a:spcPct val="150000"/>
              </a:lnSpc>
              <a:buClr>
                <a:srgbClr val="000000"/>
              </a:buClr>
            </a:pPr>
            <a:r>
              <a:rPr lang="en-IN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</a:rPr>
              <a:t>                                   </a:t>
            </a:r>
            <a:endParaRPr lang="en-IN" sz="1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840">
              <a:lnSpc>
                <a:spcPct val="115000"/>
              </a:lnSpc>
              <a:buClr>
                <a:srgbClr val="000000"/>
              </a:buClr>
            </a:pPr>
            <a:r>
              <a:rPr lang="en-IN" sz="1800" b="0" strike="noStrike" spc="-1" dirty="0">
                <a:solidFill>
                  <a:srgbClr val="000000"/>
                </a:solidFill>
                <a:latin typeface="Old Standard TT"/>
                <a:ea typeface="Old Standard TT"/>
              </a:rPr>
              <a:t>                            </a:t>
            </a:r>
            <a:endParaRPr lang="en-IN" sz="1800" b="0" strike="noStrike" spc="-1" dirty="0">
              <a:latin typeface="Arial"/>
            </a:endParaRPr>
          </a:p>
          <a:p>
            <a:pPr marL="114840">
              <a:lnSpc>
                <a:spcPct val="115000"/>
              </a:lnSpc>
              <a:buClr>
                <a:srgbClr val="000000"/>
              </a:buClr>
            </a:pPr>
            <a:r>
              <a:rPr lang="en-IN" sz="1800" b="0" strike="noStrike" spc="-1" dirty="0">
                <a:solidFill>
                  <a:srgbClr val="000000"/>
                </a:solidFill>
                <a:latin typeface="Old Standard TT"/>
                <a:ea typeface="Old Standard TT"/>
              </a:rPr>
              <a:t>                       </a:t>
            </a:r>
            <a:endParaRPr lang="en-IN" sz="1800" b="0" strike="noStrike" spc="-1" dirty="0">
              <a:latin typeface="Arial"/>
            </a:endParaRPr>
          </a:p>
          <a:p>
            <a:pPr marL="457200" indent="-227880">
              <a:lnSpc>
                <a:spcPct val="115000"/>
              </a:lnSpc>
            </a:pP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12640" y="1893240"/>
            <a:ext cx="4167360" cy="152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 algn="ctr">
              <a:lnSpc>
                <a:spcPct val="100000"/>
              </a:lnSpc>
            </a:pPr>
            <a:r>
              <a:rPr lang="en-IN" sz="4200" b="1" strike="noStrike" spc="-1">
                <a:solidFill>
                  <a:srgbClr val="FFFBF0"/>
                </a:solidFill>
                <a:latin typeface="Times New Roman"/>
                <a:ea typeface="Times New Roman"/>
              </a:rPr>
              <a:t>2. Project Design</a:t>
            </a:r>
            <a:endParaRPr lang="en-IN" sz="4200" b="0" strike="noStrike" spc="-1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512640" y="3840480"/>
            <a:ext cx="8118000" cy="78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182668" y="172529"/>
            <a:ext cx="8519760" cy="6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30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2.1 Proposed System</a:t>
            </a:r>
            <a:endParaRPr lang="en-IN" sz="3000" b="0" strike="noStrike" spc="-1" dirty="0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311760" y="1171440"/>
            <a:ext cx="8519760" cy="339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114840">
              <a:lnSpc>
                <a:spcPct val="115000"/>
              </a:lnSpc>
              <a:buClr>
                <a:srgbClr val="000000"/>
              </a:buClr>
            </a:pPr>
            <a:endParaRPr lang="en-IN" sz="1800" b="0" strike="noStrike" spc="-1" dirty="0">
              <a:latin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F9C5BA-2052-4260-BBBE-D64A54ADFF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16" y="766241"/>
            <a:ext cx="7633221" cy="42047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128880" y="-21515"/>
            <a:ext cx="8519760" cy="6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30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2.2 Design(Flow Of Modules)</a:t>
            </a:r>
            <a:endParaRPr lang="en-IN" sz="3000" b="0" strike="noStrike" spc="-1" dirty="0">
              <a:latin typeface="Arial"/>
            </a:endParaRPr>
          </a:p>
        </p:txBody>
      </p:sp>
      <p:pic>
        <p:nvPicPr>
          <p:cNvPr id="4" name="Picture 3" descr="C:\Users\Admin\Downloads\img3-min.jpg">
            <a:extLst>
              <a:ext uri="{FF2B5EF4-FFF2-40B4-BE49-F238E27FC236}">
                <a16:creationId xmlns:a16="http://schemas.microsoft.com/office/drawing/2014/main" id="{AC304E9B-125B-49AF-90F0-7F5F3D3F3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60" y="590845"/>
            <a:ext cx="5744715" cy="44329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30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2.3 Use Case of  Android Application</a:t>
            </a:r>
            <a:endParaRPr lang="en-IN" sz="3000" b="0" strike="noStrike" spc="-1" dirty="0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311760" y="1171440"/>
            <a:ext cx="8519760" cy="339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3F034F-7905-48C7-8840-D0FE822BC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948" y="1171440"/>
            <a:ext cx="4962525" cy="3533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311760" y="778447"/>
            <a:ext cx="8519760" cy="6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30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2.4 Activity diagram</a:t>
            </a:r>
            <a:endParaRPr lang="en-IN" sz="3000" b="0" strike="noStrike" spc="-1" dirty="0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311760" y="1171440"/>
            <a:ext cx="8519760" cy="339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A4ED88-652B-4CE4-B6A4-36B246102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177" y="125785"/>
            <a:ext cx="2557631" cy="4676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369360" y="2762640"/>
            <a:ext cx="5534640" cy="621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en-IN" sz="4200" b="1" strike="noStrike" spc="-1">
                <a:solidFill>
                  <a:srgbClr val="FFFBF0"/>
                </a:solidFill>
                <a:latin typeface="Old Standard TT"/>
              </a:rPr>
              <a:t>3. Implementation</a:t>
            </a:r>
            <a:endParaRPr lang="en-IN" sz="4200" b="1" strike="noStrike" spc="-1">
              <a:solidFill>
                <a:srgbClr val="FFFBF0"/>
              </a:solidFill>
              <a:latin typeface="Old Standard TT"/>
              <a:ea typeface="Old Standard TT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512640" y="3840480"/>
            <a:ext cx="8118000" cy="78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06E592-A789-442F-B246-D63FF601A0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91" y="172123"/>
            <a:ext cx="4927002" cy="39924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60F4ED-BC89-4496-A332-095921AA50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1" r="21373"/>
          <a:stretch/>
        </p:blipFill>
        <p:spPr>
          <a:xfrm>
            <a:off x="5228217" y="441063"/>
            <a:ext cx="3474720" cy="314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767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DA529D-69C1-48B3-85ED-1EBCA2AE7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49" y="376516"/>
            <a:ext cx="6925534" cy="389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710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12640" y="275400"/>
            <a:ext cx="8118000" cy="4761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b="0" strike="noStrike" spc="-1" dirty="0">
                <a:solidFill>
                  <a:srgbClr val="FFFBF0"/>
                </a:solidFill>
                <a:ea typeface="Times New Roman"/>
              </a:rPr>
              <a:t>                                                    </a:t>
            </a:r>
            <a:r>
              <a:rPr lang="en-IN" b="1" spc="-1" dirty="0">
                <a:solidFill>
                  <a:srgbClr val="4C4C4C"/>
                </a:solidFill>
              </a:rPr>
              <a:t>A Project Report on</a:t>
            </a:r>
            <a:br>
              <a:rPr dirty="0"/>
            </a:br>
            <a:r>
              <a:rPr lang="en-US" dirty="0"/>
              <a:t>		</a:t>
            </a:r>
            <a:r>
              <a:rPr lang="en-GB" sz="2400" b="1" spc="-1" dirty="0">
                <a:solidFill>
                  <a:srgbClr val="4C4C4C"/>
                </a:solidFill>
              </a:rPr>
              <a:t>Using ML for Facial Mask Detection</a:t>
            </a:r>
            <a:br>
              <a:rPr dirty="0"/>
            </a:br>
            <a:r>
              <a:rPr lang="en-IN" sz="2400" b="1" spc="-1" dirty="0">
                <a:solidFill>
                  <a:srgbClr val="4C4C4C"/>
                </a:solidFill>
              </a:rPr>
              <a:t>Submitted in partial </a:t>
            </a:r>
            <a:r>
              <a:rPr lang="en-IN" sz="2400" b="1" spc="-1" dirty="0" err="1">
                <a:solidFill>
                  <a:srgbClr val="4C4C4C"/>
                </a:solidFill>
              </a:rPr>
              <a:t>fulfillment</a:t>
            </a:r>
            <a:r>
              <a:rPr lang="en-IN" sz="2400" b="1" spc="-1" dirty="0">
                <a:solidFill>
                  <a:srgbClr val="4C4C4C"/>
                </a:solidFill>
              </a:rPr>
              <a:t> of the degree of</a:t>
            </a:r>
            <a:br>
              <a:rPr sz="2400" b="1" spc="-1" dirty="0">
                <a:solidFill>
                  <a:srgbClr val="4C4C4C"/>
                </a:solidFill>
              </a:rPr>
            </a:br>
            <a:r>
              <a:rPr lang="en-IN" sz="2400" b="1" spc="-1" dirty="0">
                <a:solidFill>
                  <a:srgbClr val="4C4C4C"/>
                </a:solidFill>
              </a:rPr>
              <a:t>Bachelor of Engineering(Sem-8)</a:t>
            </a:r>
            <a:br>
              <a:rPr dirty="0"/>
            </a:br>
            <a:r>
              <a:rPr lang="en-IN" sz="1800" b="0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in</a:t>
            </a:r>
            <a:br>
              <a:rPr dirty="0"/>
            </a:br>
            <a:r>
              <a:rPr lang="en-IN" sz="1800" b="1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INFORMATION TECHNOLOGY</a:t>
            </a:r>
            <a:br>
              <a:rPr dirty="0"/>
            </a:br>
            <a:r>
              <a:rPr lang="en-IN" sz="1800" b="0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By</a:t>
            </a:r>
            <a:br>
              <a:rPr dirty="0"/>
            </a:br>
            <a:r>
              <a:rPr lang="en-IN" spc="-1" dirty="0">
                <a:solidFill>
                  <a:srgbClr val="FFFBF0"/>
                </a:solidFill>
                <a:latin typeface="Times New Roman"/>
              </a:rPr>
              <a:t>Harsh Saraiya</a:t>
            </a:r>
            <a:r>
              <a:rPr lang="en-IN" sz="1800" b="0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(</a:t>
            </a:r>
            <a:r>
              <a:rPr lang="en-IN" spc="-1" dirty="0">
                <a:solidFill>
                  <a:srgbClr val="FFFBF0"/>
                </a:solidFill>
                <a:latin typeface="Times New Roman"/>
                <a:ea typeface="Times New Roman"/>
              </a:rPr>
              <a:t>18104006</a:t>
            </a:r>
            <a:r>
              <a:rPr lang="en-IN" sz="1800" b="0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)</a:t>
            </a:r>
            <a:br>
              <a:rPr dirty="0"/>
            </a:br>
            <a:r>
              <a:rPr lang="en-IN" spc="-1" dirty="0">
                <a:solidFill>
                  <a:srgbClr val="FFFBF0"/>
                </a:solidFill>
                <a:latin typeface="Times New Roman"/>
              </a:rPr>
              <a:t>Saloni Rane</a:t>
            </a:r>
            <a:r>
              <a:rPr lang="en-IN" sz="1800" b="0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(</a:t>
            </a:r>
            <a:r>
              <a:rPr lang="en-IN" spc="-1" dirty="0">
                <a:solidFill>
                  <a:srgbClr val="FFFBF0"/>
                </a:solidFill>
                <a:latin typeface="Times New Roman"/>
                <a:ea typeface="Times New Roman"/>
              </a:rPr>
              <a:t>18104009</a:t>
            </a:r>
            <a:r>
              <a:rPr lang="en-IN" sz="1800" b="0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)</a:t>
            </a:r>
            <a:br>
              <a:rPr dirty="0"/>
            </a:br>
            <a:r>
              <a:rPr lang="en-IN" spc="-1" dirty="0">
                <a:solidFill>
                  <a:srgbClr val="FFFBF0"/>
                </a:solidFill>
                <a:latin typeface="Times New Roman"/>
              </a:rPr>
              <a:t>Prajakta </a:t>
            </a:r>
            <a:r>
              <a:rPr lang="en-IN" spc="-1" dirty="0" err="1">
                <a:solidFill>
                  <a:srgbClr val="FFFBF0"/>
                </a:solidFill>
                <a:latin typeface="Times New Roman"/>
              </a:rPr>
              <a:t>Mhaske</a:t>
            </a:r>
            <a:r>
              <a:rPr lang="en-IN" sz="1800" b="0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(</a:t>
            </a:r>
            <a:r>
              <a:rPr lang="en-IN" spc="-1" dirty="0">
                <a:solidFill>
                  <a:srgbClr val="FFFBF0"/>
                </a:solidFill>
                <a:latin typeface="Times New Roman"/>
                <a:ea typeface="Times New Roman"/>
              </a:rPr>
              <a:t>18104036</a:t>
            </a:r>
            <a:r>
              <a:rPr lang="en-IN" sz="1800" b="0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)</a:t>
            </a:r>
            <a:br>
              <a:rPr dirty="0"/>
            </a:br>
            <a:br>
              <a:rPr dirty="0"/>
            </a:br>
            <a:r>
              <a:rPr lang="en-IN" sz="1800" b="0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Under the Guidance of</a:t>
            </a:r>
            <a:br>
              <a:rPr dirty="0"/>
            </a:br>
            <a:r>
              <a:rPr lang="en-IN" spc="-1" dirty="0">
                <a:solidFill>
                  <a:srgbClr val="FFFBF0"/>
                </a:solidFill>
                <a:latin typeface="Times New Roman"/>
              </a:rPr>
              <a:t>Prof. Kiran Deshpande</a:t>
            </a:r>
          </a:p>
          <a:p>
            <a:pPr>
              <a:lnSpc>
                <a:spcPct val="100000"/>
              </a:lnSpc>
            </a:pPr>
            <a:r>
              <a:rPr lang="en-IN" spc="-1" dirty="0">
                <a:solidFill>
                  <a:srgbClr val="FFFBF0"/>
                </a:solidFill>
                <a:latin typeface="Times New Roman"/>
              </a:rPr>
              <a:t>Prof. </a:t>
            </a:r>
            <a:r>
              <a:rPr lang="en-IN" spc="-1" dirty="0" err="1">
                <a:solidFill>
                  <a:srgbClr val="FFFBF0"/>
                </a:solidFill>
                <a:latin typeface="Times New Roman"/>
              </a:rPr>
              <a:t>Kaushiki</a:t>
            </a:r>
            <a:r>
              <a:rPr lang="en-IN" spc="-1" dirty="0">
                <a:solidFill>
                  <a:srgbClr val="FFFBF0"/>
                </a:solidFill>
                <a:latin typeface="Times New Roman"/>
              </a:rPr>
              <a:t> Upadhyaya</a:t>
            </a:r>
          </a:p>
          <a:p>
            <a:pPr>
              <a:lnSpc>
                <a:spcPct val="100000"/>
              </a:lnSpc>
            </a:pPr>
            <a:r>
              <a:rPr lang="en-IN" spc="-1" dirty="0">
                <a:solidFill>
                  <a:srgbClr val="FFFBF0"/>
                </a:solidFill>
                <a:latin typeface="Times New Roman"/>
              </a:rPr>
              <a:t>Prof. Nahid Shaikh</a:t>
            </a:r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CB6643-3A6C-4F5E-8185-AEE42C816D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074" y="210446"/>
            <a:ext cx="2473277" cy="47226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1F1C09D-A411-457A-A678-9B4141CB0E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903" y="210446"/>
            <a:ext cx="2472095" cy="464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3366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3A0075-64B8-404D-9625-113740E8B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514" y="323401"/>
            <a:ext cx="2472095" cy="44966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771A78-40A8-4AF3-8871-914226604B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933" y="323401"/>
            <a:ext cx="2472095" cy="4216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2755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12640" y="1893240"/>
            <a:ext cx="8118000" cy="152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IN" sz="4200" b="1" strike="noStrike" spc="-1" dirty="0">
                <a:solidFill>
                  <a:srgbClr val="FFFBF0"/>
                </a:solidFill>
                <a:latin typeface="Old Standard TT"/>
                <a:ea typeface="Old Standard TT"/>
              </a:rPr>
              <a:t>4. Conclusion and Future Scope</a:t>
            </a:r>
            <a:endParaRPr lang="en-IN" sz="4200" b="0" strike="noStrike" spc="-1" dirty="0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512640" y="3840480"/>
            <a:ext cx="8118000" cy="78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4D6026-8214-451B-91EE-8BA2707EF90C}"/>
              </a:ext>
            </a:extLst>
          </p:cNvPr>
          <p:cNvSpPr/>
          <p:nvPr/>
        </p:nvSpPr>
        <p:spPr>
          <a:xfrm>
            <a:off x="-215155" y="232545"/>
            <a:ext cx="8928847" cy="41052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sz="3200" b="1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lvl="1" algn="just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select the base model, we evaluated metrics such as accuracy, precision, recovery and selected the MobileNetV2 architecture with the best performance with 96% accuracy and 99% recall. 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face mask detection architecture is included in the system, which employs a deep learning algorithm to recognize the mask on the user’s face.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collaborative technique not only aids in reaching high accuracy, but it also significantly improves detection speed.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5946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BF760EA-E96E-4364-9ED5-7F59F94FE5EF}"/>
              </a:ext>
            </a:extLst>
          </p:cNvPr>
          <p:cNvSpPr/>
          <p:nvPr/>
        </p:nvSpPr>
        <p:spPr>
          <a:xfrm>
            <a:off x="161365" y="678924"/>
            <a:ext cx="8692179" cy="2408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implemented as mobile application.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used at automatic door opening system in malls and offices.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automated by using drones and robot technology to take action instantly. 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4C752C-D1AD-40F1-8F83-247AB8BD7CF0}"/>
              </a:ext>
            </a:extLst>
          </p:cNvPr>
          <p:cNvSpPr txBox="1"/>
          <p:nvPr/>
        </p:nvSpPr>
        <p:spPr>
          <a:xfrm>
            <a:off x="753036" y="386536"/>
            <a:ext cx="3065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pc="-1" dirty="0">
                <a:solidFill>
                  <a:srgbClr val="000000"/>
                </a:solidFill>
                <a:latin typeface="Times New Roman"/>
              </a:rPr>
              <a:t>Future</a:t>
            </a:r>
            <a:r>
              <a:rPr lang="en-US" sz="3000" b="1" spc="-1" dirty="0">
                <a:solidFill>
                  <a:srgbClr val="000000"/>
                </a:solidFill>
                <a:latin typeface="Times New Roman"/>
              </a:rPr>
              <a:t> Scope</a:t>
            </a:r>
          </a:p>
        </p:txBody>
      </p:sp>
    </p:spTree>
    <p:extLst>
      <p:ext uri="{BB962C8B-B14F-4D97-AF65-F5344CB8AC3E}">
        <p14:creationId xmlns:p14="http://schemas.microsoft.com/office/powerpoint/2010/main" val="35307624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150395" y="333508"/>
            <a:ext cx="8519760" cy="6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30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IN" sz="32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References</a:t>
            </a:r>
            <a:endParaRPr lang="en-IN" sz="3200" b="0" strike="noStrike" spc="-1" dirty="0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-344457" y="1107212"/>
            <a:ext cx="8519760" cy="339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S. Joshi, S. S. Joshi, G.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Kanahasabai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 Kapil and S. Gupta,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”Deep Learning Framework to Detect Face Masks from Video Footage,” (CICN), 2020, pp. 435-440,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10.1109/CICN49253.2020.9242625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Mamata S.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Kalas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,“REAL TIME FACE DETECTION AND TRACKING USING OPENCV”, 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(IJSCAI) , pp. 41-44, Volume-2,Issue-1.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M. Rahman, M. M. H. Manik, M. M. Islam, S. Mahmud and J.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-H. Kim, ”An Automated System to Limit COVID-19 Using Facial Mask Detection in Smart City Network,” (IEMTRONICS), 2020, pp.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1-5, doi:10.1109/IEMTRONICS51293.2020.9216386.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Abbasi, H. Abdi and A. Ahmadi, ”A Face-Mask Detection Approach based on YOLO Applied for a New Collected Dataset,”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(CSICC), 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2021, pp. 1-6, </a:t>
            </a:r>
            <a:r>
              <a:rPr lang="fr-F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10.1109/CSICC52343.2021.9420599.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face-recognition 1.3.0, Recognize and manipulate faces from Python or from the command line with the world’s simplest face recognition library, https://pypi.org/project/face-recognition/</a:t>
            </a:r>
            <a:r>
              <a:rPr lang="en-IN" sz="1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</a:rPr>
              <a:t>               </a:t>
            </a:r>
            <a:endParaRPr lang="en-IN" sz="1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590" indent="-285750">
              <a:lnSpc>
                <a:spcPct val="11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IN" sz="1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227880">
              <a:lnSpc>
                <a:spcPct val="115000"/>
              </a:lnSpc>
            </a:pPr>
            <a:endParaRPr lang="en-IN" sz="1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311760" y="444960"/>
            <a:ext cx="8519760" cy="412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30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Paper Publication</a:t>
            </a:r>
          </a:p>
          <a:p>
            <a:pPr>
              <a:lnSpc>
                <a:spcPct val="100000"/>
              </a:lnSpc>
            </a:pPr>
            <a:endParaRPr lang="en-IN" sz="3000" spc="-1" dirty="0">
              <a:solidFill>
                <a:srgbClr val="000000"/>
              </a:solidFill>
              <a:latin typeface="Old Standard TT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Paper entitled “</a:t>
            </a:r>
            <a:r>
              <a:rPr lang="en-IN" b="1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ML FOR FACIAL MASK DETECTION</a:t>
            </a:r>
            <a:r>
              <a:rPr lang="en-IN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is presented at </a:t>
            </a:r>
            <a:r>
              <a:rPr lang="en-US" b="1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2022 International Conference for Advancement in Technology (ICONAT 2022) by</a:t>
            </a:r>
            <a:r>
              <a:rPr lang="en-IN" b="1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Harsh Saraiya, Saloni Rane, Prajakta </a:t>
            </a:r>
            <a:r>
              <a:rPr lang="en-IN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Mhaske</a:t>
            </a:r>
            <a:r>
              <a:rPr lang="en-IN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Kiran Deshpande, </a:t>
            </a:r>
            <a:r>
              <a:rPr lang="en-IN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Kaushiki</a:t>
            </a:r>
            <a:r>
              <a:rPr lang="en-IN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Upadhyaya, Nahid Shaikh.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Paper entitled “</a:t>
            </a:r>
            <a:r>
              <a:rPr lang="en-IN" b="1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ML FOR FACIAL MASK DETECTION</a:t>
            </a:r>
            <a:r>
              <a:rPr lang="en-IN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will be submitted  at </a:t>
            </a:r>
            <a:r>
              <a:rPr lang="en-IN" b="1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Journal for Research in Engineering Application &amp; Management (IJRAEM)</a:t>
            </a:r>
            <a:r>
              <a:rPr lang="en-US" b="1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by</a:t>
            </a:r>
            <a:r>
              <a:rPr lang="en-IN" b="1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Harsh Saraiya, Saloni Rane, Prajakta </a:t>
            </a:r>
            <a:r>
              <a:rPr lang="en-IN" spc="-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Mhaske</a:t>
            </a:r>
            <a:r>
              <a:rPr lang="en-IN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Kiran Deshpande, </a:t>
            </a:r>
            <a:r>
              <a:rPr lang="en-IN" spc="-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Kaushiki</a:t>
            </a:r>
            <a:r>
              <a:rPr lang="en-IN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Upadhyaya, Nahid Shaikh.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IN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IN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311760" y="1171440"/>
            <a:ext cx="8519760" cy="339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12640" y="1893240"/>
            <a:ext cx="8118000" cy="152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 algn="ctr">
              <a:lnSpc>
                <a:spcPct val="100000"/>
              </a:lnSpc>
            </a:pPr>
            <a:r>
              <a:rPr lang="en-IN" sz="4200" b="1" strike="noStrike" spc="-1">
                <a:solidFill>
                  <a:srgbClr val="FFFBF0"/>
                </a:solidFill>
                <a:latin typeface="Times New Roman"/>
                <a:ea typeface="Times New Roman"/>
              </a:rPr>
              <a:t>Thank You</a:t>
            </a:r>
            <a:endParaRPr lang="en-IN" sz="4200" b="0" strike="noStrike" spc="-1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512640" y="3840480"/>
            <a:ext cx="8118000" cy="78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12640" y="1893240"/>
            <a:ext cx="8118000" cy="152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 algn="ctr">
              <a:lnSpc>
                <a:spcPct val="100000"/>
              </a:lnSpc>
            </a:pPr>
            <a:r>
              <a:rPr lang="en-IN" sz="4000" b="1" strike="noStrike" spc="-1">
                <a:solidFill>
                  <a:srgbClr val="FFFBF0"/>
                </a:solidFill>
                <a:latin typeface="Times New Roman"/>
                <a:ea typeface="Times New Roman"/>
              </a:rPr>
              <a:t>1.Project Conception and Initiation</a:t>
            </a:r>
            <a:endParaRPr lang="en-IN" sz="4000" b="0" strike="noStrike" spc="-1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12640" y="3840480"/>
            <a:ext cx="8118000" cy="78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30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1.1 Abstract</a:t>
            </a:r>
            <a:endParaRPr lang="en-IN" sz="3000" b="0" strike="noStrike" spc="-1" dirty="0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311760" y="1171440"/>
            <a:ext cx="8519760" cy="339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227880">
              <a:lnSpc>
                <a:spcPct val="115000"/>
              </a:lnSpc>
            </a:pPr>
            <a:endParaRPr lang="en-IN" sz="1800" b="0" strike="noStrike" spc="-1" dirty="0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strategies to restrain COVID-19 pandemic need high attention to mitigate negatively impacted communal health and global economy, with the brim-full horizon yet to unfold. </a:t>
            </a:r>
          </a:p>
          <a:p>
            <a:pPr marL="114840">
              <a:lnSpc>
                <a:spcPct val="115000"/>
              </a:lnSpc>
              <a:buClr>
                <a:srgbClr val="000000"/>
              </a:buClr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people have become a bit careless towards wearing facial masks outdoors, this system detects the human individual through videos not wearing a mask and informs the authorities about it.</a:t>
            </a:r>
            <a:r>
              <a:rPr lang="en-IN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</a:rPr>
              <a:t>  </a:t>
            </a:r>
          </a:p>
          <a:p>
            <a:pPr marL="114840">
              <a:lnSpc>
                <a:spcPct val="115000"/>
              </a:lnSpc>
              <a:buClr>
                <a:srgbClr val="000000"/>
              </a:buClr>
            </a:pPr>
            <a:r>
              <a:rPr lang="en-IN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</a:rPr>
              <a:t>                                                            </a:t>
            </a:r>
            <a:endParaRPr lang="en-IN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attaining high precision, real-time detection, and classification, the suggested methodology established its effectiveness in identifying facial masks</a:t>
            </a:r>
            <a:r>
              <a:rPr lang="en-IN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</a:rPr>
              <a:t>                                                      </a:t>
            </a:r>
            <a:endParaRPr lang="en-IN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227880">
              <a:lnSpc>
                <a:spcPct val="115000"/>
              </a:lnSpc>
            </a:pP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30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1.2 Objectives</a:t>
            </a:r>
            <a:endParaRPr lang="en-IN" sz="3000" b="0" strike="noStrike" spc="-1" dirty="0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311760" y="1171440"/>
            <a:ext cx="8519760" cy="339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555132" indent="-457200" algn="just" defTabSz="41477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tabLst>
                <a:tab pos="407571" algn="l"/>
                <a:tab pos="815142" algn="l"/>
                <a:tab pos="1222713" algn="l"/>
                <a:tab pos="1630284" algn="l"/>
                <a:tab pos="2037855" algn="l"/>
                <a:tab pos="2445426" algn="l"/>
                <a:tab pos="2852997" algn="l"/>
                <a:tab pos="3260568" algn="l"/>
                <a:tab pos="3668139" algn="l"/>
                <a:tab pos="4075709" algn="l"/>
                <a:tab pos="4483281" algn="l"/>
                <a:tab pos="4890851" algn="l"/>
                <a:tab pos="5298423" algn="l"/>
                <a:tab pos="5705993" algn="l"/>
                <a:tab pos="6113565" algn="l"/>
                <a:tab pos="6521135" algn="l"/>
                <a:tab pos="6928706" algn="l"/>
                <a:tab pos="7336277" algn="l"/>
                <a:tab pos="7743848" algn="l"/>
                <a:tab pos="8151419" algn="l"/>
              </a:tabLst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automate the process of face mask detection using a CCTV camera.</a:t>
            </a:r>
          </a:p>
          <a:p>
            <a:pPr marL="555132" indent="-457200" algn="just" defTabSz="41477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tabLst>
                <a:tab pos="407571" algn="l"/>
                <a:tab pos="815142" algn="l"/>
                <a:tab pos="1222713" algn="l"/>
                <a:tab pos="1630284" algn="l"/>
                <a:tab pos="2037855" algn="l"/>
                <a:tab pos="2445426" algn="l"/>
                <a:tab pos="2852997" algn="l"/>
                <a:tab pos="3260568" algn="l"/>
                <a:tab pos="3668139" algn="l"/>
                <a:tab pos="4075709" algn="l"/>
                <a:tab pos="4483281" algn="l"/>
                <a:tab pos="4890851" algn="l"/>
                <a:tab pos="5298423" algn="l"/>
                <a:tab pos="5705993" algn="l"/>
                <a:tab pos="6113565" algn="l"/>
                <a:tab pos="6521135" algn="l"/>
                <a:tab pos="6928706" algn="l"/>
                <a:tab pos="7336277" algn="l"/>
                <a:tab pos="7743848" algn="l"/>
                <a:tab pos="8151419" algn="l"/>
              </a:tabLst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Classify people into the masked and unmasked category.</a:t>
            </a:r>
          </a:p>
          <a:p>
            <a:pPr marL="555132" indent="-457200" algn="just" defTabSz="41477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tabLst>
                <a:tab pos="407571" algn="l"/>
                <a:tab pos="815142" algn="l"/>
                <a:tab pos="1222713" algn="l"/>
                <a:tab pos="1630284" algn="l"/>
                <a:tab pos="2037855" algn="l"/>
                <a:tab pos="2445426" algn="l"/>
                <a:tab pos="2852997" algn="l"/>
                <a:tab pos="3260568" algn="l"/>
                <a:tab pos="3668139" algn="l"/>
                <a:tab pos="4075709" algn="l"/>
                <a:tab pos="4483281" algn="l"/>
                <a:tab pos="4890851" algn="l"/>
                <a:tab pos="5298423" algn="l"/>
                <a:tab pos="5705993" algn="l"/>
                <a:tab pos="6113565" algn="l"/>
                <a:tab pos="6521135" algn="l"/>
                <a:tab pos="6928706" algn="l"/>
                <a:tab pos="7336277" algn="l"/>
                <a:tab pos="7743848" algn="l"/>
                <a:tab pos="8151419" algn="l"/>
              </a:tabLst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recognition of unmasked people and notification alert to the Authority about it. </a:t>
            </a:r>
          </a:p>
          <a:p>
            <a:pPr marL="555132" indent="-457200" algn="just" defTabSz="41477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tabLst>
                <a:tab pos="407571" algn="l"/>
                <a:tab pos="815142" algn="l"/>
                <a:tab pos="1222713" algn="l"/>
                <a:tab pos="1630284" algn="l"/>
                <a:tab pos="2037855" algn="l"/>
                <a:tab pos="2445426" algn="l"/>
                <a:tab pos="2852997" algn="l"/>
                <a:tab pos="3260568" algn="l"/>
                <a:tab pos="3668139" algn="l"/>
                <a:tab pos="4075709" algn="l"/>
                <a:tab pos="4483281" algn="l"/>
                <a:tab pos="4890851" algn="l"/>
                <a:tab pos="5298423" algn="l"/>
                <a:tab pos="5705993" algn="l"/>
                <a:tab pos="6113565" algn="l"/>
                <a:tab pos="6521135" algn="l"/>
                <a:tab pos="6928706" algn="l"/>
                <a:tab pos="7336277" algn="l"/>
                <a:tab pos="7743848" algn="l"/>
                <a:tab pos="8151419" algn="l"/>
              </a:tabLst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ensure a safe working environment by creating an atmosphere of awareness	 &amp; </a:t>
            </a:r>
            <a:r>
              <a:rPr lang="en-I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preparedness in the locality.</a:t>
            </a:r>
          </a:p>
          <a:p>
            <a:pPr marL="555132" indent="-457200" algn="just" defTabSz="41477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tabLst>
                <a:tab pos="407571" algn="l"/>
                <a:tab pos="815142" algn="l"/>
                <a:tab pos="1222713" algn="l"/>
                <a:tab pos="1630284" algn="l"/>
                <a:tab pos="2037855" algn="l"/>
                <a:tab pos="2445426" algn="l"/>
                <a:tab pos="2852997" algn="l"/>
                <a:tab pos="3260568" algn="l"/>
                <a:tab pos="3668139" algn="l"/>
                <a:tab pos="4075709" algn="l"/>
                <a:tab pos="4483281" algn="l"/>
                <a:tab pos="4890851" algn="l"/>
                <a:tab pos="5298423" algn="l"/>
                <a:tab pos="5705993" algn="l"/>
                <a:tab pos="6113565" algn="l"/>
                <a:tab pos="6521135" algn="l"/>
                <a:tab pos="6928706" algn="l"/>
                <a:tab pos="7336277" algn="l"/>
                <a:tab pos="7743848" algn="l"/>
                <a:tab pos="8151419" algn="l"/>
              </a:tabLst>
            </a:pPr>
            <a:r>
              <a:rPr lang="en-I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enforce the mandate for wearing masks in public places following the COVID-19 pandemic.</a:t>
            </a:r>
          </a:p>
          <a:p>
            <a:pPr marL="555132" indent="-457200" algn="just" defTabSz="41477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tabLst>
                <a:tab pos="407571" algn="l"/>
                <a:tab pos="815142" algn="l"/>
                <a:tab pos="1222713" algn="l"/>
                <a:tab pos="1630284" algn="l"/>
                <a:tab pos="2037855" algn="l"/>
                <a:tab pos="2445426" algn="l"/>
                <a:tab pos="2852997" algn="l"/>
                <a:tab pos="3260568" algn="l"/>
                <a:tab pos="3668139" algn="l"/>
                <a:tab pos="4075709" algn="l"/>
                <a:tab pos="4483281" algn="l"/>
                <a:tab pos="4890851" algn="l"/>
                <a:tab pos="5298423" algn="l"/>
                <a:tab pos="5705993" algn="l"/>
                <a:tab pos="6113565" algn="l"/>
                <a:tab pos="6521135" algn="l"/>
                <a:tab pos="6928706" algn="l"/>
                <a:tab pos="7336277" algn="l"/>
                <a:tab pos="7743848" algn="l"/>
                <a:tab pos="8151419" algn="l"/>
              </a:tabLst>
            </a:pPr>
            <a:r>
              <a:rPr lang="en-I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develop an efficient computer-vision based system on the real-time automated monitoring of people to detect face masks in public places.</a:t>
            </a:r>
            <a:r>
              <a:rPr lang="en-IN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</a:rPr>
              <a:t>                    </a:t>
            </a:r>
            <a:endParaRPr lang="en-IN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227880">
              <a:lnSpc>
                <a:spcPct val="115000"/>
              </a:lnSpc>
            </a:pP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07364" y="55888"/>
            <a:ext cx="8519760" cy="6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r>
              <a:rPr lang="en-IN" sz="3000" b="1" spc="-1" dirty="0">
                <a:solidFill>
                  <a:srgbClr val="000000"/>
                </a:solidFill>
                <a:latin typeface="Times New Roman"/>
              </a:rPr>
              <a:t>1.3 Literature Review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283E54D8-7B2E-4972-9A9D-3BE7B89C98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4552033"/>
              </p:ext>
            </p:extLst>
          </p:nvPr>
        </p:nvGraphicFramePr>
        <p:xfrm>
          <a:off x="182880" y="635220"/>
          <a:ext cx="9063972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1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19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9989">
                <a:tc>
                  <a:txBody>
                    <a:bodyPr/>
                    <a:lstStyle/>
                    <a:p>
                      <a:pPr algn="ctr"/>
                      <a:endParaRPr lang="en-GB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ctr"/>
                      <a:r>
                        <a:rPr lang="en-GB" sz="1800" b="1" dirty="0">
                          <a:solidFill>
                            <a:schemeClr val="tx1"/>
                          </a:solidFill>
                          <a:latin typeface="+mj-lt"/>
                        </a:rPr>
                        <a:t>Paper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ctr"/>
                      <a:r>
                        <a:rPr lang="en-GB" sz="1800" b="1" dirty="0">
                          <a:solidFill>
                            <a:schemeClr val="tx1"/>
                          </a:solidFill>
                          <a:latin typeface="+mj-lt"/>
                        </a:rPr>
                        <a:t>Findings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6928"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A. S. Joshi, S. S. Joshi, G.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Kanahasabai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R.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Kapil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S. Gupta, ”Deep Learning Framework to Detect Face Masks from Video Footage,” 2020 12th International Conference on Computational Intelligence and Communication Networks (CICN),2020.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MTCNN(</a:t>
                      </a:r>
                      <a:r>
                        <a:rPr lang="en-GB" sz="1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MultiTask</a:t>
                      </a:r>
                      <a:r>
                        <a:rPr lang="en-GB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Cascaded </a:t>
                      </a:r>
                      <a:r>
                        <a:rPr lang="en-GB" sz="1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Convolutional</a:t>
                      </a:r>
                      <a:r>
                        <a:rPr lang="en-GB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Neural Network)face detection model to identify the faces and their corresponding facial landmarks present in the video frame.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endParaRPr lang="en-GB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MobileNetV2 architecture for the task of identifying faces which are covered by a facial mask.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3234"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lang="en-GB" sz="1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Mamata</a:t>
                      </a:r>
                      <a:r>
                        <a:rPr lang="en-GB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S.Kalas,“REAL</a:t>
                      </a:r>
                      <a:r>
                        <a:rPr lang="en-GB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TIME FACE DETECTION AND TRACKING USING OPENCV”, International Journal of Soft Computing And </a:t>
                      </a:r>
                      <a:r>
                        <a:rPr lang="en-GB" sz="1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Artificial</a:t>
                      </a:r>
                      <a:r>
                        <a:rPr lang="en-GB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Intelligence (IJSCAI) , pp. 41-44, Volume-2,Issue-1. 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en-GB" sz="1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Harr</a:t>
                      </a:r>
                      <a:r>
                        <a:rPr lang="en-GB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cascade like classifier and </a:t>
                      </a:r>
                      <a:r>
                        <a:rPr lang="en-GB" sz="1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adaboost</a:t>
                      </a:r>
                      <a:r>
                        <a:rPr lang="en-GB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algorithm to track faces on </a:t>
                      </a:r>
                      <a:r>
                        <a:rPr lang="en-GB" sz="1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OpenCV</a:t>
                      </a:r>
                      <a:r>
                        <a:rPr lang="en-GB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platform which is open source and developed by Intel.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AEBF4E8-41AA-4EFE-8C24-E0DEEAD3F3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3306446"/>
              </p:ext>
            </p:extLst>
          </p:nvPr>
        </p:nvGraphicFramePr>
        <p:xfrm>
          <a:off x="419548" y="305811"/>
          <a:ext cx="8465952" cy="42127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32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2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8030">
                <a:tc>
                  <a:txBody>
                    <a:bodyPr/>
                    <a:lstStyle/>
                    <a:p>
                      <a:pPr algn="ctr"/>
                      <a:endParaRPr lang="en-GB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ctr"/>
                      <a:r>
                        <a:rPr lang="en-GB" sz="1800" b="1" dirty="0">
                          <a:solidFill>
                            <a:schemeClr val="tx1"/>
                          </a:solidFill>
                          <a:latin typeface="+mj-lt"/>
                        </a:rPr>
                        <a:t>Paper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87463" marR="87463"/>
                </a:tc>
                <a:tc>
                  <a:txBody>
                    <a:bodyPr/>
                    <a:lstStyle/>
                    <a:p>
                      <a:endParaRPr lang="en-GB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ctr"/>
                      <a:r>
                        <a:rPr lang="en-GB" sz="1800" b="1" dirty="0">
                          <a:solidFill>
                            <a:schemeClr val="tx1"/>
                          </a:solidFill>
                          <a:latin typeface="+mj-lt"/>
                        </a:rPr>
                        <a:t>Findings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87463" marR="8746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6665"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M. M. </a:t>
                      </a:r>
                      <a:r>
                        <a:rPr lang="en-GB" sz="1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Rahman</a:t>
                      </a:r>
                      <a:r>
                        <a:rPr lang="en-GB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M. M. H. </a:t>
                      </a:r>
                      <a:r>
                        <a:rPr lang="en-GB" sz="1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Manik</a:t>
                      </a:r>
                      <a:r>
                        <a:rPr lang="en-GB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M. M. Islam, S. Mahmud and J. -H. Kim, ”An Automated System to Limit COVID-19 Using Facial Mask Detection in Smart City Network,”2020.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463" marR="87463"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learning algorithm </a:t>
                      </a:r>
                      <a:r>
                        <a:rPr lang="en-GB" sz="1800" b="0" i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Convolutional</a:t>
                      </a:r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Neural Network (CNN) is used for feature extraction from the images then these features are learned by multiple hidden layers.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463" marR="8746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6665"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 S. </a:t>
                      </a:r>
                      <a:r>
                        <a:rPr lang="en-GB" sz="1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Abbasi</a:t>
                      </a:r>
                      <a:r>
                        <a:rPr lang="en-GB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H. </a:t>
                      </a:r>
                      <a:r>
                        <a:rPr lang="en-GB" sz="1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Abdi</a:t>
                      </a:r>
                      <a:r>
                        <a:rPr lang="en-GB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A. </a:t>
                      </a:r>
                      <a:r>
                        <a:rPr lang="en-GB" sz="1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Ahmadi</a:t>
                      </a:r>
                      <a:r>
                        <a:rPr lang="en-GB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”A Face-Mask Detection Approach based on YOLO Applied for a New Collected Dataset,” 2021 26th International Computer Conference, Computer Society of Iran (CSICC), 2021.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463" marR="87463"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YOLO face detector spots faces (whether masked or not), and then the faces are classified into masked and unmasked categories.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463" marR="8746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1433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30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1.4 Problem Definition</a:t>
            </a:r>
            <a:endParaRPr lang="en-IN" sz="3000" b="0" strike="noStrike" spc="-1" dirty="0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311760" y="1171440"/>
            <a:ext cx="8519760" cy="339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00590" indent="-285750" algn="just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phase of covid-19 people are not following proper rules as a precautionary measure.</a:t>
            </a:r>
          </a:p>
          <a:p>
            <a:pPr marL="400590" indent="-285750" algn="just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pandemic was sudden &amp; the people and governments could not prepare themselves effectively beforehand to mitigate the effects of this pandemic.</a:t>
            </a:r>
          </a:p>
          <a:p>
            <a:pPr marL="400590" indent="-285750" algn="just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large scale losses that have been noticed across the world due to the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covid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-19 pandemic have been highly shocking and lead to a lot of loss of property &amp; life.</a:t>
            </a:r>
          </a:p>
          <a:p>
            <a:pPr marL="400590" indent="-285750" algn="just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Though wearing masks is a compulsory action, It is not followed by people.</a:t>
            </a:r>
          </a:p>
          <a:p>
            <a:pPr marL="400590" indent="-285750" algn="just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virus is highly deadly &amp; has caused multiple casualties which could be prevented through effective preventive measures.</a:t>
            </a:r>
          </a:p>
          <a:p>
            <a:pPr marL="114840" algn="just">
              <a:lnSpc>
                <a:spcPct val="115000"/>
              </a:lnSpc>
              <a:buClr>
                <a:srgbClr val="000000"/>
              </a:buClr>
            </a:pP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endParaRPr lang="en-GB" sz="2400" dirty="0"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GB" sz="2400" dirty="0"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GB" sz="2400" dirty="0">
              <a:cs typeface="Arial" panose="020B0604020202020204" pitchFamily="34" charset="0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endParaRPr lang="en-GB" sz="2400" dirty="0"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GB" sz="2400" dirty="0">
              <a:cs typeface="Arial" panose="020B0604020202020204" pitchFamily="34" charset="0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IN" sz="1800" b="0" strike="noStrike" spc="-1" dirty="0">
                <a:solidFill>
                  <a:srgbClr val="000000"/>
                </a:solidFill>
                <a:latin typeface="Old Standard TT"/>
                <a:ea typeface="Old Standard TT"/>
              </a:rPr>
              <a:t>                        </a:t>
            </a:r>
            <a:endParaRPr lang="en-IN" sz="1800" b="0" strike="noStrike" spc="-1" dirty="0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IN" sz="1800" b="0" strike="noStrike" spc="-1" dirty="0">
                <a:solidFill>
                  <a:srgbClr val="000000"/>
                </a:solidFill>
                <a:latin typeface="Old Standard TT"/>
                <a:ea typeface="Old Standard TT"/>
              </a:rPr>
              <a:t>                              </a:t>
            </a:r>
            <a:endParaRPr lang="en-IN" sz="1800" b="0" strike="noStrike" spc="-1" dirty="0">
              <a:latin typeface="Arial"/>
            </a:endParaRPr>
          </a:p>
          <a:p>
            <a:pPr marL="457200" indent="-227880">
              <a:lnSpc>
                <a:spcPct val="115000"/>
              </a:lnSpc>
            </a:pP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3000" b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1.5 Scope</a:t>
            </a:r>
            <a:endParaRPr lang="en-IN" sz="3000" b="0" strike="noStrike" spc="-1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311760" y="1171440"/>
            <a:ext cx="8519760" cy="339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</a:rPr>
              <a:t>To effectively implement image processing approaches for the purpose of face mask detection. 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pc="-1" dirty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</a:rPr>
              <a:t>The system is easy to operate and it can be used to implement in public areas.</a:t>
            </a:r>
            <a:r>
              <a:rPr lang="en-IN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</a:rPr>
              <a:t> 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mask enables effective prevention &amp; further spread of the virus which can be the main ingredient for stopping the infections in their path.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</a:rPr>
              <a:t>It ensures the compliance for wearing mask and the system provides accurate assessment of the individual in public areas weather</a:t>
            </a:r>
            <a:r>
              <a:rPr lang="en-IN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</a:rPr>
              <a:t> the person is wearing mask or not.               </a:t>
            </a:r>
            <a:endParaRPr lang="en-IN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227880">
              <a:lnSpc>
                <a:spcPct val="115000"/>
              </a:lnSpc>
            </a:pP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1656</TotalTime>
  <Words>1215</Words>
  <Application>Microsoft Office PowerPoint</Application>
  <PresentationFormat>On-screen Show (16:9)</PresentationFormat>
  <Paragraphs>107</Paragraphs>
  <Slides>27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LENOVO</dc:creator>
  <dc:description/>
  <cp:lastModifiedBy>Prajakta Mhaske</cp:lastModifiedBy>
  <cp:revision>29</cp:revision>
  <dcterms:modified xsi:type="dcterms:W3CDTF">2022-04-24T06:41:33Z</dcterms:modified>
  <dc:language>en-IN</dc:language>
</cp:coreProperties>
</file>