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56" r:id="rId1"/>
  </p:sldMasterIdLst>
  <p:notesMasterIdLst>
    <p:notesMasterId r:id="rId18"/>
  </p:notesMasterIdLst>
  <p:sldIdLst>
    <p:sldId id="256" r:id="rId2"/>
    <p:sldId id="272" r:id="rId3"/>
    <p:sldId id="273" r:id="rId4"/>
    <p:sldId id="274" r:id="rId5"/>
    <p:sldId id="275" r:id="rId6"/>
    <p:sldId id="280" r:id="rId7"/>
    <p:sldId id="266" r:id="rId8"/>
    <p:sldId id="267" r:id="rId9"/>
    <p:sldId id="268" r:id="rId10"/>
    <p:sldId id="269" r:id="rId11"/>
    <p:sldId id="270" r:id="rId12"/>
    <p:sldId id="271" r:id="rId13"/>
    <p:sldId id="279" r:id="rId14"/>
    <p:sldId id="276" r:id="rId15"/>
    <p:sldId id="277" r:id="rId16"/>
    <p:sldId id="278" r:id="rId17"/>
  </p:sldIdLst>
  <p:sldSz cx="9144000" cy="5143500" type="screen16x9"/>
  <p:notesSz cx="6858000" cy="9144000"/>
  <p:embeddedFontLst>
    <p:embeddedFont>
      <p:font typeface="Century Gothic" panose="020B0502020202020204" pitchFamily="34" charset="0"/>
      <p:regular r:id="rId19"/>
      <p:bold r:id="rId20"/>
      <p:italic r:id="rId21"/>
      <p:boldItalic r:id="rId22"/>
    </p:embeddedFont>
    <p:embeddedFont>
      <p:font typeface="Proxima Nova" panose="020B0604020202020204" charset="0"/>
      <p:regular r:id="rId23"/>
      <p:bold r:id="rId24"/>
      <p:italic r:id="rId25"/>
      <p:boldItalic r:id="rId26"/>
    </p:embeddedFont>
    <p:embeddedFont>
      <p:font typeface="Cambria Math" panose="02040503050406030204" pitchFamily="18" charset="0"/>
      <p:regular r:id="rId27"/>
    </p:embeddedFont>
    <p:embeddedFont>
      <p:font typeface="Roboto Mono"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hpmAMeJWmViFFE6UELxbPoOvOqA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097EBF0-7E80-4F5F-AB45-6C98E147EB1A}">
  <a:tblStyle styleId="{1097EBF0-7E80-4F5F-AB45-6C98E147EB1A}"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3ccdb91aef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g13ccdb91aef_0_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202157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172209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092853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269834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13259" y="457201"/>
            <a:ext cx="6507167" cy="2400300"/>
          </a:xfrm>
        </p:spPr>
        <p:txBody>
          <a:bodyPr anchor="b">
            <a:normAutofit/>
          </a:bodyPr>
          <a:lstStyle>
            <a:lvl1pPr algn="ctr">
              <a:defRPr sz="36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313259" y="2914650"/>
            <a:ext cx="6507167" cy="1428750"/>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5695746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3549649"/>
            <a:ext cx="7429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4847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56060" y="3974702"/>
            <a:ext cx="7429500" cy="370284"/>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84720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1"/>
            <a:ext cx="7429499" cy="2343149"/>
          </a:xfrm>
        </p:spPr>
        <p:txBody>
          <a:bodyPr anchor="ctr">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856058" y="3257550"/>
            <a:ext cx="7429500"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1501129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627459" y="59011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accent1"/>
                </a:solidFill>
              </a:rPr>
              <a:t>“</a:t>
            </a:r>
          </a:p>
        </p:txBody>
      </p:sp>
      <p:sp>
        <p:nvSpPr>
          <p:cNvPr id="15" name="TextBox 14"/>
          <p:cNvSpPr txBox="1"/>
          <p:nvPr/>
        </p:nvSpPr>
        <p:spPr>
          <a:xfrm>
            <a:off x="7828359"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accent1"/>
                </a:solidFill>
              </a:rPr>
              <a:t>”</a:t>
            </a:r>
          </a:p>
        </p:txBody>
      </p:sp>
      <p:sp>
        <p:nvSpPr>
          <p:cNvPr id="2" name="Title 1"/>
          <p:cNvSpPr>
            <a:spLocks noGrp="1"/>
          </p:cNvSpPr>
          <p:nvPr>
            <p:ph type="title"/>
          </p:nvPr>
        </p:nvSpPr>
        <p:spPr>
          <a:xfrm>
            <a:off x="1084660" y="457201"/>
            <a:ext cx="6972299" cy="2057399"/>
          </a:xfrm>
        </p:spPr>
        <p:txBody>
          <a:bodyPr anchor="ctr">
            <a:normAutofit/>
          </a:bodyPr>
          <a:lstStyle>
            <a:lvl1pPr algn="l">
              <a:defRPr sz="24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856058" y="3257550"/>
            <a:ext cx="7429500"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2274656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9" y="2481436"/>
            <a:ext cx="7429500" cy="1101600"/>
          </a:xfrm>
        </p:spPr>
        <p:txBody>
          <a:bodyPr anchor="b">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856058" y="3583036"/>
            <a:ext cx="742950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1693558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627459" y="59011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accent1"/>
                </a:solidFill>
              </a:rPr>
              <a:t>“</a:t>
            </a:r>
          </a:p>
        </p:txBody>
      </p:sp>
      <p:sp>
        <p:nvSpPr>
          <p:cNvPr id="15" name="TextBox 14"/>
          <p:cNvSpPr txBox="1"/>
          <p:nvPr/>
        </p:nvSpPr>
        <p:spPr>
          <a:xfrm>
            <a:off x="7828359"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accent1"/>
                </a:solidFill>
              </a:rPr>
              <a:t>”</a:t>
            </a:r>
          </a:p>
        </p:txBody>
      </p:sp>
      <p:sp>
        <p:nvSpPr>
          <p:cNvPr id="2" name="Title 1"/>
          <p:cNvSpPr>
            <a:spLocks noGrp="1"/>
          </p:cNvSpPr>
          <p:nvPr>
            <p:ph type="title"/>
          </p:nvPr>
        </p:nvSpPr>
        <p:spPr>
          <a:xfrm>
            <a:off x="1084660" y="457201"/>
            <a:ext cx="6972299" cy="2057399"/>
          </a:xfrm>
        </p:spPr>
        <p:txBody>
          <a:bodyPr anchor="ctr">
            <a:normAutofit/>
          </a:bodyPr>
          <a:lstStyle>
            <a:lvl1pPr algn="l">
              <a:defRPr sz="24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56059" y="2914650"/>
            <a:ext cx="7429500" cy="666750"/>
          </a:xfrm>
        </p:spPr>
        <p:txBody>
          <a:bodyPr vert="horz" lIns="91440" tIns="45720" rIns="91440" bIns="45720" rtlCol="0" anchor="b">
            <a:normAutofit/>
          </a:bodyPr>
          <a:lstStyle>
            <a:lvl1pPr>
              <a:buNone/>
              <a:defRPr lang="en-US" sz="18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56058" y="3581400"/>
            <a:ext cx="7429500" cy="7620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923159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1"/>
            <a:ext cx="7429499" cy="20573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856059" y="2628900"/>
            <a:ext cx="7429500" cy="628650"/>
          </a:xfrm>
        </p:spPr>
        <p:txBody>
          <a:bodyPr vert="horz" lIns="91440" tIns="45720" rIns="91440" bIns="45720" rtlCol="0" anchor="b">
            <a:normAutofit/>
          </a:bodyPr>
          <a:lstStyle>
            <a:lvl1pPr>
              <a:buNone/>
              <a:defRPr lang="en-US" sz="21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56058" y="3257550"/>
            <a:ext cx="7429500"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585893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4355389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673" y="457200"/>
            <a:ext cx="1657886"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9" y="457200"/>
            <a:ext cx="5657850" cy="38862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2148201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9"/>
        <p:cNvGrpSpPr/>
        <p:nvPr/>
      </p:nvGrpSpPr>
      <p:grpSpPr>
        <a:xfrm>
          <a:off x="0" y="0"/>
          <a:ext cx="0" cy="0"/>
          <a:chOff x="0" y="0"/>
          <a:chExt cx="0" cy="0"/>
        </a:xfrm>
      </p:grpSpPr>
      <p:sp>
        <p:nvSpPr>
          <p:cNvPr id="10" name="Google Shape;10;g13ccdb91aef_0_6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g13ccdb91aef_0_6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2" name="Google Shape;12;g13ccdb91aef_0_6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0424658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7"/>
        <p:cNvGrpSpPr/>
        <p:nvPr/>
      </p:nvGrpSpPr>
      <p:grpSpPr>
        <a:xfrm>
          <a:off x="0" y="0"/>
          <a:ext cx="0" cy="0"/>
          <a:chOff x="0" y="0"/>
          <a:chExt cx="0" cy="0"/>
        </a:xfrm>
      </p:grpSpPr>
      <p:sp>
        <p:nvSpPr>
          <p:cNvPr id="18" name="Google Shape;18;g13ccdb91aef_0_7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g13ccdb91aef_0_70"/>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0" name="Google Shape;20;g13ccdb91aef_0_70"/>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1" name="Google Shape;21;g13ccdb91aef_0_7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77747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74474690"/>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3061101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13260" y="2481436"/>
            <a:ext cx="6515100" cy="1101600"/>
          </a:xfrm>
        </p:spPr>
        <p:txBody>
          <a:bodyPr anchor="b"/>
          <a:lstStyle>
            <a:lvl1pPr algn="r">
              <a:defRPr sz="3000" b="0" cap="all"/>
            </a:lvl1pPr>
          </a:lstStyle>
          <a:p>
            <a:r>
              <a:rPr lang="en-US"/>
              <a:t>Click to edit Master title style</a:t>
            </a:r>
            <a:endParaRPr lang="en-US" dirty="0"/>
          </a:p>
        </p:txBody>
      </p:sp>
      <p:sp>
        <p:nvSpPr>
          <p:cNvPr id="3" name="Text Placeholder 2"/>
          <p:cNvSpPr>
            <a:spLocks noGrp="1"/>
          </p:cNvSpPr>
          <p:nvPr>
            <p:ph type="body" idx="1"/>
          </p:nvPr>
        </p:nvSpPr>
        <p:spPr>
          <a:xfrm>
            <a:off x="1313259" y="3583036"/>
            <a:ext cx="6515101"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9209434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9" y="2000250"/>
            <a:ext cx="3657600"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7959" y="2000250"/>
            <a:ext cx="3657600"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6045205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71961" y="1993900"/>
            <a:ext cx="3441698"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6059" y="2432447"/>
            <a:ext cx="3657600" cy="1910953"/>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32350" y="2000250"/>
            <a:ext cx="3453210"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7959" y="2432447"/>
            <a:ext cx="3657601" cy="1910953"/>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3089395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3473237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0516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1200150"/>
            <a:ext cx="2661841" cy="1028700"/>
          </a:xfrm>
        </p:spPr>
        <p:txBody>
          <a:bodyPr anchor="b">
            <a:normAutofit/>
          </a:bodyPr>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827859" y="457201"/>
            <a:ext cx="4457701" cy="38862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6059" y="2228850"/>
            <a:ext cx="2661841" cy="1371600"/>
          </a:xfrm>
        </p:spPr>
        <p:txBody>
          <a:bodyPr>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5510014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1200150"/>
            <a:ext cx="4000501" cy="1028700"/>
          </a:xfrm>
        </p:spPr>
        <p:txBody>
          <a:bodyPr anchor="b">
            <a:normAutofit/>
          </a:bodyPr>
          <a:lstStyle>
            <a:lvl1pPr algn="l">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575300" y="-13716"/>
            <a:ext cx="2457449" cy="517779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56059" y="2228850"/>
            <a:ext cx="4000501" cy="1371600"/>
          </a:xfrm>
        </p:spPr>
        <p:txBody>
          <a:bodyP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799409" y="4412457"/>
            <a:ext cx="685800" cy="273844"/>
          </a:xfrm>
        </p:spPr>
        <p:txBody>
          <a:bodyPr/>
          <a:lstStyle/>
          <a:p>
            <a:fld id="{48A87A34-81AB-432B-8DAE-1953F412C126}" type="datetimeFigureOut">
              <a:rPr lang="en-US" smtClean="0"/>
              <a:t>7/30/2022</a:t>
            </a:fld>
            <a:endParaRPr lang="en-US" dirty="0"/>
          </a:p>
        </p:txBody>
      </p:sp>
      <p:sp>
        <p:nvSpPr>
          <p:cNvPr id="6" name="Footer Placeholder 5"/>
          <p:cNvSpPr>
            <a:spLocks noGrp="1"/>
          </p:cNvSpPr>
          <p:nvPr>
            <p:ph type="ftr" sz="quarter" idx="11"/>
          </p:nvPr>
        </p:nvSpPr>
        <p:spPr>
          <a:xfrm>
            <a:off x="856059" y="4412457"/>
            <a:ext cx="3829050" cy="273844"/>
          </a:xfrm>
        </p:spPr>
        <p:txBody>
          <a:bodyPr/>
          <a:lstStyle/>
          <a:p>
            <a:endParaRPr lang="en-US" dirty="0"/>
          </a:p>
        </p:txBody>
      </p:sp>
      <p:sp>
        <p:nvSpPr>
          <p:cNvPr id="7" name="Slide Number Placeholder 6"/>
          <p:cNvSpPr>
            <a:spLocks noGrp="1"/>
          </p:cNvSpPr>
          <p:nvPr>
            <p:ph type="sldNum" sz="quarter" idx="12"/>
          </p:nvPr>
        </p:nvSpPr>
        <p:spPr>
          <a:xfrm>
            <a:off x="8056960" y="4412457"/>
            <a:ext cx="2419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7165553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6060" y="457200"/>
            <a:ext cx="7429499" cy="14287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6060" y="2000250"/>
            <a:ext cx="7429499" cy="234315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628209" y="4412457"/>
            <a:ext cx="1200150" cy="273844"/>
          </a:xfrm>
          <a:prstGeom prst="rect">
            <a:avLst/>
          </a:prstGeom>
        </p:spPr>
        <p:txBody>
          <a:bodyPr vert="horz" lIns="91440" tIns="45720" rIns="91440" bIns="45720" rtlCol="0" anchor="ctr"/>
          <a:lstStyle>
            <a:lvl1pPr algn="r">
              <a:defRPr sz="675"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7/30/2022</a:t>
            </a:fld>
            <a:endParaRPr lang="en-US" dirty="0"/>
          </a:p>
        </p:txBody>
      </p:sp>
      <p:sp>
        <p:nvSpPr>
          <p:cNvPr id="5" name="Footer Placeholder 4"/>
          <p:cNvSpPr>
            <a:spLocks noGrp="1"/>
          </p:cNvSpPr>
          <p:nvPr>
            <p:ph type="ftr" sz="quarter" idx="3"/>
          </p:nvPr>
        </p:nvSpPr>
        <p:spPr>
          <a:xfrm>
            <a:off x="856059" y="4412457"/>
            <a:ext cx="5657850" cy="273844"/>
          </a:xfrm>
          <a:prstGeom prst="rect">
            <a:avLst/>
          </a:prstGeom>
        </p:spPr>
        <p:txBody>
          <a:bodyPr vert="horz" lIns="91440" tIns="45720" rIns="91440" bIns="45720" rtlCol="0" anchor="ctr"/>
          <a:lstStyle>
            <a:lvl1pPr algn="l">
              <a:defRPr sz="675"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7885510" y="4412457"/>
            <a:ext cx="413375" cy="273844"/>
          </a:xfrm>
          <a:prstGeom prst="rect">
            <a:avLst/>
          </a:prstGeom>
        </p:spPr>
        <p:txBody>
          <a:bodyPr vert="horz" lIns="91440" tIns="45720" rIns="91440" bIns="45720" rtlCol="0" anchor="ctr"/>
          <a:lstStyle>
            <a:lvl1pPr algn="r">
              <a:defRPr sz="675" b="1" i="0">
                <a:solidFill>
                  <a:schemeClr val="tx1">
                    <a:lumMod val="75000"/>
                  </a:schemeClr>
                </a:solidFill>
                <a:effectLst>
                  <a:outerShdw blurRad="50800" dist="38100" dir="2700000" algn="tl" rotWithShape="0">
                    <a:srgbClr val="000000">
                      <a:alpha val="43000"/>
                    </a:srgbClr>
                  </a:outerShdw>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18086777"/>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Lst>
  <p:hf sldNum="0" hdr="0" ftr="0" dt="0"/>
  <p:txStyles>
    <p:titleStyle>
      <a:lvl1pPr algn="l" defTabSz="342900" rtl="0" eaLnBrk="1" latinLnBrk="0" hangingPunct="1">
        <a:spcBef>
          <a:spcPct val="0"/>
        </a:spcBef>
        <a:buNone/>
        <a:defRPr sz="24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00000"/>
        <a:buFont typeface="Arial"/>
        <a:buChar char="•"/>
        <a:defRPr sz="15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00000"/>
        <a:buFont typeface="Arial"/>
        <a:buChar char="•"/>
        <a:defRPr sz="135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00000"/>
        <a:buFont typeface="Arial"/>
        <a:buChar char="•"/>
        <a:defRPr sz="105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00000"/>
        <a:buFont typeface="Arial"/>
        <a:buChar char="•"/>
        <a:defRPr sz="105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00000"/>
        <a:buFont typeface="Arial"/>
        <a:buChar char="•"/>
        <a:defRPr sz="9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00000"/>
        <a:buFont typeface="Arial"/>
        <a:buChar char="•"/>
        <a:defRPr sz="9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00000"/>
        <a:buFont typeface="Arial"/>
        <a:buChar char="•"/>
        <a:defRPr sz="9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00000"/>
        <a:buFont typeface="Arial"/>
        <a:buChar char="•"/>
        <a:defRPr sz="9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hyperlink" Target="https://virusshare.com/" TargetMode="External"/><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hyperlink" Target="https://www.kaggle.com/datasets/matthewfields/malware-as-images" TargetMode="External"/><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g13ccdb91aef_0_53"/>
          <p:cNvPicPr preferRelativeResize="0"/>
          <p:nvPr/>
        </p:nvPicPr>
        <p:blipFill rotWithShape="1">
          <a:blip r:embed="rId3">
            <a:alphaModFix/>
          </a:blip>
          <a:srcRect/>
          <a:stretch/>
        </p:blipFill>
        <p:spPr>
          <a:xfrm>
            <a:off x="0" y="0"/>
            <a:ext cx="9143997" cy="5143490"/>
          </a:xfrm>
          <a:prstGeom prst="rect">
            <a:avLst/>
          </a:prstGeom>
          <a:noFill/>
          <a:ln>
            <a:noFill/>
          </a:ln>
        </p:spPr>
      </p:pic>
      <p:pic>
        <p:nvPicPr>
          <p:cNvPr id="97" name="Google Shape;97;g13ccdb91aef_0_53"/>
          <p:cNvPicPr preferRelativeResize="0"/>
          <p:nvPr/>
        </p:nvPicPr>
        <p:blipFill rotWithShape="1">
          <a:blip r:embed="rId4">
            <a:alphaModFix/>
          </a:blip>
          <a:srcRect/>
          <a:stretch/>
        </p:blipFill>
        <p:spPr>
          <a:xfrm>
            <a:off x="3056326" y="677250"/>
            <a:ext cx="2878949" cy="1519451"/>
          </a:xfrm>
          <a:prstGeom prst="rect">
            <a:avLst/>
          </a:prstGeom>
          <a:noFill/>
          <a:ln>
            <a:noFill/>
          </a:ln>
        </p:spPr>
      </p:pic>
      <p:sp>
        <p:nvSpPr>
          <p:cNvPr id="98" name="Google Shape;98;g13ccdb91aef_0_53"/>
          <p:cNvSpPr txBox="1"/>
          <p:nvPr/>
        </p:nvSpPr>
        <p:spPr>
          <a:xfrm>
            <a:off x="1970700" y="2399500"/>
            <a:ext cx="5202600" cy="867000"/>
          </a:xfrm>
          <a:prstGeom prst="rect">
            <a:avLst/>
          </a:prstGeom>
          <a:solidFill>
            <a:schemeClr val="dk1"/>
          </a:solidFill>
          <a:ln>
            <a:noFill/>
          </a:ln>
        </p:spPr>
        <p:txBody>
          <a:bodyPr spcFirstLastPara="1" wrap="square" lIns="91425" tIns="91425" rIns="91425" bIns="91425" anchor="t" anchorCtr="0">
            <a:spAutoFit/>
          </a:bodyPr>
          <a:lstStyle/>
          <a:p>
            <a:pPr marL="0" marR="0" lvl="0" indent="0" algn="ctr" rtl="0">
              <a:lnSpc>
                <a:spcPct val="115000"/>
              </a:lnSpc>
              <a:spcBef>
                <a:spcPts val="1400"/>
              </a:spcBef>
              <a:spcAft>
                <a:spcPts val="0"/>
              </a:spcAft>
              <a:buClr>
                <a:schemeClr val="dk1"/>
              </a:buClr>
              <a:buSzPts val="1100"/>
              <a:buFont typeface="Arial"/>
              <a:buNone/>
            </a:pPr>
            <a:r>
              <a:rPr lang="en" sz="2000" b="1" dirty="0">
                <a:solidFill>
                  <a:schemeClr val="lt1"/>
                </a:solidFill>
                <a:latin typeface="Proxima Nova"/>
                <a:ea typeface="Proxima Nova"/>
                <a:cs typeface="Proxima Nova"/>
                <a:sym typeface="Proxima Nova"/>
              </a:rPr>
              <a:t>Infosec Challenge</a:t>
            </a:r>
            <a:endParaRPr sz="2000" b="1" dirty="0">
              <a:solidFill>
                <a:schemeClr val="lt1"/>
              </a:solidFill>
              <a:latin typeface="Proxima Nova"/>
              <a:ea typeface="Proxima Nova"/>
              <a:cs typeface="Proxima Nova"/>
              <a:sym typeface="Proxima Nova"/>
            </a:endParaRPr>
          </a:p>
          <a:p>
            <a:pPr marL="0" lvl="0" indent="0" algn="ctr" rtl="0">
              <a:lnSpc>
                <a:spcPct val="150000"/>
              </a:lnSpc>
              <a:spcBef>
                <a:spcPts val="400"/>
              </a:spcBef>
              <a:spcAft>
                <a:spcPts val="0"/>
              </a:spcAft>
              <a:buClr>
                <a:schemeClr val="dk1"/>
              </a:buClr>
              <a:buSzPts val="1100"/>
              <a:buFont typeface="Arial"/>
              <a:buNone/>
            </a:pPr>
            <a:r>
              <a:rPr lang="en" sz="1800" b="1" dirty="0">
                <a:solidFill>
                  <a:schemeClr val="lt1"/>
                </a:solidFill>
                <a:latin typeface="Proxima Nova"/>
                <a:ea typeface="Proxima Nova"/>
                <a:cs typeface="Proxima Nova"/>
                <a:sym typeface="Proxima Nova"/>
              </a:rPr>
              <a:t>Open Source Software (OSS) Security Inspector</a:t>
            </a:r>
            <a:endParaRPr sz="1800" b="1" dirty="0">
              <a:solidFill>
                <a:schemeClr val="lt1"/>
              </a:solidFill>
              <a:latin typeface="Proxima Nova"/>
              <a:ea typeface="Proxima Nova"/>
              <a:cs typeface="Proxima Nova"/>
              <a:sym typeface="Proxima Nova"/>
            </a:endParaRPr>
          </a:p>
        </p:txBody>
      </p:sp>
      <p:sp>
        <p:nvSpPr>
          <p:cNvPr id="99" name="Google Shape;99;g13ccdb91aef_0_53"/>
          <p:cNvSpPr txBox="1"/>
          <p:nvPr/>
        </p:nvSpPr>
        <p:spPr>
          <a:xfrm>
            <a:off x="1336424" y="3961900"/>
            <a:ext cx="6428356" cy="830966"/>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lt1"/>
                </a:solidFill>
                <a:latin typeface="Roboto Mono" panose="020B0604020202020204" charset="0"/>
                <a:ea typeface="Roboto Mono" panose="020B0604020202020204" charset="0"/>
                <a:sym typeface="Arial"/>
              </a:rPr>
              <a:t>Team Name: H1N1</a:t>
            </a:r>
            <a:endParaRPr sz="1400" b="0" i="0" u="none" strike="noStrike" cap="none" dirty="0">
              <a:solidFill>
                <a:schemeClr val="lt1"/>
              </a:solidFill>
              <a:latin typeface="Roboto Mono" panose="020B0604020202020204" charset="0"/>
              <a:ea typeface="Roboto Mono" panose="020B0604020202020204" charset="0"/>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Roboto Mono" panose="020B0604020202020204" charset="0"/>
              <a:ea typeface="Roboto Mono" panose="020B0604020202020204" charset="0"/>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lt1"/>
                </a:solidFill>
                <a:latin typeface="Roboto Mono" panose="020B0604020202020204" charset="0"/>
                <a:ea typeface="Roboto Mono" panose="020B0604020202020204" charset="0"/>
                <a:sym typeface="Arial"/>
              </a:rPr>
              <a:t>Institute Name: Vishwakarma </a:t>
            </a:r>
            <a:r>
              <a:rPr lang="en-US" sz="1400" b="0" i="0" u="none" strike="noStrike" cap="none" dirty="0">
                <a:solidFill>
                  <a:schemeClr val="lt1"/>
                </a:solidFill>
                <a:latin typeface="Roboto Mono" panose="020B0604020202020204" charset="0"/>
                <a:ea typeface="Roboto Mono" panose="020B0604020202020204" charset="0"/>
                <a:sym typeface="Arial"/>
              </a:rPr>
              <a:t>Institute of Technology, Pune</a:t>
            </a:r>
            <a:endParaRPr sz="1400" b="0" i="0" u="none" strike="noStrike" cap="none" dirty="0">
              <a:solidFill>
                <a:schemeClr val="lt1"/>
              </a:solidFill>
              <a:latin typeface="Roboto Mono" panose="020B0604020202020204" charset="0"/>
              <a:ea typeface="Roboto Mono" panose="020B0604020202020204" charset="0"/>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737D3-75CB-0061-35BD-6AD9FE43E0EB}"/>
              </a:ext>
            </a:extLst>
          </p:cNvPr>
          <p:cNvSpPr>
            <a:spLocks noGrp="1"/>
          </p:cNvSpPr>
          <p:nvPr>
            <p:ph type="title"/>
          </p:nvPr>
        </p:nvSpPr>
        <p:spPr/>
        <p:txBody>
          <a:bodyPr>
            <a:normAutofit/>
          </a:bodyPr>
          <a:lstStyle/>
          <a:p>
            <a:r>
              <a:rPr lang="en-US" b="1" dirty="0">
                <a:effectLst>
                  <a:glow rad="38100">
                    <a:schemeClr val="bg1">
                      <a:lumMod val="65000"/>
                      <a:lumOff val="35000"/>
                      <a:alpha val="40000"/>
                    </a:schemeClr>
                  </a:glow>
                </a:effectLst>
                <a:latin typeface="Roboto Mono" panose="020B0604020202020204" charset="0"/>
                <a:ea typeface="Roboto Mono" panose="020B0604020202020204" charset="0"/>
              </a:rPr>
              <a:t>Downloading repository</a:t>
            </a:r>
            <a:endParaRPr lang="en-IN" b="1" dirty="0">
              <a:effectLst>
                <a:glow rad="38100">
                  <a:schemeClr val="bg1">
                    <a:lumMod val="65000"/>
                    <a:lumOff val="35000"/>
                    <a:alpha val="40000"/>
                  </a:schemeClr>
                </a:glow>
              </a:effectLst>
              <a:latin typeface="Roboto Mono" panose="020B0604020202020204" charset="0"/>
              <a:ea typeface="Roboto Mono" panose="020B0604020202020204" charset="0"/>
            </a:endParaRPr>
          </a:p>
        </p:txBody>
      </p:sp>
      <p:sp>
        <p:nvSpPr>
          <p:cNvPr id="3" name="Text Placeholder 2">
            <a:extLst>
              <a:ext uri="{FF2B5EF4-FFF2-40B4-BE49-F238E27FC236}">
                <a16:creationId xmlns:a16="http://schemas.microsoft.com/office/drawing/2014/main" id="{CC995AF7-360F-E616-98A4-63DB214ABC64}"/>
              </a:ext>
            </a:extLst>
          </p:cNvPr>
          <p:cNvSpPr>
            <a:spLocks noGrp="1"/>
          </p:cNvSpPr>
          <p:nvPr>
            <p:ph type="body" idx="1"/>
          </p:nvPr>
        </p:nvSpPr>
        <p:spPr/>
        <p:txBody>
          <a:bodyPr>
            <a:normAutofit/>
          </a:bodyPr>
          <a:lstStyle/>
          <a:p>
            <a:r>
              <a:rPr lang="en-US" sz="1700"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In repo_download folder, it is made sure that files are deleted before downloading new repository.</a:t>
            </a:r>
            <a:br>
              <a:rPr lang="en-US" sz="1700"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br>
            <a:endParaRPr lang="en-US" sz="1700"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endParaRPr>
          </a:p>
          <a:p>
            <a:r>
              <a:rPr lang="en-US" sz="1700"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Using git clone function, repository files are cloned into repo_download.</a:t>
            </a:r>
            <a:br>
              <a:rPr lang="en-US" sz="1700"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br>
            <a:endParaRPr lang="en-US" sz="1700"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endParaRPr>
          </a:p>
          <a:p>
            <a:r>
              <a:rPr lang="en-US" sz="1700"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In case of pypi and npm, only command line functions are available to clone repositories. So we suggest in this case please make sure that the repositories and cloned manually into repo_download folder.</a:t>
            </a:r>
          </a:p>
          <a:p>
            <a:pPr marL="114300" indent="0">
              <a:buNone/>
            </a:pPr>
            <a:endParaRPr lang="en-IN" sz="1700"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endParaRPr>
          </a:p>
        </p:txBody>
      </p:sp>
    </p:spTree>
    <p:extLst>
      <p:ext uri="{BB962C8B-B14F-4D97-AF65-F5344CB8AC3E}">
        <p14:creationId xmlns:p14="http://schemas.microsoft.com/office/powerpoint/2010/main" val="2203371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E2B9D-451B-A968-25AC-813433E3FFF8}"/>
              </a:ext>
            </a:extLst>
          </p:cNvPr>
          <p:cNvSpPr>
            <a:spLocks noGrp="1"/>
          </p:cNvSpPr>
          <p:nvPr>
            <p:ph type="title"/>
          </p:nvPr>
        </p:nvSpPr>
        <p:spPr>
          <a:xfrm>
            <a:off x="311700" y="288275"/>
            <a:ext cx="8520600" cy="572700"/>
          </a:xfrm>
        </p:spPr>
        <p:txBody>
          <a:bodyPr>
            <a:normAutofit/>
          </a:bodyPr>
          <a:lstStyle/>
          <a:p>
            <a:r>
              <a:rPr lang="en-US" b="1" dirty="0">
                <a:effectLst>
                  <a:glow rad="38100">
                    <a:schemeClr val="bg1">
                      <a:lumMod val="65000"/>
                      <a:lumOff val="35000"/>
                      <a:alpha val="40000"/>
                    </a:schemeClr>
                  </a:glow>
                </a:effectLst>
                <a:latin typeface="Roboto Mono" panose="020B0604020202020204" charset="0"/>
                <a:ea typeface="Roboto Mono" panose="020B0604020202020204" charset="0"/>
              </a:rPr>
              <a:t>YARA </a:t>
            </a:r>
            <a:endParaRPr lang="en-IN" b="1" dirty="0">
              <a:effectLst>
                <a:glow rad="38100">
                  <a:schemeClr val="bg1">
                    <a:lumMod val="65000"/>
                    <a:lumOff val="35000"/>
                    <a:alpha val="40000"/>
                  </a:schemeClr>
                </a:glow>
              </a:effectLst>
              <a:latin typeface="Roboto Mono" panose="020B0604020202020204" charset="0"/>
              <a:ea typeface="Roboto Mono" panose="020B0604020202020204" charset="0"/>
            </a:endParaRPr>
          </a:p>
        </p:txBody>
      </p:sp>
      <p:sp>
        <p:nvSpPr>
          <p:cNvPr id="3" name="Text Placeholder 2">
            <a:extLst>
              <a:ext uri="{FF2B5EF4-FFF2-40B4-BE49-F238E27FC236}">
                <a16:creationId xmlns:a16="http://schemas.microsoft.com/office/drawing/2014/main" id="{E1F51BA8-BE9C-944E-5D66-96DF24DE6DFF}"/>
              </a:ext>
            </a:extLst>
          </p:cNvPr>
          <p:cNvSpPr>
            <a:spLocks noGrp="1"/>
          </p:cNvSpPr>
          <p:nvPr>
            <p:ph type="body" idx="1"/>
          </p:nvPr>
        </p:nvSpPr>
        <p:spPr>
          <a:xfrm>
            <a:off x="311700" y="860975"/>
            <a:ext cx="8520600" cy="3994250"/>
          </a:xfrm>
        </p:spPr>
        <p:txBody>
          <a:bodyPr>
            <a:normAutofit/>
          </a:bodyPr>
          <a:lstStyle/>
          <a:p>
            <a:r>
              <a:rPr lang="en-US" dirty="0">
                <a:solidFill>
                  <a:schemeClr val="tx1"/>
                </a:solidFill>
                <a:latin typeface="Roboto Mono" panose="020B0604020202020204" charset="0"/>
                <a:ea typeface="Roboto Mono" panose="020B0604020202020204" charset="0"/>
              </a:rPr>
              <a:t>YARA is a tool aimed at (but not limited to) helping malware researchers to identify and classify malware samples.</a:t>
            </a:r>
          </a:p>
          <a:p>
            <a:r>
              <a:rPr lang="en-US" dirty="0">
                <a:solidFill>
                  <a:schemeClr val="tx1"/>
                </a:solidFill>
                <a:latin typeface="Roboto Mono" panose="020B0604020202020204" charset="0"/>
                <a:ea typeface="Roboto Mono" panose="020B0604020202020204" charset="0"/>
              </a:rPr>
              <a:t>YARA Rule:</a:t>
            </a:r>
          </a:p>
          <a:p>
            <a:pPr lvl="1"/>
            <a:r>
              <a:rPr lang="en-US" sz="1200" dirty="0">
                <a:solidFill>
                  <a:schemeClr val="tx1"/>
                </a:solidFill>
                <a:latin typeface="Roboto Mono" panose="020B0604020202020204" charset="0"/>
                <a:ea typeface="Roboto Mono" panose="020B0604020202020204" charset="0"/>
              </a:rPr>
              <a:t>Meta: knowledge about the rule</a:t>
            </a:r>
          </a:p>
          <a:p>
            <a:pPr lvl="1"/>
            <a:r>
              <a:rPr lang="en-US" sz="1200" dirty="0">
                <a:solidFill>
                  <a:schemeClr val="tx1"/>
                </a:solidFill>
                <a:latin typeface="Roboto Mono" panose="020B0604020202020204" charset="0"/>
                <a:ea typeface="Roboto Mono" panose="020B0604020202020204" charset="0"/>
              </a:rPr>
              <a:t>Strings: All the strings that we need to search for are declared to variables.</a:t>
            </a:r>
          </a:p>
          <a:p>
            <a:pPr lvl="1"/>
            <a:r>
              <a:rPr lang="en-US" sz="1200" dirty="0">
                <a:solidFill>
                  <a:schemeClr val="tx1"/>
                </a:solidFill>
                <a:latin typeface="Roboto Mono" panose="020B0604020202020204" charset="0"/>
                <a:ea typeface="Roboto Mono" panose="020B0604020202020204" charset="0"/>
              </a:rPr>
              <a:t>Condition: A condition among the variables is declared to determine if rule is true/false.</a:t>
            </a:r>
          </a:p>
          <a:p>
            <a:r>
              <a:rPr lang="en-IN"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Rules in same category are combined together in a file.</a:t>
            </a:r>
          </a:p>
          <a:p>
            <a:r>
              <a:rPr lang="en-IN"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Rules are referred from official YARA GitHub handle.</a:t>
            </a:r>
          </a:p>
          <a:p>
            <a:r>
              <a:rPr lang="en-IN"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The rules are compiled for easy </a:t>
            </a:r>
            <a:r>
              <a:rPr lang="en-US"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accessibility</a:t>
            </a:r>
            <a:r>
              <a:rPr lang="en-IN"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 to check against </a:t>
            </a:r>
            <a:r>
              <a:rPr lang="en-US"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repository files.</a:t>
            </a:r>
          </a:p>
          <a:p>
            <a:r>
              <a:rPr lang="en-IN"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Both separate and combined compilation is done.</a:t>
            </a:r>
          </a:p>
          <a:p>
            <a:r>
              <a:rPr lang="en-IN"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The combined compiled YARA rules file is tested against the repository in the repo_download folder.</a:t>
            </a:r>
          </a:p>
          <a:p>
            <a:r>
              <a:rPr lang="en-IN"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The code file name and the domain of suspicious part in that code file is mentioned in the output.</a:t>
            </a:r>
          </a:p>
        </p:txBody>
      </p:sp>
    </p:spTree>
    <p:extLst>
      <p:ext uri="{BB962C8B-B14F-4D97-AF65-F5344CB8AC3E}">
        <p14:creationId xmlns:p14="http://schemas.microsoft.com/office/powerpoint/2010/main" val="1482962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9B901-3ACD-9AAB-BE6E-3CB69AE1DA55}"/>
              </a:ext>
            </a:extLst>
          </p:cNvPr>
          <p:cNvSpPr>
            <a:spLocks noGrp="1"/>
          </p:cNvSpPr>
          <p:nvPr>
            <p:ph type="title"/>
          </p:nvPr>
        </p:nvSpPr>
        <p:spPr/>
        <p:txBody>
          <a:bodyPr>
            <a:normAutofit/>
          </a:bodyPr>
          <a:lstStyle/>
          <a:p>
            <a:r>
              <a:rPr lang="en-US" b="1" dirty="0">
                <a:effectLst>
                  <a:glow rad="38100">
                    <a:schemeClr val="bg1">
                      <a:lumMod val="65000"/>
                      <a:lumOff val="35000"/>
                      <a:alpha val="40000"/>
                    </a:schemeClr>
                  </a:glow>
                </a:effectLst>
                <a:latin typeface="Roboto Mono" panose="020B0604020202020204" charset="0"/>
                <a:ea typeface="Roboto Mono" panose="020B0604020202020204" charset="0"/>
              </a:rPr>
              <a:t>Machine learning/Deep learning</a:t>
            </a:r>
            <a:endParaRPr lang="en-IN" b="1" dirty="0">
              <a:effectLst>
                <a:glow rad="38100">
                  <a:schemeClr val="bg1">
                    <a:lumMod val="65000"/>
                    <a:lumOff val="35000"/>
                    <a:alpha val="40000"/>
                  </a:schemeClr>
                </a:glow>
              </a:effectLst>
              <a:latin typeface="Roboto Mono" panose="020B0604020202020204" charset="0"/>
              <a:ea typeface="Roboto Mono" panose="020B0604020202020204" charset="0"/>
            </a:endParaRPr>
          </a:p>
        </p:txBody>
      </p:sp>
      <p:sp>
        <p:nvSpPr>
          <p:cNvPr id="3" name="Text Placeholder 2">
            <a:extLst>
              <a:ext uri="{FF2B5EF4-FFF2-40B4-BE49-F238E27FC236}">
                <a16:creationId xmlns:a16="http://schemas.microsoft.com/office/drawing/2014/main" id="{EA258BC6-2328-AD0B-57ED-921F7C02C4C3}"/>
              </a:ext>
            </a:extLst>
          </p:cNvPr>
          <p:cNvSpPr>
            <a:spLocks noGrp="1"/>
          </p:cNvSpPr>
          <p:nvPr>
            <p:ph type="body" idx="1"/>
          </p:nvPr>
        </p:nvSpPr>
        <p:spPr/>
        <p:txBody>
          <a:bodyPr>
            <a:noAutofit/>
          </a:bodyPr>
          <a:lstStyle/>
          <a:p>
            <a:r>
              <a:rPr lang="en-US"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In last few days we came across research papers of malware classification. The available dataset is either in image or .csv format.</a:t>
            </a:r>
          </a:p>
          <a:p>
            <a:r>
              <a:rPr lang="en-US"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A lot of research on android malware detection is also present.</a:t>
            </a:r>
          </a:p>
          <a:p>
            <a:r>
              <a:rPr lang="en-US"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We decided to detect malware using ml/dl methods.</a:t>
            </a:r>
          </a:p>
          <a:p>
            <a:r>
              <a:rPr lang="en-US"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Due to the lack of dataset in image or file format, we are not able to complete the malware detection process.</a:t>
            </a:r>
          </a:p>
          <a:p>
            <a:r>
              <a:rPr lang="en-US"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Dataset can be compiled via multiple sources but there is limited/restricted access to most of the malware datafile collection. </a:t>
            </a:r>
          </a:p>
          <a:p>
            <a:pPr marL="114300" indent="0">
              <a:buNone/>
            </a:pPr>
            <a:r>
              <a:rPr lang="en-US"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    </a:t>
            </a:r>
            <a:r>
              <a:rPr lang="en-US" dirty="0" err="1">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Eg.</a:t>
            </a:r>
            <a:r>
              <a:rPr lang="en-US"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 </a:t>
            </a:r>
            <a:r>
              <a:rPr lang="en-US"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hlinkClick r:id="rId3">
                  <a:extLst>
                    <a:ext uri="{A12FA001-AC4F-418D-AE19-62706E023703}">
                      <ahyp:hlinkClr xmlns:ahyp="http://schemas.microsoft.com/office/drawing/2018/hyperlinkcolor" xmlns="" val="tx"/>
                    </a:ext>
                  </a:extLst>
                </a:hlinkClick>
              </a:rPr>
              <a:t>https://virusshare.com/</a:t>
            </a:r>
            <a:r>
              <a:rPr lang="en-US"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 </a:t>
            </a:r>
          </a:p>
          <a:p>
            <a:r>
              <a:rPr lang="en-US"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Malware classification is done by ml/dl method using Convolutional Neural Network.</a:t>
            </a:r>
          </a:p>
          <a:p>
            <a:r>
              <a:rPr lang="en-US"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The detected malware is classified into defined categories: worm, virus, trojan, backdoor, downloader, spyware, etc.</a:t>
            </a:r>
          </a:p>
        </p:txBody>
      </p:sp>
    </p:spTree>
    <p:extLst>
      <p:ext uri="{BB962C8B-B14F-4D97-AF65-F5344CB8AC3E}">
        <p14:creationId xmlns:p14="http://schemas.microsoft.com/office/powerpoint/2010/main" val="577679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9B901-3ACD-9AAB-BE6E-3CB69AE1DA55}"/>
              </a:ext>
            </a:extLst>
          </p:cNvPr>
          <p:cNvSpPr>
            <a:spLocks noGrp="1"/>
          </p:cNvSpPr>
          <p:nvPr>
            <p:ph type="title"/>
          </p:nvPr>
        </p:nvSpPr>
        <p:spPr/>
        <p:txBody>
          <a:bodyPr>
            <a:normAutofit/>
          </a:bodyPr>
          <a:lstStyle/>
          <a:p>
            <a:r>
              <a:rPr lang="en-US" b="1" dirty="0">
                <a:effectLst>
                  <a:glow rad="38100">
                    <a:schemeClr val="bg1">
                      <a:lumMod val="65000"/>
                      <a:lumOff val="35000"/>
                      <a:alpha val="40000"/>
                    </a:schemeClr>
                  </a:glow>
                </a:effectLst>
                <a:latin typeface="Roboto Mono" panose="020B0604020202020204" charset="0"/>
                <a:ea typeface="Roboto Mono" panose="020B0604020202020204" charset="0"/>
              </a:rPr>
              <a:t>Machine learning/Deep learning</a:t>
            </a:r>
            <a:endParaRPr lang="en-IN" b="1" dirty="0">
              <a:effectLst>
                <a:glow rad="38100">
                  <a:schemeClr val="bg1">
                    <a:lumMod val="65000"/>
                    <a:lumOff val="35000"/>
                    <a:alpha val="40000"/>
                  </a:schemeClr>
                </a:glow>
              </a:effectLst>
              <a:latin typeface="Roboto Mono" panose="020B0604020202020204" charset="0"/>
              <a:ea typeface="Roboto Mono" panose="020B0604020202020204" charset="0"/>
            </a:endParaRPr>
          </a:p>
        </p:txBody>
      </p:sp>
      <p:sp>
        <p:nvSpPr>
          <p:cNvPr id="3" name="Text Placeholder 2">
            <a:extLst>
              <a:ext uri="{FF2B5EF4-FFF2-40B4-BE49-F238E27FC236}">
                <a16:creationId xmlns:a16="http://schemas.microsoft.com/office/drawing/2014/main" id="{EA258BC6-2328-AD0B-57ED-921F7C02C4C3}"/>
              </a:ext>
            </a:extLst>
          </p:cNvPr>
          <p:cNvSpPr>
            <a:spLocks noGrp="1"/>
          </p:cNvSpPr>
          <p:nvPr>
            <p:ph type="body" idx="1"/>
          </p:nvPr>
        </p:nvSpPr>
        <p:spPr/>
        <p:txBody>
          <a:bodyPr>
            <a:noAutofit/>
          </a:bodyPr>
          <a:lstStyle/>
          <a:p>
            <a:r>
              <a:rPr lang="en-US" dirty="0" smtClean="0">
                <a:effectLst>
                  <a:glow rad="38100">
                    <a:schemeClr val="bg1">
                      <a:lumMod val="50000"/>
                      <a:lumOff val="50000"/>
                      <a:alpha val="20000"/>
                    </a:schemeClr>
                  </a:glow>
                </a:effectLst>
                <a:latin typeface="Roboto Mono" panose="020B0604020202020204" charset="0"/>
                <a:ea typeface="Roboto Mono" panose="020B0604020202020204" charset="0"/>
              </a:rPr>
              <a:t>A dataset of images as benign and malicious is available on </a:t>
            </a:r>
            <a:r>
              <a:rPr lang="en-US" dirty="0" err="1" smtClean="0">
                <a:effectLst>
                  <a:glow rad="38100">
                    <a:schemeClr val="bg1">
                      <a:lumMod val="50000"/>
                      <a:lumOff val="50000"/>
                      <a:alpha val="20000"/>
                    </a:schemeClr>
                  </a:glow>
                </a:effectLst>
                <a:latin typeface="Roboto Mono" panose="020B0604020202020204" charset="0"/>
                <a:ea typeface="Roboto Mono" panose="020B0604020202020204" charset="0"/>
              </a:rPr>
              <a:t>kaggle</a:t>
            </a:r>
            <a:r>
              <a:rPr lang="en-US" dirty="0">
                <a:effectLst>
                  <a:glow rad="38100">
                    <a:schemeClr val="bg1">
                      <a:lumMod val="50000"/>
                      <a:lumOff val="50000"/>
                      <a:alpha val="20000"/>
                    </a:schemeClr>
                  </a:glow>
                </a:effectLst>
                <a:latin typeface="Roboto Mono" panose="020B0604020202020204" charset="0"/>
                <a:ea typeface="Roboto Mono" panose="020B0604020202020204" charset="0"/>
              </a:rPr>
              <a:t>. </a:t>
            </a:r>
            <a:r>
              <a:rPr lang="en-US" dirty="0">
                <a:effectLst>
                  <a:glow rad="38100">
                    <a:schemeClr val="bg1">
                      <a:lumMod val="50000"/>
                      <a:lumOff val="50000"/>
                      <a:alpha val="20000"/>
                    </a:schemeClr>
                  </a:glow>
                </a:effectLst>
                <a:latin typeface="Roboto Mono" panose="020B0604020202020204" charset="0"/>
                <a:ea typeface="Roboto Mono" panose="020B0604020202020204" charset="0"/>
                <a:hlinkClick r:id="rId3"/>
              </a:rPr>
              <a:t>https://</a:t>
            </a:r>
            <a:r>
              <a:rPr lang="en-US" dirty="0" smtClean="0">
                <a:effectLst>
                  <a:glow rad="38100">
                    <a:schemeClr val="bg1">
                      <a:lumMod val="50000"/>
                      <a:lumOff val="50000"/>
                      <a:alpha val="20000"/>
                    </a:schemeClr>
                  </a:glow>
                </a:effectLst>
                <a:latin typeface="Roboto Mono" panose="020B0604020202020204" charset="0"/>
                <a:ea typeface="Roboto Mono" panose="020B0604020202020204" charset="0"/>
                <a:hlinkClick r:id="rId3"/>
              </a:rPr>
              <a:t>www.kaggle.com/datasets/matthewfields/malware-as-images</a:t>
            </a:r>
            <a:r>
              <a:rPr lang="en-US" dirty="0" smtClean="0">
                <a:effectLst>
                  <a:glow rad="38100">
                    <a:schemeClr val="bg1">
                      <a:lumMod val="50000"/>
                      <a:lumOff val="50000"/>
                      <a:alpha val="20000"/>
                    </a:schemeClr>
                  </a:glow>
                </a:effectLst>
                <a:latin typeface="Roboto Mono" panose="020B0604020202020204" charset="0"/>
                <a:ea typeface="Roboto Mono" panose="020B0604020202020204" charset="0"/>
              </a:rPr>
              <a:t> </a:t>
            </a:r>
          </a:p>
          <a:p>
            <a:r>
              <a:rPr lang="en-US" dirty="0" smtClean="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It consists of </a:t>
            </a:r>
            <a:r>
              <a:rPr lang="en-US" dirty="0" err="1" smtClean="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lanczos</a:t>
            </a:r>
            <a:r>
              <a:rPr lang="en-US" dirty="0" smtClean="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 and nearest images in 120, 300, 600 and 1200 dpi in both benign and malicious images.</a:t>
            </a:r>
          </a:p>
          <a:p>
            <a:r>
              <a:rPr lang="en-US" dirty="0" smtClean="0">
                <a:effectLst>
                  <a:glow rad="38100">
                    <a:schemeClr val="bg1">
                      <a:lumMod val="50000"/>
                      <a:lumOff val="50000"/>
                      <a:alpha val="20000"/>
                    </a:schemeClr>
                  </a:glow>
                </a:effectLst>
                <a:latin typeface="Roboto Mono" panose="020B0604020202020204" charset="0"/>
                <a:ea typeface="Roboto Mono" panose="020B0604020202020204" charset="0"/>
              </a:rPr>
              <a:t>We took 120 and 300 dpi images of </a:t>
            </a:r>
            <a:r>
              <a:rPr lang="en-US" dirty="0" err="1" smtClean="0">
                <a:effectLst>
                  <a:glow rad="38100">
                    <a:schemeClr val="bg1">
                      <a:lumMod val="50000"/>
                      <a:lumOff val="50000"/>
                      <a:alpha val="20000"/>
                    </a:schemeClr>
                  </a:glow>
                </a:effectLst>
                <a:latin typeface="Roboto Mono" panose="020B0604020202020204" charset="0"/>
                <a:ea typeface="Roboto Mono" panose="020B0604020202020204" charset="0"/>
              </a:rPr>
              <a:t>lanczos</a:t>
            </a:r>
            <a:r>
              <a:rPr lang="en-US" dirty="0" smtClean="0">
                <a:effectLst>
                  <a:glow rad="38100">
                    <a:schemeClr val="bg1">
                      <a:lumMod val="50000"/>
                      <a:lumOff val="50000"/>
                      <a:alpha val="20000"/>
                    </a:schemeClr>
                  </a:glow>
                </a:effectLst>
                <a:latin typeface="Roboto Mono" panose="020B0604020202020204" charset="0"/>
                <a:ea typeface="Roboto Mono" panose="020B0604020202020204" charset="0"/>
              </a:rPr>
              <a:t>. So, our data contained 122 benign and 151 malicious images. </a:t>
            </a:r>
            <a:endParaRPr lang="en-US" dirty="0" smtClean="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endParaRPr>
          </a:p>
          <a:p>
            <a:r>
              <a:rPr lang="en-US" dirty="0" smtClean="0">
                <a:effectLst>
                  <a:glow rad="38100">
                    <a:schemeClr val="bg1">
                      <a:lumMod val="50000"/>
                      <a:lumOff val="50000"/>
                      <a:alpha val="20000"/>
                    </a:schemeClr>
                  </a:glow>
                </a:effectLst>
                <a:latin typeface="Roboto Mono" panose="020B0604020202020204" charset="0"/>
                <a:ea typeface="Roboto Mono" panose="020B0604020202020204" charset="0"/>
              </a:rPr>
              <a:t>An approach of deep learning is experimented with. Three deep learning models RESNET_50, VGG_19 and </a:t>
            </a:r>
            <a:r>
              <a:rPr lang="en-US" dirty="0" err="1" smtClean="0">
                <a:effectLst>
                  <a:glow rad="38100">
                    <a:schemeClr val="bg1">
                      <a:lumMod val="50000"/>
                      <a:lumOff val="50000"/>
                      <a:alpha val="20000"/>
                    </a:schemeClr>
                  </a:glow>
                </a:effectLst>
                <a:latin typeface="Roboto Mono" panose="020B0604020202020204" charset="0"/>
                <a:ea typeface="Roboto Mono" panose="020B0604020202020204" charset="0"/>
              </a:rPr>
              <a:t>Mobile_Net</a:t>
            </a:r>
            <a:r>
              <a:rPr lang="en-US" dirty="0" smtClean="0">
                <a:effectLst>
                  <a:glow rad="38100">
                    <a:schemeClr val="bg1">
                      <a:lumMod val="50000"/>
                      <a:lumOff val="50000"/>
                      <a:alpha val="20000"/>
                    </a:schemeClr>
                  </a:glow>
                </a:effectLst>
                <a:latin typeface="Roboto Mono" panose="020B0604020202020204" charset="0"/>
                <a:ea typeface="Roboto Mono" panose="020B0604020202020204" charset="0"/>
              </a:rPr>
              <a:t> are tried and an accuracy of 42.03%, 42.03% and 39.13%.</a:t>
            </a:r>
          </a:p>
          <a:p>
            <a:r>
              <a:rPr lang="en-US" dirty="0" smtClean="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The accuracies may be very less due to limited number of dataset and in pre-processed format.</a:t>
            </a:r>
          </a:p>
          <a:p>
            <a:pPr marL="114300" indent="0">
              <a:buNone/>
            </a:pPr>
            <a:endParaRPr lang="en-US"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endParaRPr>
          </a:p>
        </p:txBody>
      </p:sp>
    </p:spTree>
    <p:extLst>
      <p:ext uri="{BB962C8B-B14F-4D97-AF65-F5344CB8AC3E}">
        <p14:creationId xmlns:p14="http://schemas.microsoft.com/office/powerpoint/2010/main" val="1483699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2A3-F27B-EE58-D043-0DAE5DDAC387}"/>
              </a:ext>
            </a:extLst>
          </p:cNvPr>
          <p:cNvSpPr>
            <a:spLocks noGrp="1"/>
          </p:cNvSpPr>
          <p:nvPr>
            <p:ph type="title"/>
          </p:nvPr>
        </p:nvSpPr>
        <p:spPr/>
        <p:txBody>
          <a:bodyPr>
            <a:normAutofit/>
          </a:bodyPr>
          <a:lstStyle/>
          <a:p>
            <a:r>
              <a:rPr lang="en-IN" b="1" dirty="0">
                <a:effectLst>
                  <a:glow rad="38100">
                    <a:schemeClr val="bg1">
                      <a:lumMod val="65000"/>
                      <a:lumOff val="35000"/>
                      <a:alpha val="40000"/>
                    </a:schemeClr>
                  </a:glow>
                </a:effectLst>
                <a:latin typeface="Roboto Mono" panose="020B0604020202020204" charset="0"/>
                <a:ea typeface="Roboto Mono" panose="020B0604020202020204" charset="0"/>
              </a:rPr>
              <a:t>Limitations</a:t>
            </a:r>
          </a:p>
        </p:txBody>
      </p:sp>
      <p:sp>
        <p:nvSpPr>
          <p:cNvPr id="3" name="Text Placeholder 2">
            <a:extLst>
              <a:ext uri="{FF2B5EF4-FFF2-40B4-BE49-F238E27FC236}">
                <a16:creationId xmlns:a16="http://schemas.microsoft.com/office/drawing/2014/main" id="{2CBE27E2-BF47-5829-B0EF-1AECEBBCB956}"/>
              </a:ext>
            </a:extLst>
          </p:cNvPr>
          <p:cNvSpPr>
            <a:spLocks noGrp="1"/>
          </p:cNvSpPr>
          <p:nvPr>
            <p:ph type="body" idx="1"/>
          </p:nvPr>
        </p:nvSpPr>
        <p:spPr/>
        <p:txBody>
          <a:bodyPr>
            <a:normAutofit/>
          </a:bodyPr>
          <a:lstStyle/>
          <a:p>
            <a:r>
              <a:rPr lang="en-US" sz="1600" dirty="0">
                <a:effectLst>
                  <a:glow rad="38100">
                    <a:schemeClr val="bg1">
                      <a:lumMod val="50000"/>
                      <a:lumOff val="50000"/>
                      <a:alpha val="20000"/>
                    </a:schemeClr>
                  </a:glow>
                </a:effectLst>
              </a:rPr>
              <a:t>Pypi and npm packages don’t have any stars/like, downloads and followers to define the authenticity of package.</a:t>
            </a:r>
            <a:br>
              <a:rPr lang="en-US" sz="1600" dirty="0">
                <a:effectLst>
                  <a:glow rad="38100">
                    <a:schemeClr val="bg1">
                      <a:lumMod val="50000"/>
                      <a:lumOff val="50000"/>
                      <a:alpha val="20000"/>
                    </a:schemeClr>
                  </a:glow>
                </a:effectLst>
              </a:rPr>
            </a:br>
            <a:endParaRPr lang="en-US" sz="1600" dirty="0">
              <a:effectLst>
                <a:glow rad="38100">
                  <a:schemeClr val="bg1">
                    <a:lumMod val="50000"/>
                    <a:lumOff val="50000"/>
                    <a:alpha val="20000"/>
                  </a:schemeClr>
                </a:glow>
              </a:effectLst>
            </a:endParaRPr>
          </a:p>
          <a:p>
            <a:r>
              <a:rPr lang="en-US" sz="1600" dirty="0">
                <a:effectLst>
                  <a:glow rad="38100">
                    <a:schemeClr val="bg1">
                      <a:lumMod val="50000"/>
                      <a:lumOff val="50000"/>
                      <a:alpha val="20000"/>
                    </a:schemeClr>
                  </a:glow>
                </a:effectLst>
              </a:rPr>
              <a:t>Pypi and npm only support command line download. So they need to be downloaded manually to specified folder.</a:t>
            </a:r>
            <a:br>
              <a:rPr lang="en-US" sz="1600" dirty="0">
                <a:effectLst>
                  <a:glow rad="38100">
                    <a:schemeClr val="bg1">
                      <a:lumMod val="50000"/>
                      <a:lumOff val="50000"/>
                      <a:alpha val="20000"/>
                    </a:schemeClr>
                  </a:glow>
                </a:effectLst>
              </a:rPr>
            </a:br>
            <a:endParaRPr lang="en-US" sz="1600" dirty="0">
              <a:effectLst>
                <a:glow rad="38100">
                  <a:schemeClr val="bg1">
                    <a:lumMod val="50000"/>
                    <a:lumOff val="50000"/>
                    <a:alpha val="20000"/>
                  </a:schemeClr>
                </a:glow>
              </a:effectLst>
            </a:endParaRPr>
          </a:p>
          <a:p>
            <a:r>
              <a:rPr lang="en-US" sz="1600" dirty="0">
                <a:effectLst>
                  <a:glow rad="38100">
                    <a:schemeClr val="bg1">
                      <a:lumMod val="50000"/>
                      <a:lumOff val="50000"/>
                      <a:alpha val="20000"/>
                    </a:schemeClr>
                  </a:glow>
                </a:effectLst>
              </a:rPr>
              <a:t>Score to define the authenticity of repository cannot be calculated effectively as the parameters are not on similar scale and data required to bring them on similar scale is not available.</a:t>
            </a:r>
            <a:br>
              <a:rPr lang="en-US" sz="1600" dirty="0">
                <a:effectLst>
                  <a:glow rad="38100">
                    <a:schemeClr val="bg1">
                      <a:lumMod val="50000"/>
                      <a:lumOff val="50000"/>
                      <a:alpha val="20000"/>
                    </a:schemeClr>
                  </a:glow>
                </a:effectLst>
              </a:rPr>
            </a:br>
            <a:endParaRPr lang="en-US" sz="1600" dirty="0">
              <a:effectLst>
                <a:glow rad="38100">
                  <a:schemeClr val="bg1">
                    <a:lumMod val="50000"/>
                    <a:lumOff val="50000"/>
                    <a:alpha val="20000"/>
                  </a:schemeClr>
                </a:glow>
              </a:effectLst>
            </a:endParaRPr>
          </a:p>
          <a:p>
            <a:r>
              <a:rPr lang="en-US" sz="1600" dirty="0">
                <a:effectLst>
                  <a:glow rad="38100">
                    <a:schemeClr val="bg1">
                      <a:lumMod val="50000"/>
                      <a:lumOff val="50000"/>
                      <a:alpha val="20000"/>
                    </a:schemeClr>
                  </a:glow>
                </a:effectLst>
              </a:rPr>
              <a:t>Limited availability of dataset for malware detection and classification.</a:t>
            </a:r>
          </a:p>
        </p:txBody>
      </p:sp>
    </p:spTree>
    <p:extLst>
      <p:ext uri="{BB962C8B-B14F-4D97-AF65-F5344CB8AC3E}">
        <p14:creationId xmlns:p14="http://schemas.microsoft.com/office/powerpoint/2010/main" val="3354968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2BF9E-5AB6-8104-E512-90C727962A5E}"/>
              </a:ext>
            </a:extLst>
          </p:cNvPr>
          <p:cNvSpPr>
            <a:spLocks noGrp="1"/>
          </p:cNvSpPr>
          <p:nvPr>
            <p:ph type="title"/>
          </p:nvPr>
        </p:nvSpPr>
        <p:spPr/>
        <p:txBody>
          <a:bodyPr>
            <a:normAutofit/>
          </a:bodyPr>
          <a:lstStyle/>
          <a:p>
            <a:r>
              <a:rPr lang="en-IN" b="1" dirty="0">
                <a:effectLst>
                  <a:glow rad="38100">
                    <a:schemeClr val="bg1">
                      <a:lumMod val="65000"/>
                      <a:lumOff val="35000"/>
                      <a:alpha val="40000"/>
                    </a:schemeClr>
                  </a:glow>
                </a:effectLst>
                <a:latin typeface="Roboto Mono" panose="020B0604020202020204" charset="0"/>
                <a:ea typeface="Roboto Mono" panose="020B0604020202020204" charset="0"/>
              </a:rPr>
              <a:t>Future Scope</a:t>
            </a:r>
          </a:p>
        </p:txBody>
      </p:sp>
      <p:sp>
        <p:nvSpPr>
          <p:cNvPr id="3" name="Text Placeholder 2">
            <a:extLst>
              <a:ext uri="{FF2B5EF4-FFF2-40B4-BE49-F238E27FC236}">
                <a16:creationId xmlns:a16="http://schemas.microsoft.com/office/drawing/2014/main" id="{9E375054-5971-95D3-E31F-4BCDC8D347B7}"/>
              </a:ext>
            </a:extLst>
          </p:cNvPr>
          <p:cNvSpPr>
            <a:spLocks noGrp="1"/>
          </p:cNvSpPr>
          <p:nvPr>
            <p:ph type="body" idx="1"/>
          </p:nvPr>
        </p:nvSpPr>
        <p:spPr/>
        <p:txBody>
          <a:bodyPr>
            <a:noAutofit/>
          </a:bodyPr>
          <a:lstStyle/>
          <a:p>
            <a: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t>The data for npm and pypi can be fetched using web scraper, but still it would be limited to predict authenticity.</a:t>
            </a:r>
            <a:b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br>
            <a:endParaRPr lang="en-US" sz="1600" dirty="0">
              <a:effectLst>
                <a:glow rad="38100">
                  <a:schemeClr val="bg1">
                    <a:lumMod val="50000"/>
                    <a:lumOff val="50000"/>
                    <a:alpha val="20000"/>
                  </a:schemeClr>
                </a:glow>
              </a:effectLst>
              <a:latin typeface="Roboto Mono" panose="020B0604020202020204" charset="0"/>
              <a:ea typeface="Roboto Mono" panose="020B0604020202020204" charset="0"/>
            </a:endParaRPr>
          </a:p>
          <a:p>
            <a: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t>Develop a code to download packages from pypi, npm and various other repositories via command line and other means.</a:t>
            </a:r>
            <a:b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br>
            <a:endParaRPr lang="en-US" sz="1600" dirty="0">
              <a:effectLst>
                <a:glow rad="38100">
                  <a:schemeClr val="bg1">
                    <a:lumMod val="50000"/>
                    <a:lumOff val="50000"/>
                    <a:alpha val="20000"/>
                  </a:schemeClr>
                </a:glow>
              </a:effectLst>
              <a:latin typeface="Roboto Mono" panose="020B0604020202020204" charset="0"/>
              <a:ea typeface="Roboto Mono" panose="020B0604020202020204" charset="0"/>
            </a:endParaRPr>
          </a:p>
          <a:p>
            <a: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t>Providing statistical data of required parameters, we can develop a mathematical model to calculate score to define  the authenticity of the repository.</a:t>
            </a:r>
            <a:b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br>
            <a:endParaRPr lang="en-US" sz="1600" dirty="0">
              <a:effectLst>
                <a:glow rad="38100">
                  <a:schemeClr val="bg1">
                    <a:lumMod val="50000"/>
                    <a:lumOff val="50000"/>
                    <a:alpha val="20000"/>
                  </a:schemeClr>
                </a:glow>
              </a:effectLst>
              <a:latin typeface="Roboto Mono" panose="020B0604020202020204" charset="0"/>
              <a:ea typeface="Roboto Mono" panose="020B0604020202020204" charset="0"/>
            </a:endParaRPr>
          </a:p>
          <a:p>
            <a: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t>Better dataset and ml/dl models can be used for </a:t>
            </a:r>
            <a:r>
              <a:rPr lang="en-US" sz="1600" dirty="0" smtClean="0">
                <a:effectLst>
                  <a:glow rad="38100">
                    <a:schemeClr val="bg1">
                      <a:lumMod val="50000"/>
                      <a:lumOff val="50000"/>
                      <a:alpha val="20000"/>
                    </a:schemeClr>
                  </a:glow>
                </a:effectLst>
                <a:latin typeface="Roboto Mono" panose="020B0604020202020204" charset="0"/>
                <a:ea typeface="Roboto Mono" panose="020B0604020202020204" charset="0"/>
              </a:rPr>
              <a:t>malware </a:t>
            </a:r>
            <a: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t>detection of malicious activity in the repository.</a:t>
            </a:r>
          </a:p>
        </p:txBody>
      </p:sp>
    </p:spTree>
    <p:extLst>
      <p:ext uri="{BB962C8B-B14F-4D97-AF65-F5344CB8AC3E}">
        <p14:creationId xmlns:p14="http://schemas.microsoft.com/office/powerpoint/2010/main" val="3698278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50ED9-1792-A016-C862-8FAA6CE4E110}"/>
              </a:ext>
            </a:extLst>
          </p:cNvPr>
          <p:cNvSpPr>
            <a:spLocks noGrp="1"/>
          </p:cNvSpPr>
          <p:nvPr>
            <p:ph type="title"/>
          </p:nvPr>
        </p:nvSpPr>
        <p:spPr>
          <a:xfrm>
            <a:off x="856060" y="457200"/>
            <a:ext cx="7429499" cy="3870960"/>
          </a:xfrm>
        </p:spPr>
        <p:txBody>
          <a:bodyPr>
            <a:normAutofit/>
          </a:bodyPr>
          <a:lstStyle/>
          <a:p>
            <a:pPr algn="ctr"/>
            <a:r>
              <a:rPr lang="en-US" sz="6000" dirty="0">
                <a:effectLst>
                  <a:glow rad="38100">
                    <a:schemeClr val="bg1">
                      <a:lumMod val="65000"/>
                      <a:lumOff val="35000"/>
                      <a:alpha val="40000"/>
                    </a:schemeClr>
                  </a:glow>
                </a:effectLst>
                <a:latin typeface="Roboto Mono" panose="020B0604020202020204" charset="0"/>
                <a:ea typeface="Roboto Mono" panose="020B0604020202020204" charset="0"/>
              </a:rPr>
              <a:t>THANK yoU!</a:t>
            </a:r>
            <a:endParaRPr lang="en-IN" sz="6000" dirty="0">
              <a:effectLst>
                <a:glow rad="38100">
                  <a:schemeClr val="bg1">
                    <a:lumMod val="65000"/>
                    <a:lumOff val="35000"/>
                    <a:alpha val="40000"/>
                  </a:schemeClr>
                </a:glow>
              </a:effectLst>
              <a:latin typeface="Roboto Mono" panose="020B0604020202020204" charset="0"/>
              <a:ea typeface="Roboto Mono" panose="020B0604020202020204" charset="0"/>
            </a:endParaRPr>
          </a:p>
        </p:txBody>
      </p:sp>
    </p:spTree>
    <p:extLst>
      <p:ext uri="{BB962C8B-B14F-4D97-AF65-F5344CB8AC3E}">
        <p14:creationId xmlns:p14="http://schemas.microsoft.com/office/powerpoint/2010/main" val="2951644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ADF4A-21A9-7EE9-6C81-2565464D1151}"/>
              </a:ext>
            </a:extLst>
          </p:cNvPr>
          <p:cNvSpPr>
            <a:spLocks noGrp="1"/>
          </p:cNvSpPr>
          <p:nvPr>
            <p:ph type="title"/>
          </p:nvPr>
        </p:nvSpPr>
        <p:spPr/>
        <p:txBody>
          <a:bodyPr>
            <a:noAutofit/>
          </a:bodyPr>
          <a:lstStyle/>
          <a:p>
            <a:r>
              <a:rPr lang="en-IN" b="1" dirty="0">
                <a:effectLst>
                  <a:glow rad="38100">
                    <a:schemeClr val="bg1">
                      <a:lumMod val="65000"/>
                      <a:lumOff val="35000"/>
                      <a:alpha val="40000"/>
                    </a:schemeClr>
                  </a:glow>
                </a:effectLst>
                <a:latin typeface="Roboto Mono" panose="020B0604020202020204" charset="0"/>
                <a:ea typeface="Roboto Mono" panose="020B0604020202020204" charset="0"/>
              </a:rPr>
              <a:t>Team members details</a:t>
            </a:r>
            <a:br>
              <a:rPr lang="en-IN" b="1" dirty="0">
                <a:effectLst>
                  <a:glow rad="38100">
                    <a:schemeClr val="bg1">
                      <a:lumMod val="65000"/>
                      <a:lumOff val="35000"/>
                      <a:alpha val="40000"/>
                    </a:schemeClr>
                  </a:glow>
                </a:effectLst>
                <a:latin typeface="Roboto Mono" panose="020B0604020202020204" charset="0"/>
                <a:ea typeface="Roboto Mono" panose="020B0604020202020204" charset="0"/>
              </a:rPr>
            </a:br>
            <a:endParaRPr lang="en-IN" b="1" dirty="0">
              <a:effectLst>
                <a:glow rad="38100">
                  <a:schemeClr val="bg1">
                    <a:lumMod val="65000"/>
                    <a:lumOff val="35000"/>
                    <a:alpha val="40000"/>
                  </a:schemeClr>
                </a:glow>
              </a:effectLst>
              <a:latin typeface="Roboto Mono" panose="020B0604020202020204" charset="0"/>
              <a:ea typeface="Roboto Mono" panose="020B0604020202020204" charset="0"/>
            </a:endParaRPr>
          </a:p>
        </p:txBody>
      </p:sp>
      <p:graphicFrame>
        <p:nvGraphicFramePr>
          <p:cNvPr id="4" name="Google Shape;106;p2">
            <a:extLst>
              <a:ext uri="{FF2B5EF4-FFF2-40B4-BE49-F238E27FC236}">
                <a16:creationId xmlns:a16="http://schemas.microsoft.com/office/drawing/2014/main" id="{0E7BB41F-0E12-5878-BE78-3E226B8D5D7E}"/>
              </a:ext>
            </a:extLst>
          </p:cNvPr>
          <p:cNvGraphicFramePr/>
          <p:nvPr>
            <p:extLst>
              <p:ext uri="{D42A27DB-BD31-4B8C-83A1-F6EECF244321}">
                <p14:modId xmlns:p14="http://schemas.microsoft.com/office/powerpoint/2010/main" val="4266914615"/>
              </p:ext>
            </p:extLst>
          </p:nvPr>
        </p:nvGraphicFramePr>
        <p:xfrm>
          <a:off x="434340" y="1479780"/>
          <a:ext cx="8183881" cy="2962800"/>
        </p:xfrm>
        <a:graphic>
          <a:graphicData uri="http://schemas.openxmlformats.org/drawingml/2006/table">
            <a:tbl>
              <a:tblPr>
                <a:tableStyleId>{BC89EF96-8CEA-46FF-86C4-4CE0E7609802}</a:tableStyleId>
              </a:tblPr>
              <a:tblGrid>
                <a:gridCol w="2365967">
                  <a:extLst>
                    <a:ext uri="{9D8B030D-6E8A-4147-A177-3AD203B41FA5}">
                      <a16:colId xmlns:a16="http://schemas.microsoft.com/office/drawing/2014/main" val="20000"/>
                    </a:ext>
                  </a:extLst>
                </a:gridCol>
                <a:gridCol w="2940968">
                  <a:extLst>
                    <a:ext uri="{9D8B030D-6E8A-4147-A177-3AD203B41FA5}">
                      <a16:colId xmlns:a16="http://schemas.microsoft.com/office/drawing/2014/main" val="20001"/>
                    </a:ext>
                  </a:extLst>
                </a:gridCol>
                <a:gridCol w="2876946">
                  <a:extLst>
                    <a:ext uri="{9D8B030D-6E8A-4147-A177-3AD203B41FA5}">
                      <a16:colId xmlns:a16="http://schemas.microsoft.com/office/drawing/2014/main" val="20002"/>
                    </a:ext>
                  </a:extLst>
                </a:gridCol>
              </a:tblGrid>
              <a:tr h="613000">
                <a:tc>
                  <a:txBody>
                    <a:bodyPr/>
                    <a:lstStyle/>
                    <a:p>
                      <a:pPr marL="0" marR="0" lvl="0" indent="0" algn="ctr" rtl="0">
                        <a:lnSpc>
                          <a:spcPct val="100000"/>
                        </a:lnSpc>
                        <a:spcBef>
                          <a:spcPts val="0"/>
                        </a:spcBef>
                        <a:spcAft>
                          <a:spcPts val="0"/>
                        </a:spcAft>
                        <a:buClr>
                          <a:srgbClr val="000000"/>
                        </a:buClr>
                        <a:buSzPts val="1000"/>
                        <a:buFont typeface="Arial"/>
                        <a:buNone/>
                      </a:pPr>
                      <a:r>
                        <a:rPr lang="en" sz="1400" b="1" u="none" strike="noStrike" cap="none" dirty="0">
                          <a:solidFill>
                            <a:schemeClr val="tx1"/>
                          </a:solidFill>
                          <a:latin typeface="Roboto Mono" panose="020B0604020202020204" charset="0"/>
                          <a:ea typeface="Roboto Mono" panose="020B0604020202020204" charset="0"/>
                          <a:sym typeface="Roboto Mono"/>
                        </a:rPr>
                        <a:t>Team Name</a:t>
                      </a:r>
                      <a:endParaRPr sz="1400" b="1" u="none" strike="noStrike" cap="none" dirty="0">
                        <a:solidFill>
                          <a:schemeClr val="tx1"/>
                        </a:solidFill>
                        <a:latin typeface="Roboto Mono" panose="020B0604020202020204" charset="0"/>
                        <a:ea typeface="Roboto Mono" panose="020B0604020202020204" charset="0"/>
                        <a:cs typeface="Roboto Mono"/>
                        <a:sym typeface="Roboto Mono"/>
                      </a:endParaRPr>
                    </a:p>
                  </a:txBody>
                  <a:tcPr marL="28575" marR="28575" marT="19050" marB="19050" anchor="ctr"/>
                </a:tc>
                <a:tc gridSpan="2">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solidFill>
                            <a:schemeClr val="tx1"/>
                          </a:solidFill>
                          <a:latin typeface="Roboto Mono" panose="020B0604020202020204" charset="0"/>
                          <a:ea typeface="Roboto Mono" panose="020B0604020202020204" charset="0"/>
                        </a:rPr>
                        <a:t>H1N1</a:t>
                      </a:r>
                      <a:endParaRPr sz="1400" u="none" strike="noStrike" cap="none" dirty="0">
                        <a:solidFill>
                          <a:schemeClr val="tx1"/>
                        </a:solidFill>
                        <a:latin typeface="Roboto Mono" panose="020B0604020202020204" charset="0"/>
                        <a:ea typeface="Roboto Mono" panose="020B0604020202020204" charset="0"/>
                      </a:endParaRPr>
                    </a:p>
                  </a:txBody>
                  <a:tcPr marL="28575" marR="28575" marT="19050" marB="19050" anchor="ctr"/>
                </a:tc>
                <a:tc hMerge="1">
                  <a:txBody>
                    <a:bodyPr/>
                    <a:lstStyle/>
                    <a:p>
                      <a:endParaRPr lang="en-US"/>
                    </a:p>
                  </a:txBody>
                  <a:tcPr/>
                </a:tc>
                <a:extLst>
                  <a:ext uri="{0D108BD9-81ED-4DB2-BD59-A6C34878D82A}">
                    <a16:rowId xmlns:a16="http://schemas.microsoft.com/office/drawing/2014/main" val="10000"/>
                  </a:ext>
                </a:extLst>
              </a:tr>
              <a:tr h="613000">
                <a:tc>
                  <a:txBody>
                    <a:bodyPr/>
                    <a:lstStyle/>
                    <a:p>
                      <a:pPr marL="0" marR="0" lvl="0" indent="0" algn="ctr" rtl="0">
                        <a:lnSpc>
                          <a:spcPct val="100000"/>
                        </a:lnSpc>
                        <a:spcBef>
                          <a:spcPts val="0"/>
                        </a:spcBef>
                        <a:spcAft>
                          <a:spcPts val="0"/>
                        </a:spcAft>
                        <a:buClr>
                          <a:srgbClr val="000000"/>
                        </a:buClr>
                        <a:buSzPts val="1000"/>
                        <a:buFont typeface="Arial"/>
                        <a:buNone/>
                      </a:pPr>
                      <a:r>
                        <a:rPr lang="en" sz="1400" b="1" u="none" strike="noStrike" cap="none" dirty="0">
                          <a:solidFill>
                            <a:schemeClr val="tx1"/>
                          </a:solidFill>
                          <a:latin typeface="Roboto Mono" panose="020B0604020202020204" charset="0"/>
                          <a:ea typeface="Roboto Mono" panose="020B0604020202020204" charset="0"/>
                          <a:sym typeface="Roboto Mono"/>
                        </a:rPr>
                        <a:t>Institute Name</a:t>
                      </a:r>
                      <a:endParaRPr sz="1400" b="1" u="none" strike="noStrike" cap="none" dirty="0">
                        <a:solidFill>
                          <a:schemeClr val="tx1"/>
                        </a:solidFill>
                        <a:latin typeface="Roboto Mono" panose="020B0604020202020204" charset="0"/>
                        <a:ea typeface="Roboto Mono" panose="020B0604020202020204" charset="0"/>
                        <a:cs typeface="Roboto Mono"/>
                        <a:sym typeface="Roboto Mono"/>
                      </a:endParaRPr>
                    </a:p>
                  </a:txBody>
                  <a:tcPr marL="28575" marR="28575" marT="19050" marB="19050" anchor="ctr"/>
                </a:tc>
                <a:tc gridSpan="2">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solidFill>
                            <a:schemeClr val="tx1"/>
                          </a:solidFill>
                          <a:latin typeface="Roboto Mono" panose="020B0604020202020204" charset="0"/>
                          <a:ea typeface="Roboto Mono" panose="020B0604020202020204" charset="0"/>
                        </a:rPr>
                        <a:t>Vishwakarma Institute of Technology, Pune </a:t>
                      </a:r>
                      <a:endParaRPr sz="1400" u="none" strike="noStrike" cap="none" dirty="0">
                        <a:solidFill>
                          <a:schemeClr val="tx1"/>
                        </a:solidFill>
                        <a:latin typeface="Roboto Mono" panose="020B0604020202020204" charset="0"/>
                        <a:ea typeface="Roboto Mono" panose="020B0604020202020204" charset="0"/>
                      </a:endParaRPr>
                    </a:p>
                  </a:txBody>
                  <a:tcPr marL="28575" marR="28575" marT="19050" marB="19050" anchor="ctr"/>
                </a:tc>
                <a:tc hMerge="1">
                  <a:txBody>
                    <a:bodyPr/>
                    <a:lstStyle/>
                    <a:p>
                      <a:endParaRPr lang="en-US"/>
                    </a:p>
                  </a:txBody>
                  <a:tcPr/>
                </a:tc>
                <a:extLst>
                  <a:ext uri="{0D108BD9-81ED-4DB2-BD59-A6C34878D82A}">
                    <a16:rowId xmlns:a16="http://schemas.microsoft.com/office/drawing/2014/main" val="10001"/>
                  </a:ext>
                </a:extLst>
              </a:tr>
              <a:tr h="510800">
                <a:tc>
                  <a:txBody>
                    <a:bodyPr/>
                    <a:lstStyle/>
                    <a:p>
                      <a:pPr marL="0" marR="0" lvl="0" indent="0" algn="ctr" rtl="0">
                        <a:lnSpc>
                          <a:spcPct val="100000"/>
                        </a:lnSpc>
                        <a:spcBef>
                          <a:spcPts val="0"/>
                        </a:spcBef>
                        <a:spcAft>
                          <a:spcPts val="0"/>
                        </a:spcAft>
                        <a:buClr>
                          <a:srgbClr val="000000"/>
                        </a:buClr>
                        <a:buSzPts val="1000"/>
                        <a:buFont typeface="Arial"/>
                        <a:buNone/>
                      </a:pPr>
                      <a:r>
                        <a:rPr lang="en" sz="1400" b="1" u="none" strike="noStrike" cap="none" dirty="0">
                          <a:solidFill>
                            <a:schemeClr val="tx1"/>
                          </a:solidFill>
                          <a:latin typeface="Roboto Mono" panose="020B0604020202020204" charset="0"/>
                          <a:ea typeface="Roboto Mono" panose="020B0604020202020204" charset="0"/>
                          <a:sym typeface="Roboto Mono"/>
                        </a:rPr>
                        <a:t>Team Members &gt;</a:t>
                      </a:r>
                      <a:endParaRPr sz="1400" b="1" u="none" strike="noStrike" cap="none" dirty="0">
                        <a:solidFill>
                          <a:schemeClr val="tx1"/>
                        </a:solidFill>
                        <a:latin typeface="Roboto Mono" panose="020B0604020202020204" charset="0"/>
                        <a:ea typeface="Roboto Mono" panose="020B0604020202020204" charset="0"/>
                        <a:cs typeface="Roboto Mono"/>
                        <a:sym typeface="Roboto Mono"/>
                      </a:endParaRPr>
                    </a:p>
                  </a:txBody>
                  <a:tcPr marL="28575" marR="28575" marT="19050" marB="19050" anchor="ctr"/>
                </a:tc>
                <a:tc>
                  <a:txBody>
                    <a:bodyPr/>
                    <a:lstStyle/>
                    <a:p>
                      <a:pPr marL="0" marR="0" lvl="0" indent="0" algn="ctr" rtl="0">
                        <a:lnSpc>
                          <a:spcPct val="115000"/>
                        </a:lnSpc>
                        <a:spcBef>
                          <a:spcPts val="0"/>
                        </a:spcBef>
                        <a:spcAft>
                          <a:spcPts val="0"/>
                        </a:spcAft>
                        <a:buClr>
                          <a:srgbClr val="000000"/>
                        </a:buClr>
                        <a:buSzPts val="1000"/>
                        <a:buFont typeface="Arial"/>
                        <a:buNone/>
                      </a:pPr>
                      <a:r>
                        <a:rPr lang="en" sz="1400" b="1" u="none" strike="noStrike" cap="none">
                          <a:solidFill>
                            <a:schemeClr val="tx1"/>
                          </a:solidFill>
                          <a:latin typeface="Roboto Mono" panose="020B0604020202020204" charset="0"/>
                          <a:ea typeface="Roboto Mono" panose="020B0604020202020204" charset="0"/>
                          <a:sym typeface="Roboto Mono"/>
                        </a:rPr>
                        <a:t>1 (Leader)</a:t>
                      </a:r>
                      <a:endParaRPr sz="1400" b="1" u="none" strike="noStrike" cap="none">
                        <a:solidFill>
                          <a:schemeClr val="tx1"/>
                        </a:solidFill>
                        <a:latin typeface="Roboto Mono" panose="020B0604020202020204" charset="0"/>
                        <a:ea typeface="Roboto Mono" panose="020B0604020202020204" charset="0"/>
                        <a:cs typeface="Roboto Mono"/>
                        <a:sym typeface="Roboto Mono"/>
                      </a:endParaRPr>
                    </a:p>
                  </a:txBody>
                  <a:tcPr marL="28575" marR="28575" marT="19050" marB="19050" anchor="ctr"/>
                </a:tc>
                <a:tc>
                  <a:txBody>
                    <a:bodyPr/>
                    <a:lstStyle/>
                    <a:p>
                      <a:pPr marL="0" marR="0" lvl="0" indent="0" algn="ctr" rtl="0">
                        <a:lnSpc>
                          <a:spcPct val="115000"/>
                        </a:lnSpc>
                        <a:spcBef>
                          <a:spcPts val="0"/>
                        </a:spcBef>
                        <a:spcAft>
                          <a:spcPts val="0"/>
                        </a:spcAft>
                        <a:buClr>
                          <a:srgbClr val="000000"/>
                        </a:buClr>
                        <a:buSzPts val="1000"/>
                        <a:buFont typeface="Arial"/>
                        <a:buNone/>
                      </a:pPr>
                      <a:r>
                        <a:rPr lang="en" sz="1400" b="1" u="none" strike="noStrike" cap="none" dirty="0">
                          <a:solidFill>
                            <a:schemeClr val="tx1"/>
                          </a:solidFill>
                          <a:latin typeface="Roboto Mono" panose="020B0604020202020204" charset="0"/>
                          <a:ea typeface="Roboto Mono" panose="020B0604020202020204" charset="0"/>
                          <a:sym typeface="Roboto Mono"/>
                        </a:rPr>
                        <a:t>2</a:t>
                      </a:r>
                    </a:p>
                  </a:txBody>
                  <a:tcPr marL="28575" marR="28575" marT="19050" marB="19050" anchor="ctr"/>
                </a:tc>
                <a:extLst>
                  <a:ext uri="{0D108BD9-81ED-4DB2-BD59-A6C34878D82A}">
                    <a16:rowId xmlns:a16="http://schemas.microsoft.com/office/drawing/2014/main" val="10002"/>
                  </a:ext>
                </a:extLst>
              </a:tr>
              <a:tr h="613000">
                <a:tc>
                  <a:txBody>
                    <a:bodyPr/>
                    <a:lstStyle/>
                    <a:p>
                      <a:pPr marL="0" marR="0" lvl="0" indent="0" algn="ctr" rtl="0">
                        <a:lnSpc>
                          <a:spcPct val="100000"/>
                        </a:lnSpc>
                        <a:spcBef>
                          <a:spcPts val="0"/>
                        </a:spcBef>
                        <a:spcAft>
                          <a:spcPts val="0"/>
                        </a:spcAft>
                        <a:buClr>
                          <a:srgbClr val="000000"/>
                        </a:buClr>
                        <a:buSzPts val="1000"/>
                        <a:buFont typeface="Arial"/>
                        <a:buNone/>
                      </a:pPr>
                      <a:r>
                        <a:rPr lang="en" sz="1400" b="1" u="none" strike="noStrike" cap="none" dirty="0">
                          <a:solidFill>
                            <a:schemeClr val="tx1"/>
                          </a:solidFill>
                          <a:latin typeface="Roboto Mono" panose="020B0604020202020204" charset="0"/>
                          <a:ea typeface="Roboto Mono" panose="020B0604020202020204" charset="0"/>
                          <a:sym typeface="Roboto Mono"/>
                        </a:rPr>
                        <a:t>Name</a:t>
                      </a:r>
                      <a:endParaRPr sz="1400" b="1" u="none" strike="noStrike" cap="none" dirty="0">
                        <a:solidFill>
                          <a:schemeClr val="tx1"/>
                        </a:solidFill>
                        <a:latin typeface="Roboto Mono" panose="020B0604020202020204" charset="0"/>
                        <a:ea typeface="Roboto Mono" panose="020B0604020202020204" charset="0"/>
                        <a:cs typeface="Roboto Mono"/>
                        <a:sym typeface="Roboto Mono"/>
                      </a:endParaRPr>
                    </a:p>
                  </a:txBody>
                  <a:tcPr marL="28575" marR="28575" marT="19050" marB="19050"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solidFill>
                            <a:schemeClr val="tx1"/>
                          </a:solidFill>
                          <a:latin typeface="Roboto Mono" panose="020B0604020202020204" charset="0"/>
                          <a:ea typeface="Roboto Mono" panose="020B0604020202020204" charset="0"/>
                        </a:rPr>
                        <a:t>Harsh Satpute</a:t>
                      </a:r>
                      <a:endParaRPr sz="1400" u="none" strike="noStrike" cap="none" dirty="0">
                        <a:solidFill>
                          <a:schemeClr val="tx1"/>
                        </a:solidFill>
                        <a:latin typeface="Roboto Mono" panose="020B0604020202020204" charset="0"/>
                        <a:ea typeface="Roboto Mono" panose="020B0604020202020204" charset="0"/>
                      </a:endParaRPr>
                    </a:p>
                  </a:txBody>
                  <a:tcPr marL="28575" marR="28575" marT="19050" marB="19050"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solidFill>
                            <a:schemeClr val="tx1"/>
                          </a:solidFill>
                          <a:latin typeface="Roboto Mono" panose="020B0604020202020204" charset="0"/>
                          <a:ea typeface="Roboto Mono" panose="020B0604020202020204" charset="0"/>
                        </a:rPr>
                        <a:t>Niranjan Bharate</a:t>
                      </a:r>
                      <a:endParaRPr sz="1400" u="none" strike="noStrike" cap="none" dirty="0">
                        <a:solidFill>
                          <a:schemeClr val="tx1"/>
                        </a:solidFill>
                        <a:latin typeface="Roboto Mono" panose="020B0604020202020204" charset="0"/>
                        <a:ea typeface="Roboto Mono" panose="020B0604020202020204" charset="0"/>
                      </a:endParaRPr>
                    </a:p>
                  </a:txBody>
                  <a:tcPr marL="28575" marR="28575" marT="19050" marB="19050" anchor="ctr"/>
                </a:tc>
                <a:extLst>
                  <a:ext uri="{0D108BD9-81ED-4DB2-BD59-A6C34878D82A}">
                    <a16:rowId xmlns:a16="http://schemas.microsoft.com/office/drawing/2014/main" val="10003"/>
                  </a:ext>
                </a:extLst>
              </a:tr>
              <a:tr h="613000">
                <a:tc>
                  <a:txBody>
                    <a:bodyPr/>
                    <a:lstStyle/>
                    <a:p>
                      <a:pPr marL="0" marR="0" lvl="0" indent="0" algn="ctr" rtl="0">
                        <a:lnSpc>
                          <a:spcPct val="100000"/>
                        </a:lnSpc>
                        <a:spcBef>
                          <a:spcPts val="0"/>
                        </a:spcBef>
                        <a:spcAft>
                          <a:spcPts val="0"/>
                        </a:spcAft>
                        <a:buClr>
                          <a:srgbClr val="000000"/>
                        </a:buClr>
                        <a:buSzPts val="1000"/>
                        <a:buFont typeface="Arial"/>
                        <a:buNone/>
                      </a:pPr>
                      <a:r>
                        <a:rPr lang="en" sz="1400" b="1" u="none" strike="noStrike" cap="none">
                          <a:solidFill>
                            <a:schemeClr val="tx1"/>
                          </a:solidFill>
                          <a:latin typeface="Roboto Mono" panose="020B0604020202020204" charset="0"/>
                          <a:ea typeface="Roboto Mono" panose="020B0604020202020204" charset="0"/>
                          <a:sym typeface="Roboto Mono"/>
                        </a:rPr>
                        <a:t>Batch</a:t>
                      </a:r>
                      <a:endParaRPr sz="1400" b="1" u="none" strike="noStrike" cap="none">
                        <a:solidFill>
                          <a:schemeClr val="tx1"/>
                        </a:solidFill>
                        <a:latin typeface="Roboto Mono" panose="020B0604020202020204" charset="0"/>
                        <a:ea typeface="Roboto Mono" panose="020B0604020202020204" charset="0"/>
                        <a:cs typeface="Roboto Mono"/>
                        <a:sym typeface="Roboto Mono"/>
                      </a:endParaRPr>
                    </a:p>
                  </a:txBody>
                  <a:tcPr marL="28575" marR="28575" marT="19050" marB="19050"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solidFill>
                            <a:schemeClr val="tx1"/>
                          </a:solidFill>
                          <a:latin typeface="Roboto Mono" panose="020B0604020202020204" charset="0"/>
                          <a:ea typeface="Roboto Mono" panose="020B0604020202020204" charset="0"/>
                        </a:rPr>
                        <a:t>2019-2023</a:t>
                      </a:r>
                      <a:endParaRPr sz="1400" u="none" strike="noStrike" cap="none" dirty="0">
                        <a:solidFill>
                          <a:schemeClr val="tx1"/>
                        </a:solidFill>
                        <a:latin typeface="Roboto Mono" panose="020B0604020202020204" charset="0"/>
                        <a:ea typeface="Roboto Mono" panose="020B0604020202020204" charset="0"/>
                      </a:endParaRPr>
                    </a:p>
                  </a:txBody>
                  <a:tcPr marL="28575" marR="28575" marT="19050" marB="19050"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solidFill>
                            <a:schemeClr val="tx1"/>
                          </a:solidFill>
                          <a:latin typeface="Roboto Mono" panose="020B0604020202020204" charset="0"/>
                          <a:ea typeface="Roboto Mono" panose="020B0604020202020204" charset="0"/>
                        </a:rPr>
                        <a:t>2019-2023</a:t>
                      </a:r>
                      <a:endParaRPr sz="1400" u="none" strike="noStrike" cap="none" dirty="0">
                        <a:solidFill>
                          <a:schemeClr val="tx1"/>
                        </a:solidFill>
                        <a:latin typeface="Roboto Mono" panose="020B0604020202020204" charset="0"/>
                        <a:ea typeface="Roboto Mono" panose="020B0604020202020204" charset="0"/>
                      </a:endParaRPr>
                    </a:p>
                  </a:txBody>
                  <a:tcPr marL="28575" marR="28575" marT="19050" marB="1905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71221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5EE7E-428D-6F94-1874-4F5AF6864775}"/>
              </a:ext>
            </a:extLst>
          </p:cNvPr>
          <p:cNvSpPr>
            <a:spLocks noGrp="1"/>
          </p:cNvSpPr>
          <p:nvPr>
            <p:ph type="title"/>
          </p:nvPr>
        </p:nvSpPr>
        <p:spPr/>
        <p:txBody>
          <a:bodyPr>
            <a:normAutofit/>
          </a:bodyPr>
          <a:lstStyle/>
          <a:p>
            <a:r>
              <a:rPr lang="en-IN" b="1" dirty="0">
                <a:effectLst>
                  <a:glow rad="38100">
                    <a:schemeClr val="bg1">
                      <a:lumMod val="65000"/>
                      <a:lumOff val="35000"/>
                      <a:alpha val="40000"/>
                    </a:schemeClr>
                  </a:glow>
                </a:effectLst>
                <a:latin typeface="Roboto Mono" panose="020B0604020202020204" charset="0"/>
                <a:ea typeface="Roboto Mono" panose="020B0604020202020204" charset="0"/>
              </a:rPr>
              <a:t>Glossary</a:t>
            </a:r>
          </a:p>
        </p:txBody>
      </p:sp>
      <p:sp>
        <p:nvSpPr>
          <p:cNvPr id="3" name="Text Placeholder 2">
            <a:extLst>
              <a:ext uri="{FF2B5EF4-FFF2-40B4-BE49-F238E27FC236}">
                <a16:creationId xmlns:a16="http://schemas.microsoft.com/office/drawing/2014/main" id="{B6A25CFF-135C-82A3-44CB-F019770AF9D7}"/>
              </a:ext>
            </a:extLst>
          </p:cNvPr>
          <p:cNvSpPr>
            <a:spLocks noGrp="1"/>
          </p:cNvSpPr>
          <p:nvPr>
            <p:ph type="body" idx="1"/>
          </p:nvPr>
        </p:nvSpPr>
        <p:spPr/>
        <p:txBody>
          <a:bodyPr>
            <a:normAutofit/>
          </a:bodyPr>
          <a:lstStyle/>
          <a:p>
            <a: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t>YARA: Yet Another Recursive/Ridiculous Acronym.</a:t>
            </a:r>
            <a:b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br>
            <a: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t> </a:t>
            </a:r>
          </a:p>
          <a:p>
            <a: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t>ML: Machine Learning.</a:t>
            </a:r>
            <a:b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br>
            <a:endParaRPr lang="en-US" sz="1600" dirty="0">
              <a:effectLst>
                <a:glow rad="38100">
                  <a:schemeClr val="bg1">
                    <a:lumMod val="50000"/>
                    <a:lumOff val="50000"/>
                    <a:alpha val="20000"/>
                  </a:schemeClr>
                </a:glow>
              </a:effectLst>
              <a:latin typeface="Roboto Mono" panose="020B0604020202020204" charset="0"/>
              <a:ea typeface="Roboto Mono" panose="020B0604020202020204" charset="0"/>
            </a:endParaRPr>
          </a:p>
          <a:p>
            <a: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t>DL: Deep Learning.</a:t>
            </a:r>
            <a:b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br>
            <a:endParaRPr lang="en-US" sz="1600" dirty="0">
              <a:effectLst>
                <a:glow rad="38100">
                  <a:schemeClr val="bg1">
                    <a:lumMod val="50000"/>
                    <a:lumOff val="50000"/>
                    <a:alpha val="20000"/>
                  </a:schemeClr>
                </a:glow>
              </a:effectLst>
              <a:latin typeface="Roboto Mono" panose="020B0604020202020204" charset="0"/>
              <a:ea typeface="Roboto Mono" panose="020B0604020202020204" charset="0"/>
            </a:endParaRPr>
          </a:p>
          <a:p>
            <a: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t>CNN: Convolutional Neural Network.</a:t>
            </a:r>
            <a:endParaRPr lang="en-IN" sz="1600" dirty="0">
              <a:effectLst>
                <a:glow rad="38100">
                  <a:schemeClr val="bg1">
                    <a:lumMod val="50000"/>
                    <a:lumOff val="50000"/>
                    <a:alpha val="20000"/>
                  </a:schemeClr>
                </a:glow>
              </a:effectLst>
              <a:latin typeface="Roboto Mono" panose="020B0604020202020204" charset="0"/>
              <a:ea typeface="Roboto Mono" panose="020B0604020202020204" charset="0"/>
            </a:endParaRPr>
          </a:p>
        </p:txBody>
      </p:sp>
    </p:spTree>
    <p:extLst>
      <p:ext uri="{BB962C8B-B14F-4D97-AF65-F5344CB8AC3E}">
        <p14:creationId xmlns:p14="http://schemas.microsoft.com/office/powerpoint/2010/main" val="676283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CB0EA-36A6-52A9-77EE-AC63CC1A779C}"/>
              </a:ext>
            </a:extLst>
          </p:cNvPr>
          <p:cNvSpPr>
            <a:spLocks noGrp="1"/>
          </p:cNvSpPr>
          <p:nvPr>
            <p:ph type="title"/>
          </p:nvPr>
        </p:nvSpPr>
        <p:spPr/>
        <p:txBody>
          <a:bodyPr>
            <a:normAutofit/>
          </a:bodyPr>
          <a:lstStyle/>
          <a:p>
            <a:r>
              <a:rPr lang="en-IN" b="1" dirty="0">
                <a:effectLst>
                  <a:glow rad="38100">
                    <a:schemeClr val="bg1">
                      <a:lumMod val="65000"/>
                      <a:lumOff val="35000"/>
                      <a:alpha val="40000"/>
                    </a:schemeClr>
                  </a:glow>
                </a:effectLst>
                <a:latin typeface="Roboto Mono" panose="020B0604020202020204" charset="0"/>
                <a:ea typeface="Roboto Mono" panose="020B0604020202020204" charset="0"/>
              </a:rPr>
              <a:t>Use-cases</a:t>
            </a:r>
          </a:p>
        </p:txBody>
      </p:sp>
      <p:sp>
        <p:nvSpPr>
          <p:cNvPr id="3" name="Text Placeholder 2">
            <a:extLst>
              <a:ext uri="{FF2B5EF4-FFF2-40B4-BE49-F238E27FC236}">
                <a16:creationId xmlns:a16="http://schemas.microsoft.com/office/drawing/2014/main" id="{1ECBC0D3-6A6E-4E45-9683-35C230C59333}"/>
              </a:ext>
            </a:extLst>
          </p:cNvPr>
          <p:cNvSpPr>
            <a:spLocks noGrp="1"/>
          </p:cNvSpPr>
          <p:nvPr>
            <p:ph type="body" idx="1"/>
          </p:nvPr>
        </p:nvSpPr>
        <p:spPr/>
        <p:txBody>
          <a:bodyPr/>
          <a:lstStyle/>
          <a:p>
            <a:r>
              <a:rPr lang="en-US" dirty="0">
                <a:effectLst>
                  <a:glow rad="38100">
                    <a:schemeClr val="bg1">
                      <a:lumMod val="50000"/>
                      <a:lumOff val="50000"/>
                      <a:alpha val="20000"/>
                    </a:schemeClr>
                  </a:glow>
                </a:effectLst>
                <a:latin typeface="Roboto Mono" panose="020B0604020202020204" charset="0"/>
                <a:ea typeface="Roboto Mono" panose="020B0604020202020204" charset="0"/>
              </a:rPr>
              <a:t>Used to validate code.</a:t>
            </a:r>
            <a:br>
              <a:rPr lang="en-US" dirty="0">
                <a:effectLst>
                  <a:glow rad="38100">
                    <a:schemeClr val="bg1">
                      <a:lumMod val="50000"/>
                      <a:lumOff val="50000"/>
                      <a:alpha val="20000"/>
                    </a:schemeClr>
                  </a:glow>
                </a:effectLst>
                <a:latin typeface="Roboto Mono" panose="020B0604020202020204" charset="0"/>
                <a:ea typeface="Roboto Mono" panose="020B0604020202020204" charset="0"/>
              </a:rPr>
            </a:br>
            <a:endParaRPr lang="en-US" dirty="0">
              <a:effectLst>
                <a:glow rad="38100">
                  <a:schemeClr val="bg1">
                    <a:lumMod val="50000"/>
                    <a:lumOff val="50000"/>
                    <a:alpha val="20000"/>
                  </a:schemeClr>
                </a:glow>
              </a:effectLst>
              <a:latin typeface="Roboto Mono" panose="020B0604020202020204" charset="0"/>
              <a:ea typeface="Roboto Mono" panose="020B0604020202020204" charset="0"/>
            </a:endParaRPr>
          </a:p>
          <a:p>
            <a:r>
              <a:rPr lang="en-US" dirty="0">
                <a:effectLst>
                  <a:glow rad="38100">
                    <a:schemeClr val="bg1">
                      <a:lumMod val="50000"/>
                      <a:lumOff val="50000"/>
                      <a:alpha val="20000"/>
                    </a:schemeClr>
                  </a:glow>
                </a:effectLst>
                <a:latin typeface="Roboto Mono" panose="020B0604020202020204" charset="0"/>
                <a:ea typeface="Roboto Mono" panose="020B0604020202020204" charset="0"/>
              </a:rPr>
              <a:t>Used to validate repository.</a:t>
            </a:r>
            <a:br>
              <a:rPr lang="en-US" dirty="0">
                <a:effectLst>
                  <a:glow rad="38100">
                    <a:schemeClr val="bg1">
                      <a:lumMod val="50000"/>
                      <a:lumOff val="50000"/>
                      <a:alpha val="20000"/>
                    </a:schemeClr>
                  </a:glow>
                </a:effectLst>
                <a:latin typeface="Roboto Mono" panose="020B0604020202020204" charset="0"/>
                <a:ea typeface="Roboto Mono" panose="020B0604020202020204" charset="0"/>
              </a:rPr>
            </a:br>
            <a:endParaRPr lang="en-US" dirty="0">
              <a:effectLst>
                <a:glow rad="38100">
                  <a:schemeClr val="bg1">
                    <a:lumMod val="50000"/>
                    <a:lumOff val="50000"/>
                    <a:alpha val="20000"/>
                  </a:schemeClr>
                </a:glow>
              </a:effectLst>
              <a:latin typeface="Roboto Mono" panose="020B0604020202020204" charset="0"/>
              <a:ea typeface="Roboto Mono" panose="020B0604020202020204" charset="0"/>
            </a:endParaRPr>
          </a:p>
          <a:p>
            <a:r>
              <a:rPr lang="en-US" dirty="0">
                <a:effectLst>
                  <a:glow rad="38100">
                    <a:schemeClr val="bg1">
                      <a:lumMod val="50000"/>
                      <a:lumOff val="50000"/>
                      <a:alpha val="20000"/>
                    </a:schemeClr>
                  </a:glow>
                </a:effectLst>
                <a:latin typeface="Roboto Mono" panose="020B0604020202020204" charset="0"/>
                <a:ea typeface="Roboto Mono" panose="020B0604020202020204" charset="0"/>
              </a:rPr>
              <a:t>Summarization of repositories rating.</a:t>
            </a:r>
            <a:br>
              <a:rPr lang="en-US" dirty="0">
                <a:effectLst>
                  <a:glow rad="38100">
                    <a:schemeClr val="bg1">
                      <a:lumMod val="50000"/>
                      <a:lumOff val="50000"/>
                      <a:alpha val="20000"/>
                    </a:schemeClr>
                  </a:glow>
                </a:effectLst>
                <a:latin typeface="Roboto Mono" panose="020B0604020202020204" charset="0"/>
                <a:ea typeface="Roboto Mono" panose="020B0604020202020204" charset="0"/>
              </a:rPr>
            </a:br>
            <a:endParaRPr lang="en-US" dirty="0">
              <a:effectLst>
                <a:glow rad="38100">
                  <a:schemeClr val="bg1">
                    <a:lumMod val="50000"/>
                    <a:lumOff val="50000"/>
                    <a:alpha val="20000"/>
                  </a:schemeClr>
                </a:glow>
              </a:effectLst>
              <a:latin typeface="Roboto Mono" panose="020B0604020202020204" charset="0"/>
              <a:ea typeface="Roboto Mono" panose="020B0604020202020204" charset="0"/>
            </a:endParaRPr>
          </a:p>
          <a:p>
            <a:r>
              <a:rPr lang="en-US" dirty="0">
                <a:effectLst>
                  <a:glow rad="38100">
                    <a:schemeClr val="bg1">
                      <a:lumMod val="50000"/>
                      <a:lumOff val="50000"/>
                      <a:alpha val="20000"/>
                    </a:schemeClr>
                  </a:glow>
                </a:effectLst>
                <a:latin typeface="Roboto Mono" panose="020B0604020202020204" charset="0"/>
                <a:ea typeface="Roboto Mono" panose="020B0604020202020204" charset="0"/>
              </a:rPr>
              <a:t>Summarization of threats in code files.</a:t>
            </a:r>
          </a:p>
        </p:txBody>
      </p:sp>
    </p:spTree>
    <p:extLst>
      <p:ext uri="{BB962C8B-B14F-4D97-AF65-F5344CB8AC3E}">
        <p14:creationId xmlns:p14="http://schemas.microsoft.com/office/powerpoint/2010/main" val="375808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340C3-1C9D-260E-3642-2434F2B3FD4E}"/>
              </a:ext>
            </a:extLst>
          </p:cNvPr>
          <p:cNvSpPr>
            <a:spLocks noGrp="1"/>
          </p:cNvSpPr>
          <p:nvPr>
            <p:ph type="title"/>
          </p:nvPr>
        </p:nvSpPr>
        <p:spPr/>
        <p:txBody>
          <a:bodyPr>
            <a:normAutofit/>
          </a:bodyPr>
          <a:lstStyle/>
          <a:p>
            <a:r>
              <a:rPr lang="en-IN" b="1" dirty="0">
                <a:effectLst>
                  <a:glow rad="38100">
                    <a:schemeClr val="bg1">
                      <a:lumMod val="65000"/>
                      <a:lumOff val="35000"/>
                      <a:alpha val="40000"/>
                    </a:schemeClr>
                  </a:glow>
                </a:effectLst>
                <a:latin typeface="Roboto Mono" panose="020B0604020202020204" charset="0"/>
                <a:ea typeface="Roboto Mono" panose="020B0604020202020204" charset="0"/>
              </a:rPr>
              <a:t>Solution statement/ Proposed approach</a:t>
            </a:r>
          </a:p>
        </p:txBody>
      </p:sp>
      <p:sp>
        <p:nvSpPr>
          <p:cNvPr id="3" name="Text Placeholder 2">
            <a:extLst>
              <a:ext uri="{FF2B5EF4-FFF2-40B4-BE49-F238E27FC236}">
                <a16:creationId xmlns:a16="http://schemas.microsoft.com/office/drawing/2014/main" id="{C8F1CEC2-E048-365E-14F4-FF9D6D21F9A5}"/>
              </a:ext>
            </a:extLst>
          </p:cNvPr>
          <p:cNvSpPr>
            <a:spLocks noGrp="1"/>
          </p:cNvSpPr>
          <p:nvPr>
            <p:ph type="body" idx="1"/>
          </p:nvPr>
        </p:nvSpPr>
        <p:spPr/>
        <p:txBody>
          <a:bodyPr>
            <a:normAutofit/>
          </a:bodyPr>
          <a:lstStyle/>
          <a:p>
            <a: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t>Collecting information about repository and its contributors.</a:t>
            </a:r>
            <a:b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br>
            <a:endParaRPr lang="en-US" sz="1600" dirty="0">
              <a:effectLst>
                <a:glow rad="38100">
                  <a:schemeClr val="bg1">
                    <a:lumMod val="50000"/>
                    <a:lumOff val="50000"/>
                    <a:alpha val="20000"/>
                  </a:schemeClr>
                </a:glow>
              </a:effectLst>
              <a:latin typeface="Roboto Mono" panose="020B0604020202020204" charset="0"/>
              <a:ea typeface="Roboto Mono" panose="020B0604020202020204" charset="0"/>
            </a:endParaRPr>
          </a:p>
          <a:p>
            <a: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t>Processing the information to categorize repository into defined categories.</a:t>
            </a:r>
            <a:b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br>
            <a:endParaRPr lang="en-US" sz="1600" dirty="0">
              <a:effectLst>
                <a:glow rad="38100">
                  <a:schemeClr val="bg1">
                    <a:lumMod val="50000"/>
                    <a:lumOff val="50000"/>
                    <a:alpha val="20000"/>
                  </a:schemeClr>
                </a:glow>
              </a:effectLst>
              <a:latin typeface="Roboto Mono" panose="020B0604020202020204" charset="0"/>
              <a:ea typeface="Roboto Mono" panose="020B0604020202020204" charset="0"/>
            </a:endParaRPr>
          </a:p>
          <a:p>
            <a: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t>Collecting files to perform actions on them(scan the repository).</a:t>
            </a:r>
            <a:b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br>
            <a:endParaRPr lang="en-US" sz="1600" dirty="0">
              <a:effectLst>
                <a:glow rad="38100">
                  <a:schemeClr val="bg1">
                    <a:lumMod val="50000"/>
                    <a:lumOff val="50000"/>
                    <a:alpha val="20000"/>
                  </a:schemeClr>
                </a:glow>
              </a:effectLst>
              <a:latin typeface="Roboto Mono" panose="020B0604020202020204" charset="0"/>
              <a:ea typeface="Roboto Mono" panose="020B0604020202020204" charset="0"/>
            </a:endParaRPr>
          </a:p>
          <a:p>
            <a: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t>Choosing the tools for performing the scan.</a:t>
            </a:r>
            <a:b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br>
            <a:endParaRPr lang="en-US" sz="1600" dirty="0">
              <a:effectLst>
                <a:glow rad="38100">
                  <a:schemeClr val="bg1">
                    <a:lumMod val="50000"/>
                    <a:lumOff val="50000"/>
                    <a:alpha val="20000"/>
                  </a:schemeClr>
                </a:glow>
              </a:effectLst>
              <a:latin typeface="Roboto Mono" panose="020B0604020202020204" charset="0"/>
              <a:ea typeface="Roboto Mono" panose="020B0604020202020204" charset="0"/>
            </a:endParaRPr>
          </a:p>
          <a:p>
            <a: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t>Performing scans and showing possible threats.</a:t>
            </a:r>
          </a:p>
        </p:txBody>
      </p:sp>
    </p:spTree>
    <p:extLst>
      <p:ext uri="{BB962C8B-B14F-4D97-AF65-F5344CB8AC3E}">
        <p14:creationId xmlns:p14="http://schemas.microsoft.com/office/powerpoint/2010/main" val="39873247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340C3-1C9D-260E-3642-2434F2B3FD4E}"/>
              </a:ext>
            </a:extLst>
          </p:cNvPr>
          <p:cNvSpPr>
            <a:spLocks noGrp="1"/>
          </p:cNvSpPr>
          <p:nvPr>
            <p:ph type="title"/>
          </p:nvPr>
        </p:nvSpPr>
        <p:spPr>
          <a:xfrm>
            <a:off x="311700" y="401802"/>
            <a:ext cx="8520600" cy="572700"/>
          </a:xfrm>
        </p:spPr>
        <p:txBody>
          <a:bodyPr>
            <a:normAutofit/>
          </a:bodyPr>
          <a:lstStyle/>
          <a:p>
            <a:r>
              <a:rPr lang="en-IN" b="1" dirty="0">
                <a:effectLst>
                  <a:glow rad="38100">
                    <a:schemeClr val="bg1">
                      <a:lumMod val="65000"/>
                      <a:lumOff val="35000"/>
                      <a:alpha val="40000"/>
                    </a:schemeClr>
                  </a:glow>
                </a:effectLst>
                <a:latin typeface="Roboto Mono" panose="020B0604020202020204" charset="0"/>
                <a:ea typeface="Roboto Mono" panose="020B0604020202020204" charset="0"/>
              </a:rPr>
              <a:t>Solution statement/ Proposed approach</a:t>
            </a:r>
          </a:p>
        </p:txBody>
      </p:sp>
      <p:sp>
        <p:nvSpPr>
          <p:cNvPr id="4" name="Rectangle 3"/>
          <p:cNvSpPr/>
          <p:nvPr/>
        </p:nvSpPr>
        <p:spPr>
          <a:xfrm>
            <a:off x="3728484" y="1120542"/>
            <a:ext cx="1687032" cy="7230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800" dirty="0" smtClean="0"/>
              <a:t>Repository</a:t>
            </a:r>
            <a:endParaRPr lang="en-IN" sz="1800" dirty="0"/>
          </a:p>
        </p:txBody>
      </p:sp>
      <p:sp>
        <p:nvSpPr>
          <p:cNvPr id="5" name="Rectangle 4"/>
          <p:cNvSpPr/>
          <p:nvPr/>
        </p:nvSpPr>
        <p:spPr>
          <a:xfrm>
            <a:off x="1637414" y="1680523"/>
            <a:ext cx="1410586" cy="59542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t>Defining Authenticity</a:t>
            </a:r>
            <a:endParaRPr lang="en-IN" dirty="0"/>
          </a:p>
        </p:txBody>
      </p:sp>
      <p:sp>
        <p:nvSpPr>
          <p:cNvPr id="6" name="Rectangle 5"/>
          <p:cNvSpPr/>
          <p:nvPr/>
        </p:nvSpPr>
        <p:spPr>
          <a:xfrm>
            <a:off x="6095999" y="1680523"/>
            <a:ext cx="1410586" cy="59542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t>Checking code files</a:t>
            </a:r>
            <a:endParaRPr lang="en-IN" dirty="0"/>
          </a:p>
        </p:txBody>
      </p:sp>
      <p:sp>
        <p:nvSpPr>
          <p:cNvPr id="7" name="Rounded Rectangle 6"/>
          <p:cNvSpPr/>
          <p:nvPr/>
        </p:nvSpPr>
        <p:spPr>
          <a:xfrm>
            <a:off x="956931" y="2275946"/>
            <a:ext cx="2771553" cy="2640839"/>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r>
              <a:rPr lang="en-US"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Collecting information about repository and its contributors.</a:t>
            </a:r>
            <a:br>
              <a:rPr lang="en-US"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br>
            <a:endParaRPr lang="en-US"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endParaRPr>
          </a:p>
          <a:p>
            <a:r>
              <a:rPr lang="en-US"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Processing the information to categorize repository into defined categories.</a:t>
            </a:r>
            <a:endParaRPr lang="en-IN" dirty="0">
              <a:solidFill>
                <a:schemeClr val="tx1"/>
              </a:solidFill>
            </a:endParaRPr>
          </a:p>
        </p:txBody>
      </p:sp>
      <p:sp>
        <p:nvSpPr>
          <p:cNvPr id="8" name="Rounded Rectangle 7"/>
          <p:cNvSpPr/>
          <p:nvPr/>
        </p:nvSpPr>
        <p:spPr>
          <a:xfrm>
            <a:off x="5415516" y="2275946"/>
            <a:ext cx="2771553" cy="2640839"/>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r>
              <a:rPr lang="en-IN" dirty="0" smtClean="0">
                <a:solidFill>
                  <a:schemeClr val="tx1"/>
                </a:solidFill>
                <a:latin typeface="Roboto Mono" panose="020B0604020202020204" charset="0"/>
                <a:ea typeface="Roboto Mono" panose="020B0604020202020204" charset="0"/>
              </a:rPr>
              <a:t>Downloading files in a folder </a:t>
            </a:r>
            <a:r>
              <a:rPr lang="en-IN" dirty="0" err="1" smtClean="0">
                <a:solidFill>
                  <a:schemeClr val="tx1"/>
                </a:solidFill>
                <a:latin typeface="Roboto Mono" panose="020B0604020202020204" charset="0"/>
                <a:ea typeface="Roboto Mono" panose="020B0604020202020204" charset="0"/>
              </a:rPr>
              <a:t>download_repo</a:t>
            </a:r>
            <a:endParaRPr lang="en-IN" dirty="0" smtClean="0">
              <a:solidFill>
                <a:schemeClr val="tx1"/>
              </a:solidFill>
              <a:latin typeface="Roboto Mono" panose="020B0604020202020204" charset="0"/>
              <a:ea typeface="Roboto Mono" panose="020B0604020202020204" charset="0"/>
            </a:endParaRPr>
          </a:p>
          <a:p>
            <a:endParaRPr lang="en-IN" dirty="0" smtClean="0">
              <a:solidFill>
                <a:schemeClr val="tx1"/>
              </a:solidFill>
              <a:latin typeface="Roboto Mono" panose="020B0604020202020204" charset="0"/>
              <a:ea typeface="Roboto Mono" panose="020B0604020202020204" charset="0"/>
            </a:endParaRPr>
          </a:p>
          <a:p>
            <a:r>
              <a:rPr lang="en-IN" dirty="0" smtClean="0">
                <a:solidFill>
                  <a:schemeClr val="tx1"/>
                </a:solidFill>
                <a:latin typeface="Roboto Mono" panose="020B0604020202020204" charset="0"/>
                <a:ea typeface="Roboto Mono" panose="020B0604020202020204" charset="0"/>
              </a:rPr>
              <a:t>Choosing tools to perform the scans </a:t>
            </a:r>
          </a:p>
          <a:p>
            <a:endParaRPr lang="en-IN" dirty="0">
              <a:solidFill>
                <a:schemeClr val="tx1"/>
              </a:solidFill>
              <a:latin typeface="Roboto Mono" panose="020B0604020202020204" charset="0"/>
              <a:ea typeface="Roboto Mono" panose="020B0604020202020204" charset="0"/>
            </a:endParaRPr>
          </a:p>
          <a:p>
            <a:r>
              <a:rPr lang="en-IN" dirty="0" smtClean="0">
                <a:solidFill>
                  <a:schemeClr val="tx1"/>
                </a:solidFill>
                <a:latin typeface="Roboto Mono" panose="020B0604020202020204" charset="0"/>
                <a:ea typeface="Roboto Mono" panose="020B0604020202020204" charset="0"/>
              </a:rPr>
              <a:t>Performing the scans and showing possible threats</a:t>
            </a:r>
          </a:p>
        </p:txBody>
      </p:sp>
      <p:cxnSp>
        <p:nvCxnSpPr>
          <p:cNvPr id="10" name="Elbow Connector 9"/>
          <p:cNvCxnSpPr>
            <a:stCxn id="4" idx="1"/>
            <a:endCxn id="5" idx="0"/>
          </p:cNvCxnSpPr>
          <p:nvPr/>
        </p:nvCxnSpPr>
        <p:spPr>
          <a:xfrm rot="10800000" flipV="1">
            <a:off x="2342708" y="1482049"/>
            <a:ext cx="1385777" cy="1984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4" idx="3"/>
            <a:endCxn id="6" idx="0"/>
          </p:cNvCxnSpPr>
          <p:nvPr/>
        </p:nvCxnSpPr>
        <p:spPr>
          <a:xfrm>
            <a:off x="5415516" y="1482049"/>
            <a:ext cx="1385776" cy="1984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10642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FD1DC-16BC-4EE7-F946-BF5D255C50AC}"/>
              </a:ext>
            </a:extLst>
          </p:cNvPr>
          <p:cNvSpPr>
            <a:spLocks noGrp="1"/>
          </p:cNvSpPr>
          <p:nvPr>
            <p:ph type="title"/>
          </p:nvPr>
        </p:nvSpPr>
        <p:spPr>
          <a:xfrm>
            <a:off x="137160" y="445025"/>
            <a:ext cx="8953500" cy="572700"/>
          </a:xfrm>
        </p:spPr>
        <p:txBody>
          <a:bodyPr>
            <a:normAutofit/>
          </a:bodyPr>
          <a:lstStyle/>
          <a:p>
            <a:r>
              <a:rPr lang="en-US" sz="2400" b="1" dirty="0">
                <a:effectLst>
                  <a:glow rad="38100">
                    <a:schemeClr val="bg1">
                      <a:lumMod val="65000"/>
                      <a:lumOff val="35000"/>
                      <a:alpha val="40000"/>
                    </a:schemeClr>
                  </a:glow>
                </a:effectLst>
                <a:latin typeface="Roboto Mono" panose="020B0604020202020204" charset="0"/>
                <a:ea typeface="Roboto Mono" panose="020B0604020202020204" charset="0"/>
              </a:rPr>
              <a:t>Collecting and processing repository information</a:t>
            </a:r>
            <a:endParaRPr lang="en-IN" sz="2400" b="1" dirty="0">
              <a:effectLst>
                <a:glow rad="38100">
                  <a:schemeClr val="bg1">
                    <a:lumMod val="65000"/>
                    <a:lumOff val="35000"/>
                    <a:alpha val="40000"/>
                  </a:schemeClr>
                </a:glow>
              </a:effectLst>
              <a:latin typeface="Roboto Mono" panose="020B0604020202020204" charset="0"/>
              <a:ea typeface="Roboto Mono" panose="020B0604020202020204" charset="0"/>
            </a:endParaRPr>
          </a:p>
        </p:txBody>
      </p:sp>
      <p:sp>
        <p:nvSpPr>
          <p:cNvPr id="3" name="Text Placeholder 2">
            <a:extLst>
              <a:ext uri="{FF2B5EF4-FFF2-40B4-BE49-F238E27FC236}">
                <a16:creationId xmlns:a16="http://schemas.microsoft.com/office/drawing/2014/main" id="{623D15E2-BAFE-DABD-5C88-4E60767C2E11}"/>
              </a:ext>
            </a:extLst>
          </p:cNvPr>
          <p:cNvSpPr>
            <a:spLocks noGrp="1"/>
          </p:cNvSpPr>
          <p:nvPr>
            <p:ph type="body" idx="1"/>
          </p:nvPr>
        </p:nvSpPr>
        <p:spPr/>
        <p:txBody>
          <a:bodyPr>
            <a:normAutofit fontScale="85000" lnSpcReduction="10000"/>
          </a:bodyPr>
          <a:lstStyle/>
          <a:p>
            <a:pPr marL="139700" indent="0">
              <a:buNone/>
            </a:pPr>
            <a: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t>(Only for GitHub)</a:t>
            </a:r>
          </a:p>
          <a:p>
            <a:pPr marL="139700" indent="0">
              <a:buNone/>
            </a:pPr>
            <a: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t>Collected information about repository:</a:t>
            </a:r>
          </a:p>
          <a:p>
            <a: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t>Star</a:t>
            </a:r>
          </a:p>
          <a:p>
            <a: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t>Open issues</a:t>
            </a:r>
          </a:p>
          <a:p>
            <a: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t>Forks</a:t>
            </a:r>
          </a:p>
          <a:p>
            <a: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t>Contributors</a:t>
            </a:r>
          </a:p>
          <a:p>
            <a: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t>Created and last updated date</a:t>
            </a:r>
          </a:p>
          <a:p>
            <a:pPr marL="139700" indent="0">
              <a:buNone/>
            </a:pPr>
            <a: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t>This information is fetched via GitHub API.</a:t>
            </a:r>
          </a:p>
          <a:p>
            <a:pPr marL="139700" indent="0">
              <a:buNone/>
            </a:pPr>
            <a: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t/>
            </a:r>
            <a:b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br>
            <a: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t>Processed information about contributors</a:t>
            </a:r>
          </a:p>
          <a:p>
            <a: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t>This gives us an overall idea of number of followers and public repositories of contributors.</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284F8A72-80FC-C3D3-DC4C-46A8C85AAED5}"/>
                  </a:ext>
                </a:extLst>
              </p:cNvPr>
              <p:cNvSpPr>
                <a:spLocks noGrp="1"/>
              </p:cNvSpPr>
              <p:nvPr>
                <p:ph type="body" idx="2"/>
              </p:nvPr>
            </p:nvSpPr>
            <p:spPr>
              <a:xfrm>
                <a:off x="4640580" y="1152474"/>
                <a:ext cx="4191720" cy="3716705"/>
              </a:xfrm>
            </p:spPr>
            <p:txBody>
              <a:bodyPr>
                <a:normAutofit fontScale="92500"/>
              </a:bodyPr>
              <a:lstStyle/>
              <a:p>
                <a:pPr marL="139700" indent="0">
                  <a:buNone/>
                </a:pPr>
                <a:r>
                  <a:rPr lang="en-US" sz="1500" dirty="0">
                    <a:latin typeface="Roboto Mono" panose="020B0604020202020204" charset="0"/>
                    <a:ea typeface="Roboto Mono" panose="020B0604020202020204" charset="0"/>
                  </a:rPr>
                  <a:t>Weighted sum of public repositories and followers of contributors</a:t>
                </a:r>
              </a:p>
              <a:p>
                <a:pPr marL="139700" indent="0">
                  <a:buNone/>
                </a:pPr>
                <a:endParaRPr lang="en-US" sz="1500" dirty="0">
                  <a:latin typeface="Roboto Mono" panose="020B0604020202020204" charset="0"/>
                  <a:ea typeface="Roboto Mono" panose="020B0604020202020204" charset="0"/>
                </a:endParaRPr>
              </a:p>
              <a:p>
                <a:r>
                  <a:rPr lang="en-US" sz="1500" dirty="0">
                    <a:latin typeface="Roboto Mono" panose="020B0604020202020204" charset="0"/>
                    <a:ea typeface="Roboto Mono" panose="020B0604020202020204" charset="0"/>
                  </a:rPr>
                  <a:t>Contributors and their number of contributions were stored in a list.</a:t>
                </a:r>
              </a:p>
              <a:p>
                <a:r>
                  <a:rPr lang="en-US" sz="1500" dirty="0">
                    <a:latin typeface="Roboto Mono" panose="020B0604020202020204" charset="0"/>
                    <a:ea typeface="Roboto Mono" panose="020B0604020202020204" charset="0"/>
                  </a:rPr>
                  <a:t>A weighted follower and public repository count is calculated as follows</a:t>
                </a:r>
              </a:p>
              <a:p>
                <a:pPr marL="139700" indent="0">
                  <a:buNone/>
                </a:pPr>
                <a:endParaRPr lang="en-US" sz="1600" dirty="0">
                  <a:latin typeface="Roboto Mono" panose="020B0604020202020204" charset="0"/>
                  <a:ea typeface="Roboto Mono" panose="020B0604020202020204" charset="0"/>
                </a:endParaRPr>
              </a:p>
              <a:p>
                <a:pPr marL="139700" indent="0">
                  <a:buNone/>
                </a:pPr>
                <a14:m>
                  <m:oMathPara xmlns:m="http://schemas.openxmlformats.org/officeDocument/2006/math">
                    <m:oMathParaPr>
                      <m:jc m:val="centerGroup"/>
                    </m:oMathParaPr>
                    <m:oMath xmlns:m="http://schemas.openxmlformats.org/officeDocument/2006/math">
                      <m:box>
                        <m:boxPr>
                          <m:ctrlPr>
                            <a:rPr lang="en-US" sz="1800" b="1" i="1" smtClean="0">
                              <a:effectLst>
                                <a:glow rad="38100">
                                  <a:schemeClr val="bg1">
                                    <a:lumMod val="50000"/>
                                    <a:lumOff val="50000"/>
                                    <a:alpha val="20000"/>
                                  </a:schemeClr>
                                </a:glow>
                              </a:effectLst>
                              <a:latin typeface="Cambria Math" panose="02040503050406030204" pitchFamily="18" charset="0"/>
                            </a:rPr>
                          </m:ctrlPr>
                        </m:boxPr>
                        <m:e>
                          <m:argPr>
                            <m:argSz m:val="-1"/>
                          </m:argPr>
                          <m:f>
                            <m:fPr>
                              <m:ctrlPr>
                                <a:rPr lang="en-US" sz="1800" b="1" i="1" smtClean="0">
                                  <a:effectLst>
                                    <a:glow rad="38100">
                                      <a:schemeClr val="bg1">
                                        <a:lumMod val="50000"/>
                                        <a:lumOff val="50000"/>
                                        <a:alpha val="20000"/>
                                      </a:schemeClr>
                                    </a:glow>
                                  </a:effectLst>
                                  <a:latin typeface="Cambria Math" panose="02040503050406030204" pitchFamily="18" charset="0"/>
                                </a:rPr>
                              </m:ctrlPr>
                            </m:fPr>
                            <m:num>
                              <m:nary>
                                <m:naryPr>
                                  <m:chr m:val="∑"/>
                                  <m:subHide m:val="on"/>
                                  <m:supHide m:val="on"/>
                                  <m:ctrlPr>
                                    <a:rPr lang="en-US" sz="1800" b="1" i="1" smtClean="0">
                                      <a:effectLst>
                                        <a:glow rad="38100">
                                          <a:schemeClr val="bg1">
                                            <a:lumMod val="50000"/>
                                            <a:lumOff val="50000"/>
                                            <a:alpha val="20000"/>
                                          </a:schemeClr>
                                        </a:glow>
                                      </a:effectLst>
                                      <a:latin typeface="Cambria Math" panose="02040503050406030204" pitchFamily="18" charset="0"/>
                                    </a:rPr>
                                  </m:ctrlPr>
                                </m:naryPr>
                                <m:sub/>
                                <m:sup/>
                                <m:e>
                                  <m:sSub>
                                    <m:sSubPr>
                                      <m:ctrlPr>
                                        <a:rPr lang="en-US" sz="1800" b="1" i="1" smtClean="0">
                                          <a:effectLst>
                                            <a:glow rad="38100">
                                              <a:schemeClr val="bg1">
                                                <a:lumMod val="50000"/>
                                                <a:lumOff val="50000"/>
                                                <a:alpha val="20000"/>
                                              </a:schemeClr>
                                            </a:glow>
                                          </a:effectLst>
                                          <a:latin typeface="Cambria Math" panose="02040503050406030204" pitchFamily="18" charset="0"/>
                                        </a:rPr>
                                      </m:ctrlPr>
                                    </m:sSubPr>
                                    <m:e>
                                      <m:r>
                                        <a:rPr lang="en-US" sz="1800" b="1" i="1" smtClean="0">
                                          <a:effectLst>
                                            <a:glow rad="38100">
                                              <a:schemeClr val="bg1">
                                                <a:lumMod val="50000"/>
                                                <a:lumOff val="50000"/>
                                                <a:alpha val="20000"/>
                                              </a:schemeClr>
                                            </a:glow>
                                          </a:effectLst>
                                          <a:latin typeface="Cambria Math" panose="02040503050406030204" pitchFamily="18" charset="0"/>
                                        </a:rPr>
                                        <m:t>𝑪𝒐𝒏𝒕𝒓𝒊𝒃𝒖𝒕𝒐𝒓</m:t>
                                      </m:r>
                                    </m:e>
                                    <m:sub>
                                      <m:r>
                                        <a:rPr lang="en-US" sz="1800" b="1" i="1" smtClean="0">
                                          <a:effectLst>
                                            <a:glow rad="38100">
                                              <a:schemeClr val="bg1">
                                                <a:lumMod val="50000"/>
                                                <a:lumOff val="50000"/>
                                                <a:alpha val="20000"/>
                                              </a:schemeClr>
                                            </a:glow>
                                          </a:effectLst>
                                          <a:latin typeface="Cambria Math" panose="02040503050406030204" pitchFamily="18" charset="0"/>
                                        </a:rPr>
                                        <m:t>𝒊</m:t>
                                      </m:r>
                                    </m:sub>
                                  </m:sSub>
                                  <m:d>
                                    <m:dPr>
                                      <m:ctrlPr>
                                        <a:rPr lang="en-US" sz="1800" b="1" i="1" smtClean="0">
                                          <a:effectLst>
                                            <a:glow rad="38100">
                                              <a:schemeClr val="bg1">
                                                <a:lumMod val="50000"/>
                                                <a:lumOff val="50000"/>
                                                <a:alpha val="20000"/>
                                              </a:schemeClr>
                                            </a:glow>
                                          </a:effectLst>
                                          <a:latin typeface="Cambria Math" panose="02040503050406030204" pitchFamily="18" charset="0"/>
                                        </a:rPr>
                                      </m:ctrlPr>
                                    </m:dPr>
                                    <m:e>
                                      <m:r>
                                        <a:rPr lang="en-US" sz="1800" b="1" i="1" smtClean="0">
                                          <a:effectLst>
                                            <a:glow rad="38100">
                                              <a:schemeClr val="bg1">
                                                <a:lumMod val="50000"/>
                                                <a:lumOff val="50000"/>
                                                <a:alpha val="20000"/>
                                              </a:schemeClr>
                                            </a:glow>
                                          </a:effectLst>
                                          <a:latin typeface="Cambria Math" panose="02040503050406030204" pitchFamily="18" charset="0"/>
                                        </a:rPr>
                                        <m:t>𝒑𝒖𝒃𝒍𝒊𝒄</m:t>
                                      </m:r>
                                      <m:r>
                                        <a:rPr lang="en-US" sz="1800" b="1" i="1" smtClean="0">
                                          <a:effectLst>
                                            <a:glow rad="38100">
                                              <a:schemeClr val="bg1">
                                                <a:lumMod val="50000"/>
                                                <a:lumOff val="50000"/>
                                                <a:alpha val="20000"/>
                                              </a:schemeClr>
                                            </a:glow>
                                          </a:effectLst>
                                          <a:latin typeface="Cambria Math" panose="02040503050406030204" pitchFamily="18" charset="0"/>
                                        </a:rPr>
                                        <m:t> </m:t>
                                      </m:r>
                                      <m:r>
                                        <a:rPr lang="en-US" sz="1800" b="1" i="1" smtClean="0">
                                          <a:effectLst>
                                            <a:glow rad="38100">
                                              <a:schemeClr val="bg1">
                                                <a:lumMod val="50000"/>
                                                <a:lumOff val="50000"/>
                                                <a:alpha val="20000"/>
                                              </a:schemeClr>
                                            </a:glow>
                                          </a:effectLst>
                                          <a:latin typeface="Cambria Math" panose="02040503050406030204" pitchFamily="18" charset="0"/>
                                        </a:rPr>
                                        <m:t>𝒓𝒆𝒑𝒐𝒔𝒊𝒕𝒐𝒓𝒊𝒆𝒔</m:t>
                                      </m:r>
                                    </m:e>
                                  </m:d>
                                  <m:r>
                                    <a:rPr lang="en-US" sz="1800" b="1" i="1" smtClean="0">
                                      <a:effectLst>
                                        <a:glow rad="38100">
                                          <a:schemeClr val="bg1">
                                            <a:lumMod val="50000"/>
                                            <a:lumOff val="50000"/>
                                            <a:alpha val="20000"/>
                                          </a:schemeClr>
                                        </a:glow>
                                      </a:effectLst>
                                      <a:latin typeface="Cambria Math" panose="02040503050406030204" pitchFamily="18" charset="0"/>
                                    </a:rPr>
                                    <m:t> </m:t>
                                  </m:r>
                                  <m:r>
                                    <a:rPr lang="en-US" sz="1800" b="1" i="1" smtClean="0">
                                      <a:effectLst>
                                        <a:glow rad="38100">
                                          <a:schemeClr val="bg1">
                                            <a:lumMod val="50000"/>
                                            <a:lumOff val="50000"/>
                                            <a:alpha val="20000"/>
                                          </a:schemeClr>
                                        </a:glow>
                                      </a:effectLst>
                                      <a:latin typeface="Cambria Math" panose="02040503050406030204" pitchFamily="18" charset="0"/>
                                      <a:ea typeface="Cambria Math" panose="02040503050406030204" pitchFamily="18" charset="0"/>
                                    </a:rPr>
                                    <m:t>× </m:t>
                                  </m:r>
                                  <m:sSub>
                                    <m:sSubPr>
                                      <m:ctrlPr>
                                        <a:rPr lang="en-US" sz="1800" b="1" i="1" smtClean="0">
                                          <a:effectLst>
                                            <a:glow rad="38100">
                                              <a:schemeClr val="bg1">
                                                <a:lumMod val="50000"/>
                                                <a:lumOff val="50000"/>
                                                <a:alpha val="20000"/>
                                              </a:schemeClr>
                                            </a:glow>
                                          </a:effectLst>
                                          <a:latin typeface="Cambria Math" panose="02040503050406030204" pitchFamily="18" charset="0"/>
                                          <a:ea typeface="Cambria Math" panose="02040503050406030204" pitchFamily="18" charset="0"/>
                                        </a:rPr>
                                      </m:ctrlPr>
                                    </m:sSubPr>
                                    <m:e>
                                      <m:r>
                                        <a:rPr lang="en-US" sz="1800" b="1" i="1" smtClean="0">
                                          <a:effectLst>
                                            <a:glow rad="38100">
                                              <a:schemeClr val="bg1">
                                                <a:lumMod val="50000"/>
                                                <a:lumOff val="50000"/>
                                                <a:alpha val="20000"/>
                                              </a:schemeClr>
                                            </a:glow>
                                          </a:effectLst>
                                          <a:latin typeface="Cambria Math" panose="02040503050406030204" pitchFamily="18" charset="0"/>
                                          <a:ea typeface="Cambria Math" panose="02040503050406030204" pitchFamily="18" charset="0"/>
                                        </a:rPr>
                                        <m:t>𝑪𝒐𝒏𝒕𝒓𝒊𝒃𝒖𝒕𝒊𝒐𝒏</m:t>
                                      </m:r>
                                    </m:e>
                                    <m:sub>
                                      <m:r>
                                        <a:rPr lang="en-US" sz="1800" b="1" i="1" smtClean="0">
                                          <a:effectLst>
                                            <a:glow rad="38100">
                                              <a:schemeClr val="bg1">
                                                <a:lumMod val="50000"/>
                                                <a:lumOff val="50000"/>
                                                <a:alpha val="20000"/>
                                              </a:schemeClr>
                                            </a:glow>
                                          </a:effectLst>
                                          <a:latin typeface="Cambria Math" panose="02040503050406030204" pitchFamily="18" charset="0"/>
                                          <a:ea typeface="Cambria Math" panose="02040503050406030204" pitchFamily="18" charset="0"/>
                                        </a:rPr>
                                        <m:t>𝒊</m:t>
                                      </m:r>
                                    </m:sub>
                                  </m:sSub>
                                </m:e>
                              </m:nary>
                            </m:num>
                            <m:den>
                              <m:nary>
                                <m:naryPr>
                                  <m:chr m:val="∑"/>
                                  <m:subHide m:val="on"/>
                                  <m:supHide m:val="on"/>
                                  <m:ctrlPr>
                                    <a:rPr lang="en-US" sz="1800" b="1" i="1" smtClean="0">
                                      <a:effectLst>
                                        <a:glow rad="38100">
                                          <a:schemeClr val="bg1">
                                            <a:lumMod val="50000"/>
                                            <a:lumOff val="50000"/>
                                            <a:alpha val="20000"/>
                                          </a:schemeClr>
                                        </a:glow>
                                      </a:effectLst>
                                      <a:latin typeface="Cambria Math" panose="02040503050406030204" pitchFamily="18" charset="0"/>
                                    </a:rPr>
                                  </m:ctrlPr>
                                </m:naryPr>
                                <m:sub/>
                                <m:sup/>
                                <m:e>
                                  <m:sSub>
                                    <m:sSubPr>
                                      <m:ctrlPr>
                                        <a:rPr lang="en-US" sz="1800" b="1" i="1" smtClean="0">
                                          <a:effectLst>
                                            <a:glow rad="38100">
                                              <a:schemeClr val="bg1">
                                                <a:lumMod val="50000"/>
                                                <a:lumOff val="50000"/>
                                                <a:alpha val="20000"/>
                                              </a:schemeClr>
                                            </a:glow>
                                          </a:effectLst>
                                          <a:latin typeface="Cambria Math" panose="02040503050406030204" pitchFamily="18" charset="0"/>
                                        </a:rPr>
                                      </m:ctrlPr>
                                    </m:sSubPr>
                                    <m:e>
                                      <m:r>
                                        <a:rPr lang="en-US" sz="1800" b="1" i="1" smtClean="0">
                                          <a:effectLst>
                                            <a:glow rad="38100">
                                              <a:schemeClr val="bg1">
                                                <a:lumMod val="50000"/>
                                                <a:lumOff val="50000"/>
                                                <a:alpha val="20000"/>
                                              </a:schemeClr>
                                            </a:glow>
                                          </a:effectLst>
                                          <a:latin typeface="Cambria Math" panose="02040503050406030204" pitchFamily="18" charset="0"/>
                                        </a:rPr>
                                        <m:t>𝑪𝒐𝒏𝒕𝒓𝒊𝒃𝒖𝒕𝒊𝒐𝒏</m:t>
                                      </m:r>
                                    </m:e>
                                    <m:sub>
                                      <m:r>
                                        <a:rPr lang="en-US" sz="1800" b="1" i="1" smtClean="0">
                                          <a:effectLst>
                                            <a:glow rad="38100">
                                              <a:schemeClr val="bg1">
                                                <a:lumMod val="50000"/>
                                                <a:lumOff val="50000"/>
                                                <a:alpha val="20000"/>
                                              </a:schemeClr>
                                            </a:glow>
                                          </a:effectLst>
                                          <a:latin typeface="Cambria Math" panose="02040503050406030204" pitchFamily="18" charset="0"/>
                                        </a:rPr>
                                        <m:t>𝒊</m:t>
                                      </m:r>
                                    </m:sub>
                                  </m:sSub>
                                </m:e>
                              </m:nary>
                            </m:den>
                          </m:f>
                        </m:e>
                      </m:box>
                    </m:oMath>
                  </m:oMathPara>
                </a14:m>
                <a:endParaRPr lang="en-US" sz="1800" b="1" dirty="0">
                  <a:effectLst>
                    <a:glow rad="38100">
                      <a:schemeClr val="bg1">
                        <a:lumMod val="50000"/>
                        <a:lumOff val="50000"/>
                        <a:alpha val="20000"/>
                      </a:schemeClr>
                    </a:glow>
                  </a:effectLst>
                  <a:latin typeface="Roboto Mono" panose="020B0604020202020204" charset="0"/>
                  <a:ea typeface="Roboto Mono" panose="020B0604020202020204" charset="0"/>
                </a:endParaRPr>
              </a:p>
              <a:p>
                <a:endParaRPr lang="en-US" sz="1800" b="1" dirty="0">
                  <a:effectLst>
                    <a:glow rad="38100">
                      <a:schemeClr val="bg1">
                        <a:lumMod val="50000"/>
                        <a:lumOff val="50000"/>
                        <a:alpha val="20000"/>
                      </a:schemeClr>
                    </a:glow>
                  </a:effectLst>
                  <a:latin typeface="Roboto Mono" panose="020B0604020202020204" charset="0"/>
                  <a:ea typeface="Roboto Mono" panose="020B0604020202020204" charset="0"/>
                </a:endParaRPr>
              </a:p>
              <a:p>
                <a:pPr marL="139700" indent="0">
                  <a:buNone/>
                </a:pPr>
                <a14:m>
                  <m:oMathPara xmlns:m="http://schemas.openxmlformats.org/officeDocument/2006/math">
                    <m:oMathParaPr>
                      <m:jc m:val="centerGroup"/>
                    </m:oMathParaPr>
                    <m:oMath xmlns:m="http://schemas.openxmlformats.org/officeDocument/2006/math">
                      <m:box>
                        <m:boxPr>
                          <m:ctrlPr>
                            <a:rPr lang="en-US" sz="1800" b="1" i="1" smtClean="0">
                              <a:effectLst>
                                <a:glow rad="38100">
                                  <a:schemeClr val="bg1">
                                    <a:lumMod val="50000"/>
                                    <a:lumOff val="50000"/>
                                    <a:alpha val="20000"/>
                                  </a:schemeClr>
                                </a:glow>
                              </a:effectLst>
                              <a:latin typeface="Cambria Math" panose="02040503050406030204" pitchFamily="18" charset="0"/>
                            </a:rPr>
                          </m:ctrlPr>
                        </m:boxPr>
                        <m:e>
                          <m:argPr>
                            <m:argSz m:val="-1"/>
                          </m:argPr>
                          <m:f>
                            <m:fPr>
                              <m:ctrlPr>
                                <a:rPr lang="en-US" sz="1800" b="1" i="1" smtClean="0">
                                  <a:effectLst>
                                    <a:glow rad="38100">
                                      <a:schemeClr val="bg1">
                                        <a:lumMod val="50000"/>
                                        <a:lumOff val="50000"/>
                                        <a:alpha val="20000"/>
                                      </a:schemeClr>
                                    </a:glow>
                                  </a:effectLst>
                                  <a:latin typeface="Cambria Math" panose="02040503050406030204" pitchFamily="18" charset="0"/>
                                </a:rPr>
                              </m:ctrlPr>
                            </m:fPr>
                            <m:num>
                              <m:nary>
                                <m:naryPr>
                                  <m:chr m:val="∑"/>
                                  <m:subHide m:val="on"/>
                                  <m:supHide m:val="on"/>
                                  <m:ctrlPr>
                                    <a:rPr lang="en-US" sz="1800" b="1" i="1" smtClean="0">
                                      <a:effectLst>
                                        <a:glow rad="38100">
                                          <a:schemeClr val="bg1">
                                            <a:lumMod val="50000"/>
                                            <a:lumOff val="50000"/>
                                            <a:alpha val="20000"/>
                                          </a:schemeClr>
                                        </a:glow>
                                      </a:effectLst>
                                      <a:latin typeface="Cambria Math" panose="02040503050406030204" pitchFamily="18" charset="0"/>
                                    </a:rPr>
                                  </m:ctrlPr>
                                </m:naryPr>
                                <m:sub/>
                                <m:sup/>
                                <m:e>
                                  <m:sSub>
                                    <m:sSubPr>
                                      <m:ctrlPr>
                                        <a:rPr lang="en-US" sz="1800" b="1" i="1" smtClean="0">
                                          <a:effectLst>
                                            <a:glow rad="38100">
                                              <a:schemeClr val="bg1">
                                                <a:lumMod val="50000"/>
                                                <a:lumOff val="50000"/>
                                                <a:alpha val="20000"/>
                                              </a:schemeClr>
                                            </a:glow>
                                          </a:effectLst>
                                          <a:latin typeface="Cambria Math" panose="02040503050406030204" pitchFamily="18" charset="0"/>
                                        </a:rPr>
                                      </m:ctrlPr>
                                    </m:sSubPr>
                                    <m:e>
                                      <m:r>
                                        <a:rPr lang="en-US" sz="1800" b="1" i="1" smtClean="0">
                                          <a:effectLst>
                                            <a:glow rad="38100">
                                              <a:schemeClr val="bg1">
                                                <a:lumMod val="50000"/>
                                                <a:lumOff val="50000"/>
                                                <a:alpha val="20000"/>
                                              </a:schemeClr>
                                            </a:glow>
                                          </a:effectLst>
                                          <a:latin typeface="Cambria Math" panose="02040503050406030204" pitchFamily="18" charset="0"/>
                                        </a:rPr>
                                        <m:t>𝑪𝒐𝒏𝒕𝒓𝒊𝒃𝒖𝒕𝒐𝒓</m:t>
                                      </m:r>
                                    </m:e>
                                    <m:sub>
                                      <m:r>
                                        <a:rPr lang="en-US" sz="1800" b="1" i="1" smtClean="0">
                                          <a:effectLst>
                                            <a:glow rad="38100">
                                              <a:schemeClr val="bg1">
                                                <a:lumMod val="50000"/>
                                                <a:lumOff val="50000"/>
                                                <a:alpha val="20000"/>
                                              </a:schemeClr>
                                            </a:glow>
                                          </a:effectLst>
                                          <a:latin typeface="Cambria Math" panose="02040503050406030204" pitchFamily="18" charset="0"/>
                                        </a:rPr>
                                        <m:t>𝒊</m:t>
                                      </m:r>
                                    </m:sub>
                                  </m:sSub>
                                  <m:d>
                                    <m:dPr>
                                      <m:ctrlPr>
                                        <a:rPr lang="en-US" sz="1800" b="1" i="1" smtClean="0">
                                          <a:effectLst>
                                            <a:glow rad="38100">
                                              <a:schemeClr val="bg1">
                                                <a:lumMod val="50000"/>
                                                <a:lumOff val="50000"/>
                                                <a:alpha val="20000"/>
                                              </a:schemeClr>
                                            </a:glow>
                                          </a:effectLst>
                                          <a:latin typeface="Cambria Math" panose="02040503050406030204" pitchFamily="18" charset="0"/>
                                        </a:rPr>
                                      </m:ctrlPr>
                                    </m:dPr>
                                    <m:e>
                                      <m:r>
                                        <a:rPr lang="en-US" sz="1800" b="1" i="1" smtClean="0">
                                          <a:effectLst>
                                            <a:glow rad="38100">
                                              <a:schemeClr val="bg1">
                                                <a:lumMod val="50000"/>
                                                <a:lumOff val="50000"/>
                                                <a:alpha val="20000"/>
                                              </a:schemeClr>
                                            </a:glow>
                                          </a:effectLst>
                                          <a:latin typeface="Cambria Math" panose="02040503050406030204" pitchFamily="18" charset="0"/>
                                        </a:rPr>
                                        <m:t>𝒇𝒐𝒍𝒍𝒐𝒘𝒆𝒓𝒔</m:t>
                                      </m:r>
                                    </m:e>
                                  </m:d>
                                  <m:r>
                                    <a:rPr lang="en-US" sz="1800" b="1" i="1" smtClean="0">
                                      <a:effectLst>
                                        <a:glow rad="38100">
                                          <a:schemeClr val="bg1">
                                            <a:lumMod val="50000"/>
                                            <a:lumOff val="50000"/>
                                            <a:alpha val="20000"/>
                                          </a:schemeClr>
                                        </a:glow>
                                      </a:effectLst>
                                      <a:latin typeface="Cambria Math" panose="02040503050406030204" pitchFamily="18" charset="0"/>
                                    </a:rPr>
                                    <m:t> </m:t>
                                  </m:r>
                                  <m:r>
                                    <a:rPr lang="en-US" sz="1800" b="1" i="1" smtClean="0">
                                      <a:effectLst>
                                        <a:glow rad="38100">
                                          <a:schemeClr val="bg1">
                                            <a:lumMod val="50000"/>
                                            <a:lumOff val="50000"/>
                                            <a:alpha val="20000"/>
                                          </a:schemeClr>
                                        </a:glow>
                                      </a:effectLst>
                                      <a:latin typeface="Cambria Math" panose="02040503050406030204" pitchFamily="18" charset="0"/>
                                      <a:ea typeface="Cambria Math" panose="02040503050406030204" pitchFamily="18" charset="0"/>
                                    </a:rPr>
                                    <m:t>× </m:t>
                                  </m:r>
                                  <m:sSub>
                                    <m:sSubPr>
                                      <m:ctrlPr>
                                        <a:rPr lang="en-US" sz="1800" b="1" i="1" smtClean="0">
                                          <a:effectLst>
                                            <a:glow rad="38100">
                                              <a:schemeClr val="bg1">
                                                <a:lumMod val="50000"/>
                                                <a:lumOff val="50000"/>
                                                <a:alpha val="20000"/>
                                              </a:schemeClr>
                                            </a:glow>
                                          </a:effectLst>
                                          <a:latin typeface="Cambria Math" panose="02040503050406030204" pitchFamily="18" charset="0"/>
                                          <a:ea typeface="Cambria Math" panose="02040503050406030204" pitchFamily="18" charset="0"/>
                                        </a:rPr>
                                      </m:ctrlPr>
                                    </m:sSubPr>
                                    <m:e>
                                      <m:r>
                                        <a:rPr lang="en-US" sz="1800" b="1" i="1" smtClean="0">
                                          <a:effectLst>
                                            <a:glow rad="38100">
                                              <a:schemeClr val="bg1">
                                                <a:lumMod val="50000"/>
                                                <a:lumOff val="50000"/>
                                                <a:alpha val="20000"/>
                                              </a:schemeClr>
                                            </a:glow>
                                          </a:effectLst>
                                          <a:latin typeface="Cambria Math" panose="02040503050406030204" pitchFamily="18" charset="0"/>
                                          <a:ea typeface="Cambria Math" panose="02040503050406030204" pitchFamily="18" charset="0"/>
                                        </a:rPr>
                                        <m:t>𝑪𝒐𝒏𝒕𝒓𝒊𝒃𝒖𝒕𝒊𝒐𝒏</m:t>
                                      </m:r>
                                    </m:e>
                                    <m:sub>
                                      <m:r>
                                        <a:rPr lang="en-US" sz="1800" b="1" i="1" smtClean="0">
                                          <a:effectLst>
                                            <a:glow rad="38100">
                                              <a:schemeClr val="bg1">
                                                <a:lumMod val="50000"/>
                                                <a:lumOff val="50000"/>
                                                <a:alpha val="20000"/>
                                              </a:schemeClr>
                                            </a:glow>
                                          </a:effectLst>
                                          <a:latin typeface="Cambria Math" panose="02040503050406030204" pitchFamily="18" charset="0"/>
                                          <a:ea typeface="Cambria Math" panose="02040503050406030204" pitchFamily="18" charset="0"/>
                                        </a:rPr>
                                        <m:t>𝒊</m:t>
                                      </m:r>
                                    </m:sub>
                                  </m:sSub>
                                </m:e>
                              </m:nary>
                            </m:num>
                            <m:den>
                              <m:nary>
                                <m:naryPr>
                                  <m:chr m:val="∑"/>
                                  <m:subHide m:val="on"/>
                                  <m:supHide m:val="on"/>
                                  <m:ctrlPr>
                                    <a:rPr lang="en-US" sz="1800" b="1" i="1" smtClean="0">
                                      <a:effectLst>
                                        <a:glow rad="38100">
                                          <a:schemeClr val="bg1">
                                            <a:lumMod val="50000"/>
                                            <a:lumOff val="50000"/>
                                            <a:alpha val="20000"/>
                                          </a:schemeClr>
                                        </a:glow>
                                      </a:effectLst>
                                      <a:latin typeface="Cambria Math" panose="02040503050406030204" pitchFamily="18" charset="0"/>
                                    </a:rPr>
                                  </m:ctrlPr>
                                </m:naryPr>
                                <m:sub/>
                                <m:sup/>
                                <m:e>
                                  <m:sSub>
                                    <m:sSubPr>
                                      <m:ctrlPr>
                                        <a:rPr lang="en-US" sz="1800" b="1" i="1" smtClean="0">
                                          <a:effectLst>
                                            <a:glow rad="38100">
                                              <a:schemeClr val="bg1">
                                                <a:lumMod val="50000"/>
                                                <a:lumOff val="50000"/>
                                                <a:alpha val="20000"/>
                                              </a:schemeClr>
                                            </a:glow>
                                          </a:effectLst>
                                          <a:latin typeface="Cambria Math" panose="02040503050406030204" pitchFamily="18" charset="0"/>
                                        </a:rPr>
                                      </m:ctrlPr>
                                    </m:sSubPr>
                                    <m:e>
                                      <m:r>
                                        <a:rPr lang="en-US" sz="1800" b="1" i="1" smtClean="0">
                                          <a:effectLst>
                                            <a:glow rad="38100">
                                              <a:schemeClr val="bg1">
                                                <a:lumMod val="50000"/>
                                                <a:lumOff val="50000"/>
                                                <a:alpha val="20000"/>
                                              </a:schemeClr>
                                            </a:glow>
                                          </a:effectLst>
                                          <a:latin typeface="Cambria Math" panose="02040503050406030204" pitchFamily="18" charset="0"/>
                                        </a:rPr>
                                        <m:t>𝑪𝒐𝒏𝒕𝒓𝒊𝒃𝒖𝒕𝒊𝒐𝒏</m:t>
                                      </m:r>
                                    </m:e>
                                    <m:sub>
                                      <m:r>
                                        <a:rPr lang="en-US" sz="1800" b="1" i="1" smtClean="0">
                                          <a:effectLst>
                                            <a:glow rad="38100">
                                              <a:schemeClr val="bg1">
                                                <a:lumMod val="50000"/>
                                                <a:lumOff val="50000"/>
                                                <a:alpha val="20000"/>
                                              </a:schemeClr>
                                            </a:glow>
                                          </a:effectLst>
                                          <a:latin typeface="Cambria Math" panose="02040503050406030204" pitchFamily="18" charset="0"/>
                                        </a:rPr>
                                        <m:t>𝒊</m:t>
                                      </m:r>
                                    </m:sub>
                                  </m:sSub>
                                </m:e>
                              </m:nary>
                            </m:den>
                          </m:f>
                        </m:e>
                      </m:box>
                    </m:oMath>
                  </m:oMathPara>
                </a14:m>
                <a:endParaRPr lang="en-US" b="1" dirty="0">
                  <a:latin typeface="Roboto Mono" panose="020B0604020202020204" charset="0"/>
                  <a:ea typeface="Roboto Mono" panose="020B0604020202020204" charset="0"/>
                </a:endParaRPr>
              </a:p>
            </p:txBody>
          </p:sp>
        </mc:Choice>
        <mc:Fallback xmlns="">
          <p:sp>
            <p:nvSpPr>
              <p:cNvPr id="4" name="Text Placeholder 3">
                <a:extLst>
                  <a:ext uri="{FF2B5EF4-FFF2-40B4-BE49-F238E27FC236}">
                    <a16:creationId xmlns:a16="http://schemas.microsoft.com/office/drawing/2014/main" id="{284F8A72-80FC-C3D3-DC4C-46A8C85AAED5}"/>
                  </a:ext>
                </a:extLst>
              </p:cNvPr>
              <p:cNvSpPr>
                <a:spLocks noGrp="1" noRot="1" noChangeAspect="1" noMove="1" noResize="1" noEditPoints="1" noAdjustHandles="1" noChangeArrowheads="1" noChangeShapeType="1" noTextEdit="1"/>
              </p:cNvSpPr>
              <p:nvPr>
                <p:ph type="body" idx="2"/>
              </p:nvPr>
            </p:nvSpPr>
            <p:spPr>
              <a:xfrm>
                <a:off x="4640580" y="1152474"/>
                <a:ext cx="4191720" cy="3716705"/>
              </a:xfrm>
              <a:blipFill>
                <a:blip r:embed="rId3"/>
                <a:stretch>
                  <a:fillRect l="-1744" r="-2907" b="-6721"/>
                </a:stretch>
              </a:blipFill>
            </p:spPr>
            <p:txBody>
              <a:bodyPr/>
              <a:lstStyle/>
              <a:p>
                <a:r>
                  <a:rPr lang="en-IN">
                    <a:noFill/>
                  </a:rPr>
                  <a:t> </a:t>
                </a:r>
              </a:p>
            </p:txBody>
          </p:sp>
        </mc:Fallback>
      </mc:AlternateContent>
    </p:spTree>
    <p:extLst>
      <p:ext uri="{BB962C8B-B14F-4D97-AF65-F5344CB8AC3E}">
        <p14:creationId xmlns:p14="http://schemas.microsoft.com/office/powerpoint/2010/main" val="19586034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B0737-C015-DF90-FAC1-A62BA70C2628}"/>
              </a:ext>
            </a:extLst>
          </p:cNvPr>
          <p:cNvSpPr>
            <a:spLocks noGrp="1"/>
          </p:cNvSpPr>
          <p:nvPr>
            <p:ph type="title"/>
          </p:nvPr>
        </p:nvSpPr>
        <p:spPr/>
        <p:txBody>
          <a:bodyPr>
            <a:normAutofit/>
          </a:bodyPr>
          <a:lstStyle/>
          <a:p>
            <a:r>
              <a:rPr lang="en-US" dirty="0">
                <a:effectLst>
                  <a:glow rad="38100">
                    <a:schemeClr val="bg1">
                      <a:lumMod val="65000"/>
                      <a:lumOff val="35000"/>
                      <a:alpha val="40000"/>
                    </a:schemeClr>
                  </a:glow>
                </a:effectLst>
                <a:latin typeface="Roboto Mono" panose="020B0604020202020204" charset="0"/>
                <a:ea typeface="Roboto Mono" panose="020B0604020202020204" charset="0"/>
              </a:rPr>
              <a:t>Score</a:t>
            </a:r>
            <a:endParaRPr lang="en-IN" dirty="0">
              <a:effectLst>
                <a:glow rad="38100">
                  <a:schemeClr val="bg1">
                    <a:lumMod val="65000"/>
                    <a:lumOff val="35000"/>
                    <a:alpha val="40000"/>
                  </a:schemeClr>
                </a:glow>
              </a:effectLst>
              <a:latin typeface="Roboto Mono" panose="020B0604020202020204" charset="0"/>
              <a:ea typeface="Roboto Mono" panose="020B0604020202020204" charset="0"/>
            </a:endParaRPr>
          </a:p>
        </p:txBody>
      </p:sp>
      <p:sp>
        <p:nvSpPr>
          <p:cNvPr id="3" name="Text Placeholder 2">
            <a:extLst>
              <a:ext uri="{FF2B5EF4-FFF2-40B4-BE49-F238E27FC236}">
                <a16:creationId xmlns:a16="http://schemas.microsoft.com/office/drawing/2014/main" id="{9EE234F4-EF0D-CCB3-8E48-C3C1D0EB264F}"/>
              </a:ext>
            </a:extLst>
          </p:cNvPr>
          <p:cNvSpPr>
            <a:spLocks noGrp="1"/>
          </p:cNvSpPr>
          <p:nvPr>
            <p:ph type="body" idx="1"/>
          </p:nvPr>
        </p:nvSpPr>
        <p:spPr>
          <a:xfrm>
            <a:off x="311700" y="1017726"/>
            <a:ext cx="8520600" cy="3973374"/>
          </a:xfrm>
        </p:spPr>
        <p:txBody>
          <a:bodyPr>
            <a:normAutofit/>
          </a:bodyPr>
          <a:lstStyle/>
          <a:p>
            <a:r>
              <a:rPr lang="en-US"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We wanted to calculate a score for given repository to find its authenticity.</a:t>
            </a:r>
          </a:p>
          <a:p>
            <a:r>
              <a:rPr lang="en-US"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The parameter chosen to calculate score were weighted followers, weighted public repositories, stars and open issues. </a:t>
            </a:r>
          </a:p>
          <a:p>
            <a:r>
              <a:rPr lang="en-US"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To calculate we need all the parameters on the same scale, this could be done if total count of each was available.</a:t>
            </a:r>
          </a:p>
          <a:p>
            <a:r>
              <a:rPr lang="en-US"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But the total count of followers, starts and open issues on GitHub is not available.</a:t>
            </a:r>
          </a:p>
          <a:p>
            <a:r>
              <a:rPr lang="en-US"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Number of stars is the key parameter to categorize repository.</a:t>
            </a:r>
          </a:p>
          <a:p>
            <a:r>
              <a:rPr lang="en-US"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If the number of starts/public repositories is high, repository has a very good chance of being authentic.</a:t>
            </a:r>
          </a:p>
          <a:p>
            <a:r>
              <a:rPr lang="en-US"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We classified them into</a:t>
            </a:r>
          </a:p>
          <a:p>
            <a:pPr lvl="1"/>
            <a:r>
              <a:rPr lang="en-US" sz="1200"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If weighted public repositories &gt; 50 or star count &gt; 300 : its authentic/safe.</a:t>
            </a:r>
          </a:p>
          <a:p>
            <a:pPr lvl="1"/>
            <a:r>
              <a:rPr lang="en-US" sz="1200"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Else If weighted public repositories &gt;15 or star count &gt;40 : its moderately risky.</a:t>
            </a:r>
          </a:p>
          <a:p>
            <a:pPr lvl="1"/>
            <a:r>
              <a:rPr lang="en-US" sz="1200"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Else its risky.</a:t>
            </a:r>
          </a:p>
        </p:txBody>
      </p:sp>
    </p:spTree>
    <p:extLst>
      <p:ext uri="{BB962C8B-B14F-4D97-AF65-F5344CB8AC3E}">
        <p14:creationId xmlns:p14="http://schemas.microsoft.com/office/powerpoint/2010/main" val="1700291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E652B2-BC9F-8AEC-09B4-E6A54E5E01E2}"/>
              </a:ext>
            </a:extLst>
          </p:cNvPr>
          <p:cNvSpPr txBox="1"/>
          <p:nvPr/>
        </p:nvSpPr>
        <p:spPr>
          <a:xfrm>
            <a:off x="584200" y="450850"/>
            <a:ext cx="8051800" cy="4016484"/>
          </a:xfrm>
          <a:prstGeom prst="rect">
            <a:avLst/>
          </a:prstGeom>
          <a:noFill/>
        </p:spPr>
        <p:txBody>
          <a:bodyPr wrap="square" rtlCol="0">
            <a:spAutoFit/>
          </a:bodyPr>
          <a:lstStyle/>
          <a:p>
            <a:pPr algn="l"/>
            <a:r>
              <a:rPr lang="en-US" sz="1500" b="0" i="0" dirty="0">
                <a:solidFill>
                  <a:schemeClr val="tx1"/>
                </a:solidFill>
                <a:latin typeface="Roboto Mono" panose="020B0604020202020204" charset="0"/>
                <a:ea typeface="Roboto Mono" panose="020B0604020202020204" charset="0"/>
              </a:rPr>
              <a:t>In case of GitHub, stars, open issues, forks, contributors is easily available. As well as the followers and public repositories of users are known. So, GitHub repository can be evaluated.</a:t>
            </a:r>
          </a:p>
          <a:p>
            <a:pPr algn="l"/>
            <a:endParaRPr lang="en-US" sz="1500" b="0" i="0" dirty="0">
              <a:solidFill>
                <a:schemeClr val="tx1"/>
              </a:solidFill>
              <a:latin typeface="Roboto Mono" panose="020B0604020202020204" charset="0"/>
              <a:ea typeface="Roboto Mono" panose="020B0604020202020204" charset="0"/>
            </a:endParaRPr>
          </a:p>
          <a:p>
            <a:pPr algn="l"/>
            <a:r>
              <a:rPr lang="en-US" sz="1500" b="0" i="0" dirty="0">
                <a:solidFill>
                  <a:schemeClr val="tx1"/>
                </a:solidFill>
                <a:latin typeface="Roboto Mono" panose="020B0604020202020204" charset="0"/>
                <a:ea typeface="Roboto Mono" panose="020B0604020202020204" charset="0"/>
              </a:rPr>
              <a:t>Whereas, in case of pypi, only the package name and it's version are available with no star/like values nor issues. And even for a particular user only his previous packages are known. So, it is quiet difficult to predict authenticity based on such limited data</a:t>
            </a:r>
            <a:r>
              <a:rPr lang="en-US" sz="1500" dirty="0">
                <a:solidFill>
                  <a:schemeClr val="tx1"/>
                </a:solidFill>
                <a:latin typeface="Roboto Mono" panose="020B0604020202020204" charset="0"/>
                <a:ea typeface="Roboto Mono" panose="020B0604020202020204" charset="0"/>
              </a:rPr>
              <a:t>.</a:t>
            </a:r>
          </a:p>
          <a:p>
            <a:pPr algn="l"/>
            <a:endParaRPr lang="en-US" sz="1500" b="0" i="0" dirty="0">
              <a:solidFill>
                <a:schemeClr val="tx1"/>
              </a:solidFill>
              <a:latin typeface="Roboto Mono" panose="020B0604020202020204" charset="0"/>
              <a:ea typeface="Roboto Mono" panose="020B0604020202020204" charset="0"/>
            </a:endParaRPr>
          </a:p>
          <a:p>
            <a:pPr algn="l"/>
            <a:r>
              <a:rPr lang="en-US" sz="1500" b="0" i="0" dirty="0">
                <a:solidFill>
                  <a:schemeClr val="tx1"/>
                </a:solidFill>
                <a:latin typeface="Roboto Mono" panose="020B0604020202020204" charset="0"/>
                <a:ea typeface="Roboto Mono" panose="020B0604020202020204" charset="0"/>
              </a:rPr>
              <a:t>Similarly, in case of npm repositories, it's version, dependencies and collaborators can be seen with no star/like count. </a:t>
            </a:r>
            <a:r>
              <a:rPr lang="en-US" sz="1500" dirty="0">
                <a:solidFill>
                  <a:schemeClr val="tx1"/>
                </a:solidFill>
                <a:latin typeface="Roboto Mono" panose="020B0604020202020204" charset="0"/>
                <a:ea typeface="Roboto Mono" panose="020B0604020202020204" charset="0"/>
              </a:rPr>
              <a:t>O</a:t>
            </a:r>
            <a:r>
              <a:rPr lang="en-US" sz="1500" b="0" i="0" dirty="0">
                <a:solidFill>
                  <a:schemeClr val="tx1"/>
                </a:solidFill>
                <a:latin typeface="Roboto Mono" panose="020B0604020202020204" charset="0"/>
                <a:ea typeface="Roboto Mono" panose="020B0604020202020204" charset="0"/>
              </a:rPr>
              <a:t>nly public packages of user can be seen. This again makes it quiet difficult to predict authenticity. </a:t>
            </a:r>
          </a:p>
          <a:p>
            <a:pPr algn="l"/>
            <a:endParaRPr lang="en-US" sz="1500" dirty="0">
              <a:solidFill>
                <a:schemeClr val="tx1"/>
              </a:solidFill>
              <a:latin typeface="Roboto Mono" panose="020B0604020202020204" charset="0"/>
              <a:ea typeface="Roboto Mono" panose="020B0604020202020204" charset="0"/>
            </a:endParaRPr>
          </a:p>
          <a:p>
            <a:pPr algn="l"/>
            <a:r>
              <a:rPr lang="en-US" sz="1500" dirty="0">
                <a:solidFill>
                  <a:schemeClr val="tx1"/>
                </a:solidFill>
                <a:latin typeface="Roboto Mono" panose="020B0604020202020204" charset="0"/>
                <a:ea typeface="Roboto Mono" panose="020B0604020202020204" charset="0"/>
              </a:rPr>
              <a:t>T</a:t>
            </a:r>
            <a:r>
              <a:rPr lang="en-US" sz="1500" b="0" i="0" dirty="0">
                <a:solidFill>
                  <a:schemeClr val="tx1"/>
                </a:solidFill>
                <a:latin typeface="Roboto Mono" panose="020B0604020202020204" charset="0"/>
                <a:ea typeface="Roboto Mono" panose="020B0604020202020204" charset="0"/>
              </a:rPr>
              <a:t>he values of such fields can be easily </a:t>
            </a:r>
            <a:r>
              <a:rPr lang="en-US" sz="1500" dirty="0">
                <a:solidFill>
                  <a:schemeClr val="tx1"/>
                </a:solidFill>
                <a:latin typeface="Roboto Mono" panose="020B0604020202020204" charset="0"/>
                <a:ea typeface="Roboto Mono" panose="020B0604020202020204" charset="0"/>
              </a:rPr>
              <a:t>f</a:t>
            </a:r>
            <a:r>
              <a:rPr lang="en-US" sz="1500" b="0" i="0" dirty="0">
                <a:solidFill>
                  <a:schemeClr val="tx1"/>
                </a:solidFill>
                <a:latin typeface="Roboto Mono" panose="020B0604020202020204" charset="0"/>
                <a:ea typeface="Roboto Mono" panose="020B0604020202020204" charset="0"/>
              </a:rPr>
              <a:t>etched from GitHub via it's API.</a:t>
            </a:r>
            <a:r>
              <a:rPr lang="en-US" sz="1500" dirty="0">
                <a:solidFill>
                  <a:schemeClr val="tx1"/>
                </a:solidFill>
                <a:latin typeface="Roboto Mono" panose="020B0604020202020204" charset="0"/>
                <a:ea typeface="Roboto Mono" panose="020B0604020202020204" charset="0"/>
              </a:rPr>
              <a:t> </a:t>
            </a:r>
            <a:r>
              <a:rPr lang="en-US" sz="1500" b="0" i="0" dirty="0">
                <a:solidFill>
                  <a:schemeClr val="tx1"/>
                </a:solidFill>
                <a:latin typeface="Roboto Mono" panose="020B0604020202020204" charset="0"/>
                <a:ea typeface="Roboto Mono" panose="020B0604020202020204" charset="0"/>
              </a:rPr>
              <a:t>In comparison npm and pypi don't have APIs to fetch data regarding it's packages.</a:t>
            </a:r>
            <a:endParaRPr lang="en-IN" sz="1500" dirty="0">
              <a:solidFill>
                <a:schemeClr val="tx1"/>
              </a:solidFill>
              <a:latin typeface="Roboto Mono" panose="020B0604020202020204" charset="0"/>
              <a:ea typeface="Roboto Mono" panose="020B0604020202020204" charset="0"/>
            </a:endParaRPr>
          </a:p>
        </p:txBody>
      </p:sp>
    </p:spTree>
    <p:extLst>
      <p:ext uri="{BB962C8B-B14F-4D97-AF65-F5344CB8AC3E}">
        <p14:creationId xmlns:p14="http://schemas.microsoft.com/office/powerpoint/2010/main" val="7532633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Custom 1">
      <a:dk1>
        <a:sysClr val="windowText" lastClr="000000"/>
      </a:dk1>
      <a:lt1>
        <a:sysClr val="window" lastClr="FFFFFF"/>
      </a:lt1>
      <a:dk2>
        <a:srgbClr val="363D46"/>
      </a:dk2>
      <a:lt2>
        <a:srgbClr val="EBEBEB"/>
      </a:lt2>
      <a:accent1>
        <a:srgbClr val="FFFF00"/>
      </a:accent1>
      <a:accent2>
        <a:srgbClr val="1FCDB6"/>
      </a:accent2>
      <a:accent3>
        <a:srgbClr val="5F99C9"/>
      </a:accent3>
      <a:accent4>
        <a:srgbClr val="AE65D1"/>
      </a:accent4>
      <a:accent5>
        <a:srgbClr val="D06423"/>
      </a:accent5>
      <a:accent6>
        <a:srgbClr val="DCAB11"/>
      </a:accent6>
      <a:hlink>
        <a:srgbClr val="FFFF00"/>
      </a:hlink>
      <a:folHlink>
        <a:srgbClr val="FFFF00"/>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1FEE2289-88FB-467C-9C9A-54F3C85768F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408</TotalTime>
  <Words>942</Words>
  <Application>Microsoft Office PowerPoint</Application>
  <PresentationFormat>On-screen Show (16:9)</PresentationFormat>
  <Paragraphs>125</Paragraphs>
  <Slides>16</Slides>
  <Notes>5</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Century Gothic</vt:lpstr>
      <vt:lpstr>Proxima Nova</vt:lpstr>
      <vt:lpstr>Cambria Math</vt:lpstr>
      <vt:lpstr>Roboto Mono</vt:lpstr>
      <vt:lpstr>Mesh</vt:lpstr>
      <vt:lpstr>PowerPoint Presentation</vt:lpstr>
      <vt:lpstr>Team members details </vt:lpstr>
      <vt:lpstr>Glossary</vt:lpstr>
      <vt:lpstr>Use-cases</vt:lpstr>
      <vt:lpstr>Solution statement/ Proposed approach</vt:lpstr>
      <vt:lpstr>Solution statement/ Proposed approach</vt:lpstr>
      <vt:lpstr>Collecting and processing repository information</vt:lpstr>
      <vt:lpstr>Score</vt:lpstr>
      <vt:lpstr>PowerPoint Presentation</vt:lpstr>
      <vt:lpstr>Downloading repository</vt:lpstr>
      <vt:lpstr>YARA </vt:lpstr>
      <vt:lpstr>Machine learning/Deep learning</vt:lpstr>
      <vt:lpstr>Machine learning/Deep learning</vt:lpstr>
      <vt:lpstr>Limitations</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Niranjan Bharate</dc:creator>
  <cp:lastModifiedBy>Niranjan Bharate</cp:lastModifiedBy>
  <cp:revision>21</cp:revision>
  <dcterms:modified xsi:type="dcterms:W3CDTF">2022-07-30T18:06:51Z</dcterms:modified>
</cp:coreProperties>
</file>