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6" r:id="rId1"/>
  </p:sldMasterIdLst>
  <p:notesMasterIdLst>
    <p:notesMasterId r:id="rId16"/>
  </p:notesMasterIdLst>
  <p:sldIdLst>
    <p:sldId id="256" r:id="rId2"/>
    <p:sldId id="272" r:id="rId3"/>
    <p:sldId id="273" r:id="rId4"/>
    <p:sldId id="274" r:id="rId5"/>
    <p:sldId id="275" r:id="rId6"/>
    <p:sldId id="266" r:id="rId7"/>
    <p:sldId id="267" r:id="rId8"/>
    <p:sldId id="268" r:id="rId9"/>
    <p:sldId id="269" r:id="rId10"/>
    <p:sldId id="270" r:id="rId11"/>
    <p:sldId id="271" r:id="rId12"/>
    <p:sldId id="276" r:id="rId13"/>
    <p:sldId id="277" r:id="rId14"/>
    <p:sldId id="278" r:id="rId15"/>
  </p:sldIdLst>
  <p:sldSz cx="9144000" cy="5143500" type="screen16x9"/>
  <p:notesSz cx="6858000" cy="9144000"/>
  <p:embeddedFontLst>
    <p:embeddedFont>
      <p:font typeface="Cambria Math" panose="02040503050406030204" pitchFamily="18" charset="0"/>
      <p:regular r:id="rId17"/>
    </p:embeddedFont>
    <p:embeddedFont>
      <p:font typeface="Century Gothic" panose="020B050202020202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Roboto Mon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pmAMeJWmViFFE6UELxbPoOvOq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97EBF0-7E80-4F5F-AB45-6C98E147EB1A}">
  <a:tblStyle styleId="{1097EBF0-7E80-4F5F-AB45-6C98E147EB1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5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3ccdb91aef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215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7220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9285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69574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84720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0112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27465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69355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231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8589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435538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14820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g13ccdb91aef_0_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ccdb91aef_0_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g13ccdb91aef_0_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42465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
        <p:cNvGrpSpPr/>
        <p:nvPr/>
      </p:nvGrpSpPr>
      <p:grpSpPr>
        <a:xfrm>
          <a:off x="0" y="0"/>
          <a:ext cx="0" cy="0"/>
          <a:chOff x="0" y="0"/>
          <a:chExt cx="0" cy="0"/>
        </a:xfrm>
      </p:grpSpPr>
      <p:sp>
        <p:nvSpPr>
          <p:cNvPr id="18" name="Google Shape;18;g13ccdb91aef_0_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g13ccdb91aef_0_7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g13ccdb91aef_0_7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g13ccdb91aef_0_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774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447469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306110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20943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04520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893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7323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1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51001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48A87A34-81AB-432B-8DAE-1953F412C126}" type="datetimeFigureOut">
              <a:rPr lang="en-US" smtClean="0"/>
              <a:t>7/30/2022</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16555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7/30/2022</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808677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sldNum="0" hdr="0" ftr="0" dt="0"/>
  <p:txStyles>
    <p:titleStyle>
      <a:lvl1pPr algn="l" defTabSz="342900" rtl="0" eaLnBrk="1" latinLnBrk="0" hangingPunct="1">
        <a:spcBef>
          <a:spcPct val="0"/>
        </a:spcBef>
        <a:buNone/>
        <a:defRPr sz="24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00000"/>
        <a:buFont typeface="Arial"/>
        <a:buChar char="•"/>
        <a:defRPr sz="15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00000"/>
        <a:buFont typeface="Arial"/>
        <a:buChar char="•"/>
        <a:defRPr sz="13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00000"/>
        <a:buFont typeface="Arial"/>
        <a:buChar char="•"/>
        <a:defRPr sz="105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00000"/>
        <a:buFont typeface="Arial"/>
        <a:buChar char="•"/>
        <a:defRPr sz="9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virusshare.com/"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rotWithShape="1">
          <a:blip r:embed="rId3">
            <a:alphaModFix/>
          </a:blip>
          <a:srcRect/>
          <a:stretch/>
        </p:blipFill>
        <p:spPr>
          <a:xfrm>
            <a:off x="0" y="0"/>
            <a:ext cx="9143997" cy="5143490"/>
          </a:xfrm>
          <a:prstGeom prst="rect">
            <a:avLst/>
          </a:prstGeom>
          <a:noFill/>
          <a:ln>
            <a:noFill/>
          </a:ln>
        </p:spPr>
      </p:pic>
      <p:pic>
        <p:nvPicPr>
          <p:cNvPr id="97" name="Google Shape;97;g13ccdb91aef_0_53"/>
          <p:cNvPicPr preferRelativeResize="0"/>
          <p:nvPr/>
        </p:nvPicPr>
        <p:blipFill rotWithShape="1">
          <a:blip r:embed="rId4">
            <a:alphaModFix/>
          </a:blip>
          <a:srcRect/>
          <a:stretch/>
        </p:blipFill>
        <p:spPr>
          <a:xfrm>
            <a:off x="3056326" y="677250"/>
            <a:ext cx="2878949" cy="1519451"/>
          </a:xfrm>
          <a:prstGeom prst="rect">
            <a:avLst/>
          </a:prstGeom>
          <a:noFill/>
          <a:ln>
            <a:noFill/>
          </a:ln>
        </p:spPr>
      </p:pic>
      <p:sp>
        <p:nvSpPr>
          <p:cNvPr id="98" name="Google Shape;98;g13ccdb91aef_0_53"/>
          <p:cNvSpPr txBox="1"/>
          <p:nvPr/>
        </p:nvSpPr>
        <p:spPr>
          <a:xfrm>
            <a:off x="1970700" y="2399500"/>
            <a:ext cx="5202600" cy="867000"/>
          </a:xfrm>
          <a:prstGeom prst="rect">
            <a:avLst/>
          </a:prstGeom>
          <a:solidFill>
            <a:schemeClr val="dk1"/>
          </a:solidFill>
          <a:ln>
            <a:noFill/>
          </a:ln>
        </p:spPr>
        <p:txBody>
          <a:bodyPr spcFirstLastPara="1" wrap="square" lIns="91425" tIns="91425" rIns="91425" bIns="91425" anchor="t" anchorCtr="0">
            <a:spAutoFit/>
          </a:bodyPr>
          <a:lstStyle/>
          <a:p>
            <a:pPr marL="0" marR="0" lvl="0" indent="0" algn="ctr" rtl="0">
              <a:lnSpc>
                <a:spcPct val="115000"/>
              </a:lnSpc>
              <a:spcBef>
                <a:spcPts val="1400"/>
              </a:spcBef>
              <a:spcAft>
                <a:spcPts val="0"/>
              </a:spcAft>
              <a:buClr>
                <a:schemeClr val="dk1"/>
              </a:buClr>
              <a:buSzPts val="1100"/>
              <a:buFont typeface="Arial"/>
              <a:buNone/>
            </a:pPr>
            <a:r>
              <a:rPr lang="en" sz="2000" b="1" dirty="0">
                <a:solidFill>
                  <a:schemeClr val="lt1"/>
                </a:solidFill>
                <a:latin typeface="Proxima Nova"/>
                <a:ea typeface="Proxima Nova"/>
                <a:cs typeface="Proxima Nova"/>
                <a:sym typeface="Proxima Nova"/>
              </a:rPr>
              <a:t>Infosec Challenge</a:t>
            </a:r>
            <a:endParaRPr sz="2000" b="1" dirty="0">
              <a:solidFill>
                <a:schemeClr val="lt1"/>
              </a:solidFill>
              <a:latin typeface="Proxima Nova"/>
              <a:ea typeface="Proxima Nova"/>
              <a:cs typeface="Proxima Nova"/>
              <a:sym typeface="Proxima Nova"/>
            </a:endParaRPr>
          </a:p>
          <a:p>
            <a:pPr marL="0" lvl="0" indent="0" algn="ctr" rtl="0">
              <a:lnSpc>
                <a:spcPct val="150000"/>
              </a:lnSpc>
              <a:spcBef>
                <a:spcPts val="400"/>
              </a:spcBef>
              <a:spcAft>
                <a:spcPts val="0"/>
              </a:spcAft>
              <a:buClr>
                <a:schemeClr val="dk1"/>
              </a:buClr>
              <a:buSzPts val="1100"/>
              <a:buFont typeface="Arial"/>
              <a:buNone/>
            </a:pPr>
            <a:r>
              <a:rPr lang="en" sz="1800" b="1" dirty="0">
                <a:solidFill>
                  <a:schemeClr val="lt1"/>
                </a:solidFill>
                <a:latin typeface="Proxima Nova"/>
                <a:ea typeface="Proxima Nova"/>
                <a:cs typeface="Proxima Nova"/>
                <a:sym typeface="Proxima Nova"/>
              </a:rPr>
              <a:t>Open Source Software (OSS) Security Inspector</a:t>
            </a:r>
            <a:endParaRPr sz="1800" b="1" dirty="0">
              <a:solidFill>
                <a:schemeClr val="lt1"/>
              </a:solidFill>
              <a:latin typeface="Proxima Nova"/>
              <a:ea typeface="Proxima Nova"/>
              <a:cs typeface="Proxima Nova"/>
              <a:sym typeface="Proxima Nova"/>
            </a:endParaRPr>
          </a:p>
        </p:txBody>
      </p:sp>
      <p:sp>
        <p:nvSpPr>
          <p:cNvPr id="99" name="Google Shape;99;g13ccdb91aef_0_53"/>
          <p:cNvSpPr txBox="1"/>
          <p:nvPr/>
        </p:nvSpPr>
        <p:spPr>
          <a:xfrm>
            <a:off x="1336424" y="3961900"/>
            <a:ext cx="6428356"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Roboto Mono" panose="020B0604020202020204" charset="0"/>
                <a:ea typeface="Roboto Mono" panose="020B0604020202020204" charset="0"/>
                <a:sym typeface="Arial"/>
              </a:rPr>
              <a:t>Team Name: H1N1</a:t>
            </a:r>
            <a:endParaRPr sz="1400" b="0" i="0" u="none" strike="noStrike" cap="none" dirty="0">
              <a:solidFill>
                <a:schemeClr val="lt1"/>
              </a:solidFill>
              <a:latin typeface="Roboto Mono" panose="020B0604020202020204" charset="0"/>
              <a:ea typeface="Roboto Mono"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Roboto Mono" panose="020B0604020202020204" charset="0"/>
              <a:ea typeface="Roboto Mono" panose="020B0604020202020204" charset="0"/>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Roboto Mono" panose="020B0604020202020204" charset="0"/>
                <a:ea typeface="Roboto Mono" panose="020B0604020202020204" charset="0"/>
                <a:sym typeface="Arial"/>
              </a:rPr>
              <a:t>Institute Name: Vishwakarma </a:t>
            </a:r>
            <a:r>
              <a:rPr lang="en-US" sz="1400" b="0" i="0" u="none" strike="noStrike" cap="none" dirty="0">
                <a:solidFill>
                  <a:schemeClr val="lt1"/>
                </a:solidFill>
                <a:latin typeface="Roboto Mono" panose="020B0604020202020204" charset="0"/>
                <a:ea typeface="Roboto Mono" panose="020B0604020202020204" charset="0"/>
                <a:sym typeface="Arial"/>
              </a:rPr>
              <a:t>Institute of Technology, Pune</a:t>
            </a:r>
            <a:endParaRPr sz="1400" b="0" i="0" u="none" strike="noStrike" cap="none" dirty="0">
              <a:solidFill>
                <a:schemeClr val="lt1"/>
              </a:solidFill>
              <a:latin typeface="Roboto Mono" panose="020B0604020202020204" charset="0"/>
              <a:ea typeface="Roboto Mono" panose="020B060402020202020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2B9D-451B-A968-25AC-813433E3FFF8}"/>
              </a:ext>
            </a:extLst>
          </p:cNvPr>
          <p:cNvSpPr>
            <a:spLocks noGrp="1"/>
          </p:cNvSpPr>
          <p:nvPr>
            <p:ph type="title"/>
          </p:nvPr>
        </p:nvSpPr>
        <p:spPr>
          <a:xfrm>
            <a:off x="311700" y="288275"/>
            <a:ext cx="8520600" cy="572700"/>
          </a:xfrm>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YARA </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E1F51BA8-BE9C-944E-5D66-96DF24DE6DFF}"/>
              </a:ext>
            </a:extLst>
          </p:cNvPr>
          <p:cNvSpPr>
            <a:spLocks noGrp="1"/>
          </p:cNvSpPr>
          <p:nvPr>
            <p:ph type="body" idx="1"/>
          </p:nvPr>
        </p:nvSpPr>
        <p:spPr>
          <a:xfrm>
            <a:off x="311700" y="860975"/>
            <a:ext cx="8520600" cy="3994250"/>
          </a:xfrm>
        </p:spPr>
        <p:txBody>
          <a:bodyPr>
            <a:normAutofit/>
          </a:bodyPr>
          <a:lstStyle/>
          <a:p>
            <a:r>
              <a:rPr lang="en-US" dirty="0">
                <a:solidFill>
                  <a:schemeClr val="tx1"/>
                </a:solidFill>
                <a:latin typeface="Roboto Mono" panose="020B0604020202020204" charset="0"/>
                <a:ea typeface="Roboto Mono" panose="020B0604020202020204" charset="0"/>
              </a:rPr>
              <a:t>YARA is a tool aimed at (but not limited to) helping malware researchers to identify and classify malware samples.</a:t>
            </a:r>
          </a:p>
          <a:p>
            <a:r>
              <a:rPr lang="en-US" dirty="0">
                <a:solidFill>
                  <a:schemeClr val="tx1"/>
                </a:solidFill>
                <a:latin typeface="Roboto Mono" panose="020B0604020202020204" charset="0"/>
                <a:ea typeface="Roboto Mono" panose="020B0604020202020204" charset="0"/>
              </a:rPr>
              <a:t>YARA Rule:</a:t>
            </a:r>
          </a:p>
          <a:p>
            <a:pPr lvl="1"/>
            <a:r>
              <a:rPr lang="en-US" sz="1200" dirty="0">
                <a:solidFill>
                  <a:schemeClr val="tx1"/>
                </a:solidFill>
                <a:latin typeface="Roboto Mono" panose="020B0604020202020204" charset="0"/>
                <a:ea typeface="Roboto Mono" panose="020B0604020202020204" charset="0"/>
              </a:rPr>
              <a:t>Meta: knowledge about the rule</a:t>
            </a:r>
          </a:p>
          <a:p>
            <a:pPr lvl="1"/>
            <a:r>
              <a:rPr lang="en-US" sz="1200" dirty="0">
                <a:solidFill>
                  <a:schemeClr val="tx1"/>
                </a:solidFill>
                <a:latin typeface="Roboto Mono" panose="020B0604020202020204" charset="0"/>
                <a:ea typeface="Roboto Mono" panose="020B0604020202020204" charset="0"/>
              </a:rPr>
              <a:t>Strings: All the strings that we need to search for are declared to variables.</a:t>
            </a:r>
          </a:p>
          <a:p>
            <a:pPr lvl="1"/>
            <a:r>
              <a:rPr lang="en-US" sz="1200" dirty="0">
                <a:solidFill>
                  <a:schemeClr val="tx1"/>
                </a:solidFill>
                <a:latin typeface="Roboto Mono" panose="020B0604020202020204" charset="0"/>
                <a:ea typeface="Roboto Mono" panose="020B0604020202020204" charset="0"/>
              </a:rPr>
              <a:t>Condition: A condition among the variables is declared to determine if rule is true/false.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Rules in same category are combined together in a file.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Rules are referred from official YARA GitHub handle.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rules are compiled for easy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accessibility</a:t>
            </a:r>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to check against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repository files.</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Both separate and combined compilation is done.</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combined compiled YARA rules file is tested against the repository in the repo_download folder.</a:t>
            </a:r>
          </a:p>
          <a:p>
            <a:r>
              <a:rPr lang="en-IN"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code file name and the domain of suspicious part in that code file is mentioned in the output.</a:t>
            </a:r>
          </a:p>
        </p:txBody>
      </p:sp>
    </p:spTree>
    <p:extLst>
      <p:ext uri="{BB962C8B-B14F-4D97-AF65-F5344CB8AC3E}">
        <p14:creationId xmlns:p14="http://schemas.microsoft.com/office/powerpoint/2010/main" val="148296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B901-3ACD-9AAB-BE6E-3CB69AE1DA55}"/>
              </a:ext>
            </a:extLst>
          </p:cNvPr>
          <p:cNvSpPr>
            <a:spLocks noGrp="1"/>
          </p:cNvSpPr>
          <p:nvPr>
            <p:ph type="title"/>
          </p:nvPr>
        </p:nvSpPr>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Machine learning/Deep learning</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EA258BC6-2328-AD0B-57ED-921F7C02C4C3}"/>
              </a:ext>
            </a:extLst>
          </p:cNvPr>
          <p:cNvSpPr>
            <a:spLocks noGrp="1"/>
          </p:cNvSpPr>
          <p:nvPr>
            <p:ph type="body" idx="1"/>
          </p:nvPr>
        </p:nvSpPr>
        <p:spPr/>
        <p:txBody>
          <a:bodyPr>
            <a:noAutofit/>
          </a:bodyPr>
          <a:lstStyle/>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last few days we came across research papers of malware classification. The available dataset is either in image or .csv format.</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A lot of research on android malware detection is also present.</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decided to detect malware using ml/dl methods.</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Due to the lack of dataset in image or file format, we are not able to complete the malware detection process.</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Dataset can be compiled via multiple sources but there is limited/restricted access to most of the malware datafile collection. </a:t>
            </a:r>
          </a:p>
          <a:p>
            <a:pPr marL="114300" indent="0">
              <a:buNone/>
            </a:pP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r>
              <a:rPr lang="en-US" dirty="0" err="1">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Eg.</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hlinkClick r:id="rId3">
                  <a:extLst>
                    <a:ext uri="{A12FA001-AC4F-418D-AE19-62706E023703}">
                      <ahyp:hlinkClr xmlns:ahyp="http://schemas.microsoft.com/office/drawing/2018/hyperlinkcolor" val="tx"/>
                    </a:ext>
                  </a:extLst>
                </a:hlinkClick>
              </a:rPr>
              <a:t>https://virusshare.com/</a:t>
            </a:r>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 </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Malware classification is done by ml/dl method using Convolutional Neural Network.</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detected malware is classified into defined categories: worm, virus, trojan, backdoor, downloader, spyware, etc.</a:t>
            </a:r>
          </a:p>
        </p:txBody>
      </p:sp>
    </p:spTree>
    <p:extLst>
      <p:ext uri="{BB962C8B-B14F-4D97-AF65-F5344CB8AC3E}">
        <p14:creationId xmlns:p14="http://schemas.microsoft.com/office/powerpoint/2010/main" val="57767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2A3-F27B-EE58-D043-0DAE5DDAC387}"/>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Limitations</a:t>
            </a:r>
          </a:p>
        </p:txBody>
      </p:sp>
      <p:sp>
        <p:nvSpPr>
          <p:cNvPr id="3" name="Text Placeholder 2">
            <a:extLst>
              <a:ext uri="{FF2B5EF4-FFF2-40B4-BE49-F238E27FC236}">
                <a16:creationId xmlns:a16="http://schemas.microsoft.com/office/drawing/2014/main" id="{2CBE27E2-BF47-5829-B0EF-1AECEBBCB956}"/>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rPr>
              <a:t>Pypi and npm packages don’t have any stars/like, downloads and followers to define the authenticity of package.</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Pypi and npm only support command line download. So they need to be downloaded manually to specified folder.</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Score to define the authenticity of repository cannot be calculated effectively as the parameters are not on similar scale and data required to bring them on similar scale is not available.</a:t>
            </a:r>
            <a:br>
              <a:rPr lang="en-US" sz="1600" dirty="0">
                <a:effectLst>
                  <a:glow rad="38100">
                    <a:schemeClr val="bg1">
                      <a:lumMod val="50000"/>
                      <a:lumOff val="50000"/>
                      <a:alpha val="20000"/>
                    </a:schemeClr>
                  </a:glow>
                </a:effectLst>
              </a:rPr>
            </a:br>
            <a:endParaRPr lang="en-US" sz="1600" dirty="0">
              <a:effectLst>
                <a:glow rad="38100">
                  <a:schemeClr val="bg1">
                    <a:lumMod val="50000"/>
                    <a:lumOff val="50000"/>
                    <a:alpha val="20000"/>
                  </a:schemeClr>
                </a:glow>
              </a:effectLst>
            </a:endParaRPr>
          </a:p>
          <a:p>
            <a:r>
              <a:rPr lang="en-US" sz="1600" dirty="0">
                <a:effectLst>
                  <a:glow rad="38100">
                    <a:schemeClr val="bg1">
                      <a:lumMod val="50000"/>
                      <a:lumOff val="50000"/>
                      <a:alpha val="20000"/>
                    </a:schemeClr>
                  </a:glow>
                </a:effectLst>
              </a:rPr>
              <a:t>Limited availability of dataset for malware detection and classification.</a:t>
            </a:r>
          </a:p>
        </p:txBody>
      </p:sp>
    </p:spTree>
    <p:extLst>
      <p:ext uri="{BB962C8B-B14F-4D97-AF65-F5344CB8AC3E}">
        <p14:creationId xmlns:p14="http://schemas.microsoft.com/office/powerpoint/2010/main" val="335496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BF9E-5AB6-8104-E512-90C727962A5E}"/>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Future Scope</a:t>
            </a:r>
          </a:p>
        </p:txBody>
      </p:sp>
      <p:sp>
        <p:nvSpPr>
          <p:cNvPr id="3" name="Text Placeholder 2">
            <a:extLst>
              <a:ext uri="{FF2B5EF4-FFF2-40B4-BE49-F238E27FC236}">
                <a16:creationId xmlns:a16="http://schemas.microsoft.com/office/drawing/2014/main" id="{9E375054-5971-95D3-E31F-4BCDC8D347B7}"/>
              </a:ext>
            </a:extLst>
          </p:cNvPr>
          <p:cNvSpPr>
            <a:spLocks noGrp="1"/>
          </p:cNvSpPr>
          <p:nvPr>
            <p:ph type="body" idx="1"/>
          </p:nvPr>
        </p:nvSpPr>
        <p:spPr/>
        <p:txBody>
          <a:bodyPr>
            <a:no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The data for npm and pypi can be fetched using web scraper, but still it would be limited to predict authenticity.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Develop a code to download packages from pypi, npm and various other repositories via command line and other means.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Providing statistical data of required parameters, we can develop a mathematical model to calculate score to define  the authenticity of the repository.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Better dataset and ml/dl models can be used for malware detection of malicious activity in the repository.</a:t>
            </a:r>
          </a:p>
        </p:txBody>
      </p:sp>
    </p:spTree>
    <p:extLst>
      <p:ext uri="{BB962C8B-B14F-4D97-AF65-F5344CB8AC3E}">
        <p14:creationId xmlns:p14="http://schemas.microsoft.com/office/powerpoint/2010/main" val="369827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0ED9-1792-A016-C862-8FAA6CE4E110}"/>
              </a:ext>
            </a:extLst>
          </p:cNvPr>
          <p:cNvSpPr>
            <a:spLocks noGrp="1"/>
          </p:cNvSpPr>
          <p:nvPr>
            <p:ph type="title"/>
          </p:nvPr>
        </p:nvSpPr>
        <p:spPr>
          <a:xfrm>
            <a:off x="856060" y="457200"/>
            <a:ext cx="7429499" cy="3870960"/>
          </a:xfrm>
        </p:spPr>
        <p:txBody>
          <a:bodyPr>
            <a:normAutofit/>
          </a:bodyPr>
          <a:lstStyle/>
          <a:p>
            <a:pPr algn="ctr"/>
            <a:r>
              <a:rPr lang="en-US" sz="6000" dirty="0">
                <a:effectLst>
                  <a:glow rad="38100">
                    <a:schemeClr val="bg1">
                      <a:lumMod val="65000"/>
                      <a:lumOff val="35000"/>
                      <a:alpha val="40000"/>
                    </a:schemeClr>
                  </a:glow>
                </a:effectLst>
                <a:latin typeface="Roboto Mono" panose="020B0604020202020204" charset="0"/>
                <a:ea typeface="Roboto Mono" panose="020B0604020202020204" charset="0"/>
              </a:rPr>
              <a:t>THANK yoU!</a:t>
            </a:r>
            <a:endParaRPr lang="en-IN" sz="6000"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295164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F4A-21A9-7EE9-6C81-2565464D1151}"/>
              </a:ext>
            </a:extLst>
          </p:cNvPr>
          <p:cNvSpPr>
            <a:spLocks noGrp="1"/>
          </p:cNvSpPr>
          <p:nvPr>
            <p:ph type="title"/>
          </p:nvPr>
        </p:nvSpPr>
        <p:spPr/>
        <p:txBody>
          <a:bodyPr>
            <a:no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Team members details</a:t>
            </a:r>
            <a:br>
              <a:rPr lang="en-IN" b="1" dirty="0">
                <a:effectLst>
                  <a:glow rad="38100">
                    <a:schemeClr val="bg1">
                      <a:lumMod val="65000"/>
                      <a:lumOff val="35000"/>
                      <a:alpha val="40000"/>
                    </a:schemeClr>
                  </a:glow>
                </a:effectLst>
                <a:latin typeface="Roboto Mono" panose="020B0604020202020204" charset="0"/>
                <a:ea typeface="Roboto Mono" panose="020B0604020202020204" charset="0"/>
              </a:rPr>
            </a:b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graphicFrame>
        <p:nvGraphicFramePr>
          <p:cNvPr id="4" name="Google Shape;106;p2">
            <a:extLst>
              <a:ext uri="{FF2B5EF4-FFF2-40B4-BE49-F238E27FC236}">
                <a16:creationId xmlns:a16="http://schemas.microsoft.com/office/drawing/2014/main" id="{0E7BB41F-0E12-5878-BE78-3E226B8D5D7E}"/>
              </a:ext>
            </a:extLst>
          </p:cNvPr>
          <p:cNvGraphicFramePr/>
          <p:nvPr>
            <p:extLst>
              <p:ext uri="{D42A27DB-BD31-4B8C-83A1-F6EECF244321}">
                <p14:modId xmlns:p14="http://schemas.microsoft.com/office/powerpoint/2010/main" val="4266914615"/>
              </p:ext>
            </p:extLst>
          </p:nvPr>
        </p:nvGraphicFramePr>
        <p:xfrm>
          <a:off x="434340" y="1479780"/>
          <a:ext cx="8183881" cy="2962800"/>
        </p:xfrm>
        <a:graphic>
          <a:graphicData uri="http://schemas.openxmlformats.org/drawingml/2006/table">
            <a:tbl>
              <a:tblPr>
                <a:tableStyleId>{BC89EF96-8CEA-46FF-86C4-4CE0E7609802}</a:tableStyleId>
              </a:tblPr>
              <a:tblGrid>
                <a:gridCol w="2365967">
                  <a:extLst>
                    <a:ext uri="{9D8B030D-6E8A-4147-A177-3AD203B41FA5}">
                      <a16:colId xmlns:a16="http://schemas.microsoft.com/office/drawing/2014/main" val="20000"/>
                    </a:ext>
                  </a:extLst>
                </a:gridCol>
                <a:gridCol w="2940968">
                  <a:extLst>
                    <a:ext uri="{9D8B030D-6E8A-4147-A177-3AD203B41FA5}">
                      <a16:colId xmlns:a16="http://schemas.microsoft.com/office/drawing/2014/main" val="20001"/>
                    </a:ext>
                  </a:extLst>
                </a:gridCol>
                <a:gridCol w="2876946">
                  <a:extLst>
                    <a:ext uri="{9D8B030D-6E8A-4147-A177-3AD203B41FA5}">
                      <a16:colId xmlns:a16="http://schemas.microsoft.com/office/drawing/2014/main" val="20002"/>
                    </a:ext>
                  </a:extLst>
                </a:gridCol>
              </a:tblGrid>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Team 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H1N1</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Institute 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Vishwakarma Institute of Technology, Pune </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Team Members &gt;</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a:solidFill>
                            <a:schemeClr val="tx1"/>
                          </a:solidFill>
                          <a:latin typeface="Roboto Mono" panose="020B0604020202020204" charset="0"/>
                          <a:ea typeface="Roboto Mono" panose="020B0604020202020204" charset="0"/>
                          <a:sym typeface="Roboto Mono"/>
                        </a:rPr>
                        <a:t>1 (Leader)</a:t>
                      </a:r>
                      <a:endParaRPr sz="1400" b="1" u="none" strike="noStrike" cap="none">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2</a:t>
                      </a:r>
                    </a:p>
                  </a:txBody>
                  <a:tcPr marL="28575" marR="28575" marT="19050" marB="19050" anchor="ctr"/>
                </a:tc>
                <a:extLst>
                  <a:ext uri="{0D108BD9-81ED-4DB2-BD59-A6C34878D82A}">
                    <a16:rowId xmlns:a16="http://schemas.microsoft.com/office/drawing/2014/main" val="10002"/>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dirty="0">
                          <a:solidFill>
                            <a:schemeClr val="tx1"/>
                          </a:solidFill>
                          <a:latin typeface="Roboto Mono" panose="020B0604020202020204" charset="0"/>
                          <a:ea typeface="Roboto Mono" panose="020B0604020202020204" charset="0"/>
                          <a:sym typeface="Roboto Mono"/>
                        </a:rPr>
                        <a:t>Name</a:t>
                      </a:r>
                      <a:endParaRPr sz="1400" b="1" u="none" strike="noStrike" cap="none" dirty="0">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Harsh Satpute</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Niranjan Bharate</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extLst>
                  <a:ext uri="{0D108BD9-81ED-4DB2-BD59-A6C34878D82A}">
                    <a16:rowId xmlns:a16="http://schemas.microsoft.com/office/drawing/2014/main" val="10003"/>
                  </a:ext>
                </a:extLst>
              </a:tr>
              <a:tr h="613000">
                <a:tc>
                  <a:txBody>
                    <a:bodyPr/>
                    <a:lstStyle/>
                    <a:p>
                      <a:pPr marL="0" marR="0" lvl="0" indent="0" algn="ctr" rtl="0">
                        <a:lnSpc>
                          <a:spcPct val="100000"/>
                        </a:lnSpc>
                        <a:spcBef>
                          <a:spcPts val="0"/>
                        </a:spcBef>
                        <a:spcAft>
                          <a:spcPts val="0"/>
                        </a:spcAft>
                        <a:buClr>
                          <a:srgbClr val="000000"/>
                        </a:buClr>
                        <a:buSzPts val="1000"/>
                        <a:buFont typeface="Arial"/>
                        <a:buNone/>
                      </a:pPr>
                      <a:r>
                        <a:rPr lang="en" sz="1400" b="1" u="none" strike="noStrike" cap="none">
                          <a:solidFill>
                            <a:schemeClr val="tx1"/>
                          </a:solidFill>
                          <a:latin typeface="Roboto Mono" panose="020B0604020202020204" charset="0"/>
                          <a:ea typeface="Roboto Mono" panose="020B0604020202020204" charset="0"/>
                          <a:sym typeface="Roboto Mono"/>
                        </a:rPr>
                        <a:t>Batch</a:t>
                      </a:r>
                      <a:endParaRPr sz="1400" b="1" u="none" strike="noStrike" cap="none">
                        <a:solidFill>
                          <a:schemeClr val="tx1"/>
                        </a:solidFill>
                        <a:latin typeface="Roboto Mono" panose="020B0604020202020204" charset="0"/>
                        <a:ea typeface="Roboto Mono" panose="020B0604020202020204" charset="0"/>
                        <a:cs typeface="Roboto Mono"/>
                        <a:sym typeface="Roboto Mono"/>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2019-2023</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solidFill>
                            <a:schemeClr val="tx1"/>
                          </a:solidFill>
                          <a:latin typeface="Roboto Mono" panose="020B0604020202020204" charset="0"/>
                          <a:ea typeface="Roboto Mono" panose="020B0604020202020204" charset="0"/>
                        </a:rPr>
                        <a:t>2019-2023</a:t>
                      </a:r>
                      <a:endParaRPr sz="1400" u="none" strike="noStrike" cap="none" dirty="0">
                        <a:solidFill>
                          <a:schemeClr val="tx1"/>
                        </a:solidFill>
                        <a:latin typeface="Roboto Mono" panose="020B0604020202020204" charset="0"/>
                        <a:ea typeface="Roboto Mono" panose="020B0604020202020204" charset="0"/>
                      </a:endParaRPr>
                    </a:p>
                  </a:txBody>
                  <a:tcPr marL="28575" marR="28575" marT="19050" marB="190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712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EE7E-428D-6F94-1874-4F5AF6864775}"/>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Glossary</a:t>
            </a:r>
          </a:p>
        </p:txBody>
      </p:sp>
      <p:sp>
        <p:nvSpPr>
          <p:cNvPr id="3" name="Text Placeholder 2">
            <a:extLst>
              <a:ext uri="{FF2B5EF4-FFF2-40B4-BE49-F238E27FC236}">
                <a16:creationId xmlns:a16="http://schemas.microsoft.com/office/drawing/2014/main" id="{B6A25CFF-135C-82A3-44CB-F019770AF9D7}"/>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YARA: Yet Another Recursive/Ridiculous Acronym.</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 </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ML: Machine Learning.</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DL: Deep Learning.</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CNN: Convolutional Neural Network.</a:t>
            </a:r>
            <a:endParaRPr lang="en-IN" sz="1600" dirty="0">
              <a:effectLst>
                <a:glow rad="38100">
                  <a:schemeClr val="bg1">
                    <a:lumMod val="50000"/>
                    <a:lumOff val="50000"/>
                    <a:alpha val="2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67628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B0EA-36A6-52A9-77EE-AC63CC1A779C}"/>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Use-cases</a:t>
            </a:r>
          </a:p>
        </p:txBody>
      </p:sp>
      <p:sp>
        <p:nvSpPr>
          <p:cNvPr id="3" name="Text Placeholder 2">
            <a:extLst>
              <a:ext uri="{FF2B5EF4-FFF2-40B4-BE49-F238E27FC236}">
                <a16:creationId xmlns:a16="http://schemas.microsoft.com/office/drawing/2014/main" id="{1ECBC0D3-6A6E-4E45-9683-35C230C59333}"/>
              </a:ext>
            </a:extLst>
          </p:cNvPr>
          <p:cNvSpPr>
            <a:spLocks noGrp="1"/>
          </p:cNvSpPr>
          <p:nvPr>
            <p:ph type="body" idx="1"/>
          </p:nvPr>
        </p:nvSpPr>
        <p:spPr/>
        <p:txBody>
          <a:bodyPr/>
          <a:lstStyle/>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Used to validate code.</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Used to validate repository.</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Summarization of repositories rating.</a:t>
            </a:r>
            <a:br>
              <a:rPr lang="en-US"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dirty="0">
                <a:effectLst>
                  <a:glow rad="38100">
                    <a:schemeClr val="bg1">
                      <a:lumMod val="50000"/>
                      <a:lumOff val="50000"/>
                      <a:alpha val="20000"/>
                    </a:schemeClr>
                  </a:glow>
                </a:effectLst>
                <a:latin typeface="Roboto Mono" panose="020B0604020202020204" charset="0"/>
                <a:ea typeface="Roboto Mono" panose="020B0604020202020204" charset="0"/>
              </a:rPr>
              <a:t>Summarization of threats in code files.</a:t>
            </a:r>
          </a:p>
        </p:txBody>
      </p:sp>
    </p:spTree>
    <p:extLst>
      <p:ext uri="{BB962C8B-B14F-4D97-AF65-F5344CB8AC3E}">
        <p14:creationId xmlns:p14="http://schemas.microsoft.com/office/powerpoint/2010/main" val="37580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40C3-1C9D-260E-3642-2434F2B3FD4E}"/>
              </a:ext>
            </a:extLst>
          </p:cNvPr>
          <p:cNvSpPr>
            <a:spLocks noGrp="1"/>
          </p:cNvSpPr>
          <p:nvPr>
            <p:ph type="title"/>
          </p:nvPr>
        </p:nvSpPr>
        <p:spPr/>
        <p:txBody>
          <a:bodyPr>
            <a:normAutofit/>
          </a:bodyPr>
          <a:lstStyle/>
          <a:p>
            <a:r>
              <a:rPr lang="en-IN" b="1" dirty="0">
                <a:effectLst>
                  <a:glow rad="38100">
                    <a:schemeClr val="bg1">
                      <a:lumMod val="65000"/>
                      <a:lumOff val="35000"/>
                      <a:alpha val="40000"/>
                    </a:schemeClr>
                  </a:glow>
                </a:effectLst>
                <a:latin typeface="Roboto Mono" panose="020B0604020202020204" charset="0"/>
                <a:ea typeface="Roboto Mono" panose="020B0604020202020204" charset="0"/>
              </a:rPr>
              <a:t>Solution statement/ Proposed approach</a:t>
            </a:r>
          </a:p>
        </p:txBody>
      </p:sp>
      <p:sp>
        <p:nvSpPr>
          <p:cNvPr id="3" name="Text Placeholder 2">
            <a:extLst>
              <a:ext uri="{FF2B5EF4-FFF2-40B4-BE49-F238E27FC236}">
                <a16:creationId xmlns:a16="http://schemas.microsoft.com/office/drawing/2014/main" id="{C8F1CEC2-E048-365E-14F4-FF9D6D21F9A5}"/>
              </a:ext>
            </a:extLst>
          </p:cNvPr>
          <p:cNvSpPr>
            <a:spLocks noGrp="1"/>
          </p:cNvSpPr>
          <p:nvPr>
            <p:ph type="body" idx="1"/>
          </p:nvPr>
        </p:nvSpPr>
        <p:spPr/>
        <p:txBody>
          <a:bodyPr>
            <a:normAutofit/>
          </a:bodyPr>
          <a:lstStyle/>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Collecting information about repository and its contributors.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Processing the information to categorize repository into defined categories.</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Collecting files to perform actions on them(scan the repository).</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Choosing the tools for performing the scan.</a:t>
            </a: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endParaRPr lang="en-US" sz="1600" dirty="0">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Performing scans and showing possible threats.</a:t>
            </a:r>
          </a:p>
        </p:txBody>
      </p:sp>
    </p:spTree>
    <p:extLst>
      <p:ext uri="{BB962C8B-B14F-4D97-AF65-F5344CB8AC3E}">
        <p14:creationId xmlns:p14="http://schemas.microsoft.com/office/powerpoint/2010/main" val="398732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D1DC-16BC-4EE7-F946-BF5D255C50AC}"/>
              </a:ext>
            </a:extLst>
          </p:cNvPr>
          <p:cNvSpPr>
            <a:spLocks noGrp="1"/>
          </p:cNvSpPr>
          <p:nvPr>
            <p:ph type="title"/>
          </p:nvPr>
        </p:nvSpPr>
        <p:spPr>
          <a:xfrm>
            <a:off x="137160" y="445025"/>
            <a:ext cx="8953500" cy="572700"/>
          </a:xfrm>
        </p:spPr>
        <p:txBody>
          <a:bodyPr>
            <a:normAutofit/>
          </a:bodyPr>
          <a:lstStyle/>
          <a:p>
            <a:r>
              <a:rPr lang="en-US" sz="2400" b="1" dirty="0">
                <a:effectLst>
                  <a:glow rad="38100">
                    <a:schemeClr val="bg1">
                      <a:lumMod val="65000"/>
                      <a:lumOff val="35000"/>
                      <a:alpha val="40000"/>
                    </a:schemeClr>
                  </a:glow>
                </a:effectLst>
                <a:latin typeface="Roboto Mono" panose="020B0604020202020204" charset="0"/>
                <a:ea typeface="Roboto Mono" panose="020B0604020202020204" charset="0"/>
              </a:rPr>
              <a:t>Collecting and processing repository information</a:t>
            </a:r>
            <a:endParaRPr lang="en-IN" sz="2400"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623D15E2-BAFE-DABD-5C88-4E60767C2E11}"/>
              </a:ext>
            </a:extLst>
          </p:cNvPr>
          <p:cNvSpPr>
            <a:spLocks noGrp="1"/>
          </p:cNvSpPr>
          <p:nvPr>
            <p:ph type="body" idx="1"/>
          </p:nvPr>
        </p:nvSpPr>
        <p:spPr/>
        <p:txBody>
          <a:bodyPr>
            <a:normAutofit fontScale="85000" lnSpcReduction="10000"/>
          </a:bodyPr>
          <a:lstStyle/>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(Only for GitHub)</a:t>
            </a:r>
          </a:p>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Collected information about repository:</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Star</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Open issues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Forks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Contributors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Created and last updated date</a:t>
            </a:r>
          </a:p>
          <a:p>
            <a:pPr marL="139700" indent="0">
              <a:buNone/>
            </a:pP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This information is fetched via GitHub API.</a:t>
            </a:r>
          </a:p>
          <a:p>
            <a:pPr marL="139700" indent="0">
              <a:buNone/>
            </a:pPr>
            <a:b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br>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Processed information about contributors</a:t>
            </a:r>
          </a:p>
          <a:p>
            <a:r>
              <a:rPr lang="en-US" sz="1600" dirty="0">
                <a:effectLst>
                  <a:glow rad="38100">
                    <a:schemeClr val="bg1">
                      <a:lumMod val="50000"/>
                      <a:lumOff val="50000"/>
                      <a:alpha val="20000"/>
                    </a:schemeClr>
                  </a:glow>
                </a:effectLst>
                <a:latin typeface="Roboto Mono" panose="020B0604020202020204" charset="0"/>
                <a:ea typeface="Roboto Mono" panose="020B0604020202020204" charset="0"/>
              </a:rPr>
              <a:t>This gives us an overall idea of number of followers and public repositories of contributors.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84F8A72-80FC-C3D3-DC4C-46A8C85AAED5}"/>
                  </a:ext>
                </a:extLst>
              </p:cNvPr>
              <p:cNvSpPr>
                <a:spLocks noGrp="1"/>
              </p:cNvSpPr>
              <p:nvPr>
                <p:ph type="body" idx="2"/>
              </p:nvPr>
            </p:nvSpPr>
            <p:spPr>
              <a:xfrm>
                <a:off x="4640580" y="1152474"/>
                <a:ext cx="4191720" cy="3716705"/>
              </a:xfrm>
            </p:spPr>
            <p:txBody>
              <a:bodyPr>
                <a:normAutofit fontScale="92500"/>
              </a:bodyPr>
              <a:lstStyle/>
              <a:p>
                <a:pPr marL="139700" indent="0">
                  <a:buNone/>
                </a:pPr>
                <a:r>
                  <a:rPr lang="en-US" sz="1500" dirty="0">
                    <a:latin typeface="Roboto Mono" panose="020B0604020202020204" charset="0"/>
                    <a:ea typeface="Roboto Mono" panose="020B0604020202020204" charset="0"/>
                  </a:rPr>
                  <a:t>Weighted sum of public repositories and followers of contributors</a:t>
                </a:r>
              </a:p>
              <a:p>
                <a:pPr marL="139700" indent="0">
                  <a:buNone/>
                </a:pPr>
                <a:endParaRPr lang="en-US" sz="1500" dirty="0">
                  <a:latin typeface="Roboto Mono" panose="020B0604020202020204" charset="0"/>
                  <a:ea typeface="Roboto Mono" panose="020B0604020202020204" charset="0"/>
                </a:endParaRPr>
              </a:p>
              <a:p>
                <a:r>
                  <a:rPr lang="en-US" sz="1500" dirty="0">
                    <a:latin typeface="Roboto Mono" panose="020B0604020202020204" charset="0"/>
                    <a:ea typeface="Roboto Mono" panose="020B0604020202020204" charset="0"/>
                  </a:rPr>
                  <a:t>Contributors and their number of contributions were stored in a list.</a:t>
                </a:r>
              </a:p>
              <a:p>
                <a:r>
                  <a:rPr lang="en-US" sz="1500" dirty="0">
                    <a:latin typeface="Roboto Mono" panose="020B0604020202020204" charset="0"/>
                    <a:ea typeface="Roboto Mono" panose="020B0604020202020204" charset="0"/>
                  </a:rPr>
                  <a:t>A weighted follower and public repository count is calculated as follows</a:t>
                </a:r>
              </a:p>
              <a:p>
                <a:pPr marL="139700" indent="0">
                  <a:buNone/>
                </a:pPr>
                <a:endParaRPr lang="en-US" sz="1600" dirty="0">
                  <a:latin typeface="Roboto Mono" panose="020B0604020202020204" charset="0"/>
                  <a:ea typeface="Roboto Mono" panose="020B0604020202020204" charset="0"/>
                </a:endParaRPr>
              </a:p>
              <a:p>
                <a:pPr marL="139700" indent="0">
                  <a:buNone/>
                </a:pPr>
                <a14:m>
                  <m:oMathPara xmlns:m="http://schemas.openxmlformats.org/officeDocument/2006/math">
                    <m:oMathParaPr>
                      <m:jc m:val="centerGroup"/>
                    </m:oMathParaPr>
                    <m:oMath xmlns:m="http://schemas.openxmlformats.org/officeDocument/2006/math">
                      <m:box>
                        <m:boxPr>
                          <m:ctrlPr>
                            <a:rPr lang="en-US" sz="1800" b="1" i="1" smtClean="0">
                              <a:effectLst>
                                <a:glow rad="38100">
                                  <a:schemeClr val="bg1">
                                    <a:lumMod val="50000"/>
                                    <a:lumOff val="50000"/>
                                    <a:alpha val="20000"/>
                                  </a:schemeClr>
                                </a:glow>
                              </a:effectLst>
                              <a:latin typeface="Cambria Math" panose="02040503050406030204" pitchFamily="18" charset="0"/>
                            </a:rPr>
                          </m:ctrlPr>
                        </m:boxPr>
                        <m:e>
                          <m:argPr>
                            <m:argSz m:val="-1"/>
                          </m:argPr>
                          <m:f>
                            <m:fPr>
                              <m:ctrlPr>
                                <a:rPr lang="en-US" sz="1800" b="1" i="1" smtClean="0">
                                  <a:effectLst>
                                    <a:glow rad="38100">
                                      <a:schemeClr val="bg1">
                                        <a:lumMod val="50000"/>
                                        <a:lumOff val="50000"/>
                                        <a:alpha val="20000"/>
                                      </a:schemeClr>
                                    </a:glow>
                                  </a:effectLst>
                                  <a:latin typeface="Cambria Math" panose="02040503050406030204" pitchFamily="18" charset="0"/>
                                </a:rPr>
                              </m:ctrlPr>
                            </m:fPr>
                            <m:num>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𝑪𝒐𝒏𝒕𝒓𝒊𝒃𝒖𝒕𝒐𝒓</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d>
                                    <m:dPr>
                                      <m:ctrlPr>
                                        <a:rPr lang="en-US" sz="1800" b="1" i="1" smtClean="0">
                                          <a:effectLst>
                                            <a:glow rad="38100">
                                              <a:schemeClr val="bg1">
                                                <a:lumMod val="50000"/>
                                                <a:lumOff val="50000"/>
                                                <a:alpha val="20000"/>
                                              </a:schemeClr>
                                            </a:glow>
                                          </a:effectLst>
                                          <a:latin typeface="Cambria Math" panose="02040503050406030204" pitchFamily="18" charset="0"/>
                                        </a:rPr>
                                      </m:ctrlPr>
                                    </m:dPr>
                                    <m:e>
                                      <m:r>
                                        <a:rPr lang="en-US" sz="1800" b="1" i="1" smtClean="0">
                                          <a:effectLst>
                                            <a:glow rad="38100">
                                              <a:schemeClr val="bg1">
                                                <a:lumMod val="50000"/>
                                                <a:lumOff val="50000"/>
                                                <a:alpha val="20000"/>
                                              </a:schemeClr>
                                            </a:glow>
                                          </a:effectLst>
                                          <a:latin typeface="Cambria Math" panose="02040503050406030204" pitchFamily="18" charset="0"/>
                                        </a:rPr>
                                        <m:t>𝒑𝒖𝒃𝒍𝒊𝒄</m:t>
                                      </m:r>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rPr>
                                        <m:t>𝒓𝒆𝒑𝒐𝒔𝒊𝒕𝒐𝒓𝒊𝒆𝒔</m:t>
                                      </m:r>
                                    </m:e>
                                  </m:d>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 </m:t>
                                  </m:r>
                                  <m:sSub>
                                    <m:sSubPr>
                                      <m:ctrlP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𝒊</m:t>
                                      </m:r>
                                    </m:sub>
                                  </m:sSub>
                                </m:e>
                              </m:nary>
                            </m:num>
                            <m:den>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e>
                              </m:nary>
                            </m:den>
                          </m:f>
                        </m:e>
                      </m:box>
                    </m:oMath>
                  </m:oMathPara>
                </a14:m>
                <a:endParaRPr lang="en-US" sz="1800" b="1" dirty="0">
                  <a:effectLst>
                    <a:glow rad="38100">
                      <a:schemeClr val="bg1">
                        <a:lumMod val="50000"/>
                        <a:lumOff val="50000"/>
                        <a:alpha val="20000"/>
                      </a:schemeClr>
                    </a:glow>
                  </a:effectLst>
                  <a:latin typeface="Roboto Mono" panose="020B0604020202020204" charset="0"/>
                  <a:ea typeface="Roboto Mono" panose="020B0604020202020204" charset="0"/>
                </a:endParaRPr>
              </a:p>
              <a:p>
                <a:endParaRPr lang="en-US" sz="1800" b="1" dirty="0">
                  <a:effectLst>
                    <a:glow rad="38100">
                      <a:schemeClr val="bg1">
                        <a:lumMod val="50000"/>
                        <a:lumOff val="50000"/>
                        <a:alpha val="20000"/>
                      </a:schemeClr>
                    </a:glow>
                  </a:effectLst>
                  <a:latin typeface="Roboto Mono" panose="020B0604020202020204" charset="0"/>
                  <a:ea typeface="Roboto Mono" panose="020B0604020202020204" charset="0"/>
                </a:endParaRPr>
              </a:p>
              <a:p>
                <a:pPr marL="139700" indent="0">
                  <a:buNone/>
                </a:pPr>
                <a14:m>
                  <m:oMathPara xmlns:m="http://schemas.openxmlformats.org/officeDocument/2006/math">
                    <m:oMathParaPr>
                      <m:jc m:val="centerGroup"/>
                    </m:oMathParaPr>
                    <m:oMath xmlns:m="http://schemas.openxmlformats.org/officeDocument/2006/math">
                      <m:box>
                        <m:boxPr>
                          <m:ctrlPr>
                            <a:rPr lang="en-US" sz="1800" b="1" i="1" smtClean="0">
                              <a:effectLst>
                                <a:glow rad="38100">
                                  <a:schemeClr val="bg1">
                                    <a:lumMod val="50000"/>
                                    <a:lumOff val="50000"/>
                                    <a:alpha val="20000"/>
                                  </a:schemeClr>
                                </a:glow>
                              </a:effectLst>
                              <a:latin typeface="Cambria Math" panose="02040503050406030204" pitchFamily="18" charset="0"/>
                            </a:rPr>
                          </m:ctrlPr>
                        </m:boxPr>
                        <m:e>
                          <m:argPr>
                            <m:argSz m:val="-1"/>
                          </m:argPr>
                          <m:f>
                            <m:fPr>
                              <m:ctrlPr>
                                <a:rPr lang="en-US" sz="1800" b="1" i="1" smtClean="0">
                                  <a:effectLst>
                                    <a:glow rad="38100">
                                      <a:schemeClr val="bg1">
                                        <a:lumMod val="50000"/>
                                        <a:lumOff val="50000"/>
                                        <a:alpha val="20000"/>
                                      </a:schemeClr>
                                    </a:glow>
                                  </a:effectLst>
                                  <a:latin typeface="Cambria Math" panose="02040503050406030204" pitchFamily="18" charset="0"/>
                                </a:rPr>
                              </m:ctrlPr>
                            </m:fPr>
                            <m:num>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𝑪𝒐𝒏𝒕𝒓𝒊𝒃𝒖𝒕𝒐𝒓</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d>
                                    <m:dPr>
                                      <m:ctrlPr>
                                        <a:rPr lang="en-US" sz="1800" b="1" i="1" smtClean="0">
                                          <a:effectLst>
                                            <a:glow rad="38100">
                                              <a:schemeClr val="bg1">
                                                <a:lumMod val="50000"/>
                                                <a:lumOff val="50000"/>
                                                <a:alpha val="20000"/>
                                              </a:schemeClr>
                                            </a:glow>
                                          </a:effectLst>
                                          <a:latin typeface="Cambria Math" panose="02040503050406030204" pitchFamily="18" charset="0"/>
                                        </a:rPr>
                                      </m:ctrlPr>
                                    </m:dPr>
                                    <m:e>
                                      <m:r>
                                        <a:rPr lang="en-US" sz="1800" b="1" i="1" smtClean="0">
                                          <a:effectLst>
                                            <a:glow rad="38100">
                                              <a:schemeClr val="bg1">
                                                <a:lumMod val="50000"/>
                                                <a:lumOff val="50000"/>
                                                <a:alpha val="20000"/>
                                              </a:schemeClr>
                                            </a:glow>
                                          </a:effectLst>
                                          <a:latin typeface="Cambria Math" panose="02040503050406030204" pitchFamily="18" charset="0"/>
                                        </a:rPr>
                                        <m:t>𝒇𝒐𝒍𝒍𝒐𝒘𝒆𝒓𝒔</m:t>
                                      </m:r>
                                    </m:e>
                                  </m:d>
                                  <m:r>
                                    <a:rPr lang="en-US" sz="1800" b="1" i="1" smtClean="0">
                                      <a:effectLst>
                                        <a:glow rad="38100">
                                          <a:schemeClr val="bg1">
                                            <a:lumMod val="50000"/>
                                            <a:lumOff val="50000"/>
                                            <a:alpha val="20000"/>
                                          </a:schemeClr>
                                        </a:glow>
                                      </a:effectLst>
                                      <a:latin typeface="Cambria Math" panose="02040503050406030204" pitchFamily="18" charset="0"/>
                                    </a:rPr>
                                    <m:t> </m:t>
                                  </m:r>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 </m:t>
                                  </m:r>
                                  <m:sSub>
                                    <m:sSubPr>
                                      <m:ctrlP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ea typeface="Cambria Math" panose="02040503050406030204" pitchFamily="18" charset="0"/>
                                        </a:rPr>
                                        <m:t>𝒊</m:t>
                                      </m:r>
                                    </m:sub>
                                  </m:sSub>
                                </m:e>
                              </m:nary>
                            </m:num>
                            <m:den>
                              <m:nary>
                                <m:naryPr>
                                  <m:chr m:val="∑"/>
                                  <m:subHide m:val="on"/>
                                  <m:supHide m:val="on"/>
                                  <m:ctrlPr>
                                    <a:rPr lang="en-US" sz="1800" b="1" i="1" smtClean="0">
                                      <a:effectLst>
                                        <a:glow rad="38100">
                                          <a:schemeClr val="bg1">
                                            <a:lumMod val="50000"/>
                                            <a:lumOff val="50000"/>
                                            <a:alpha val="20000"/>
                                          </a:schemeClr>
                                        </a:glow>
                                      </a:effectLst>
                                      <a:latin typeface="Cambria Math" panose="02040503050406030204" pitchFamily="18" charset="0"/>
                                    </a:rPr>
                                  </m:ctrlPr>
                                </m:naryPr>
                                <m:sub/>
                                <m:sup/>
                                <m:e>
                                  <m:sSub>
                                    <m:sSubPr>
                                      <m:ctrlPr>
                                        <a:rPr lang="en-US" sz="1800" b="1" i="1" smtClean="0">
                                          <a:effectLst>
                                            <a:glow rad="38100">
                                              <a:schemeClr val="bg1">
                                                <a:lumMod val="50000"/>
                                                <a:lumOff val="50000"/>
                                                <a:alpha val="20000"/>
                                              </a:schemeClr>
                                            </a:glow>
                                          </a:effectLst>
                                          <a:latin typeface="Cambria Math" panose="02040503050406030204" pitchFamily="18" charset="0"/>
                                        </a:rPr>
                                      </m:ctrlPr>
                                    </m:sSubPr>
                                    <m:e>
                                      <m:r>
                                        <a:rPr lang="en-US" sz="1800" b="1" i="1" smtClean="0">
                                          <a:effectLst>
                                            <a:glow rad="38100">
                                              <a:schemeClr val="bg1">
                                                <a:lumMod val="50000"/>
                                                <a:lumOff val="50000"/>
                                                <a:alpha val="20000"/>
                                              </a:schemeClr>
                                            </a:glow>
                                          </a:effectLst>
                                          <a:latin typeface="Cambria Math" panose="02040503050406030204" pitchFamily="18" charset="0"/>
                                        </a:rPr>
                                        <m:t>𝑪𝒐𝒏𝒕𝒓𝒊𝒃𝒖𝒕𝒊𝒐𝒏</m:t>
                                      </m:r>
                                    </m:e>
                                    <m:sub>
                                      <m:r>
                                        <a:rPr lang="en-US" sz="1800" b="1" i="1" smtClean="0">
                                          <a:effectLst>
                                            <a:glow rad="38100">
                                              <a:schemeClr val="bg1">
                                                <a:lumMod val="50000"/>
                                                <a:lumOff val="50000"/>
                                                <a:alpha val="20000"/>
                                              </a:schemeClr>
                                            </a:glow>
                                          </a:effectLst>
                                          <a:latin typeface="Cambria Math" panose="02040503050406030204" pitchFamily="18" charset="0"/>
                                        </a:rPr>
                                        <m:t>𝒊</m:t>
                                      </m:r>
                                    </m:sub>
                                  </m:sSub>
                                </m:e>
                              </m:nary>
                            </m:den>
                          </m:f>
                        </m:e>
                      </m:box>
                    </m:oMath>
                  </m:oMathPara>
                </a14:m>
                <a:endParaRPr lang="en-US" b="1" dirty="0">
                  <a:latin typeface="Roboto Mono" panose="020B0604020202020204" charset="0"/>
                  <a:ea typeface="Roboto Mono" panose="020B0604020202020204" charset="0"/>
                </a:endParaRPr>
              </a:p>
            </p:txBody>
          </p:sp>
        </mc:Choice>
        <mc:Fallback>
          <p:sp>
            <p:nvSpPr>
              <p:cNvPr id="4" name="Text Placeholder 3">
                <a:extLst>
                  <a:ext uri="{FF2B5EF4-FFF2-40B4-BE49-F238E27FC236}">
                    <a16:creationId xmlns:a16="http://schemas.microsoft.com/office/drawing/2014/main" id="{284F8A72-80FC-C3D3-DC4C-46A8C85AAED5}"/>
                  </a:ext>
                </a:extLst>
              </p:cNvPr>
              <p:cNvSpPr>
                <a:spLocks noGrp="1" noRot="1" noChangeAspect="1" noMove="1" noResize="1" noEditPoints="1" noAdjustHandles="1" noChangeArrowheads="1" noChangeShapeType="1" noTextEdit="1"/>
              </p:cNvSpPr>
              <p:nvPr>
                <p:ph type="body" idx="2"/>
              </p:nvPr>
            </p:nvSpPr>
            <p:spPr>
              <a:xfrm>
                <a:off x="4640580" y="1152474"/>
                <a:ext cx="4191720" cy="3716705"/>
              </a:xfrm>
              <a:blipFill>
                <a:blip r:embed="rId3"/>
                <a:stretch>
                  <a:fillRect l="-1744" r="-2907" b="-6721"/>
                </a:stretch>
              </a:blipFill>
            </p:spPr>
            <p:txBody>
              <a:bodyPr/>
              <a:lstStyle/>
              <a:p>
                <a:r>
                  <a:rPr lang="en-IN">
                    <a:noFill/>
                  </a:rPr>
                  <a:t> </a:t>
                </a:r>
              </a:p>
            </p:txBody>
          </p:sp>
        </mc:Fallback>
      </mc:AlternateContent>
    </p:spTree>
    <p:extLst>
      <p:ext uri="{BB962C8B-B14F-4D97-AF65-F5344CB8AC3E}">
        <p14:creationId xmlns:p14="http://schemas.microsoft.com/office/powerpoint/2010/main" val="195860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0737-C015-DF90-FAC1-A62BA70C2628}"/>
              </a:ext>
            </a:extLst>
          </p:cNvPr>
          <p:cNvSpPr>
            <a:spLocks noGrp="1"/>
          </p:cNvSpPr>
          <p:nvPr>
            <p:ph type="title"/>
          </p:nvPr>
        </p:nvSpPr>
        <p:spPr/>
        <p:txBody>
          <a:bodyPr>
            <a:normAutofit/>
          </a:bodyPr>
          <a:lstStyle/>
          <a:p>
            <a:r>
              <a:rPr lang="en-US" dirty="0">
                <a:effectLst>
                  <a:glow rad="38100">
                    <a:schemeClr val="bg1">
                      <a:lumMod val="65000"/>
                      <a:lumOff val="35000"/>
                      <a:alpha val="40000"/>
                    </a:schemeClr>
                  </a:glow>
                </a:effectLst>
                <a:latin typeface="Roboto Mono" panose="020B0604020202020204" charset="0"/>
                <a:ea typeface="Roboto Mono" panose="020B0604020202020204" charset="0"/>
              </a:rPr>
              <a:t>Score</a:t>
            </a:r>
            <a:endParaRPr lang="en-IN"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9EE234F4-EF0D-CCB3-8E48-C3C1D0EB264F}"/>
              </a:ext>
            </a:extLst>
          </p:cNvPr>
          <p:cNvSpPr>
            <a:spLocks noGrp="1"/>
          </p:cNvSpPr>
          <p:nvPr>
            <p:ph type="body" idx="1"/>
          </p:nvPr>
        </p:nvSpPr>
        <p:spPr>
          <a:xfrm>
            <a:off x="311700" y="1017726"/>
            <a:ext cx="8520600" cy="3973374"/>
          </a:xfrm>
        </p:spPr>
        <p:txBody>
          <a:bodyPr>
            <a:normAutofit/>
          </a:bodyPr>
          <a:lstStyle/>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wanted to calculate a score for given repository to find its authenticity.</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The parameter chosen to calculate score were weighted followers, weighted public repositories, stars and open issues. </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To calculate we need all the parameters on the same scale, this could be done if total count of each was available.</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But the total count of followers, starts and open issues on GitHub is not available.</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Number of stars is the key parameter to categorize repository.</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If the number of starts/public repositories is high, repository has a very good chance of being authentic.</a:t>
            </a:r>
          </a:p>
          <a:p>
            <a:r>
              <a:rPr lang="en-US"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We classified them into</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If weighted public repositories &gt; 50 or star count &gt; 300 : its authentic/safe.</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Else If weighted public repositories &gt;15 or star count &gt;40 : its moderately risky.</a:t>
            </a:r>
          </a:p>
          <a:p>
            <a:pPr lvl="1"/>
            <a:r>
              <a:rPr lang="en-US" sz="12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Else its risky.</a:t>
            </a:r>
          </a:p>
        </p:txBody>
      </p:sp>
    </p:spTree>
    <p:extLst>
      <p:ext uri="{BB962C8B-B14F-4D97-AF65-F5344CB8AC3E}">
        <p14:creationId xmlns:p14="http://schemas.microsoft.com/office/powerpoint/2010/main" val="170029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E652B2-BC9F-8AEC-09B4-E6A54E5E01E2}"/>
              </a:ext>
            </a:extLst>
          </p:cNvPr>
          <p:cNvSpPr txBox="1"/>
          <p:nvPr/>
        </p:nvSpPr>
        <p:spPr>
          <a:xfrm>
            <a:off x="584200" y="450850"/>
            <a:ext cx="8051800" cy="4016484"/>
          </a:xfrm>
          <a:prstGeom prst="rect">
            <a:avLst/>
          </a:prstGeom>
          <a:noFill/>
        </p:spPr>
        <p:txBody>
          <a:bodyPr wrap="square" rtlCol="0">
            <a:spAutoFit/>
          </a:bodyPr>
          <a:lstStyle/>
          <a:p>
            <a:pPr algn="l"/>
            <a:r>
              <a:rPr lang="en-US" sz="1500" b="0" i="0" dirty="0">
                <a:solidFill>
                  <a:schemeClr val="tx1"/>
                </a:solidFill>
                <a:latin typeface="Roboto Mono" panose="020B0604020202020204" charset="0"/>
                <a:ea typeface="Roboto Mono" panose="020B0604020202020204" charset="0"/>
              </a:rPr>
              <a:t>In case of GitHub, stars, open issues, forks, contributors is easily available. As well as the followers and public repositories of users are known. So, GitHub repository can be evaluated.</a:t>
            </a:r>
          </a:p>
          <a:p>
            <a:pPr algn="l"/>
            <a:endParaRPr lang="en-US" sz="1500" b="0" i="0" dirty="0">
              <a:solidFill>
                <a:schemeClr val="tx1"/>
              </a:solidFill>
              <a:latin typeface="Roboto Mono" panose="020B0604020202020204" charset="0"/>
              <a:ea typeface="Roboto Mono" panose="020B0604020202020204" charset="0"/>
            </a:endParaRPr>
          </a:p>
          <a:p>
            <a:pPr algn="l"/>
            <a:r>
              <a:rPr lang="en-US" sz="1500" b="0" i="0" dirty="0">
                <a:solidFill>
                  <a:schemeClr val="tx1"/>
                </a:solidFill>
                <a:latin typeface="Roboto Mono" panose="020B0604020202020204" charset="0"/>
                <a:ea typeface="Roboto Mono" panose="020B0604020202020204" charset="0"/>
              </a:rPr>
              <a:t>Whereas, in case of pypi, only the package name and it's version are available with no star/like values nor issues. And even for a particular user only his previous packages are known. So, it is quiet difficult to predict authenticity based on such limited data</a:t>
            </a:r>
            <a:r>
              <a:rPr lang="en-US" sz="1500" dirty="0">
                <a:solidFill>
                  <a:schemeClr val="tx1"/>
                </a:solidFill>
                <a:latin typeface="Roboto Mono" panose="020B0604020202020204" charset="0"/>
                <a:ea typeface="Roboto Mono" panose="020B0604020202020204" charset="0"/>
              </a:rPr>
              <a:t>.</a:t>
            </a:r>
          </a:p>
          <a:p>
            <a:pPr algn="l"/>
            <a:endParaRPr lang="en-US" sz="1500" b="0" i="0" dirty="0">
              <a:solidFill>
                <a:schemeClr val="tx1"/>
              </a:solidFill>
              <a:latin typeface="Roboto Mono" panose="020B0604020202020204" charset="0"/>
              <a:ea typeface="Roboto Mono" panose="020B0604020202020204" charset="0"/>
            </a:endParaRPr>
          </a:p>
          <a:p>
            <a:pPr algn="l"/>
            <a:r>
              <a:rPr lang="en-US" sz="1500" b="0" i="0" dirty="0">
                <a:solidFill>
                  <a:schemeClr val="tx1"/>
                </a:solidFill>
                <a:latin typeface="Roboto Mono" panose="020B0604020202020204" charset="0"/>
                <a:ea typeface="Roboto Mono" panose="020B0604020202020204" charset="0"/>
              </a:rPr>
              <a:t>Similarly, in case of npm repositories, it's version, dependencies and collaborators can be seen with no star/like count. </a:t>
            </a:r>
            <a:r>
              <a:rPr lang="en-US" sz="1500" dirty="0">
                <a:solidFill>
                  <a:schemeClr val="tx1"/>
                </a:solidFill>
                <a:latin typeface="Roboto Mono" panose="020B0604020202020204" charset="0"/>
                <a:ea typeface="Roboto Mono" panose="020B0604020202020204" charset="0"/>
              </a:rPr>
              <a:t>O</a:t>
            </a:r>
            <a:r>
              <a:rPr lang="en-US" sz="1500" b="0" i="0" dirty="0">
                <a:solidFill>
                  <a:schemeClr val="tx1"/>
                </a:solidFill>
                <a:latin typeface="Roboto Mono" panose="020B0604020202020204" charset="0"/>
                <a:ea typeface="Roboto Mono" panose="020B0604020202020204" charset="0"/>
              </a:rPr>
              <a:t>nly public packages of user can be seen. This again makes it quiet difficult to predict authenticity. </a:t>
            </a:r>
          </a:p>
          <a:p>
            <a:pPr algn="l"/>
            <a:endParaRPr lang="en-US" sz="1500" dirty="0">
              <a:solidFill>
                <a:schemeClr val="tx1"/>
              </a:solidFill>
              <a:latin typeface="Roboto Mono" panose="020B0604020202020204" charset="0"/>
              <a:ea typeface="Roboto Mono" panose="020B0604020202020204" charset="0"/>
            </a:endParaRPr>
          </a:p>
          <a:p>
            <a:pPr algn="l"/>
            <a:r>
              <a:rPr lang="en-US" sz="1500" dirty="0">
                <a:solidFill>
                  <a:schemeClr val="tx1"/>
                </a:solidFill>
                <a:latin typeface="Roboto Mono" panose="020B0604020202020204" charset="0"/>
                <a:ea typeface="Roboto Mono" panose="020B0604020202020204" charset="0"/>
              </a:rPr>
              <a:t>T</a:t>
            </a:r>
            <a:r>
              <a:rPr lang="en-US" sz="1500" b="0" i="0" dirty="0">
                <a:solidFill>
                  <a:schemeClr val="tx1"/>
                </a:solidFill>
                <a:latin typeface="Roboto Mono" panose="020B0604020202020204" charset="0"/>
                <a:ea typeface="Roboto Mono" panose="020B0604020202020204" charset="0"/>
              </a:rPr>
              <a:t>he values of such fields can be easily </a:t>
            </a:r>
            <a:r>
              <a:rPr lang="en-US" sz="1500" dirty="0">
                <a:solidFill>
                  <a:schemeClr val="tx1"/>
                </a:solidFill>
                <a:latin typeface="Roboto Mono" panose="020B0604020202020204" charset="0"/>
                <a:ea typeface="Roboto Mono" panose="020B0604020202020204" charset="0"/>
              </a:rPr>
              <a:t>f</a:t>
            </a:r>
            <a:r>
              <a:rPr lang="en-US" sz="1500" b="0" i="0" dirty="0">
                <a:solidFill>
                  <a:schemeClr val="tx1"/>
                </a:solidFill>
                <a:latin typeface="Roboto Mono" panose="020B0604020202020204" charset="0"/>
                <a:ea typeface="Roboto Mono" panose="020B0604020202020204" charset="0"/>
              </a:rPr>
              <a:t>etched from GitHub via it's API.</a:t>
            </a:r>
            <a:r>
              <a:rPr lang="en-US" sz="1500" dirty="0">
                <a:solidFill>
                  <a:schemeClr val="tx1"/>
                </a:solidFill>
                <a:latin typeface="Roboto Mono" panose="020B0604020202020204" charset="0"/>
                <a:ea typeface="Roboto Mono" panose="020B0604020202020204" charset="0"/>
              </a:rPr>
              <a:t> </a:t>
            </a:r>
            <a:r>
              <a:rPr lang="en-US" sz="1500" b="0" i="0" dirty="0">
                <a:solidFill>
                  <a:schemeClr val="tx1"/>
                </a:solidFill>
                <a:latin typeface="Roboto Mono" panose="020B0604020202020204" charset="0"/>
                <a:ea typeface="Roboto Mono" panose="020B0604020202020204" charset="0"/>
              </a:rPr>
              <a:t>In comparison npm and pypi don't have APIs to fetch data regarding it's packages.</a:t>
            </a:r>
            <a:endParaRPr lang="en-IN" sz="1500" dirty="0">
              <a:solidFill>
                <a:schemeClr val="tx1"/>
              </a:solidFill>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75326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737D3-75CB-0061-35BD-6AD9FE43E0EB}"/>
              </a:ext>
            </a:extLst>
          </p:cNvPr>
          <p:cNvSpPr>
            <a:spLocks noGrp="1"/>
          </p:cNvSpPr>
          <p:nvPr>
            <p:ph type="title"/>
          </p:nvPr>
        </p:nvSpPr>
        <p:spPr/>
        <p:txBody>
          <a:bodyPr>
            <a:normAutofit/>
          </a:bodyPr>
          <a:lstStyle/>
          <a:p>
            <a:r>
              <a:rPr lang="en-US" b="1" dirty="0">
                <a:effectLst>
                  <a:glow rad="38100">
                    <a:schemeClr val="bg1">
                      <a:lumMod val="65000"/>
                      <a:lumOff val="35000"/>
                      <a:alpha val="40000"/>
                    </a:schemeClr>
                  </a:glow>
                </a:effectLst>
                <a:latin typeface="Roboto Mono" panose="020B0604020202020204" charset="0"/>
                <a:ea typeface="Roboto Mono" panose="020B0604020202020204" charset="0"/>
              </a:rPr>
              <a:t>Downloading repository</a:t>
            </a:r>
            <a:endParaRPr lang="en-IN" b="1" dirty="0">
              <a:effectLst>
                <a:glow rad="38100">
                  <a:schemeClr val="bg1">
                    <a:lumMod val="65000"/>
                    <a:lumOff val="35000"/>
                    <a:alpha val="40000"/>
                  </a:schemeClr>
                </a:glow>
              </a:effectLst>
              <a:latin typeface="Roboto Mono" panose="020B0604020202020204" charset="0"/>
              <a:ea typeface="Roboto Mono" panose="020B0604020202020204" charset="0"/>
            </a:endParaRPr>
          </a:p>
        </p:txBody>
      </p:sp>
      <p:sp>
        <p:nvSpPr>
          <p:cNvPr id="3" name="Text Placeholder 2">
            <a:extLst>
              <a:ext uri="{FF2B5EF4-FFF2-40B4-BE49-F238E27FC236}">
                <a16:creationId xmlns:a16="http://schemas.microsoft.com/office/drawing/2014/main" id="{CC995AF7-360F-E616-98A4-63DB214ABC64}"/>
              </a:ext>
            </a:extLst>
          </p:cNvPr>
          <p:cNvSpPr>
            <a:spLocks noGrp="1"/>
          </p:cNvSpPr>
          <p:nvPr>
            <p:ph type="body" idx="1"/>
          </p:nvPr>
        </p:nvSpPr>
        <p:spPr/>
        <p:txBody>
          <a:bodyPr>
            <a:normAutofit/>
          </a:bodyPr>
          <a:lstStyle/>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repo_download folder, it is made sure that files are deleted before downloading new repository.</a:t>
            </a:r>
            <a:b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br>
            <a:endPar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Using git clone function, repository files are cloned into repo_download.</a:t>
            </a:r>
            <a:b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br>
            <a:endPar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a:p>
            <a:r>
              <a:rPr lang="en-US"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rPr>
              <a:t>In case of pypi and npm, only command line functions are available to clone repositories. So we suggest in this case please make sure that the repositories and cloned manually into repo_download folder.</a:t>
            </a:r>
          </a:p>
          <a:p>
            <a:pPr marL="114300" indent="0">
              <a:buNone/>
            </a:pPr>
            <a:endParaRPr lang="en-IN" sz="1700" dirty="0">
              <a:solidFill>
                <a:schemeClr val="tx1"/>
              </a:solidFill>
              <a:effectLst>
                <a:glow rad="38100">
                  <a:schemeClr val="bg1">
                    <a:lumMod val="50000"/>
                    <a:lumOff val="50000"/>
                    <a:alpha val="20000"/>
                  </a:schemeClr>
                </a:glow>
              </a:effectLst>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220337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Custom 1">
      <a:dk1>
        <a:sysClr val="windowText" lastClr="000000"/>
      </a:dk1>
      <a:lt1>
        <a:sysClr val="window" lastClr="FFFFFF"/>
      </a:lt1>
      <a:dk2>
        <a:srgbClr val="363D46"/>
      </a:dk2>
      <a:lt2>
        <a:srgbClr val="EBEBEB"/>
      </a:lt2>
      <a:accent1>
        <a:srgbClr val="FFFF00"/>
      </a:accent1>
      <a:accent2>
        <a:srgbClr val="1FCDB6"/>
      </a:accent2>
      <a:accent3>
        <a:srgbClr val="5F99C9"/>
      </a:accent3>
      <a:accent4>
        <a:srgbClr val="AE65D1"/>
      </a:accent4>
      <a:accent5>
        <a:srgbClr val="D06423"/>
      </a:accent5>
      <a:accent6>
        <a:srgbClr val="DCAB11"/>
      </a:accent6>
      <a:hlink>
        <a:srgbClr val="FFFF00"/>
      </a:hlink>
      <a:folHlink>
        <a:srgbClr val="FFFF0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1112</Words>
  <Application>Microsoft Office PowerPoint</Application>
  <PresentationFormat>On-screen Show (16:9)</PresentationFormat>
  <Paragraphs>108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Proxima Nova</vt:lpstr>
      <vt:lpstr>Century Gothic</vt:lpstr>
      <vt:lpstr>Cambria Math</vt:lpstr>
      <vt:lpstr>Roboto Mono</vt:lpstr>
      <vt:lpstr>Arial</vt:lpstr>
      <vt:lpstr>Mesh</vt:lpstr>
      <vt:lpstr>PowerPoint Presentation</vt:lpstr>
      <vt:lpstr>Team members details </vt:lpstr>
      <vt:lpstr>Glossary</vt:lpstr>
      <vt:lpstr>Use-cases</vt:lpstr>
      <vt:lpstr>Solution statement/ Proposed approach</vt:lpstr>
      <vt:lpstr>Collecting and processing repository information</vt:lpstr>
      <vt:lpstr>Score</vt:lpstr>
      <vt:lpstr>PowerPoint Presentation</vt:lpstr>
      <vt:lpstr>Downloading repository</vt:lpstr>
      <vt:lpstr>YARA </vt:lpstr>
      <vt:lpstr>Machine learning/Deep learning</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shubhamsatpute10@gmail.com</cp:lastModifiedBy>
  <cp:revision>15</cp:revision>
  <dcterms:modified xsi:type="dcterms:W3CDTF">2022-07-30T12:09:58Z</dcterms:modified>
</cp:coreProperties>
</file>