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497" r:id="rId3"/>
    <p:sldId id="499" r:id="rId4"/>
    <p:sldId id="507" r:id="rId5"/>
    <p:sldId id="511" r:id="rId6"/>
    <p:sldId id="500" r:id="rId7"/>
    <p:sldId id="501" r:id="rId8"/>
    <p:sldId id="502" r:id="rId9"/>
    <p:sldId id="503" r:id="rId10"/>
    <p:sldId id="508" r:id="rId11"/>
    <p:sldId id="512" r:id="rId12"/>
    <p:sldId id="513" r:id="rId13"/>
    <p:sldId id="506" r:id="rId14"/>
    <p:sldId id="509" r:id="rId15"/>
    <p:sldId id="510" r:id="rId16"/>
    <p:sldId id="269" r:id="rId17"/>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91" autoAdjust="0"/>
    <p:restoredTop sz="94726"/>
  </p:normalViewPr>
  <p:slideViewPr>
    <p:cSldViewPr>
      <p:cViewPr varScale="1">
        <p:scale>
          <a:sx n="123" d="100"/>
          <a:sy n="123" d="100"/>
        </p:scale>
        <p:origin x="648" y="1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04/02/25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CFB83-9952-B06C-016E-4A9B931944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F0DD34-6282-6C2F-8253-0D5EF0C93C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A799A3-01FD-11EB-960B-E52D04789270}"/>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06A7EA54-796D-C724-D433-C87E9A1EBECA}"/>
              </a:ext>
            </a:extLst>
          </p:cNvPr>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4198304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CF23B-C4DD-CEE7-406A-EC43A4E432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1B2BFC-A54A-2A48-C297-D4B4AA9FAB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914D85-EA2E-3E7E-C205-73A8F336235F}"/>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145B1B2D-3175-58B5-7634-7EB2FBB8706B}"/>
              </a:ext>
            </a:extLst>
          </p:cNvPr>
          <p:cNvSpPr>
            <a:spLocks noGrp="1"/>
          </p:cNvSpPr>
          <p:nvPr>
            <p:ph type="sldNum" sz="quarter" idx="5"/>
          </p:nvPr>
        </p:nvSpPr>
        <p:spPr/>
        <p:txBody>
          <a:bodyPr/>
          <a:lstStyle/>
          <a:p>
            <a:fld id="{DAB949B3-C4AB-4FB2-8B24-B07A558BD59F}" type="slidenum">
              <a:rPr lang="en-IN" smtClean="0"/>
              <a:t>12</a:t>
            </a:fld>
            <a:endParaRPr lang="en-IN"/>
          </a:p>
        </p:txBody>
      </p:sp>
    </p:spTree>
    <p:extLst>
      <p:ext uri="{BB962C8B-B14F-4D97-AF65-F5344CB8AC3E}">
        <p14:creationId xmlns:p14="http://schemas.microsoft.com/office/powerpoint/2010/main" val="1800035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13</a:t>
            </a:fld>
            <a:endParaRPr lang="en-IN"/>
          </a:p>
        </p:txBody>
      </p:sp>
    </p:spTree>
    <p:extLst>
      <p:ext uri="{BB962C8B-B14F-4D97-AF65-F5344CB8AC3E}">
        <p14:creationId xmlns:p14="http://schemas.microsoft.com/office/powerpoint/2010/main" val="418369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FAA-8FF1-CA16-503E-7EE1828F0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DDF11-2325-93C8-615C-4DD2EC242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88F-6B42-67A0-95F1-7C89B0444CF9}"/>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58F2525-8EA6-D7F2-FEE2-460ED625C131}"/>
              </a:ext>
            </a:extLst>
          </p:cNvPr>
          <p:cNvSpPr>
            <a:spLocks noGrp="1"/>
          </p:cNvSpPr>
          <p:nvPr>
            <p:ph type="sldNum" sz="quarter" idx="5"/>
          </p:nvPr>
        </p:nvSpPr>
        <p:spPr/>
        <p:txBody>
          <a:bodyPr/>
          <a:lstStyle/>
          <a:p>
            <a:fld id="{DAB949B3-C4AB-4FB2-8B24-B07A558BD59F}" type="slidenum">
              <a:rPr lang="en-IN" smtClean="0"/>
              <a:t>14</a:t>
            </a:fld>
            <a:endParaRPr lang="en-IN"/>
          </a:p>
        </p:txBody>
      </p:sp>
    </p:spTree>
    <p:extLst>
      <p:ext uri="{BB962C8B-B14F-4D97-AF65-F5344CB8AC3E}">
        <p14:creationId xmlns:p14="http://schemas.microsoft.com/office/powerpoint/2010/main" val="186688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6AF85-ACC8-54B9-B164-8C5B8EC19C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77FB12-7925-8D33-FDEA-9461F3610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07191A-44E8-7E47-6871-2AFEC30CEB75}"/>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38809CBD-C74B-F735-10DB-11BA4D9B80B8}"/>
              </a:ext>
            </a:extLst>
          </p:cNvPr>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3288166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93718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04/02/25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04/02/25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04/02/25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04/02/25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04/02/25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04/02/25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04/02/25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04/02/25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04/02/25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04/02/25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04/02/25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04/02/25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width.ai/post/tensorflow-facial-recogni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width.ai/author/karthik-shiraly" TargetMode="External"/><Relationship Id="rId5" Type="http://schemas.openxmlformats.org/officeDocument/2006/relationships/hyperlink" Target="https://docs.opencv.org/4.x/da/d60/tutorial_face_main.html"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C2900B-3645-9BD6-81D9-B808969A661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325690"/>
            <a:ext cx="9180512" cy="6885384"/>
          </a:xfrm>
        </p:spPr>
      </p:pic>
      <p:sp>
        <p:nvSpPr>
          <p:cNvPr id="5" name="Rectangle 1">
            <a:extLst>
              <a:ext uri="{FF2B5EF4-FFF2-40B4-BE49-F238E27FC236}">
                <a16:creationId xmlns:a16="http://schemas.microsoft.com/office/drawing/2014/main" id="{C8ECEBC8-6DCD-2500-2951-CF7967A4721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C41891A-727D-DE79-8919-B9EFE14C77C7}"/>
              </a:ext>
            </a:extLst>
          </p:cNvPr>
          <p:cNvPicPr>
            <a:picLocks noChangeAspect="1"/>
          </p:cNvPicPr>
          <p:nvPr/>
        </p:nvPicPr>
        <p:blipFill>
          <a:blip r:embed="rId5"/>
          <a:stretch>
            <a:fillRect/>
          </a:stretch>
        </p:blipFill>
        <p:spPr>
          <a:xfrm>
            <a:off x="685653" y="1429204"/>
            <a:ext cx="7772400" cy="4367348"/>
          </a:xfrm>
          <a:prstGeom prst="rect">
            <a:avLst/>
          </a:prstGeom>
        </p:spPr>
      </p:pic>
      <p:sp>
        <p:nvSpPr>
          <p:cNvPr id="10" name="TextBox 9">
            <a:extLst>
              <a:ext uri="{FF2B5EF4-FFF2-40B4-BE49-F238E27FC236}">
                <a16:creationId xmlns:a16="http://schemas.microsoft.com/office/drawing/2014/main" id="{5A2B5F32-6DF0-A29C-FDC5-A26057A5079C}"/>
              </a:ext>
            </a:extLst>
          </p:cNvPr>
          <p:cNvSpPr txBox="1"/>
          <p:nvPr/>
        </p:nvSpPr>
        <p:spPr>
          <a:xfrm>
            <a:off x="3059832" y="5907029"/>
            <a:ext cx="4464496" cy="261610"/>
          </a:xfrm>
          <a:prstGeom prst="rect">
            <a:avLst/>
          </a:prstGeom>
          <a:noFill/>
        </p:spPr>
        <p:txBody>
          <a:bodyPr wrap="square" rtlCol="0">
            <a:spAutoFit/>
          </a:bodyPr>
          <a:lstStyle/>
          <a:p>
            <a:r>
              <a:rPr lang="en-US" sz="1050" b="1" dirty="0"/>
              <a:t>Gantt Chart Made using MATPLOT lib Python</a:t>
            </a:r>
          </a:p>
        </p:txBody>
      </p:sp>
    </p:spTree>
    <p:extLst>
      <p:ext uri="{BB962C8B-B14F-4D97-AF65-F5344CB8AC3E}">
        <p14:creationId xmlns:p14="http://schemas.microsoft.com/office/powerpoint/2010/main" val="172370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8215C-299A-09F4-260D-70102FA2310F}"/>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56BD6A-CB22-4968-CF4D-3252D69AEAA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8844" y="-10094"/>
            <a:ext cx="9180512" cy="6885384"/>
          </a:xfrm>
        </p:spPr>
      </p:pic>
      <p:sp>
        <p:nvSpPr>
          <p:cNvPr id="5" name="Rectangle 1">
            <a:extLst>
              <a:ext uri="{FF2B5EF4-FFF2-40B4-BE49-F238E27FC236}">
                <a16:creationId xmlns:a16="http://schemas.microsoft.com/office/drawing/2014/main" id="{C7BD7676-230F-5032-80A0-8868C3461D6E}"/>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0B6782FE-99A0-E377-42E2-9915CFEEC98E}"/>
              </a:ext>
            </a:extLst>
          </p:cNvPr>
          <p:cNvCxnSpPr/>
          <p:nvPr/>
        </p:nvCxnSpPr>
        <p:spPr>
          <a:xfrm>
            <a:off x="-18257" y="912213"/>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8C2F7C9-65E2-073D-4841-FD84DAB050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9D4D079D-6C64-4035-B7D1-E78339BF5E5F}"/>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2DAEE20-78CE-B2BE-A148-EE1B37E7D0C5}"/>
              </a:ext>
            </a:extLst>
          </p:cNvPr>
          <p:cNvSpPr txBox="1"/>
          <p:nvPr/>
        </p:nvSpPr>
        <p:spPr>
          <a:xfrm>
            <a:off x="83274" y="988644"/>
            <a:ext cx="8172400" cy="5101397"/>
          </a:xfrm>
          <a:prstGeom prst="rect">
            <a:avLst/>
          </a:prstGeom>
          <a:noFill/>
        </p:spPr>
        <p:txBody>
          <a:bodyPr wrap="square" rtlCol="0">
            <a:spAutoFit/>
          </a:bodyPr>
          <a:lstStyle/>
          <a:p>
            <a:r>
              <a:rPr lang="en-IN" sz="1050" b="1" dirty="0"/>
              <a:t>🔹 Phase 1: Research &amp; Planning (Week 1-2)</a:t>
            </a:r>
            <a:endParaRPr lang="en-IN" sz="1050" dirty="0"/>
          </a:p>
          <a:p>
            <a:endParaRPr lang="en-IN" sz="1050" dirty="0"/>
          </a:p>
          <a:p>
            <a:r>
              <a:rPr lang="en-IN" sz="1050" dirty="0"/>
              <a:t>📆 </a:t>
            </a:r>
            <a:r>
              <a:rPr lang="en-IN" sz="1050" b="1" dirty="0"/>
              <a:t>Jan 25 – Feb 8, 2025</a:t>
            </a:r>
            <a:endParaRPr lang="en-IN" sz="1050" dirty="0"/>
          </a:p>
          <a:p>
            <a:r>
              <a:rPr lang="en-IN" sz="1050" dirty="0"/>
              <a:t>✅ Research existing missing person tracking solutions</a:t>
            </a:r>
          </a:p>
          <a:p>
            <a:r>
              <a:rPr lang="en-IN" sz="1050" dirty="0"/>
              <a:t>✅ Define </a:t>
            </a:r>
            <a:r>
              <a:rPr lang="en-IN" sz="1050" b="1" dirty="0"/>
              <a:t>system requirements</a:t>
            </a:r>
            <a:r>
              <a:rPr lang="en-IN" sz="1050" dirty="0"/>
              <a:t> (features, scalability, security)</a:t>
            </a:r>
          </a:p>
          <a:p>
            <a:r>
              <a:rPr lang="en-IN" sz="1050" dirty="0"/>
              <a:t>✅ Assign roles to the </a:t>
            </a:r>
            <a:r>
              <a:rPr lang="en-IN" sz="1050" b="1" dirty="0"/>
              <a:t>4 team members</a:t>
            </a:r>
            <a:endParaRPr lang="en-IN" sz="1050" dirty="0"/>
          </a:p>
          <a:p>
            <a:r>
              <a:rPr lang="en-IN" sz="1050" dirty="0"/>
              <a:t>✅ Choose </a:t>
            </a:r>
            <a:r>
              <a:rPr lang="en-IN" sz="1050" b="1" dirty="0"/>
              <a:t>tech stack</a:t>
            </a:r>
            <a:r>
              <a:rPr lang="en-IN" sz="1050" dirty="0"/>
              <a:t>:</a:t>
            </a:r>
          </a:p>
          <a:p>
            <a:r>
              <a:rPr lang="en-IN" sz="1050" dirty="0"/>
              <a:t>    • </a:t>
            </a:r>
            <a:r>
              <a:rPr lang="en-IN" sz="1050" b="1" dirty="0"/>
              <a:t>Frontend:</a:t>
            </a:r>
            <a:r>
              <a:rPr lang="en-IN" sz="1050" dirty="0"/>
              <a:t> </a:t>
            </a:r>
            <a:r>
              <a:rPr lang="en-IN" sz="1050" dirty="0" err="1"/>
              <a:t>React.js</a:t>
            </a:r>
            <a:r>
              <a:rPr lang="en-IN" sz="1050" dirty="0"/>
              <a:t>, Node.js</a:t>
            </a:r>
          </a:p>
          <a:p>
            <a:r>
              <a:rPr lang="en-IN" sz="1050" dirty="0"/>
              <a:t>    • </a:t>
            </a:r>
            <a:r>
              <a:rPr lang="en-IN" sz="1050" b="1" dirty="0"/>
              <a:t>Database: </a:t>
            </a:r>
            <a:r>
              <a:rPr lang="en-IN" sz="1050" dirty="0" err="1"/>
              <a:t>MySQl</a:t>
            </a:r>
            <a:endParaRPr lang="en-IN" sz="1050" dirty="0"/>
          </a:p>
          <a:p>
            <a:r>
              <a:rPr lang="en-IN" sz="1050" dirty="0"/>
              <a:t>    • </a:t>
            </a:r>
            <a:r>
              <a:rPr lang="en-IN" sz="1050" b="1" dirty="0"/>
              <a:t>AI:</a:t>
            </a:r>
            <a:r>
              <a:rPr lang="en-IN" sz="1050" dirty="0"/>
              <a:t> OpenCV, </a:t>
            </a:r>
            <a:r>
              <a:rPr lang="en-IN" sz="1050" dirty="0" err="1"/>
              <a:t>dlib</a:t>
            </a:r>
            <a:r>
              <a:rPr lang="en-IN" sz="1050" dirty="0"/>
              <a:t>, NumPy, TensorFlow</a:t>
            </a:r>
          </a:p>
          <a:p>
            <a:r>
              <a:rPr lang="en-IN" sz="1050" dirty="0"/>
              <a:t>✅ Design </a:t>
            </a:r>
            <a:r>
              <a:rPr lang="en-IN" sz="1050" b="1" dirty="0"/>
              <a:t>system architecture &amp; flowchart</a:t>
            </a:r>
          </a:p>
          <a:p>
            <a:endParaRPr lang="en-IN" sz="1050" b="1" dirty="0"/>
          </a:p>
          <a:p>
            <a:r>
              <a:rPr lang="en-IN" sz="1050" b="1" dirty="0"/>
              <a:t>🔹 Phase 2: AI &amp; Facial Recognition Integration (Week 9-10)</a:t>
            </a:r>
            <a:endParaRPr lang="en-IN" sz="1050" dirty="0"/>
          </a:p>
          <a:p>
            <a:endParaRPr lang="en-IN" sz="1050" dirty="0"/>
          </a:p>
          <a:p>
            <a:r>
              <a:rPr lang="en-IN" sz="1050" dirty="0"/>
              <a:t>📆 </a:t>
            </a:r>
            <a:r>
              <a:rPr lang="en-IN" sz="1050" b="1" dirty="0"/>
              <a:t>Feb 9 – March 2, 2025</a:t>
            </a:r>
            <a:endParaRPr lang="en-IN" sz="1050" dirty="0"/>
          </a:p>
          <a:p>
            <a:r>
              <a:rPr lang="en-IN" sz="1050" dirty="0"/>
              <a:t>✅ Implement </a:t>
            </a:r>
            <a:r>
              <a:rPr lang="en-IN" sz="1050" b="1" dirty="0"/>
              <a:t>facial recognition using OpenCV, </a:t>
            </a:r>
            <a:r>
              <a:rPr lang="en-IN" sz="1050" b="1" dirty="0" err="1"/>
              <a:t>dlib</a:t>
            </a:r>
            <a:r>
              <a:rPr lang="en-IN" sz="1050" b="1" dirty="0"/>
              <a:t>, TensorFlow</a:t>
            </a:r>
            <a:endParaRPr lang="en-IN" sz="1050" dirty="0"/>
          </a:p>
          <a:p>
            <a:r>
              <a:rPr lang="en-IN" sz="1050" dirty="0"/>
              <a:t>✅ Process images with </a:t>
            </a:r>
            <a:r>
              <a:rPr lang="en-IN" sz="1050" b="1" dirty="0"/>
              <a:t>NumPy for matrix operations</a:t>
            </a:r>
            <a:endParaRPr lang="en-IN" sz="1050" dirty="0"/>
          </a:p>
          <a:p>
            <a:r>
              <a:rPr lang="en-IN" sz="1050" dirty="0"/>
              <a:t>✅ Train AI to match </a:t>
            </a:r>
            <a:r>
              <a:rPr lang="en-IN" sz="1050" b="1" dirty="0"/>
              <a:t>missing persons with CCTV/social media images</a:t>
            </a:r>
            <a:endParaRPr lang="en-IN" sz="1050" dirty="0"/>
          </a:p>
          <a:p>
            <a:r>
              <a:rPr lang="en-IN" sz="1050" dirty="0"/>
              <a:t>✅ Test AI model accuracy &amp; optimize for </a:t>
            </a:r>
            <a:r>
              <a:rPr lang="en-IN" sz="1050" b="1" dirty="0"/>
              <a:t>real-time performance</a:t>
            </a:r>
            <a:endParaRPr lang="en-IN" sz="1050" dirty="0"/>
          </a:p>
          <a:p>
            <a:endParaRPr lang="en-IN" sz="1050" dirty="0"/>
          </a:p>
          <a:p>
            <a:r>
              <a:rPr lang="en-IN" sz="1050" b="1" dirty="0"/>
              <a:t>🔹 Phase 3: Backend &amp; Database Development (Week 6-8)</a:t>
            </a:r>
            <a:endParaRPr lang="en-IN" sz="1050" dirty="0"/>
          </a:p>
          <a:p>
            <a:endParaRPr lang="en-IN" sz="1050" dirty="0"/>
          </a:p>
          <a:p>
            <a:r>
              <a:rPr lang="en-IN" sz="1050" dirty="0"/>
              <a:t>📆 </a:t>
            </a:r>
            <a:r>
              <a:rPr lang="en-IN" sz="1050" b="1" dirty="0"/>
              <a:t>Mar 3 – Mar 23, 2025</a:t>
            </a:r>
            <a:endParaRPr lang="en-IN" sz="1050" dirty="0"/>
          </a:p>
          <a:p>
            <a:r>
              <a:rPr lang="en-IN" sz="1050" dirty="0"/>
              <a:t>✅ Develop </a:t>
            </a:r>
            <a:r>
              <a:rPr lang="en-IN" sz="1050" b="1" dirty="0"/>
              <a:t>Flask/</a:t>
            </a:r>
            <a:r>
              <a:rPr lang="en-IN" sz="1050" b="1" dirty="0" err="1"/>
              <a:t>FastAPI</a:t>
            </a:r>
            <a:r>
              <a:rPr lang="en-IN" sz="1050" b="1" dirty="0"/>
              <a:t> backend</a:t>
            </a:r>
            <a:endParaRPr lang="en-IN" sz="1050" dirty="0"/>
          </a:p>
          <a:p>
            <a:r>
              <a:rPr lang="en-IN" sz="1050" dirty="0"/>
              <a:t>✅ Set up </a:t>
            </a:r>
            <a:r>
              <a:rPr lang="en-IN" sz="1050" b="1" dirty="0"/>
              <a:t>MySQL</a:t>
            </a:r>
            <a:r>
              <a:rPr lang="en-IN" sz="1050" dirty="0"/>
              <a:t> database</a:t>
            </a:r>
          </a:p>
          <a:p>
            <a:r>
              <a:rPr lang="en-IN" sz="1050" dirty="0"/>
              <a:t>✅ Implement:</a:t>
            </a:r>
          </a:p>
          <a:p>
            <a:r>
              <a:rPr lang="en-IN" sz="1050" dirty="0"/>
              <a:t>    • </a:t>
            </a:r>
            <a:r>
              <a:rPr lang="en-IN" sz="1050" b="1" dirty="0"/>
              <a:t>User authentication &amp; data encryption</a:t>
            </a:r>
            <a:endParaRPr lang="en-IN" sz="1050" dirty="0"/>
          </a:p>
          <a:p>
            <a:r>
              <a:rPr lang="en-IN" sz="1050" dirty="0"/>
              <a:t>    • </a:t>
            </a:r>
            <a:r>
              <a:rPr lang="en-IN" sz="1050" b="1" dirty="0"/>
              <a:t>APIs for handling missing person data</a:t>
            </a:r>
            <a:endParaRPr lang="en-IN" sz="1050" dirty="0"/>
          </a:p>
          <a:p>
            <a:r>
              <a:rPr lang="en-IN" sz="1050" dirty="0"/>
              <a:t>    • </a:t>
            </a:r>
            <a:r>
              <a:rPr lang="en-IN" sz="1050" b="1" dirty="0"/>
              <a:t>Data storage for reports &amp; images</a:t>
            </a:r>
            <a:endParaRPr lang="en-IN" sz="1050" dirty="0"/>
          </a:p>
          <a:p>
            <a:endParaRPr lang="en-IN" sz="1050" dirty="0"/>
          </a:p>
          <a:p>
            <a:endParaRPr lang="en-US" sz="1050" dirty="0"/>
          </a:p>
        </p:txBody>
      </p:sp>
    </p:spTree>
    <p:extLst>
      <p:ext uri="{BB962C8B-B14F-4D97-AF65-F5344CB8AC3E}">
        <p14:creationId xmlns:p14="http://schemas.microsoft.com/office/powerpoint/2010/main" val="73172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31FD-BE63-E1D0-C83B-EBB1420FA519}"/>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C1D18A-96AA-B273-C869-42D23E682CA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310" y="0"/>
            <a:ext cx="9180512" cy="6885384"/>
          </a:xfrm>
        </p:spPr>
      </p:pic>
      <p:sp>
        <p:nvSpPr>
          <p:cNvPr id="5" name="Rectangle 1">
            <a:extLst>
              <a:ext uri="{FF2B5EF4-FFF2-40B4-BE49-F238E27FC236}">
                <a16:creationId xmlns:a16="http://schemas.microsoft.com/office/drawing/2014/main" id="{50425E45-5A84-A4BE-693C-5070723E486E}"/>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A84F6163-F450-7BCF-712C-FFD264D8DB23}"/>
              </a:ext>
            </a:extLst>
          </p:cNvPr>
          <p:cNvCxnSpPr/>
          <p:nvPr/>
        </p:nvCxnSpPr>
        <p:spPr>
          <a:xfrm>
            <a:off x="-18257" y="912213"/>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063D9A6-0981-6B2A-EC10-EB17DB6FA2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CF42EBA9-23CD-45D3-48FF-4563E7E245A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C23C3F7-A377-A56F-1416-CA5930FA3000}"/>
              </a:ext>
            </a:extLst>
          </p:cNvPr>
          <p:cNvSpPr txBox="1"/>
          <p:nvPr/>
        </p:nvSpPr>
        <p:spPr>
          <a:xfrm>
            <a:off x="68099" y="1121167"/>
            <a:ext cx="8172400" cy="5101397"/>
          </a:xfrm>
          <a:prstGeom prst="rect">
            <a:avLst/>
          </a:prstGeom>
          <a:noFill/>
        </p:spPr>
        <p:txBody>
          <a:bodyPr wrap="square" rtlCol="0">
            <a:spAutoFit/>
          </a:bodyPr>
          <a:lstStyle/>
          <a:p>
            <a:r>
              <a:rPr lang="en-IN" sz="1050" b="1" dirty="0"/>
              <a:t>🔹 Phase 4: UI/UX Design &amp; Frontend Development (Week 3-5)</a:t>
            </a:r>
            <a:endParaRPr lang="en-IN" sz="1050" dirty="0"/>
          </a:p>
          <a:p>
            <a:br>
              <a:rPr lang="en-IN" sz="1050" dirty="0"/>
            </a:br>
            <a:endParaRPr lang="en-IN" sz="1050" dirty="0"/>
          </a:p>
          <a:p>
            <a:r>
              <a:rPr lang="en-IN" sz="1050" dirty="0"/>
              <a:t>📆 </a:t>
            </a:r>
            <a:r>
              <a:rPr lang="en-IN" sz="1050" b="1" dirty="0"/>
              <a:t>March 24 – April 6, 2025</a:t>
            </a:r>
            <a:endParaRPr lang="en-IN" sz="1050" dirty="0"/>
          </a:p>
          <a:p>
            <a:r>
              <a:rPr lang="en-IN" sz="1050" dirty="0"/>
              <a:t>✅ Design </a:t>
            </a:r>
            <a:r>
              <a:rPr lang="en-IN" sz="1050" b="1" dirty="0"/>
              <a:t>wireframes &amp; UI </a:t>
            </a:r>
            <a:r>
              <a:rPr lang="en-IN" sz="1050" b="1" dirty="0" err="1"/>
              <a:t>mockups</a:t>
            </a:r>
            <a:r>
              <a:rPr lang="en-IN" sz="1050" dirty="0"/>
              <a:t> (Figma/Adobe XD)</a:t>
            </a:r>
          </a:p>
          <a:p>
            <a:r>
              <a:rPr lang="en-IN" sz="1050" dirty="0"/>
              <a:t>✅ Develop </a:t>
            </a:r>
            <a:r>
              <a:rPr lang="en-IN" sz="1050" b="1" dirty="0" err="1"/>
              <a:t>React.js</a:t>
            </a:r>
            <a:r>
              <a:rPr lang="en-IN" sz="1050" b="1" dirty="0"/>
              <a:t> frontend</a:t>
            </a:r>
            <a:endParaRPr lang="en-IN" sz="1050" dirty="0"/>
          </a:p>
          <a:p>
            <a:r>
              <a:rPr lang="en-IN" sz="1050" dirty="0"/>
              <a:t>✅ Implement:</a:t>
            </a:r>
          </a:p>
          <a:p>
            <a:r>
              <a:rPr lang="en-IN" sz="1050" dirty="0"/>
              <a:t>   • </a:t>
            </a:r>
            <a:r>
              <a:rPr lang="en-IN" sz="1050" b="1" dirty="0"/>
              <a:t>User login/signup</a:t>
            </a:r>
            <a:endParaRPr lang="en-IN" sz="1050" dirty="0"/>
          </a:p>
          <a:p>
            <a:r>
              <a:rPr lang="en-IN" sz="1050" dirty="0"/>
              <a:t>   • </a:t>
            </a:r>
            <a:r>
              <a:rPr lang="en-IN" sz="1050" b="1" dirty="0"/>
              <a:t>Form for missing person data upload</a:t>
            </a:r>
            <a:endParaRPr lang="en-IN" sz="1050" dirty="0"/>
          </a:p>
          <a:p>
            <a:r>
              <a:rPr lang="en-IN" sz="1050" dirty="0"/>
              <a:t>   • </a:t>
            </a:r>
            <a:r>
              <a:rPr lang="en-IN" sz="1050" b="1" dirty="0"/>
              <a:t>Dashboard for families &amp; law enforcement</a:t>
            </a:r>
            <a:endParaRPr lang="en-IN" sz="1050" dirty="0"/>
          </a:p>
          <a:p>
            <a:r>
              <a:rPr lang="en-IN" sz="1050" dirty="0"/>
              <a:t>✅ Set up </a:t>
            </a:r>
            <a:r>
              <a:rPr lang="en-IN" sz="1050" b="1" dirty="0"/>
              <a:t>Node.js backend for API connections</a:t>
            </a:r>
          </a:p>
          <a:p>
            <a:endParaRPr lang="en-IN" sz="1050" b="1" dirty="0"/>
          </a:p>
          <a:p>
            <a:r>
              <a:rPr lang="en-IN" sz="1050" b="1" dirty="0"/>
              <a:t>🔹 Phase 5: Real-Time Alerts &amp; Crowdsourcing Features (Week 11-12)</a:t>
            </a:r>
            <a:endParaRPr lang="en-IN" sz="1050" dirty="0"/>
          </a:p>
          <a:p>
            <a:br>
              <a:rPr lang="en-IN" sz="1050" dirty="0"/>
            </a:br>
            <a:endParaRPr lang="en-IN" sz="1050" dirty="0"/>
          </a:p>
          <a:p>
            <a:r>
              <a:rPr lang="en-IN" sz="1050" dirty="0"/>
              <a:t>📆 </a:t>
            </a:r>
            <a:r>
              <a:rPr lang="en-IN" sz="1050" b="1" dirty="0"/>
              <a:t>Apr 7 – Apr 20, 2025</a:t>
            </a:r>
            <a:endParaRPr lang="en-IN" sz="1050" dirty="0"/>
          </a:p>
          <a:p>
            <a:r>
              <a:rPr lang="en-IN" sz="1050" dirty="0"/>
              <a:t>✅ Develop </a:t>
            </a:r>
            <a:r>
              <a:rPr lang="en-IN" sz="1050" b="1" dirty="0"/>
              <a:t>real-time alert system</a:t>
            </a:r>
            <a:r>
              <a:rPr lang="en-IN" sz="1050" dirty="0"/>
              <a:t> (</a:t>
            </a:r>
            <a:r>
              <a:rPr lang="en-IN" sz="1050" dirty="0" err="1"/>
              <a:t>WebSockets</a:t>
            </a:r>
            <a:r>
              <a:rPr lang="en-IN" sz="1050" dirty="0"/>
              <a:t>/Firebase notifications)</a:t>
            </a:r>
          </a:p>
          <a:p>
            <a:r>
              <a:rPr lang="en-IN" sz="1050" dirty="0"/>
              <a:t>✅ Enable </a:t>
            </a:r>
            <a:r>
              <a:rPr lang="en-IN" sz="1050" b="1" dirty="0"/>
              <a:t>crowd-powered reporting</a:t>
            </a:r>
            <a:r>
              <a:rPr lang="en-IN" sz="1050" dirty="0"/>
              <a:t> (users can submit sightings)</a:t>
            </a:r>
          </a:p>
          <a:p>
            <a:r>
              <a:rPr lang="en-IN" sz="1050" dirty="0"/>
              <a:t>✅ Implement </a:t>
            </a:r>
            <a:r>
              <a:rPr lang="en-IN" sz="1050" b="1" dirty="0"/>
              <a:t>heatmaps for tracking missing persons</a:t>
            </a:r>
            <a:endParaRPr lang="en-IN" sz="1050" dirty="0"/>
          </a:p>
          <a:p>
            <a:r>
              <a:rPr lang="en-IN" sz="1050" dirty="0"/>
              <a:t>✅ Test </a:t>
            </a:r>
            <a:r>
              <a:rPr lang="en-IN" sz="1050" b="1" dirty="0"/>
              <a:t>end-to-end system functionality</a:t>
            </a:r>
            <a:endParaRPr lang="en-IN" sz="1050" dirty="0"/>
          </a:p>
          <a:p>
            <a:endParaRPr lang="en-IN" sz="1050" b="1" dirty="0"/>
          </a:p>
          <a:p>
            <a:r>
              <a:rPr lang="en-IN" sz="1050" b="1" dirty="0"/>
              <a:t>🔹 Phase 6: Testing, Deployment &amp; Finalization (Week 13-14)</a:t>
            </a:r>
            <a:endParaRPr lang="en-IN" sz="1050" dirty="0"/>
          </a:p>
          <a:p>
            <a:br>
              <a:rPr lang="en-IN" sz="1050" dirty="0"/>
            </a:br>
            <a:endParaRPr lang="en-IN" sz="1050" dirty="0"/>
          </a:p>
          <a:p>
            <a:r>
              <a:rPr lang="en-IN" sz="1050" dirty="0"/>
              <a:t>📆 </a:t>
            </a:r>
            <a:r>
              <a:rPr lang="en-IN" sz="1050" b="1" dirty="0"/>
              <a:t>Apr 21 – Apr 25, 2025</a:t>
            </a:r>
            <a:endParaRPr lang="en-IN" sz="1050" dirty="0"/>
          </a:p>
          <a:p>
            <a:r>
              <a:rPr lang="en-IN" sz="1050" dirty="0"/>
              <a:t>✅ Conduct </a:t>
            </a:r>
            <a:r>
              <a:rPr lang="en-IN" sz="1050" b="1" dirty="0"/>
              <a:t>beta testing with sample cases</a:t>
            </a:r>
            <a:endParaRPr lang="en-IN" sz="1050" dirty="0"/>
          </a:p>
          <a:p>
            <a:r>
              <a:rPr lang="en-IN" sz="1050" dirty="0"/>
              <a:t>✅ Fix </a:t>
            </a:r>
            <a:r>
              <a:rPr lang="en-IN" sz="1050" b="1" dirty="0"/>
              <a:t>bugs &amp; performance issues</a:t>
            </a:r>
            <a:endParaRPr lang="en-IN" sz="1050" dirty="0"/>
          </a:p>
          <a:p>
            <a:r>
              <a:rPr lang="en-IN" sz="1050" dirty="0"/>
              <a:t>✅ Deploy on </a:t>
            </a:r>
            <a:r>
              <a:rPr lang="en-IN" sz="1050" b="1" dirty="0"/>
              <a:t>AWS/GCP/Azure</a:t>
            </a:r>
            <a:endParaRPr lang="en-IN" sz="1050" dirty="0"/>
          </a:p>
          <a:p>
            <a:r>
              <a:rPr lang="en-IN" sz="1050" dirty="0"/>
              <a:t>✅ Prepare </a:t>
            </a:r>
            <a:r>
              <a:rPr lang="en-IN" sz="1050" b="1" dirty="0"/>
              <a:t>presentation &amp; project documentation</a:t>
            </a:r>
            <a:endParaRPr lang="en-IN" sz="1050" dirty="0"/>
          </a:p>
          <a:p>
            <a:endParaRPr lang="en-IN" sz="1050" dirty="0"/>
          </a:p>
          <a:p>
            <a:endParaRPr lang="en-US" sz="1050" dirty="0"/>
          </a:p>
        </p:txBody>
      </p:sp>
    </p:spTree>
    <p:extLst>
      <p:ext uri="{BB962C8B-B14F-4D97-AF65-F5344CB8AC3E}">
        <p14:creationId xmlns:p14="http://schemas.microsoft.com/office/powerpoint/2010/main" val="260504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8A0BA87-FFCE-0AD9-17CC-A811FB343CCE}"/>
              </a:ext>
            </a:extLst>
          </p:cNvPr>
          <p:cNvSpPr txBox="1"/>
          <p:nvPr/>
        </p:nvSpPr>
        <p:spPr>
          <a:xfrm>
            <a:off x="395536" y="1249094"/>
            <a:ext cx="8352928" cy="4278094"/>
          </a:xfrm>
          <a:prstGeom prst="rect">
            <a:avLst/>
          </a:prstGeom>
          <a:noFill/>
        </p:spPr>
        <p:txBody>
          <a:bodyPr wrap="square">
            <a:spAutoFit/>
          </a:bodyPr>
          <a:lstStyle/>
          <a:p>
            <a:pPr algn="just"/>
            <a:r>
              <a:rPr lang="en-US" sz="1600" b="1" dirty="0">
                <a:latin typeface="Calisto MT" panose="02040603050505030304" pitchFamily="18" charset="0"/>
              </a:rPr>
              <a:t>The expected output-</a:t>
            </a:r>
          </a:p>
          <a:p>
            <a:pPr marL="285750" indent="-285750" algn="just">
              <a:buFont typeface="Wingdings" panose="05000000000000000000" pitchFamily="2" charset="2"/>
              <a:buChar char="Ø"/>
            </a:pPr>
            <a:r>
              <a:rPr lang="en-US" sz="1600" dirty="0">
                <a:latin typeface="Calisto MT" panose="02040603050505030304" pitchFamily="18" charset="0"/>
              </a:rPr>
              <a:t>Increased success in finding missing individuals through AI face recognition and current tracking. </a:t>
            </a:r>
          </a:p>
          <a:p>
            <a:pPr marL="285750" indent="-285750" algn="just">
              <a:buFont typeface="Wingdings" panose="05000000000000000000" pitchFamily="2" charset="2"/>
              <a:buChar char="Ø"/>
            </a:pPr>
            <a:r>
              <a:rPr lang="en-US" sz="1600" dirty="0">
                <a:latin typeface="Calisto MT" panose="02040603050505030304" pitchFamily="18" charset="0"/>
              </a:rPr>
              <a:t>From the very start, there will be faster responses in integration of CCTV and other public contributions towards a single and unified system for the first place. </a:t>
            </a:r>
          </a:p>
          <a:p>
            <a:pPr marL="285750" indent="-285750" algn="just">
              <a:buFont typeface="Wingdings" panose="05000000000000000000" pitchFamily="2" charset="2"/>
              <a:buChar char="Ø"/>
            </a:pPr>
            <a:r>
              <a:rPr lang="en-US" sz="1600" dirty="0">
                <a:latin typeface="Calisto MT" panose="02040603050505030304" pitchFamily="18" charset="0"/>
              </a:rPr>
              <a:t>Lastly, the burden put on the police should be less due to confirmed cases and critical tracking.</a:t>
            </a:r>
          </a:p>
          <a:p>
            <a:pPr marL="285750" indent="-285750" algn="just">
              <a:buFont typeface="Wingdings" panose="05000000000000000000" pitchFamily="2" charset="2"/>
              <a:buChar char="Ø"/>
            </a:pPr>
            <a:r>
              <a:rPr lang="en-US" sz="1600" dirty="0">
                <a:latin typeface="Calisto MT" panose="02040603050505030304" pitchFamily="18" charset="0"/>
              </a:rPr>
              <a:t>Functional prototype and working model, that shows AI-driven identification and tracking through an application interface. </a:t>
            </a:r>
          </a:p>
          <a:p>
            <a:pPr algn="just"/>
            <a:endParaRPr lang="en-US" sz="1600" dirty="0">
              <a:latin typeface="Calisto MT" panose="02040603050505030304" pitchFamily="18" charset="0"/>
            </a:endParaRPr>
          </a:p>
          <a:p>
            <a:pPr algn="just"/>
            <a:r>
              <a:rPr lang="en-US" sz="1600" dirty="0">
                <a:latin typeface="Calisto MT" panose="02040603050505030304" pitchFamily="18" charset="0"/>
              </a:rPr>
              <a:t> </a:t>
            </a:r>
            <a:r>
              <a:rPr lang="en-US" sz="1600" b="1" dirty="0">
                <a:latin typeface="Calisto MT" panose="02040603050505030304" pitchFamily="18" charset="0"/>
              </a:rPr>
              <a:t>Impact -</a:t>
            </a:r>
          </a:p>
          <a:p>
            <a:pPr marL="285750" indent="-285750" algn="just">
              <a:buFont typeface="Wingdings" panose="05000000000000000000" pitchFamily="2" charset="2"/>
              <a:buChar char="Ø"/>
            </a:pPr>
            <a:r>
              <a:rPr lang="en-US" sz="1600" dirty="0">
                <a:latin typeface="Calisto MT" panose="02040603050505030304" pitchFamily="18" charset="0"/>
              </a:rPr>
              <a:t>Completely changes missing person searches by integrating AI, crowdsourcing, and real-time tracking in one efficient system.  </a:t>
            </a:r>
          </a:p>
          <a:p>
            <a:pPr marL="285750" indent="-285750" algn="just">
              <a:buFont typeface="Wingdings" panose="05000000000000000000" pitchFamily="2" charset="2"/>
              <a:buChar char="Ø"/>
            </a:pPr>
            <a:r>
              <a:rPr lang="en-US" sz="1600" dirty="0">
                <a:latin typeface="Calisto MT" panose="02040603050505030304" pitchFamily="18" charset="0"/>
              </a:rPr>
              <a:t>Equips families and the public to be able to contribute in the search and increase awareness and engagement.</a:t>
            </a:r>
          </a:p>
          <a:p>
            <a:pPr marL="285750" indent="-285750" algn="just">
              <a:buFont typeface="Wingdings" panose="05000000000000000000" pitchFamily="2" charset="2"/>
              <a:buChar char="Ø"/>
            </a:pPr>
            <a:r>
              <a:rPr lang="en-US" sz="1600" dirty="0">
                <a:latin typeface="Calisto MT" panose="02040603050505030304" pitchFamily="18" charset="0"/>
              </a:rPr>
              <a:t>Potential application in law enforcement and emergency response, simplification of investigations, and safety measures.</a:t>
            </a:r>
          </a:p>
        </p:txBody>
      </p:sp>
    </p:spTree>
    <p:extLst>
      <p:ext uri="{BB962C8B-B14F-4D97-AF65-F5344CB8AC3E}">
        <p14:creationId xmlns:p14="http://schemas.microsoft.com/office/powerpoint/2010/main" val="25626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A90B0-DF45-D772-F2C2-4DA9C945970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841DBC-268C-A507-A4A1-7C736065634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320036"/>
            <a:ext cx="9180512" cy="6885384"/>
          </a:xfrm>
        </p:spPr>
      </p:pic>
      <p:sp>
        <p:nvSpPr>
          <p:cNvPr id="5" name="Rectangle 1">
            <a:extLst>
              <a:ext uri="{FF2B5EF4-FFF2-40B4-BE49-F238E27FC236}">
                <a16:creationId xmlns:a16="http://schemas.microsoft.com/office/drawing/2014/main" id="{1FEB11A7-55F7-BA44-4ABC-0E9514E1A407}"/>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14D0127-5B9D-1F1F-5AC4-DBE6A7B70C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913F5F-C1D7-7FAC-0C7C-5A9C9314CC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19A5981-DFEE-F419-D91C-B08F4A8F860A}"/>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401230E-A2B3-BF6C-96B3-DAEBFDD3C4B8}"/>
              </a:ext>
            </a:extLst>
          </p:cNvPr>
          <p:cNvSpPr txBox="1"/>
          <p:nvPr/>
        </p:nvSpPr>
        <p:spPr>
          <a:xfrm>
            <a:off x="755576" y="1666628"/>
            <a:ext cx="6624736" cy="2246769"/>
          </a:xfrm>
          <a:prstGeom prst="rect">
            <a:avLst/>
          </a:prstGeom>
          <a:noFill/>
        </p:spPr>
        <p:txBody>
          <a:bodyPr wrap="square">
            <a:spAutoFit/>
          </a:bodyPr>
          <a:lstStyle/>
          <a:p>
            <a:pPr marL="457200" indent="-457200" algn="just">
              <a:buFont typeface="Arial" panose="020B0604020202020204" pitchFamily="34" charset="0"/>
              <a:buChar char="•"/>
            </a:pPr>
            <a:r>
              <a:rPr lang="en-IN" sz="2000" i="0" dirty="0" err="1">
                <a:effectLst/>
                <a:latin typeface="Helvetica" pitchFamily="2" charset="0"/>
              </a:rPr>
              <a:t>FaceRecognitionwithOpenCV</a:t>
            </a:r>
            <a:r>
              <a:rPr lang="en-IN" sz="2000" i="0" dirty="0">
                <a:effectLst/>
                <a:latin typeface="Helvetica" pitchFamily="2" charset="0"/>
              </a:rPr>
              <a:t>(</a:t>
            </a:r>
            <a:r>
              <a:rPr lang="en-IN" sz="2000" i="0" dirty="0">
                <a:effectLst/>
                <a:latin typeface="Helvetica" pitchFamily="2" charset="0"/>
                <a:hlinkClick r:id="rId5">
                  <a:extLst>
                    <a:ext uri="{A12FA001-AC4F-418D-AE19-62706E023703}">
                      <ahyp:hlinkClr xmlns:ahyp="http://schemas.microsoft.com/office/drawing/2018/hyperlinkcolor" val="tx"/>
                    </a:ext>
                  </a:extLst>
                </a:hlinkClick>
              </a:rPr>
              <a:t>https://docs.opencv.org/4.x/da/d60/tutorial_face_main.html</a:t>
            </a:r>
            <a:r>
              <a:rPr lang="en-IN" sz="2000" i="0" dirty="0">
                <a:effectLst/>
                <a:latin typeface="Helvetica" pitchFamily="2" charset="0"/>
              </a:rPr>
              <a:t>)</a:t>
            </a:r>
          </a:p>
          <a:p>
            <a:pPr marL="457200" indent="-457200" algn="just">
              <a:buFont typeface="Arial" panose="020B0604020202020204" pitchFamily="34" charset="0"/>
              <a:buChar char="•"/>
            </a:pPr>
            <a:r>
              <a:rPr lang="en-IN" sz="2000" i="0" dirty="0">
                <a:effectLst/>
                <a:latin typeface="Inter"/>
              </a:rPr>
              <a:t>How to Implement TensorFlow Facial Recognition From Scratch</a:t>
            </a:r>
            <a:r>
              <a:rPr lang="en-IN" sz="2000" i="0" u="none" strike="noStrike" dirty="0">
                <a:solidFill>
                  <a:srgbClr val="0000FF"/>
                </a:solidFill>
                <a:effectLst/>
                <a:latin typeface="Inter"/>
                <a:hlinkClick r:id="rId6">
                  <a:extLst>
                    <a:ext uri="{A12FA001-AC4F-418D-AE19-62706E023703}">
                      <ahyp:hlinkClr xmlns:ahyp="http://schemas.microsoft.com/office/drawing/2018/hyperlinkcolor" val="tx"/>
                    </a:ext>
                  </a:extLst>
                </a:hlinkClick>
              </a:rPr>
              <a:t>Karthik</a:t>
            </a:r>
            <a:r>
              <a:rPr lang="en-IN" sz="2000" i="0" u="none" strike="noStrike" dirty="0">
                <a:effectLst/>
                <a:latin typeface="Inter"/>
                <a:hlinkClick r:id="rId6">
                  <a:extLst>
                    <a:ext uri="{A12FA001-AC4F-418D-AE19-62706E023703}">
                      <ahyp:hlinkClr xmlns:ahyp="http://schemas.microsoft.com/office/drawing/2018/hyperlinkcolor" val="tx"/>
                    </a:ext>
                  </a:extLst>
                </a:hlinkClick>
              </a:rPr>
              <a:t>Shiraly</a:t>
            </a:r>
            <a:r>
              <a:rPr lang="en-IN" sz="2000" i="0" dirty="0">
                <a:effectLst/>
                <a:latin typeface="Inter"/>
              </a:rPr>
              <a:t>December</a:t>
            </a:r>
            <a:r>
              <a:rPr lang="en-IN" sz="2000" dirty="0">
                <a:latin typeface="Inter"/>
              </a:rPr>
              <a:t>8,</a:t>
            </a:r>
            <a:r>
              <a:rPr lang="en-IN" sz="2000" i="0" dirty="0">
                <a:effectLst/>
                <a:latin typeface="Inter"/>
              </a:rPr>
              <a:t>2022(</a:t>
            </a:r>
            <a:r>
              <a:rPr lang="en-IN" sz="2000" i="0" dirty="0">
                <a:effectLst/>
                <a:latin typeface="Inter"/>
                <a:hlinkClick r:id="rId7"/>
              </a:rPr>
              <a:t>https://www.width.ai/post/tensorflow-facial-recognition</a:t>
            </a:r>
            <a:r>
              <a:rPr lang="en-IN" sz="2000" i="0" dirty="0">
                <a:effectLst/>
                <a:latin typeface="Inter"/>
              </a:rPr>
              <a:t>)</a:t>
            </a:r>
          </a:p>
          <a:p>
            <a:pPr marL="457200" indent="-457200" algn="just">
              <a:buFont typeface="Arial" panose="020B0604020202020204" pitchFamily="34" charset="0"/>
              <a:buChar char="•"/>
            </a:pPr>
            <a:r>
              <a:rPr lang="en-IN" sz="2000" dirty="0">
                <a:latin typeface="Inter"/>
              </a:rPr>
              <a:t>Other Resource such as </a:t>
            </a:r>
            <a:r>
              <a:rPr lang="en-IN" sz="2000" dirty="0" err="1">
                <a:latin typeface="Inter"/>
              </a:rPr>
              <a:t>GeekforGeeks,Stack</a:t>
            </a:r>
            <a:r>
              <a:rPr lang="en-IN" sz="2000" dirty="0">
                <a:latin typeface="Inter"/>
              </a:rPr>
              <a:t> Overflow etc.</a:t>
            </a:r>
            <a:endParaRPr lang="en-IN" sz="2000" i="0" dirty="0">
              <a:effectLst/>
              <a:latin typeface="Inter"/>
            </a:endParaRPr>
          </a:p>
          <a:p>
            <a:pPr marL="457200" indent="-4572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101537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749F-1FF0-D55F-9E63-E1DFD5BDCFB3}"/>
              </a:ext>
            </a:extLst>
          </p:cNvPr>
          <p:cNvSpPr>
            <a:spLocks noGrp="1"/>
          </p:cNvSpPr>
          <p:nvPr>
            <p:ph type="title"/>
          </p:nvPr>
        </p:nvSpPr>
        <p:spPr/>
        <p:txBody>
          <a:bodyPr/>
          <a:lstStyle/>
          <a:p>
            <a:r>
              <a:rPr lang="en-US" dirty="0">
                <a:highlight>
                  <a:srgbClr val="FFFF00"/>
                </a:highlight>
              </a:rPr>
              <a:t>Instructions</a:t>
            </a:r>
            <a:endParaRPr lang="en-IN" dirty="0">
              <a:highlight>
                <a:srgbClr val="FFFF00"/>
              </a:highlight>
            </a:endParaRPr>
          </a:p>
        </p:txBody>
      </p:sp>
      <p:sp>
        <p:nvSpPr>
          <p:cNvPr id="3" name="Content Placeholder 2">
            <a:extLst>
              <a:ext uri="{FF2B5EF4-FFF2-40B4-BE49-F238E27FC236}">
                <a16:creationId xmlns:a16="http://schemas.microsoft.com/office/drawing/2014/main" id="{1BA9F854-0DED-567B-64F8-F061D74BE23F}"/>
              </a:ext>
            </a:extLst>
          </p:cNvPr>
          <p:cNvSpPr>
            <a:spLocks noGrp="1"/>
          </p:cNvSpPr>
          <p:nvPr>
            <p:ph idx="1"/>
          </p:nvPr>
        </p:nvSpPr>
        <p:spPr/>
        <p:txBody>
          <a:bodyPr/>
          <a:lstStyle/>
          <a:p>
            <a:r>
              <a:rPr lang="en-US" dirty="0"/>
              <a:t>No ChatGPT direct generated text, It can be used for improvements.</a:t>
            </a:r>
            <a:endParaRPr lang="en-IN" dirty="0"/>
          </a:p>
        </p:txBody>
      </p:sp>
    </p:spTree>
    <p:extLst>
      <p:ext uri="{BB962C8B-B14F-4D97-AF65-F5344CB8AC3E}">
        <p14:creationId xmlns:p14="http://schemas.microsoft.com/office/powerpoint/2010/main" val="413734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a:cxnSpLocks/>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2115586447"/>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 No.</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r>
                        <a:rPr lang="en-US" dirty="0"/>
                        <a:t>2301730203</a:t>
                      </a:r>
                    </a:p>
                  </a:txBody>
                  <a:tcPr/>
                </a:tc>
                <a:tc>
                  <a:txBody>
                    <a:bodyPr/>
                    <a:lstStyle/>
                    <a:p>
                      <a:r>
                        <a:rPr lang="en-US" dirty="0" err="1"/>
                        <a:t>Anjaney</a:t>
                      </a:r>
                      <a:r>
                        <a:rPr lang="en-US" dirty="0"/>
                        <a:t> Paliwal</a:t>
                      </a:r>
                    </a:p>
                  </a:txBody>
                  <a:tcPr/>
                </a:tc>
                <a:extLst>
                  <a:ext uri="{0D108BD9-81ED-4DB2-BD59-A6C34878D82A}">
                    <a16:rowId xmlns:a16="http://schemas.microsoft.com/office/drawing/2014/main" val="4176101868"/>
                  </a:ext>
                </a:extLst>
              </a:tr>
              <a:tr h="370840">
                <a:tc>
                  <a:txBody>
                    <a:bodyPr/>
                    <a:lstStyle/>
                    <a:p>
                      <a:r>
                        <a:rPr lang="en-US" dirty="0"/>
                        <a:t>2301730193</a:t>
                      </a:r>
                    </a:p>
                  </a:txBody>
                  <a:tcPr/>
                </a:tc>
                <a:tc>
                  <a:txBody>
                    <a:bodyPr/>
                    <a:lstStyle/>
                    <a:p>
                      <a:r>
                        <a:rPr lang="en-US" dirty="0"/>
                        <a:t>Sahil Chaudhary</a:t>
                      </a:r>
                    </a:p>
                  </a:txBody>
                  <a:tcPr/>
                </a:tc>
                <a:extLst>
                  <a:ext uri="{0D108BD9-81ED-4DB2-BD59-A6C34878D82A}">
                    <a16:rowId xmlns:a16="http://schemas.microsoft.com/office/drawing/2014/main" val="1958206324"/>
                  </a:ext>
                </a:extLst>
              </a:tr>
              <a:tr h="370840">
                <a:tc>
                  <a:txBody>
                    <a:bodyPr/>
                    <a:lstStyle/>
                    <a:p>
                      <a:r>
                        <a:rPr lang="en-US" dirty="0"/>
                        <a:t>2301730168</a:t>
                      </a:r>
                    </a:p>
                  </a:txBody>
                  <a:tcPr/>
                </a:tc>
                <a:tc>
                  <a:txBody>
                    <a:bodyPr/>
                    <a:lstStyle/>
                    <a:p>
                      <a:r>
                        <a:rPr lang="en-US" dirty="0"/>
                        <a:t>Arpit Tyagi</a:t>
                      </a:r>
                    </a:p>
                  </a:txBody>
                  <a:tcPr/>
                </a:tc>
                <a:extLst>
                  <a:ext uri="{0D108BD9-81ED-4DB2-BD59-A6C34878D82A}">
                    <a16:rowId xmlns:a16="http://schemas.microsoft.com/office/drawing/2014/main" val="441949598"/>
                  </a:ext>
                </a:extLst>
              </a:tr>
              <a:tr h="370840">
                <a:tc>
                  <a:txBody>
                    <a:bodyPr/>
                    <a:lstStyle/>
                    <a:p>
                      <a:r>
                        <a:rPr lang="en-US" dirty="0"/>
                        <a:t>2301730194</a:t>
                      </a:r>
                    </a:p>
                  </a:txBody>
                  <a:tcPr/>
                </a:tc>
                <a:tc>
                  <a:txBody>
                    <a:bodyPr/>
                    <a:lstStyle/>
                    <a:p>
                      <a:r>
                        <a:rPr lang="en-US" dirty="0"/>
                        <a:t>Harsh Sen</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36512" y="1458276"/>
            <a:ext cx="9180512" cy="523220"/>
          </a:xfrm>
          <a:prstGeom prst="rect">
            <a:avLst/>
          </a:prstGeom>
          <a:noFill/>
        </p:spPr>
        <p:txBody>
          <a:bodyPr wrap="square">
            <a:spAutoFit/>
          </a:bodyPr>
          <a:lstStyle/>
          <a:p>
            <a:pPr lvl="0" algn="ctr">
              <a:buSzPct val="25000"/>
            </a:pPr>
            <a:r>
              <a:rPr lang="en-US" sz="2800" b="1" dirty="0" err="1">
                <a:solidFill>
                  <a:srgbClr val="C00000"/>
                </a:solidFill>
                <a:highlight>
                  <a:srgbClr val="FFFF00"/>
                </a:highlight>
                <a:ea typeface="Cambria" panose="02040503050406030204" pitchFamily="18" charset="0"/>
                <a:cs typeface="Times New Roman" panose="02020603050405020304" pitchFamily="18" charset="0"/>
                <a:sym typeface="Arial"/>
              </a:rPr>
              <a:t>VisionRescue</a:t>
            </a:r>
            <a:r>
              <a:rPr lang="en-US" sz="2800" b="1" dirty="0">
                <a:solidFill>
                  <a:srgbClr val="C00000"/>
                </a:solidFill>
                <a:highlight>
                  <a:srgbClr val="FFFF00"/>
                </a:highlight>
                <a:ea typeface="Cambria" panose="02040503050406030204" pitchFamily="18" charset="0"/>
                <a:cs typeface="Times New Roman" panose="02020603050405020304" pitchFamily="18" charset="0"/>
                <a:sym typeface="Arial"/>
              </a:rPr>
              <a:t>: AI-Powered Missing Persons Detection System</a:t>
            </a:r>
            <a:endParaRPr lang="en-IN" sz="2800" b="1" dirty="0">
              <a:solidFill>
                <a:srgbClr val="C00000"/>
              </a:solidFill>
              <a:highlight>
                <a:srgbClr val="FFFF00"/>
              </a:highlight>
              <a:ea typeface="Cambria" panose="02040503050406030204" pitchFamily="18" charset="0"/>
              <a:cs typeface="Times New Roman" panose="02020603050405020304" pitchFamily="18" charset="0"/>
              <a:sym typeface="Arial"/>
            </a:endParaRP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Mr. Sourabh Singla</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a:t>
            </a:r>
            <a:r>
              <a:rPr lang="en-IN" b="1" dirty="0">
                <a:solidFill>
                  <a:srgbClr val="0070C0"/>
                </a:solidFill>
                <a:ea typeface="Cambria" panose="02040503050406030204" pitchFamily="18" charset="0"/>
                <a:cs typeface="Times New Roman" panose="02020603050405020304" pitchFamily="18" charset="0"/>
                <a:sym typeface="Arial"/>
              </a:rPr>
              <a:t>Ms. Vandana Batra</a:t>
            </a:r>
            <a:endParaRPr lang="en-IN" sz="1800" b="1" dirty="0">
              <a:solidFill>
                <a:srgbClr val="0070C0"/>
              </a:solidFill>
              <a:ea typeface="Cambria" panose="020405030504060302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41860" y="836712"/>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311636" y="887961"/>
            <a:ext cx="8640960" cy="5536003"/>
          </a:xfrm>
          <a:prstGeom prst="rect">
            <a:avLst/>
          </a:prstGeom>
          <a:noFill/>
        </p:spPr>
        <p:txBody>
          <a:bodyPr wrap="square">
            <a:spAutoFit/>
          </a:bodyPr>
          <a:lstStyle/>
          <a:p>
            <a:pPr marL="0" marR="0" algn="ctr" fontAlgn="base">
              <a:spcBef>
                <a:spcPts val="0"/>
              </a:spcBef>
              <a:spcAft>
                <a:spcPts val="0"/>
              </a:spcAft>
            </a:pPr>
            <a:r>
              <a:rPr lang="en-US" b="1"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Crowd-Powered Missing Person Tracer  </a:t>
            </a:r>
          </a:p>
          <a:p>
            <a:pPr marL="0" marR="0" algn="ctr" fontAlgn="base">
              <a:spcBef>
                <a:spcPts val="0"/>
              </a:spcBef>
              <a:spcAft>
                <a:spcPts val="0"/>
              </a:spcAft>
            </a:pPr>
            <a:endParaRPr lang="en-US" b="1"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endParaRPr>
          </a:p>
          <a:p>
            <a:r>
              <a:rPr lang="en-US" sz="1400" dirty="0">
                <a:latin typeface="Calisto MT" panose="02040603050505030304" pitchFamily="18" charset="0"/>
              </a:rPr>
              <a:t>Our project leverages </a:t>
            </a:r>
            <a:r>
              <a:rPr lang="en-US" sz="1400" b="1" dirty="0">
                <a:latin typeface="Calisto MT" panose="02040603050505030304" pitchFamily="18" charset="0"/>
              </a:rPr>
              <a:t>facial recognition technology, AI-driven matching, and public participation</a:t>
            </a:r>
            <a:r>
              <a:rPr lang="en-US" sz="1400" dirty="0">
                <a:latin typeface="Calisto MT" panose="02040603050505030304" pitchFamily="18" charset="0"/>
              </a:rPr>
              <a:t> to enhance the search for missing individuals. By integrating </a:t>
            </a:r>
            <a:r>
              <a:rPr lang="en-US" sz="1400" b="1" dirty="0">
                <a:latin typeface="Calisto MT" panose="02040603050505030304" pitchFamily="18" charset="0"/>
              </a:rPr>
              <a:t>publicly available images, CCTV footage, and user-reported information</a:t>
            </a:r>
            <a:r>
              <a:rPr lang="en-US" sz="1400" dirty="0">
                <a:latin typeface="Calisto MT" panose="02040603050505030304" pitchFamily="18" charset="0"/>
              </a:rPr>
              <a:t>, this project aims to create a </a:t>
            </a:r>
            <a:r>
              <a:rPr lang="en-US" sz="1400" b="1" dirty="0">
                <a:latin typeface="Calisto MT" panose="02040603050505030304" pitchFamily="18" charset="0"/>
              </a:rPr>
              <a:t>real-time, crowd-powered network</a:t>
            </a:r>
            <a:r>
              <a:rPr lang="en-US" sz="1400" dirty="0">
                <a:latin typeface="Calisto MT" panose="02040603050505030304" pitchFamily="18" charset="0"/>
              </a:rPr>
              <a:t> that improves search accuracy and speed. Families can </a:t>
            </a:r>
            <a:r>
              <a:rPr lang="en-US" sz="1400" b="1" dirty="0">
                <a:latin typeface="Calisto MT" panose="02040603050505030304" pitchFamily="18" charset="0"/>
              </a:rPr>
              <a:t>upload details and receive instant alerts</a:t>
            </a:r>
            <a:r>
              <a:rPr lang="en-US" sz="1400" dirty="0">
                <a:latin typeface="Calisto MT" panose="02040603050505030304" pitchFamily="18" charset="0"/>
              </a:rPr>
              <a:t>, while law enforcement benefits from an </a:t>
            </a:r>
            <a:r>
              <a:rPr lang="en-US" sz="1400" b="1" dirty="0">
                <a:latin typeface="Calisto MT" panose="02040603050505030304" pitchFamily="18" charset="0"/>
              </a:rPr>
              <a:t>AI-assisted identification system</a:t>
            </a:r>
            <a:r>
              <a:rPr lang="en-US" sz="1400" dirty="0">
                <a:latin typeface="Calisto MT" panose="02040603050505030304" pitchFamily="18" charset="0"/>
              </a:rPr>
              <a:t>.</a:t>
            </a:r>
          </a:p>
          <a:p>
            <a:endParaRPr lang="en-US" sz="1200" dirty="0">
              <a:latin typeface="Calisto MT" panose="02040603050505030304" pitchFamily="18" charset="0"/>
            </a:endParaRPr>
          </a:p>
          <a:p>
            <a:r>
              <a:rPr lang="en-US" sz="1400" dirty="0">
                <a:latin typeface="Calisto MT" panose="02040603050505030304" pitchFamily="18" charset="0"/>
              </a:rPr>
              <a:t>With a </a:t>
            </a:r>
            <a:r>
              <a:rPr lang="en-US" sz="1400" b="1" dirty="0">
                <a:latin typeface="Calisto MT" panose="02040603050505030304" pitchFamily="18" charset="0"/>
              </a:rPr>
              <a:t>functional prototype and scalable design</a:t>
            </a:r>
            <a:r>
              <a:rPr lang="en-US" sz="1400" dirty="0">
                <a:latin typeface="Calisto MT" panose="02040603050505030304" pitchFamily="18" charset="0"/>
              </a:rPr>
              <a:t>, this project has the potential to </a:t>
            </a:r>
            <a:r>
              <a:rPr lang="en-US" sz="1400" b="1" dirty="0">
                <a:latin typeface="Calisto MT" panose="02040603050505030304" pitchFamily="18" charset="0"/>
              </a:rPr>
              <a:t>redefine how missing persons are located</a:t>
            </a:r>
            <a:r>
              <a:rPr lang="en-US" sz="1400" dirty="0">
                <a:latin typeface="Calisto MT" panose="02040603050505030304" pitchFamily="18" charset="0"/>
              </a:rPr>
              <a:t> by combining </a:t>
            </a:r>
            <a:r>
              <a:rPr lang="en-US" sz="1400" b="1" dirty="0">
                <a:latin typeface="Calisto MT" panose="02040603050505030304" pitchFamily="18" charset="0"/>
              </a:rPr>
              <a:t>technology, community engagement, and law enforcement collaboration</a:t>
            </a:r>
            <a:r>
              <a:rPr lang="en-US" sz="1400" dirty="0">
                <a:latin typeface="Calisto MT" panose="02040603050505030304" pitchFamily="18" charset="0"/>
              </a:rPr>
              <a:t> into a seamless, efficient solution.</a:t>
            </a:r>
          </a:p>
          <a:p>
            <a:pPr marL="0" marR="0" algn="ctr" fontAlgn="base">
              <a:lnSpc>
                <a:spcPct val="107000"/>
              </a:lnSpc>
              <a:spcBef>
                <a:spcPts val="0"/>
              </a:spcBef>
              <a:spcAft>
                <a:spcPts val="0"/>
              </a:spcAft>
            </a:pPr>
            <a:endPar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r>
              <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a:t>
            </a:r>
            <a:r>
              <a:rPr lang="en-US" sz="1400" b="1"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How It Works:  </a:t>
            </a:r>
          </a:p>
          <a:p>
            <a:pPr marL="0" marR="0" algn="just" fontAlgn="base">
              <a:lnSpc>
                <a:spcPct val="107000"/>
              </a:lnSpc>
              <a:spcBef>
                <a:spcPts val="0"/>
              </a:spcBef>
              <a:spcAft>
                <a:spcPts val="0"/>
              </a:spcAft>
            </a:pPr>
            <a:r>
              <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 Families upload photos, details, and last-seen locations of missing persons.  </a:t>
            </a:r>
          </a:p>
          <a:p>
            <a:pPr marL="0" marR="0" algn="just" fontAlgn="base">
              <a:lnSpc>
                <a:spcPct val="107000"/>
              </a:lnSpc>
              <a:spcBef>
                <a:spcPts val="0"/>
              </a:spcBef>
              <a:spcAft>
                <a:spcPts val="0"/>
              </a:spcAft>
            </a:pPr>
            <a:r>
              <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 AI matches faces with available CCTV feeds.</a:t>
            </a:r>
          </a:p>
          <a:p>
            <a:pPr marL="0" marR="0" algn="just" fontAlgn="base">
              <a:lnSpc>
                <a:spcPct val="107000"/>
              </a:lnSpc>
              <a:spcBef>
                <a:spcPts val="0"/>
              </a:spcBef>
              <a:spcAft>
                <a:spcPts val="0"/>
              </a:spcAft>
            </a:pPr>
            <a:r>
              <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 Law enforcement and the public receive real-time alerts when a match is found.  </a:t>
            </a:r>
          </a:p>
          <a:p>
            <a:pPr marL="0" marR="0" algn="just" fontAlgn="base">
              <a:lnSpc>
                <a:spcPct val="107000"/>
              </a:lnSpc>
              <a:spcBef>
                <a:spcPts val="0"/>
              </a:spcBef>
              <a:spcAft>
                <a:spcPts val="0"/>
              </a:spcAft>
            </a:pPr>
            <a:r>
              <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 Users can report potential sightings, contributing to a community-driven search.  </a:t>
            </a:r>
          </a:p>
          <a:p>
            <a:pPr marL="0" marR="0" algn="just" fontAlgn="base">
              <a:lnSpc>
                <a:spcPct val="107000"/>
              </a:lnSpc>
              <a:spcBef>
                <a:spcPts val="0"/>
              </a:spcBef>
              <a:spcAft>
                <a:spcPts val="0"/>
              </a:spcAft>
            </a:pPr>
            <a:endPar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r>
              <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a:t>
            </a:r>
            <a:r>
              <a:rPr lang="en-US" sz="1400" b="1"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Why It’s Unique:  </a:t>
            </a:r>
          </a:p>
          <a:p>
            <a:pPr marL="0" marR="0" algn="just" fontAlgn="base">
              <a:lnSpc>
                <a:spcPct val="107000"/>
              </a:lnSpc>
              <a:spcBef>
                <a:spcPts val="0"/>
              </a:spcBef>
              <a:spcAft>
                <a:spcPts val="0"/>
              </a:spcAft>
            </a:pPr>
            <a:r>
              <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 Combines AI with public participation, making the search more efficient.  </a:t>
            </a:r>
          </a:p>
          <a:p>
            <a:pPr marL="0" marR="0" algn="just" fontAlgn="base">
              <a:lnSpc>
                <a:spcPct val="107000"/>
              </a:lnSpc>
              <a:spcBef>
                <a:spcPts val="0"/>
              </a:spcBef>
              <a:spcAft>
                <a:spcPts val="0"/>
              </a:spcAft>
            </a:pPr>
            <a:r>
              <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 Crowdsourced effort—turning everyday people into search agents.  </a:t>
            </a:r>
          </a:p>
          <a:p>
            <a:pPr marL="0" marR="0" algn="just" fontAlgn="base">
              <a:lnSpc>
                <a:spcPct val="107000"/>
              </a:lnSpc>
              <a:spcBef>
                <a:spcPts val="0"/>
              </a:spcBef>
              <a:spcAft>
                <a:spcPts val="0"/>
              </a:spcAft>
            </a:pPr>
            <a:r>
              <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 Bridges the gap between families, law enforcement, and technology.  </a:t>
            </a:r>
          </a:p>
          <a:p>
            <a:pPr marL="0" marR="0" algn="just" fontAlgn="base">
              <a:lnSpc>
                <a:spcPct val="107000"/>
              </a:lnSpc>
              <a:spcBef>
                <a:spcPts val="0"/>
              </a:spcBef>
              <a:spcAft>
                <a:spcPts val="0"/>
              </a:spcAft>
            </a:pPr>
            <a:endPar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r>
              <a:rPr lang="en-US" sz="1400" kern="100"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 More than just an app—it’s a lifeline for missing souls and their loved ones.</a:t>
            </a:r>
            <a:endParaRPr lang="en-US" sz="2000" kern="100" dirty="0">
              <a:effectLst/>
              <a:latin typeface="Calisto MT" panose="02040603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2987824" y="345725"/>
            <a:ext cx="33600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a:buSzPct val="25000"/>
            </a:pPr>
            <a:r>
              <a:rPr lang="en-US" sz="3200" dirty="0">
                <a:solidFill>
                  <a:prstClr val="black"/>
                </a:solidFill>
                <a:latin typeface="Calibri"/>
                <a:ea typeface="+mj-ea"/>
                <a:cs typeface="+mj-cs"/>
                <a:sym typeface="Arial"/>
              </a:rPr>
              <a:t>A</a:t>
            </a:r>
            <a:r>
              <a:rPr lang="en-IN" sz="3200" dirty="0">
                <a:solidFill>
                  <a:prstClr val="black"/>
                </a:solidFill>
                <a:latin typeface="Calibri"/>
                <a:ea typeface="+mj-ea"/>
                <a:cs typeface="+mj-cs"/>
                <a:sym typeface="Arial"/>
              </a:rPr>
              <a:t>bout the Problem</a:t>
            </a:r>
            <a:endParaRPr lang="en-IN" sz="20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217047"/>
          </a:xfrm>
          <a:prstGeom prst="rect">
            <a:avLst/>
          </a:prstGeom>
          <a:noFill/>
        </p:spPr>
        <p:txBody>
          <a:bodyPr wrap="square">
            <a:spAutoFit/>
          </a:bodyPr>
          <a:lstStyle/>
          <a:p>
            <a:pPr marL="0" marR="0" algn="just" fontAlgn="base">
              <a:lnSpc>
                <a:spcPct val="107000"/>
              </a:lnSpc>
              <a:spcBef>
                <a:spcPts val="0"/>
              </a:spcBef>
              <a:spcAft>
                <a:spcPts val="0"/>
              </a:spcAft>
            </a:pPr>
            <a:r>
              <a:rPr lang="en-US" sz="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05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437628" y="1260402"/>
            <a:ext cx="8268743" cy="5355312"/>
          </a:xfrm>
          <a:prstGeom prst="rect">
            <a:avLst/>
          </a:prstGeom>
          <a:noFill/>
        </p:spPr>
        <p:txBody>
          <a:bodyPr wrap="square" rtlCol="0">
            <a:spAutoFit/>
          </a:bodyPr>
          <a:lstStyle/>
          <a:p>
            <a:r>
              <a:rPr lang="en-US" b="1" dirty="0">
                <a:latin typeface="Calisto MT" panose="02040603050505030304" pitchFamily="18" charset="0"/>
              </a:rPr>
              <a:t>Problems Identified- </a:t>
            </a:r>
          </a:p>
          <a:p>
            <a:pPr marL="285750" indent="-285750">
              <a:buFont typeface="Wingdings" panose="05000000000000000000" pitchFamily="2" charset="2"/>
              <a:buChar char="Ø"/>
            </a:pPr>
            <a:r>
              <a:rPr lang="en-US" dirty="0">
                <a:latin typeface="Calisto MT" panose="02040603050505030304" pitchFamily="18" charset="0"/>
              </a:rPr>
              <a:t>Tens of millions of people are reported missing annually worldwide. It causes emotional and psychological damage to families.   </a:t>
            </a:r>
          </a:p>
          <a:p>
            <a:pPr marL="285750" indent="-285750">
              <a:buFont typeface="Wingdings" panose="05000000000000000000" pitchFamily="2" charset="2"/>
              <a:buChar char="Ø"/>
            </a:pPr>
            <a:r>
              <a:rPr lang="en-US" dirty="0">
                <a:latin typeface="Calisto MT" panose="02040603050505030304" pitchFamily="18" charset="0"/>
              </a:rPr>
              <a:t>Law enforcement finds it challenging to track and identify missing persons due to limited resources and delayed reporting.   </a:t>
            </a:r>
          </a:p>
          <a:p>
            <a:pPr marL="285750" indent="-285750">
              <a:buFont typeface="Wingdings" panose="05000000000000000000" pitchFamily="2" charset="2"/>
              <a:buChar char="Ø"/>
            </a:pPr>
            <a:r>
              <a:rPr lang="en-US" dirty="0">
                <a:latin typeface="Calisto MT" panose="02040603050505030304" pitchFamily="18" charset="0"/>
              </a:rPr>
              <a:t>There is no centralized, real-time mechanism to efficiently find missing persons.  </a:t>
            </a:r>
          </a:p>
          <a:p>
            <a:pPr marL="285750" indent="-285750">
              <a:buFont typeface="Wingdings" panose="05000000000000000000" pitchFamily="2" charset="2"/>
              <a:buChar char="Ø"/>
            </a:pPr>
            <a:r>
              <a:rPr lang="en-US" dirty="0">
                <a:latin typeface="Calisto MT" panose="02040603050505030304" pitchFamily="18" charset="0"/>
              </a:rPr>
              <a:t>The traditional search methods, including posters and news alerts which usually have low success rates and are time-consuming.</a:t>
            </a:r>
          </a:p>
          <a:p>
            <a:endParaRPr lang="en-US" dirty="0">
              <a:latin typeface="Calisto MT" panose="02040603050505030304" pitchFamily="18" charset="0"/>
            </a:endParaRPr>
          </a:p>
          <a:p>
            <a:r>
              <a:rPr lang="en-US" b="1" dirty="0">
                <a:latin typeface="Calisto MT" panose="02040603050505030304" pitchFamily="18" charset="0"/>
              </a:rPr>
              <a:t>Problems or Issues-</a:t>
            </a:r>
          </a:p>
          <a:p>
            <a:pPr marL="285750" indent="-285750">
              <a:buFont typeface="Wingdings" panose="05000000000000000000" pitchFamily="2" charset="2"/>
              <a:buChar char="Ø"/>
            </a:pPr>
            <a:r>
              <a:rPr lang="en-US" u="sng" dirty="0">
                <a:latin typeface="Calisto MT" panose="02040603050505030304" pitchFamily="18" charset="0"/>
              </a:rPr>
              <a:t>Few leads</a:t>
            </a:r>
            <a:r>
              <a:rPr lang="en-US" dirty="0">
                <a:latin typeface="Calisto MT" panose="02040603050505030304" pitchFamily="18" charset="0"/>
              </a:rPr>
              <a:t>: Families fail to collect and authenticate sightings of missing persons.   </a:t>
            </a:r>
          </a:p>
          <a:p>
            <a:pPr marL="285750" indent="-285750">
              <a:buFont typeface="Wingdings" panose="05000000000000000000" pitchFamily="2" charset="2"/>
              <a:buChar char="Ø"/>
            </a:pPr>
            <a:r>
              <a:rPr lang="en-US" u="sng" dirty="0">
                <a:latin typeface="Calisto MT" panose="02040603050505030304" pitchFamily="18" charset="0"/>
              </a:rPr>
              <a:t>Delayed action: </a:t>
            </a:r>
            <a:r>
              <a:rPr lang="en-US" dirty="0">
                <a:latin typeface="Calisto MT" panose="02040603050505030304" pitchFamily="18" charset="0"/>
              </a:rPr>
              <a:t>The more time that passes, the harder it becomes to locate the person.   </a:t>
            </a:r>
          </a:p>
          <a:p>
            <a:pPr marL="285750" indent="-285750">
              <a:buFont typeface="Wingdings" panose="05000000000000000000" pitchFamily="2" charset="2"/>
              <a:buChar char="Ø"/>
            </a:pPr>
            <a:r>
              <a:rPr lang="en-US" u="sng" dirty="0">
                <a:latin typeface="Calisto MT" panose="02040603050505030304" pitchFamily="18" charset="0"/>
              </a:rPr>
              <a:t>Unreachable data: </a:t>
            </a:r>
            <a:r>
              <a:rPr lang="en-US" dirty="0">
                <a:latin typeface="Calisto MT" panose="02040603050505030304" pitchFamily="18" charset="0"/>
              </a:rPr>
              <a:t>No integration of CCTV, social media, and public databases for tracking.  </a:t>
            </a:r>
          </a:p>
          <a:p>
            <a:pPr marL="285750" indent="-285750">
              <a:buFont typeface="Wingdings" panose="05000000000000000000" pitchFamily="2" charset="2"/>
              <a:buChar char="Ø"/>
            </a:pPr>
            <a:r>
              <a:rPr lang="en-US" u="sng" dirty="0">
                <a:latin typeface="Calisto MT" panose="02040603050505030304" pitchFamily="18" charset="0"/>
              </a:rPr>
              <a:t>No engagement from public:</a:t>
            </a:r>
            <a:r>
              <a:rPr lang="en-US" dirty="0">
                <a:latin typeface="Calisto MT" panose="02040603050505030304" pitchFamily="18" charset="0"/>
              </a:rPr>
              <a:t> People often don't know or cannot contribute in the search process.</a:t>
            </a:r>
          </a:p>
          <a:p>
            <a:endParaRPr lang="en-US" dirty="0">
              <a:latin typeface="Calisto MT" panose="02040603050505030304" pitchFamily="18" charset="0"/>
            </a:endParaRPr>
          </a:p>
          <a:p>
            <a:r>
              <a:rPr lang="en-US" dirty="0">
                <a:latin typeface="Calisto MT" panose="02040603050505030304" pitchFamily="18" charset="0"/>
              </a:rPr>
              <a:t> </a:t>
            </a:r>
            <a:endParaRPr lang="en-IN" dirty="0">
              <a:latin typeface="Calisto MT" panose="02040603050505030304" pitchFamily="18" charset="0"/>
            </a:endParaRPr>
          </a:p>
        </p:txBody>
      </p:sp>
    </p:spTree>
    <p:extLst>
      <p:ext uri="{BB962C8B-B14F-4D97-AF65-F5344CB8AC3E}">
        <p14:creationId xmlns:p14="http://schemas.microsoft.com/office/powerpoint/2010/main" val="36384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9218E-45FF-F068-5161-BE5241097D16}"/>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C63830-D60C-FD6D-D65A-BC8F9BB77BD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84DDEFDC-09FA-DAFE-A3A6-580A5D229613}"/>
              </a:ext>
            </a:extLst>
          </p:cNvPr>
          <p:cNvSpPr>
            <a:spLocks noChangeArrowheads="1"/>
          </p:cNvSpPr>
          <p:nvPr/>
        </p:nvSpPr>
        <p:spPr bwMode="auto">
          <a:xfrm>
            <a:off x="2987824" y="345725"/>
            <a:ext cx="33600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a:buSzPct val="25000"/>
            </a:pPr>
            <a:r>
              <a:rPr lang="en-US" sz="3200" dirty="0">
                <a:solidFill>
                  <a:prstClr val="black"/>
                </a:solidFill>
                <a:latin typeface="Calibri"/>
                <a:ea typeface="+mj-ea"/>
                <a:cs typeface="+mj-cs"/>
                <a:sym typeface="Arial"/>
              </a:rPr>
              <a:t>A</a:t>
            </a:r>
            <a:r>
              <a:rPr lang="en-IN" sz="3200" dirty="0">
                <a:solidFill>
                  <a:prstClr val="black"/>
                </a:solidFill>
                <a:latin typeface="Calibri"/>
                <a:ea typeface="+mj-ea"/>
                <a:cs typeface="+mj-cs"/>
                <a:sym typeface="Arial"/>
              </a:rPr>
              <a:t>bout the Problem</a:t>
            </a:r>
            <a:endParaRPr lang="en-IN" sz="20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F0FC96AF-0432-4241-5DC8-2AF9471F0AEF}"/>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395119A-0BED-32B5-3BF0-CEE83650B9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BF078FB4-A1C5-3DCB-EB50-E4BC0E375F21}"/>
              </a:ext>
            </a:extLst>
          </p:cNvPr>
          <p:cNvSpPr txBox="1"/>
          <p:nvPr/>
        </p:nvSpPr>
        <p:spPr>
          <a:xfrm>
            <a:off x="179512" y="1293834"/>
            <a:ext cx="8784976" cy="217047"/>
          </a:xfrm>
          <a:prstGeom prst="rect">
            <a:avLst/>
          </a:prstGeom>
          <a:noFill/>
        </p:spPr>
        <p:txBody>
          <a:bodyPr wrap="square">
            <a:spAutoFit/>
          </a:bodyPr>
          <a:lstStyle/>
          <a:p>
            <a:pPr marL="0" marR="0" algn="just" fontAlgn="base">
              <a:lnSpc>
                <a:spcPct val="107000"/>
              </a:lnSpc>
              <a:spcBef>
                <a:spcPts val="0"/>
              </a:spcBef>
              <a:spcAft>
                <a:spcPts val="0"/>
              </a:spcAft>
            </a:pPr>
            <a:r>
              <a:rPr lang="en-US" sz="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05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E23EB0BD-BE14-4826-A391-B51C59653607}"/>
              </a:ext>
            </a:extLst>
          </p:cNvPr>
          <p:cNvSpPr txBox="1"/>
          <p:nvPr/>
        </p:nvSpPr>
        <p:spPr>
          <a:xfrm>
            <a:off x="671391" y="1274257"/>
            <a:ext cx="7992888" cy="5062924"/>
          </a:xfrm>
          <a:prstGeom prst="rect">
            <a:avLst/>
          </a:prstGeom>
          <a:noFill/>
        </p:spPr>
        <p:txBody>
          <a:bodyPr wrap="square" rtlCol="0">
            <a:spAutoFit/>
          </a:bodyPr>
          <a:lstStyle/>
          <a:p>
            <a:r>
              <a:rPr lang="en-US" sz="1700" b="1" dirty="0">
                <a:latin typeface="Calisto MT" panose="02040603050505030304" pitchFamily="18" charset="0"/>
              </a:rPr>
              <a:t>Need for a Solution-  </a:t>
            </a:r>
          </a:p>
          <a:p>
            <a:pPr marL="285750" indent="-285750">
              <a:buFont typeface="Wingdings" panose="05000000000000000000" pitchFamily="2" charset="2"/>
              <a:buChar char="Ø"/>
            </a:pPr>
            <a:r>
              <a:rPr lang="en-US" sz="1700" dirty="0">
                <a:latin typeface="Calisto MT" panose="02040603050505030304" pitchFamily="18" charset="0"/>
              </a:rPr>
              <a:t>A real-time, AI-driven approach is required to quickly match missing persons with sightings.  </a:t>
            </a:r>
          </a:p>
          <a:p>
            <a:pPr marL="285750" indent="-285750">
              <a:buFont typeface="Wingdings" panose="05000000000000000000" pitchFamily="2" charset="2"/>
              <a:buChar char="Ø"/>
            </a:pPr>
            <a:r>
              <a:rPr lang="en-US" sz="1700" dirty="0">
                <a:latin typeface="Calisto MT" panose="02040603050505030304" pitchFamily="18" charset="0"/>
              </a:rPr>
              <a:t>Integration of public participation, facial recognition, and law enforcement collaboration to enhance search efforts.  </a:t>
            </a:r>
          </a:p>
          <a:p>
            <a:pPr marL="285750" indent="-285750">
              <a:buFont typeface="Wingdings" panose="05000000000000000000" pitchFamily="2" charset="2"/>
              <a:buChar char="Ø"/>
            </a:pPr>
            <a:r>
              <a:rPr lang="en-US" sz="1700" dirty="0">
                <a:latin typeface="Calisto MT" panose="02040603050505030304" pitchFamily="18" charset="0"/>
              </a:rPr>
              <a:t>A scalable and accessible system where people can easily report and verify missing person cases.  </a:t>
            </a:r>
          </a:p>
          <a:p>
            <a:pPr marL="285750" indent="-285750">
              <a:buFont typeface="Wingdings" panose="05000000000000000000" pitchFamily="2" charset="2"/>
              <a:buChar char="Ø"/>
            </a:pPr>
            <a:r>
              <a:rPr lang="en-US" sz="1700" dirty="0">
                <a:latin typeface="Calisto MT" panose="02040603050505030304" pitchFamily="18" charset="0"/>
              </a:rPr>
              <a:t>Faster identification of potential matches using AI-driven pattern recognition.</a:t>
            </a:r>
          </a:p>
          <a:p>
            <a:endParaRPr lang="en-US" sz="1700" dirty="0">
              <a:latin typeface="Calisto MT" panose="02040603050505030304" pitchFamily="18" charset="0"/>
            </a:endParaRPr>
          </a:p>
          <a:p>
            <a:r>
              <a:rPr lang="en-US" sz="1700" dirty="0">
                <a:latin typeface="Calisto MT" panose="02040603050505030304" pitchFamily="18" charset="0"/>
              </a:rPr>
              <a:t> </a:t>
            </a:r>
            <a:r>
              <a:rPr lang="en-US" sz="1700" b="1" dirty="0">
                <a:latin typeface="Calisto MT" panose="02040603050505030304" pitchFamily="18" charset="0"/>
              </a:rPr>
              <a:t>Existing Solutions-</a:t>
            </a:r>
          </a:p>
          <a:p>
            <a:pPr marL="285750" indent="-285750">
              <a:buFont typeface="Wingdings" panose="05000000000000000000" pitchFamily="2" charset="2"/>
              <a:buChar char="Ø"/>
            </a:pPr>
            <a:r>
              <a:rPr lang="en-US" sz="1700" dirty="0">
                <a:latin typeface="Calisto MT" panose="02040603050505030304" pitchFamily="18" charset="0"/>
              </a:rPr>
              <a:t>Traditional: posters, TV, newspapers, mouth and police registers </a:t>
            </a:r>
          </a:p>
          <a:p>
            <a:pPr marL="285750" indent="-285750">
              <a:buFont typeface="Wingdings" panose="05000000000000000000" pitchFamily="2" charset="2"/>
              <a:buChar char="Ø"/>
            </a:pPr>
            <a:r>
              <a:rPr lang="en-US" sz="1700" dirty="0">
                <a:latin typeface="Calisto MT" panose="02040603050505030304" pitchFamily="18" charset="0"/>
              </a:rPr>
              <a:t>Government portals and Police records, too slow often lagging the track</a:t>
            </a:r>
          </a:p>
          <a:p>
            <a:pPr marL="285750" indent="-285750">
              <a:buFont typeface="Wingdings" panose="05000000000000000000" pitchFamily="2" charset="2"/>
              <a:buChar char="Ø"/>
            </a:pPr>
            <a:r>
              <a:rPr lang="en-US" sz="1700" dirty="0">
                <a:latin typeface="Calisto MT" panose="02040603050505030304" pitchFamily="18" charset="0"/>
              </a:rPr>
              <a:t>Social Media campaign can do better but a more structured and driven search in an AI interface would not come here </a:t>
            </a:r>
          </a:p>
          <a:p>
            <a:pPr marL="285750" indent="-285750">
              <a:buFont typeface="Wingdings" panose="05000000000000000000" pitchFamily="2" charset="2"/>
              <a:buChar char="Ø"/>
            </a:pPr>
            <a:r>
              <a:rPr lang="en-US" sz="1700" dirty="0">
                <a:latin typeface="Calisto MT" panose="02040603050505030304" pitchFamily="18" charset="0"/>
              </a:rPr>
              <a:t>CCTV law and order DB only with selected accesses and they also don't include public input.</a:t>
            </a:r>
          </a:p>
          <a:p>
            <a:pPr marL="285750" indent="-285750">
              <a:buFont typeface="Wingdings" panose="05000000000000000000" pitchFamily="2" charset="2"/>
              <a:buChar char="Ø"/>
            </a:pPr>
            <a:r>
              <a:rPr lang="en-US" sz="1700" dirty="0">
                <a:latin typeface="Calisto MT" panose="02040603050505030304" pitchFamily="18" charset="0"/>
              </a:rPr>
              <a:t>Our solution bridges the gap by combining AI, crowdsourcing, and law enforcement collaboration for faster and more accurate missing person searches.</a:t>
            </a:r>
            <a:endParaRPr lang="en-IN" sz="1700" dirty="0">
              <a:latin typeface="Calisto MT" panose="02040603050505030304" pitchFamily="18" charset="0"/>
            </a:endParaRPr>
          </a:p>
          <a:p>
            <a:endParaRPr lang="en-IN" sz="1700" dirty="0">
              <a:latin typeface="Calisto MT" panose="02040603050505030304" pitchFamily="18" charset="0"/>
            </a:endParaRPr>
          </a:p>
        </p:txBody>
      </p:sp>
    </p:spTree>
    <p:extLst>
      <p:ext uri="{BB962C8B-B14F-4D97-AF65-F5344CB8AC3E}">
        <p14:creationId xmlns:p14="http://schemas.microsoft.com/office/powerpoint/2010/main" val="311746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90872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230554" y="908720"/>
            <a:ext cx="8733934" cy="5493812"/>
          </a:xfrm>
          <a:prstGeom prst="rect">
            <a:avLst/>
          </a:prstGeom>
          <a:noFill/>
        </p:spPr>
        <p:txBody>
          <a:bodyPr wrap="square">
            <a:spAutoFit/>
          </a:bodyPr>
          <a:lstStyle/>
          <a:p>
            <a:r>
              <a:rPr lang="en-US" sz="1350" b="1" dirty="0">
                <a:latin typeface="Calisto MT" panose="02040603050505030304" pitchFamily="18" charset="0"/>
              </a:rPr>
              <a:t>Defining the problem-</a:t>
            </a:r>
          </a:p>
          <a:p>
            <a:r>
              <a:rPr lang="en-US" sz="1350" dirty="0">
                <a:latin typeface="Calisto MT" panose="02040603050505030304" pitchFamily="18" charset="0"/>
              </a:rPr>
              <a:t>Millions of people get lost each year and the loss left on their family is heart breaking. As much as a country would love to trace, its police does with meager resources, putting everyone at cross roads. Even in India alone, more than 340,000 go missing annually, whereas the US counts cases more than 600,000 a year. Current systems in use-posters, news alerts, police records, all too slow and cumbersome to trace; most times out of time. There is no centralized, AI-driven system that puts together facial recognition, public participation, and law enforcement collaboration to make this search process easier.   </a:t>
            </a:r>
          </a:p>
          <a:p>
            <a:endParaRPr lang="en-US" sz="1350" dirty="0">
              <a:latin typeface="Calisto MT" panose="02040603050505030304" pitchFamily="18" charset="0"/>
            </a:endParaRPr>
          </a:p>
          <a:p>
            <a:r>
              <a:rPr lang="en-US" sz="1350" b="1" dirty="0">
                <a:latin typeface="Calisto MT" panose="02040603050505030304" pitchFamily="18" charset="0"/>
              </a:rPr>
              <a:t>Why Is It Important?  </a:t>
            </a:r>
          </a:p>
          <a:p>
            <a:pPr marL="285750" indent="-285750">
              <a:buFont typeface="Wingdings" panose="05000000000000000000" pitchFamily="2" charset="2"/>
              <a:buChar char="Ø"/>
            </a:pPr>
            <a:r>
              <a:rPr lang="en-US" sz="1350" u="sng" dirty="0">
                <a:latin typeface="Calisto MT" panose="02040603050505030304" pitchFamily="18" charset="0"/>
              </a:rPr>
              <a:t>Emotional and Psychological Impact</a:t>
            </a:r>
            <a:r>
              <a:rPr lang="en-US" sz="1350" dirty="0">
                <a:latin typeface="Calisto MT" panose="02040603050505030304" pitchFamily="18" charset="0"/>
              </a:rPr>
              <a:t>: Families suffer immense distress, often waiting years for any leads.  </a:t>
            </a:r>
          </a:p>
          <a:p>
            <a:pPr marL="285750" indent="-285750">
              <a:buFont typeface="Wingdings" panose="05000000000000000000" pitchFamily="2" charset="2"/>
              <a:buChar char="Ø"/>
            </a:pPr>
            <a:r>
              <a:rPr lang="en-US" sz="1350" u="sng" dirty="0">
                <a:latin typeface="Calisto MT" panose="02040603050505030304" pitchFamily="18" charset="0"/>
              </a:rPr>
              <a:t>Time Sensitivity: </a:t>
            </a:r>
            <a:r>
              <a:rPr lang="en-US" sz="1350" dirty="0">
                <a:latin typeface="Calisto MT" panose="02040603050505030304" pitchFamily="18" charset="0"/>
              </a:rPr>
              <a:t>The chances of finding a missing person decrease significantly with time.</a:t>
            </a:r>
          </a:p>
          <a:p>
            <a:pPr marL="285750" indent="-285750">
              <a:buFont typeface="Wingdings" panose="05000000000000000000" pitchFamily="2" charset="2"/>
              <a:buChar char="Ø"/>
            </a:pPr>
            <a:r>
              <a:rPr lang="en-US" sz="1350" u="sng" dirty="0">
                <a:latin typeface="Calisto MT" panose="02040603050505030304" pitchFamily="18" charset="0"/>
              </a:rPr>
              <a:t>Law Enforcement Overload: </a:t>
            </a:r>
            <a:r>
              <a:rPr lang="en-US" sz="1350" dirty="0">
                <a:latin typeface="Calisto MT" panose="02040603050505030304" pitchFamily="18" charset="0"/>
              </a:rPr>
              <a:t>The authorities are swamped with a myriad of cases and do not have an automated system to trace missing persons efficiently.   </a:t>
            </a:r>
          </a:p>
          <a:p>
            <a:pPr marL="285750" indent="-285750">
              <a:buFont typeface="Wingdings" panose="05000000000000000000" pitchFamily="2" charset="2"/>
              <a:buChar char="Ø"/>
            </a:pPr>
            <a:r>
              <a:rPr lang="en-US" sz="1350" u="sng" dirty="0">
                <a:latin typeface="Calisto MT" panose="02040603050505030304" pitchFamily="18" charset="0"/>
              </a:rPr>
              <a:t>Public Involvement is Untapped</a:t>
            </a:r>
            <a:r>
              <a:rPr lang="en-US" sz="1350" dirty="0">
                <a:latin typeface="Calisto MT" panose="02040603050505030304" pitchFamily="18" charset="0"/>
              </a:rPr>
              <a:t>: The public is a valuable asset in searching, but there is no structured way of including them in the process.  </a:t>
            </a:r>
          </a:p>
          <a:p>
            <a:endParaRPr lang="en-US" sz="1350" dirty="0">
              <a:latin typeface="Calisto MT" panose="02040603050505030304" pitchFamily="18" charset="0"/>
            </a:endParaRPr>
          </a:p>
          <a:p>
            <a:r>
              <a:rPr lang="en-US" sz="1350" b="1" dirty="0">
                <a:latin typeface="Calisto MT" panose="02040603050505030304" pitchFamily="18" charset="0"/>
              </a:rPr>
              <a:t>Expected Impact of Solving This Problem</a:t>
            </a:r>
          </a:p>
          <a:p>
            <a:pPr marL="285750" indent="-285750">
              <a:buFont typeface="Wingdings" panose="05000000000000000000" pitchFamily="2" charset="2"/>
              <a:buChar char="Ø"/>
            </a:pPr>
            <a:r>
              <a:rPr lang="en-US" sz="1350" dirty="0">
                <a:latin typeface="Calisto MT" panose="02040603050505030304" pitchFamily="18" charset="0"/>
              </a:rPr>
              <a:t>Faster identification and recovery of missing persons using AI-powered facial recognition.  </a:t>
            </a:r>
          </a:p>
          <a:p>
            <a:pPr marL="285750" indent="-285750">
              <a:buFont typeface="Wingdings" panose="05000000000000000000" pitchFamily="2" charset="2"/>
              <a:buChar char="Ø"/>
            </a:pPr>
            <a:r>
              <a:rPr lang="en-US" sz="1350" dirty="0">
                <a:latin typeface="Calisto MT" panose="02040603050505030304" pitchFamily="18" charset="0"/>
              </a:rPr>
              <a:t>Improved collaboration between families, law enforcement, and the public in a real-time, crowd-powered network.  </a:t>
            </a:r>
          </a:p>
          <a:p>
            <a:pPr marL="285750" indent="-285750">
              <a:buFont typeface="Wingdings" panose="05000000000000000000" pitchFamily="2" charset="2"/>
              <a:buChar char="Ø"/>
            </a:pPr>
            <a:r>
              <a:rPr lang="en-US" sz="1350" dirty="0">
                <a:latin typeface="Calisto MT" panose="02040603050505030304" pitchFamily="18" charset="0"/>
              </a:rPr>
              <a:t>With a greater success rate trace of missing individuals, leveraging CCTV footage, social media, and public databases.  </a:t>
            </a:r>
          </a:p>
          <a:p>
            <a:pPr marL="285750" indent="-285750">
              <a:buFont typeface="Wingdings" panose="05000000000000000000" pitchFamily="2" charset="2"/>
              <a:buChar char="Ø"/>
            </a:pPr>
            <a:r>
              <a:rPr lang="en-US" sz="1350" dirty="0">
                <a:latin typeface="Calisto MT" panose="02040603050505030304" pitchFamily="18" charset="0"/>
              </a:rPr>
              <a:t>Reduction of burden on law enforcement for only critical cases through AI driven lead generation.</a:t>
            </a:r>
          </a:p>
          <a:p>
            <a:pPr marL="285750" indent="-285750">
              <a:buFont typeface="Wingdings" panose="05000000000000000000" pitchFamily="2" charset="2"/>
              <a:buChar char="Ø"/>
            </a:pPr>
            <a:r>
              <a:rPr lang="en-US" sz="1350" dirty="0">
                <a:latin typeface="Calisto MT" panose="02040603050505030304" pitchFamily="18" charset="0"/>
              </a:rPr>
              <a:t>Hope and closure for families, increasing the chances of reunions and reducing long-term distress.   By integrating AI, crowdsourcing, and real-time tracking, our solution transforms the search for missing persons from slow and inefficient to proactive and highly effective.</a:t>
            </a:r>
            <a:endParaRPr lang="en-IN" sz="1350" dirty="0">
              <a:latin typeface="Calisto MT" panose="02040603050505030304" pitchFamily="18" charset="0"/>
            </a:endParaRPr>
          </a:p>
        </p:txBody>
      </p:sp>
    </p:spTree>
    <p:extLst>
      <p:ext uri="{BB962C8B-B14F-4D97-AF65-F5344CB8AC3E}">
        <p14:creationId xmlns:p14="http://schemas.microsoft.com/office/powerpoint/2010/main" val="104732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3759" y="1175298"/>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14FE12-9F36-1DAE-B174-062D669256D2}"/>
              </a:ext>
            </a:extLst>
          </p:cNvPr>
          <p:cNvSpPr txBox="1"/>
          <p:nvPr/>
        </p:nvSpPr>
        <p:spPr>
          <a:xfrm>
            <a:off x="641811" y="1338408"/>
            <a:ext cx="7848872" cy="4619854"/>
          </a:xfrm>
          <a:prstGeom prst="rect">
            <a:avLst/>
          </a:prstGeom>
          <a:noFill/>
        </p:spPr>
        <p:txBody>
          <a:bodyPr wrap="square">
            <a:spAutoFit/>
          </a:bodyPr>
          <a:lstStyle/>
          <a:p>
            <a:pPr>
              <a:lnSpc>
                <a:spcPct val="150000"/>
              </a:lnSpc>
            </a:pPr>
            <a:r>
              <a:rPr lang="en-US" dirty="0">
                <a:latin typeface="Calisto MT" panose="02040603050505030304" pitchFamily="18" charset="0"/>
              </a:rPr>
              <a:t>🔹 Develop a Facial Recognition based platform that utilizes facial recognition to identify and locate missing persons in real time.  </a:t>
            </a:r>
          </a:p>
          <a:p>
            <a:pPr>
              <a:lnSpc>
                <a:spcPct val="150000"/>
              </a:lnSpc>
            </a:pPr>
            <a:endParaRPr lang="en-US" dirty="0">
              <a:latin typeface="Calisto MT" panose="02040603050505030304" pitchFamily="18" charset="0"/>
            </a:endParaRPr>
          </a:p>
          <a:p>
            <a:pPr>
              <a:lnSpc>
                <a:spcPct val="150000"/>
              </a:lnSpc>
            </a:pPr>
            <a:r>
              <a:rPr lang="en-US" dirty="0">
                <a:latin typeface="Calisto MT" panose="02040603050505030304" pitchFamily="18" charset="0"/>
              </a:rPr>
              <a:t>🔹 Create a centralized system that integrates public participation, CCTV feeds, and law enforcement databases for faster tracking.  </a:t>
            </a:r>
          </a:p>
          <a:p>
            <a:pPr>
              <a:lnSpc>
                <a:spcPct val="150000"/>
              </a:lnSpc>
            </a:pPr>
            <a:endParaRPr lang="en-US" dirty="0">
              <a:latin typeface="Calisto MT" panose="02040603050505030304" pitchFamily="18" charset="0"/>
            </a:endParaRPr>
          </a:p>
          <a:p>
            <a:pPr>
              <a:lnSpc>
                <a:spcPct val="150000"/>
              </a:lnSpc>
            </a:pPr>
            <a:r>
              <a:rPr lang="en-US" dirty="0">
                <a:latin typeface="Calisto MT" panose="02040603050505030304" pitchFamily="18" charset="0"/>
              </a:rPr>
              <a:t>🔹 Enable families to upload information and receive automated leads, improving the chances of reunions.  </a:t>
            </a:r>
          </a:p>
          <a:p>
            <a:pPr>
              <a:lnSpc>
                <a:spcPct val="150000"/>
              </a:lnSpc>
            </a:pPr>
            <a:endParaRPr lang="en-US" dirty="0">
              <a:latin typeface="Calisto MT" panose="02040603050505030304" pitchFamily="18" charset="0"/>
            </a:endParaRPr>
          </a:p>
          <a:p>
            <a:pPr>
              <a:lnSpc>
                <a:spcPct val="150000"/>
              </a:lnSpc>
            </a:pPr>
            <a:r>
              <a:rPr lang="en-US" dirty="0">
                <a:latin typeface="Calisto MT" panose="02040603050505030304" pitchFamily="18" charset="0"/>
              </a:rPr>
              <a:t>🔹 Reduce search time and enhance efficiency by providing real-time alerts and verified sightings.</a:t>
            </a:r>
            <a:endParaRPr lang="en-IN" dirty="0">
              <a:latin typeface="Calisto MT" panose="02040603050505030304" pitchFamily="18" charset="0"/>
            </a:endParaRPr>
          </a:p>
        </p:txBody>
      </p:sp>
    </p:spTree>
    <p:extLst>
      <p:ext uri="{BB962C8B-B14F-4D97-AF65-F5344CB8AC3E}">
        <p14:creationId xmlns:p14="http://schemas.microsoft.com/office/powerpoint/2010/main" val="95742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272699"/>
            <a:ext cx="9180512" cy="6885384"/>
          </a:xfrm>
        </p:spPr>
      </p:pic>
      <p:sp>
        <p:nvSpPr>
          <p:cNvPr id="5" name="Rectangle 1"/>
          <p:cNvSpPr>
            <a:spLocks noChangeArrowheads="1"/>
          </p:cNvSpPr>
          <p:nvPr/>
        </p:nvSpPr>
        <p:spPr bwMode="auto">
          <a:xfrm>
            <a:off x="145038" y="300479"/>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p:cNvCxnSpPr>
            <a:cxnSpLocks/>
          </p:cNvCxnSpPr>
          <p:nvPr/>
        </p:nvCxnSpPr>
        <p:spPr>
          <a:xfrm>
            <a:off x="0" y="885254"/>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FD2DEC-853B-1F58-B958-D38FBE8F7014}"/>
              </a:ext>
            </a:extLst>
          </p:cNvPr>
          <p:cNvSpPr txBox="1"/>
          <p:nvPr/>
        </p:nvSpPr>
        <p:spPr>
          <a:xfrm>
            <a:off x="60695" y="967627"/>
            <a:ext cx="8999984" cy="4524315"/>
          </a:xfrm>
          <a:prstGeom prst="rect">
            <a:avLst/>
          </a:prstGeom>
          <a:noFill/>
        </p:spPr>
        <p:txBody>
          <a:bodyPr wrap="square">
            <a:spAutoFit/>
          </a:bodyPr>
          <a:lstStyle/>
          <a:p>
            <a:r>
              <a:rPr lang="en-IN" b="1" dirty="0"/>
              <a:t>Tools, Software, and Techniques Used:</a:t>
            </a:r>
          </a:p>
          <a:p>
            <a:endParaRPr lang="en-IN" dirty="0"/>
          </a:p>
          <a:p>
            <a:r>
              <a:rPr lang="en-IN" dirty="0"/>
              <a:t>• </a:t>
            </a:r>
            <a:r>
              <a:rPr lang="en-IN" b="1" dirty="0"/>
              <a:t>Frontend (UI/Website):</a:t>
            </a:r>
            <a:endParaRPr lang="en-IN" dirty="0"/>
          </a:p>
          <a:p>
            <a:r>
              <a:rPr lang="en-IN" dirty="0"/>
              <a:t>• </a:t>
            </a:r>
            <a:r>
              <a:rPr lang="en-IN" b="1" dirty="0" err="1"/>
              <a:t>React.js</a:t>
            </a:r>
            <a:r>
              <a:rPr lang="en-IN" dirty="0"/>
              <a:t> for building an interactive, dynamic web interface.</a:t>
            </a:r>
          </a:p>
          <a:p>
            <a:r>
              <a:rPr lang="en-IN" dirty="0"/>
              <a:t>• </a:t>
            </a:r>
            <a:r>
              <a:rPr lang="en-IN" b="1" dirty="0"/>
              <a:t>Node.js</a:t>
            </a:r>
            <a:r>
              <a:rPr lang="en-IN" dirty="0"/>
              <a:t> for handling backend logic and API requests.</a:t>
            </a:r>
          </a:p>
          <a:p>
            <a:endParaRPr lang="en-IN" dirty="0"/>
          </a:p>
          <a:p>
            <a:r>
              <a:rPr lang="en-IN" dirty="0"/>
              <a:t>• </a:t>
            </a:r>
            <a:r>
              <a:rPr lang="en-IN" b="1" dirty="0"/>
              <a:t>Facial Recognition &amp; AI Processing:</a:t>
            </a:r>
            <a:endParaRPr lang="en-IN" dirty="0"/>
          </a:p>
          <a:p>
            <a:r>
              <a:rPr lang="en-IN" dirty="0"/>
              <a:t>• </a:t>
            </a:r>
            <a:r>
              <a:rPr lang="en-IN" b="1" dirty="0"/>
              <a:t>Python with OpenCV</a:t>
            </a:r>
            <a:r>
              <a:rPr lang="en-IN" dirty="0"/>
              <a:t> for image processing and face detection.</a:t>
            </a:r>
          </a:p>
          <a:p>
            <a:r>
              <a:rPr lang="en-IN" dirty="0"/>
              <a:t>• </a:t>
            </a:r>
            <a:r>
              <a:rPr lang="en-IN" b="1" dirty="0" err="1"/>
              <a:t>dlib</a:t>
            </a:r>
            <a:r>
              <a:rPr lang="en-IN" dirty="0"/>
              <a:t> for advanced facial landmark detection and feature extraction.</a:t>
            </a:r>
          </a:p>
          <a:p>
            <a:r>
              <a:rPr lang="en-IN" dirty="0"/>
              <a:t>• </a:t>
            </a:r>
            <a:r>
              <a:rPr lang="en-IN" b="1" dirty="0"/>
              <a:t>Deep learning libraries</a:t>
            </a:r>
            <a:r>
              <a:rPr lang="en-IN" dirty="0"/>
              <a:t> (e.g., TensorFlow/</a:t>
            </a:r>
            <a:r>
              <a:rPr lang="en-IN" dirty="0" err="1"/>
              <a:t>Keras</a:t>
            </a:r>
            <a:r>
              <a:rPr lang="en-IN" dirty="0"/>
              <a:t>, </a:t>
            </a:r>
            <a:r>
              <a:rPr lang="en-IN" dirty="0" err="1"/>
              <a:t>FaceNet</a:t>
            </a:r>
            <a:r>
              <a:rPr lang="en-IN" dirty="0"/>
              <a:t>) for high-accuracy recognition.</a:t>
            </a:r>
          </a:p>
          <a:p>
            <a:r>
              <a:rPr lang="en-IN" dirty="0"/>
              <a:t>• </a:t>
            </a:r>
            <a:r>
              <a:rPr lang="en-IN" b="1" dirty="0"/>
              <a:t>NumPy</a:t>
            </a:r>
            <a:r>
              <a:rPr lang="en-IN" dirty="0"/>
              <a:t> for numerical operations, array manipulations, and handling image matrices.</a:t>
            </a:r>
          </a:p>
          <a:p>
            <a:endParaRPr lang="en-IN" dirty="0"/>
          </a:p>
          <a:p>
            <a:r>
              <a:rPr lang="en-IN" dirty="0"/>
              <a:t>• </a:t>
            </a:r>
            <a:r>
              <a:rPr lang="en-IN" b="1" dirty="0"/>
              <a:t>Database &amp; Backend:</a:t>
            </a:r>
            <a:endParaRPr lang="en-IN" dirty="0"/>
          </a:p>
          <a:p>
            <a:r>
              <a:rPr lang="en-IN" dirty="0"/>
              <a:t>• </a:t>
            </a:r>
            <a:r>
              <a:rPr lang="en-IN" b="1" dirty="0"/>
              <a:t>SQL-based database (PostgreSQL/MySQL/SQLite)</a:t>
            </a:r>
            <a:r>
              <a:rPr lang="en-IN" dirty="0"/>
              <a:t> for structured data storage and efficient querying.</a:t>
            </a:r>
          </a:p>
          <a:p>
            <a:r>
              <a:rPr lang="en-IN" dirty="0"/>
              <a:t>• </a:t>
            </a:r>
            <a:r>
              <a:rPr lang="en-IN" b="1" dirty="0"/>
              <a:t>Flask or </a:t>
            </a:r>
            <a:r>
              <a:rPr lang="en-IN" b="1" dirty="0" err="1"/>
              <a:t>FastAPI</a:t>
            </a:r>
            <a:r>
              <a:rPr lang="en-IN" dirty="0"/>
              <a:t> for handling AI-based image processing and API requests.</a:t>
            </a:r>
          </a:p>
        </p:txBody>
      </p:sp>
    </p:spTree>
    <p:extLst>
      <p:ext uri="{BB962C8B-B14F-4D97-AF65-F5344CB8AC3E}">
        <p14:creationId xmlns:p14="http://schemas.microsoft.com/office/powerpoint/2010/main" val="329581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Flowchart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16C7FFD-6B64-773D-ABF4-3AFE856893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08" y="1172277"/>
            <a:ext cx="8999984" cy="5137037"/>
          </a:xfrm>
          <a:prstGeom prst="rect">
            <a:avLst/>
          </a:prstGeom>
        </p:spPr>
      </p:pic>
    </p:spTree>
    <p:extLst>
      <p:ext uri="{BB962C8B-B14F-4D97-AF65-F5344CB8AC3E}">
        <p14:creationId xmlns:p14="http://schemas.microsoft.com/office/powerpoint/2010/main" val="2093371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6147</TotalTime>
  <Words>1849</Words>
  <Application>Microsoft Macintosh PowerPoint</Application>
  <PresentationFormat>On-screen Show (4:3)</PresentationFormat>
  <Paragraphs>216</Paragraphs>
  <Slides>16</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Calisto MT</vt:lpstr>
      <vt:lpstr>Cambria</vt:lpstr>
      <vt:lpstr>Garamond</vt:lpstr>
      <vt:lpstr>Helvetica</vt:lpstr>
      <vt:lpstr>Inter</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Sahil Chaudhary</cp:lastModifiedBy>
  <cp:revision>324</cp:revision>
  <cp:lastPrinted>2022-09-05T08:43:44Z</cp:lastPrinted>
  <dcterms:created xsi:type="dcterms:W3CDTF">2020-01-16T09:05:56Z</dcterms:created>
  <dcterms:modified xsi:type="dcterms:W3CDTF">2025-02-04T05:58:08Z</dcterms:modified>
</cp:coreProperties>
</file>