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7" r:id="rId3"/>
    <p:sldId id="300" r:id="rId4"/>
    <p:sldId id="301" r:id="rId5"/>
    <p:sldId id="302" r:id="rId6"/>
    <p:sldId id="332" r:id="rId7"/>
    <p:sldId id="303" r:id="rId8"/>
    <p:sldId id="304" r:id="rId9"/>
    <p:sldId id="333" r:id="rId10"/>
    <p:sldId id="305" r:id="rId11"/>
    <p:sldId id="306" r:id="rId12"/>
    <p:sldId id="331" r:id="rId13"/>
    <p:sldId id="307" r:id="rId14"/>
    <p:sldId id="308" r:id="rId15"/>
    <p:sldId id="309" r:id="rId16"/>
    <p:sldId id="315" r:id="rId17"/>
    <p:sldId id="316" r:id="rId18"/>
    <p:sldId id="310" r:id="rId19"/>
    <p:sldId id="335" r:id="rId20"/>
    <p:sldId id="337" r:id="rId21"/>
    <p:sldId id="311" r:id="rId22"/>
    <p:sldId id="336" r:id="rId23"/>
    <p:sldId id="338" r:id="rId24"/>
    <p:sldId id="312" r:id="rId25"/>
    <p:sldId id="339" r:id="rId26"/>
    <p:sldId id="340" r:id="rId27"/>
    <p:sldId id="313" r:id="rId28"/>
    <p:sldId id="329" r:id="rId29"/>
    <p:sldId id="330" r:id="rId30"/>
    <p:sldId id="314" r:id="rId31"/>
    <p:sldId id="317" r:id="rId32"/>
    <p:sldId id="318" r:id="rId33"/>
    <p:sldId id="342" r:id="rId34"/>
    <p:sldId id="343" r:id="rId35"/>
    <p:sldId id="341" r:id="rId36"/>
    <p:sldId id="345" r:id="rId37"/>
    <p:sldId id="346" r:id="rId38"/>
    <p:sldId id="344" r:id="rId39"/>
    <p:sldId id="319" r:id="rId40"/>
    <p:sldId id="321" r:id="rId41"/>
    <p:sldId id="322" r:id="rId42"/>
    <p:sldId id="323" r:id="rId43"/>
    <p:sldId id="325" r:id="rId44"/>
    <p:sldId id="326" r:id="rId45"/>
    <p:sldId id="347" r:id="rId46"/>
    <p:sldId id="348" r:id="rId47"/>
    <p:sldId id="320" r:id="rId48"/>
    <p:sldId id="32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E32E-424E-439D-9680-EFBDCC3E6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5AE4F-05D6-45CB-8CDF-B918A1D77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6BEC-273E-4E02-A2E1-E9784E11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75E6-598A-4C8B-980C-3ADE6FEA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4419-0C73-4DE2-A7B0-3DEF2219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FB8A-1794-431B-96A6-5F2D542F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A687D-DA0C-4A5C-8897-F992FF0A3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A82D-CC32-4F24-A94E-564EA64F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89DA-9FF8-4182-BDE6-E2BF662C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326F-4A9B-48CD-A776-45E8718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4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408C7-2361-4B0E-9C15-8CB64343A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0626B-8392-4E23-959B-3FF93357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3F70-6C1A-4491-9D89-8FC846DD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A140-9422-4D37-964D-E8891C54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4835-979C-48E2-ACFA-AC86906E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6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134-A03C-4841-90E5-2C369A79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8400-A152-4D76-B4F9-474BE82C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8F54-A876-44EC-8398-FF505E80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D4BE-3198-4CC0-A9E4-FA8EC04E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1264-B538-42B1-93A4-14D58850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4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6F3C-FE8C-4757-AA9E-99667D25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C5CE5-A475-4F04-BA5E-14841C71B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134F-F2E7-4660-AB91-B68EB486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141C-C54D-48BB-8346-15850485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8BE1-859A-43E1-9157-F25B1258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3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FD75-F983-4043-A5A4-308FA13E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DFFF-7FFE-4C43-85CD-C206D32C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302A0-454F-4DD9-AA12-3039BBE7D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954F9-3A3D-4AC1-976D-558615F6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FDF03-9730-4942-9653-758FA1D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A0007-8490-40EA-88FB-982FBC45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719B-ED39-4B67-8176-A8B50B24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E62A-C33A-487B-9A24-A07E3FC0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A245D-947A-4A50-A1AA-D9523539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876A7-74BB-464C-A4F8-EB46E69B3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7FBE-CAD3-45DD-8B4D-E566C4077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EA637-8048-4414-A35F-1D1D9B26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C36CC-8DB9-40B4-83F8-95DB006B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1BAC0-457B-4950-8EDC-045CFA8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4D39-D7E8-4C91-91C5-E4D35C18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1D092-76B7-4432-8A60-65B509FC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2AF18-0395-4FB8-8F10-38837944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5A828-D3F9-4324-AEEA-CDA074F2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D79B2-C010-4AF0-BA08-09492E11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4C37C-2A48-456C-9ADD-8AFAF0D7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5B07D-E422-44D4-BE7A-2FCAC5E2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8824-BF49-407A-8AA8-1E4D031C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57D4-71F2-4A36-9405-5D6911F2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CA68-9153-4AC4-9C00-ADBFE4D43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1030F-3FE0-4772-8A28-3EDA4AE9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BBC6-24AD-404B-9B26-52CF5E06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BB7F-737F-4A2B-801A-B92F6B42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61FE-AF60-4D9E-AAC8-E07F6701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BB147-0788-4380-B5EF-F0A3879E7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F624-11D8-4FA4-9E52-C2B0C2A8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4250-BF6E-44B3-B2D6-7FB1AC9A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D797-64D7-4EF3-9CF9-663B0051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ABF6-E5B7-4A93-BE18-8DA19D5D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4C316-D119-4085-A72F-026AEE5C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59381-C44E-4681-8C2B-A3E472CE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9D04-72A8-416A-8735-A5E42F20F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A348-1862-441B-B944-40CEF3BA174F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C41D-1829-4BEB-BD73-19BC1573E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1F6B-8A85-4722-9E3B-F1A4B0D0A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8F47-D887-48B3-AF83-7E9F89F5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scienceknowledge.com/" TargetMode="External"/><Relationship Id="rId2" Type="http://schemas.openxmlformats.org/officeDocument/2006/relationships/hyperlink" Target="https://www.geeksforgeeks.org/android-app-development-fundamentals-for-beginners/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0D51E0-9748-47CD-BE1C-4A94BE06400E}"/>
              </a:ext>
            </a:extLst>
          </p:cNvPr>
          <p:cNvSpPr/>
          <p:nvPr/>
        </p:nvSpPr>
        <p:spPr>
          <a:xfrm>
            <a:off x="514133" y="4478667"/>
            <a:ext cx="517090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0" b="1" u="sng" cap="none" spc="0" dirty="0">
                <a:ln/>
                <a:solidFill>
                  <a:schemeClr val="accent3"/>
                </a:solidFill>
                <a:effectLst/>
              </a:rPr>
              <a:t>Welcome</a:t>
            </a:r>
            <a:endParaRPr lang="en-IN" sz="10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7862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0D294-DA19-4E48-815F-ADC47F95F80E}"/>
              </a:ext>
            </a:extLst>
          </p:cNvPr>
          <p:cNvSpPr txBox="1"/>
          <p:nvPr/>
        </p:nvSpPr>
        <p:spPr>
          <a:xfrm>
            <a:off x="265043" y="6502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screen after login /  Register screen </a:t>
            </a:r>
            <a:endParaRPr lang="en-IN" sz="24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1D6CB-8E09-4517-9EBE-11361CE02D17}"/>
              </a:ext>
            </a:extLst>
          </p:cNvPr>
          <p:cNvSpPr txBox="1"/>
          <p:nvPr/>
        </p:nvSpPr>
        <p:spPr>
          <a:xfrm>
            <a:off x="437322" y="179379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After Login / Register screen there is a main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There are  Five option.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Car details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Book a Car/Test drive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Book a Service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Cancel Booking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Feedback 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All Five Options  are  Clickable.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F300E-2904-4B6B-9FE2-FF66D647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2" y="0"/>
            <a:ext cx="31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3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E7543-AD04-44D2-9267-61E0532971B8}"/>
              </a:ext>
            </a:extLst>
          </p:cNvPr>
          <p:cNvSpPr txBox="1"/>
          <p:nvPr/>
        </p:nvSpPr>
        <p:spPr>
          <a:xfrm>
            <a:off x="821635" y="66347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Details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7ABE0-F448-41E1-98E8-F8E61B490B55}"/>
              </a:ext>
            </a:extLst>
          </p:cNvPr>
          <p:cNvSpPr txBox="1"/>
          <p:nvPr/>
        </p:nvSpPr>
        <p:spPr>
          <a:xfrm>
            <a:off x="384313" y="1674674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When user click on Car details  from Main screen, Given screen will be open.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There are all car models of particular company that available in showroom are displayed in this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When User click on any of the car, The color Selector screen  of that particular car will be open. 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After clicking on “next page for more cars” you can move to the next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97481-0588-4EF8-B9DF-AF85CAE0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2" y="0"/>
            <a:ext cx="3193256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0C6FBC-A6BD-4DA8-ADF2-19ACE4CC589F}"/>
              </a:ext>
            </a:extLst>
          </p:cNvPr>
          <p:cNvSpPr/>
          <p:nvPr/>
        </p:nvSpPr>
        <p:spPr>
          <a:xfrm>
            <a:off x="9104243" y="5485967"/>
            <a:ext cx="2981740" cy="7955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50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E21135-00B4-48A7-B419-CBF6B5F54DC8}"/>
              </a:ext>
            </a:extLst>
          </p:cNvPr>
          <p:cNvSpPr txBox="1"/>
          <p:nvPr/>
        </p:nvSpPr>
        <p:spPr>
          <a:xfrm>
            <a:off x="702365" y="265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Details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D1C73-0969-4316-B452-38F486C8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76" y="0"/>
            <a:ext cx="319803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AE41-33AD-49E5-967C-37EE8048989F}"/>
              </a:ext>
            </a:extLst>
          </p:cNvPr>
          <p:cNvSpPr txBox="1"/>
          <p:nvPr/>
        </p:nvSpPr>
        <p:spPr>
          <a:xfrm>
            <a:off x="278296" y="164204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When user click on the “Next page for more cars”  from previous screen , Given screen will be open.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There are all car models of particular company that available in showroom are displayed in this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When User click on any of the car, The color Selector screen  of that particular car will be open. </a:t>
            </a:r>
          </a:p>
        </p:txBody>
      </p:sp>
    </p:spTree>
    <p:extLst>
      <p:ext uri="{BB962C8B-B14F-4D97-AF65-F5344CB8AC3E}">
        <p14:creationId xmlns:p14="http://schemas.microsoft.com/office/powerpoint/2010/main" val="2334883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9A386D-8771-4D65-96B2-91296F691A13}"/>
              </a:ext>
            </a:extLst>
          </p:cNvPr>
          <p:cNvSpPr txBox="1"/>
          <p:nvPr/>
        </p:nvSpPr>
        <p:spPr>
          <a:xfrm>
            <a:off x="649357" y="6634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Selector Screen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55762-C857-4631-A759-17A12147F013}"/>
              </a:ext>
            </a:extLst>
          </p:cNvPr>
          <p:cNvSpPr txBox="1"/>
          <p:nvPr/>
        </p:nvSpPr>
        <p:spPr>
          <a:xfrm>
            <a:off x="212034" y="1879289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In this screen User have a choice of colors.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User can select any color of his/her choice.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There is also a prize tag so that user can have a idea about price.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There are also options to have a look on car’s interior and exterior.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D2F8B-E0B9-4A23-B401-9583BE1AA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14" y="0"/>
            <a:ext cx="31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9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458839-EE5B-4B35-9039-B1DAECF224A2}"/>
              </a:ext>
            </a:extLst>
          </p:cNvPr>
          <p:cNvSpPr txBox="1"/>
          <p:nvPr/>
        </p:nvSpPr>
        <p:spPr>
          <a:xfrm>
            <a:off x="556592" y="42493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Details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1AE19-DF92-4817-933A-B76CA5427C0C}"/>
              </a:ext>
            </a:extLst>
          </p:cNvPr>
          <p:cNvSpPr txBox="1"/>
          <p:nvPr/>
        </p:nvSpPr>
        <p:spPr>
          <a:xfrm>
            <a:off x="185531" y="158046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 this screen User can show 4 views of car that are front, back  and side views.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If User want to book a test drive or car ,user can directly navigated to book a test drive or car by choosing the options  as shown in red circle.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B7DA3-6CCB-4E07-8F31-4E6214115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0" y="0"/>
            <a:ext cx="3198031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3C36D8-5FF6-41EF-8AE8-B6B0F04CFC1E}"/>
              </a:ext>
            </a:extLst>
          </p:cNvPr>
          <p:cNvSpPr/>
          <p:nvPr/>
        </p:nvSpPr>
        <p:spPr>
          <a:xfrm>
            <a:off x="9117496" y="4068419"/>
            <a:ext cx="2835965" cy="8216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40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DE599C-9EAC-4F29-90E9-B8C0BA59BBA7}"/>
              </a:ext>
            </a:extLst>
          </p:cNvPr>
          <p:cNvSpPr txBox="1"/>
          <p:nvPr/>
        </p:nvSpPr>
        <p:spPr>
          <a:xfrm>
            <a:off x="2888974" y="9363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Details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72D8B-72C6-42E6-B2D2-20F4BE250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" y="781878"/>
            <a:ext cx="3198031" cy="6076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45F91-527F-4006-BCC1-170BB7E96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84" y="781878"/>
            <a:ext cx="3198031" cy="6076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DB0C38-20CA-4F8F-B549-C5021D2B4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4" y="781878"/>
            <a:ext cx="3198031" cy="60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62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52094E-B9D0-4C1B-94B9-088200B087D9}"/>
              </a:ext>
            </a:extLst>
          </p:cNvPr>
          <p:cNvSpPr txBox="1"/>
          <p:nvPr/>
        </p:nvSpPr>
        <p:spPr>
          <a:xfrm>
            <a:off x="1020417" y="27916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Exterior details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BB650-13C2-4D3D-90EC-33662821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492" y="0"/>
            <a:ext cx="319325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5C086-59F3-4677-8D30-A20945143AEF}"/>
              </a:ext>
            </a:extLst>
          </p:cNvPr>
          <p:cNvSpPr txBox="1"/>
          <p:nvPr/>
        </p:nvSpPr>
        <p:spPr>
          <a:xfrm>
            <a:off x="238539" y="1673231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When  User choose Exterior option from color selector screen, the given screen will be open which contains all information about  the car exterior.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This screen also include the details of any new exterior feature if it there.</a:t>
            </a:r>
          </a:p>
        </p:txBody>
      </p:sp>
    </p:spTree>
    <p:extLst>
      <p:ext uri="{BB962C8B-B14F-4D97-AF65-F5344CB8AC3E}">
        <p14:creationId xmlns:p14="http://schemas.microsoft.com/office/powerpoint/2010/main" val="253150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A1C293-635E-4C96-A56B-6476DFFA85DA}"/>
              </a:ext>
            </a:extLst>
          </p:cNvPr>
          <p:cNvSpPr txBox="1"/>
          <p:nvPr/>
        </p:nvSpPr>
        <p:spPr>
          <a:xfrm>
            <a:off x="543339" y="5176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Interior details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C03EB-DC31-452C-96E3-96DE52FA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0" y="0"/>
            <a:ext cx="319325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27A26-A022-4407-BCC9-A4A0F11EF8BC}"/>
              </a:ext>
            </a:extLst>
          </p:cNvPr>
          <p:cNvSpPr txBox="1"/>
          <p:nvPr/>
        </p:nvSpPr>
        <p:spPr>
          <a:xfrm>
            <a:off x="278295" y="1739492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When  User choose Interior option from color selector screen, the given screen will be open which contains all information about  the car Interior.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This screen also include the details of any new Interior feature if it there.</a:t>
            </a:r>
          </a:p>
        </p:txBody>
      </p:sp>
    </p:spTree>
    <p:extLst>
      <p:ext uri="{BB962C8B-B14F-4D97-AF65-F5344CB8AC3E}">
        <p14:creationId xmlns:p14="http://schemas.microsoft.com/office/powerpoint/2010/main" val="2006964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23CAEF-CBD9-4075-A5E4-4BE40A5B1F30}"/>
              </a:ext>
            </a:extLst>
          </p:cNvPr>
          <p:cNvSpPr txBox="1"/>
          <p:nvPr/>
        </p:nvSpPr>
        <p:spPr>
          <a:xfrm>
            <a:off x="556591" y="4646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 car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DDCA5-3088-41AB-8935-4113A12307DF}"/>
              </a:ext>
            </a:extLst>
          </p:cNvPr>
          <p:cNvSpPr txBox="1"/>
          <p:nvPr/>
        </p:nvSpPr>
        <p:spPr>
          <a:xfrm>
            <a:off x="278296" y="1509525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When User click on Book a car from Main screen, Given screen will be open.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There is a form which get  user’s information as well as information about the car for which he/she wants to request a test drive or book a car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On this screen there is two radio button available.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1. Test drive 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2. Book Car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User have to select one option according to their requirement.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0A7FC-CB0B-407E-B98C-E2E95B7F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0" y="0"/>
            <a:ext cx="31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0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5CA05D-D3C4-46FD-8131-D6403DC2CB6E}"/>
              </a:ext>
            </a:extLst>
          </p:cNvPr>
          <p:cNvSpPr txBox="1"/>
          <p:nvPr/>
        </p:nvSpPr>
        <p:spPr>
          <a:xfrm>
            <a:off x="940905" y="3056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 car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95E3B-8A29-4449-A0CA-B42C13EA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8" y="0"/>
            <a:ext cx="319325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F4540-59D1-458E-8D23-7F40EE068F6D}"/>
              </a:ext>
            </a:extLst>
          </p:cNvPr>
          <p:cNvSpPr txBox="1"/>
          <p:nvPr/>
        </p:nvSpPr>
        <p:spPr>
          <a:xfrm>
            <a:off x="152133" y="1911916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When  User enter data then we will verify phone number and email as entered at register screen.</a:t>
            </a:r>
          </a:p>
        </p:txBody>
      </p:sp>
    </p:spTree>
    <p:extLst>
      <p:ext uri="{BB962C8B-B14F-4D97-AF65-F5344CB8AC3E}">
        <p14:creationId xmlns:p14="http://schemas.microsoft.com/office/powerpoint/2010/main" val="78094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60346-ADCA-421F-AEC6-1217787B86A1}"/>
              </a:ext>
            </a:extLst>
          </p:cNvPr>
          <p:cNvSpPr txBox="1"/>
          <p:nvPr/>
        </p:nvSpPr>
        <p:spPr>
          <a:xfrm>
            <a:off x="-112547" y="5639916"/>
            <a:ext cx="550046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i="1" u="sng" dirty="0">
                <a:solidFill>
                  <a:schemeClr val="bg2">
                    <a:lumMod val="90000"/>
                  </a:schemeClr>
                </a:solidFill>
              </a:rPr>
              <a:t>B &amp; B INSTITUTE OF TECHNOLOGY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COMPUTER DEPARTMENT</a:t>
            </a:r>
          </a:p>
          <a:p>
            <a:pPr algn="ctr"/>
            <a:r>
              <a:rPr lang="en-IN" dirty="0">
                <a:solidFill>
                  <a:schemeClr val="bg2"/>
                </a:solidFill>
              </a:rPr>
              <a:t>(GIA)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C6A7F-698F-4CA0-9C54-BCDD9633CAD8}"/>
              </a:ext>
            </a:extLst>
          </p:cNvPr>
          <p:cNvSpPr txBox="1"/>
          <p:nvPr/>
        </p:nvSpPr>
        <p:spPr>
          <a:xfrm>
            <a:off x="337624" y="2822484"/>
            <a:ext cx="5716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u="sng" dirty="0">
                <a:solidFill>
                  <a:schemeClr val="bg2">
                    <a:lumMod val="90000"/>
                  </a:schemeClr>
                </a:solidFill>
              </a:rPr>
              <a:t>PRESENTED</a:t>
            </a:r>
            <a:r>
              <a:rPr lang="en-IN" sz="3000" b="1" i="1" u="sng" dirty="0">
                <a:solidFill>
                  <a:schemeClr val="bg2"/>
                </a:solidFill>
              </a:rPr>
              <a:t> BY ( GROUP - 4 ) 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SONI HETVI M. (</a:t>
            </a:r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186040307054)</a:t>
            </a:r>
            <a:endParaRPr lang="en-IN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SHAH HARSH P. (</a:t>
            </a:r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186040307050)</a:t>
            </a:r>
            <a:endParaRPr lang="en-IN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PATEL JAY K. (</a:t>
            </a:r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186040307032)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9C4E-07E3-456B-9CA1-1488CF6EC7EC}"/>
              </a:ext>
            </a:extLst>
          </p:cNvPr>
          <p:cNvSpPr txBox="1"/>
          <p:nvPr/>
        </p:nvSpPr>
        <p:spPr>
          <a:xfrm>
            <a:off x="337624" y="4333370"/>
            <a:ext cx="3629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u="sng" dirty="0">
                <a:solidFill>
                  <a:schemeClr val="bg2">
                    <a:lumMod val="90000"/>
                  </a:schemeClr>
                </a:solidFill>
              </a:rPr>
              <a:t>GUIDED BY :</a:t>
            </a:r>
          </a:p>
          <a:p>
            <a:r>
              <a:rPr lang="en-IN" sz="2000" dirty="0">
                <a:solidFill>
                  <a:schemeClr val="bg2">
                    <a:lumMod val="90000"/>
                  </a:schemeClr>
                </a:solidFill>
              </a:rPr>
              <a:t>MR. JITEN PARMAR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5761F-C768-499C-A8C7-DCD93245D446}"/>
              </a:ext>
            </a:extLst>
          </p:cNvPr>
          <p:cNvSpPr txBox="1"/>
          <p:nvPr/>
        </p:nvSpPr>
        <p:spPr>
          <a:xfrm>
            <a:off x="604911" y="464234"/>
            <a:ext cx="645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AB57D-59AE-4A8F-AD0D-C8AC3D6EEE99}"/>
              </a:ext>
            </a:extLst>
          </p:cNvPr>
          <p:cNvSpPr/>
          <p:nvPr/>
        </p:nvSpPr>
        <p:spPr>
          <a:xfrm>
            <a:off x="-834888" y="53988"/>
            <a:ext cx="891871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u="sng" dirty="0">
                <a:ln/>
                <a:solidFill>
                  <a:schemeClr val="accent3"/>
                </a:solidFill>
              </a:rPr>
              <a:t>Car Showroom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093790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D8A37-AC19-4B6A-93A4-C9F2748F1990}"/>
              </a:ext>
            </a:extLst>
          </p:cNvPr>
          <p:cNvSpPr txBox="1"/>
          <p:nvPr/>
        </p:nvSpPr>
        <p:spPr>
          <a:xfrm>
            <a:off x="874644" y="27916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 car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DFEB6-E9AD-4E29-A91D-4D0500EA1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44" y="0"/>
            <a:ext cx="319325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86E71-516F-4677-A8D4-2B227DE7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8" y="0"/>
            <a:ext cx="319325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B7C38-A402-4720-A95A-EF4D981BF56C}"/>
              </a:ext>
            </a:extLst>
          </p:cNvPr>
          <p:cNvSpPr txBox="1"/>
          <p:nvPr/>
        </p:nvSpPr>
        <p:spPr>
          <a:xfrm>
            <a:off x="106018" y="1589037"/>
            <a:ext cx="559241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After click on submit button it will take while to processing.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As shown in this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When all details are correct then user get message as shown in red circle.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Message is “Booking Completed”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7316B3-0BAF-495B-8937-688563B04C6E}"/>
              </a:ext>
            </a:extLst>
          </p:cNvPr>
          <p:cNvSpPr/>
          <p:nvPr/>
        </p:nvSpPr>
        <p:spPr>
          <a:xfrm>
            <a:off x="9211296" y="5406889"/>
            <a:ext cx="2835965" cy="8216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54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6C434E-4D84-4A74-AA87-DEE17DC6FEFA}"/>
              </a:ext>
            </a:extLst>
          </p:cNvPr>
          <p:cNvSpPr txBox="1"/>
          <p:nvPr/>
        </p:nvSpPr>
        <p:spPr>
          <a:xfrm>
            <a:off x="609600" y="4911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 Service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73152-DF81-491D-A486-F3B35C4B852B}"/>
              </a:ext>
            </a:extLst>
          </p:cNvPr>
          <p:cNvSpPr txBox="1"/>
          <p:nvPr/>
        </p:nvSpPr>
        <p:spPr>
          <a:xfrm>
            <a:off x="304800" y="175663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When User click on Book a </a:t>
            </a:r>
            <a:r>
              <a:rPr lang="en-US" dirty="0">
                <a:solidFill>
                  <a:schemeClr val="bg1"/>
                </a:solidFill>
              </a:rPr>
              <a:t>Service</a:t>
            </a:r>
            <a:r>
              <a:rPr lang="en-US" sz="1800" dirty="0">
                <a:solidFill>
                  <a:schemeClr val="bg1"/>
                </a:solidFill>
              </a:rPr>
              <a:t> from Main screen, Given screen will be open.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There is a form which get  user’s information as well as information about the service of car.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On this screen there is two </a:t>
            </a:r>
            <a:r>
              <a:rPr lang="en-US" dirty="0">
                <a:solidFill>
                  <a:schemeClr val="bg1"/>
                </a:solidFill>
              </a:rPr>
              <a:t>types of service </a:t>
            </a:r>
            <a:r>
              <a:rPr lang="en-US" sz="1800" dirty="0">
                <a:solidFill>
                  <a:schemeClr val="bg1"/>
                </a:solidFill>
              </a:rPr>
              <a:t>available.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</a:rPr>
              <a:t>Paid</a:t>
            </a:r>
            <a:endParaRPr lang="en-US" sz="1800" dirty="0">
              <a:solidFill>
                <a:schemeClr val="bg1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Free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Two more radio buttons are </a:t>
            </a:r>
            <a:r>
              <a:rPr lang="en-US" dirty="0">
                <a:solidFill>
                  <a:schemeClr val="bg1"/>
                </a:solidFill>
              </a:rPr>
              <a:t>available that shows two types of service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1. Top up service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2. Full service</a:t>
            </a:r>
            <a:endParaRPr lang="en-US" sz="1800" dirty="0">
              <a:solidFill>
                <a:schemeClr val="bg1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User have to select one option according to their requirement.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16A79-F932-476F-B933-ABEDCF7B6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4" y="0"/>
            <a:ext cx="31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1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4045A-3230-4712-A8D4-A235CC0F0ACB}"/>
              </a:ext>
            </a:extLst>
          </p:cNvPr>
          <p:cNvSpPr txBox="1"/>
          <p:nvPr/>
        </p:nvSpPr>
        <p:spPr>
          <a:xfrm>
            <a:off x="662609" y="2659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 Service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4E16C-EE30-4F89-BAD1-F8538EAF5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6" y="0"/>
            <a:ext cx="319325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E442F-D08D-47FF-B96E-2B459C0B25AC}"/>
              </a:ext>
            </a:extLst>
          </p:cNvPr>
          <p:cNvSpPr txBox="1"/>
          <p:nvPr/>
        </p:nvSpPr>
        <p:spPr>
          <a:xfrm>
            <a:off x="152135" y="2247756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When  User enter data then we will verify phone number and email as entered at register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Here selected type of service is “Free” and service details is “Full”.</a:t>
            </a:r>
          </a:p>
        </p:txBody>
      </p:sp>
    </p:spTree>
    <p:extLst>
      <p:ext uri="{BB962C8B-B14F-4D97-AF65-F5344CB8AC3E}">
        <p14:creationId xmlns:p14="http://schemas.microsoft.com/office/powerpoint/2010/main" val="4254276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A12E5E-EBE8-4FD9-93A8-14A73161BD9B}"/>
              </a:ext>
            </a:extLst>
          </p:cNvPr>
          <p:cNvSpPr txBox="1"/>
          <p:nvPr/>
        </p:nvSpPr>
        <p:spPr>
          <a:xfrm>
            <a:off x="927652" y="2261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 Service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6A5AA-4684-4AA0-82F6-F50F79A6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5" y="0"/>
            <a:ext cx="319325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6EF8B-5D81-4BC2-BE46-56A9A68C3403}"/>
              </a:ext>
            </a:extLst>
          </p:cNvPr>
          <p:cNvSpPr txBox="1"/>
          <p:nvPr/>
        </p:nvSpPr>
        <p:spPr>
          <a:xfrm>
            <a:off x="179163" y="1748063"/>
            <a:ext cx="56517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After click on submit button it will take while to processing.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As shown in this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When all details are correct then user get message as shown in red circle.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Message is “Service Booked”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lvl="0" algn="just"/>
            <a:endParaRPr lang="en-US" sz="2800" dirty="0">
              <a:solidFill>
                <a:schemeClr val="bg1"/>
              </a:solidFill>
            </a:endParaRPr>
          </a:p>
          <a:p>
            <a:pPr lvl="0" algn="just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D1F5E5-872E-474C-A6EA-C974EF051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342" y="0"/>
            <a:ext cx="3193256" cy="6858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D147C1F-B3F2-4662-AD03-58635AA34F4B}"/>
              </a:ext>
            </a:extLst>
          </p:cNvPr>
          <p:cNvSpPr/>
          <p:nvPr/>
        </p:nvSpPr>
        <p:spPr>
          <a:xfrm>
            <a:off x="9211296" y="5406889"/>
            <a:ext cx="2835965" cy="8216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87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75DFD-725F-492D-8BE6-191DCCFAE2C7}"/>
              </a:ext>
            </a:extLst>
          </p:cNvPr>
          <p:cNvSpPr txBox="1"/>
          <p:nvPr/>
        </p:nvSpPr>
        <p:spPr>
          <a:xfrm>
            <a:off x="742122" y="345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Booking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13148-D1C6-4BEC-BB2E-92CE3986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4" y="0"/>
            <a:ext cx="319325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02BD2-7404-4326-9377-EC39B88AF585}"/>
              </a:ext>
            </a:extLst>
          </p:cNvPr>
          <p:cNvSpPr txBox="1"/>
          <p:nvPr/>
        </p:nvSpPr>
        <p:spPr>
          <a:xfrm>
            <a:off x="152137" y="122568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When User click on cancel booking from Main screen, Given screen will be open.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There is a form which get information as about the car for which he/she wants to cancel.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On this screen there is three radio button available.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1. Test drive 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2. New Car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3. Service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User have to select one that he/she wants to cancel.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Booking id, Booked model and email is required for cancel booking.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10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964521-FD67-42DA-835A-960957CE6697}"/>
              </a:ext>
            </a:extLst>
          </p:cNvPr>
          <p:cNvSpPr txBox="1"/>
          <p:nvPr/>
        </p:nvSpPr>
        <p:spPr>
          <a:xfrm>
            <a:off x="662608" y="120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Booking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69438-DEB4-415C-A5C0-308C883A3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56" y="0"/>
            <a:ext cx="319325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37683-415B-42EB-A87F-BF6CD7649393}"/>
              </a:ext>
            </a:extLst>
          </p:cNvPr>
          <p:cNvSpPr txBox="1"/>
          <p:nvPr/>
        </p:nvSpPr>
        <p:spPr>
          <a:xfrm>
            <a:off x="152145" y="1536174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When  User enter data then we will verify username, model and email as entered at book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User have to select the type from shown three option.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1.Test drive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2.New car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3.service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Here selected type of cancel booking is “Test drive”.</a:t>
            </a:r>
          </a:p>
        </p:txBody>
      </p:sp>
    </p:spTree>
    <p:extLst>
      <p:ext uri="{BB962C8B-B14F-4D97-AF65-F5344CB8AC3E}">
        <p14:creationId xmlns:p14="http://schemas.microsoft.com/office/powerpoint/2010/main" val="287620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6471D-D925-4D0A-839F-0D03C570FEAD}"/>
              </a:ext>
            </a:extLst>
          </p:cNvPr>
          <p:cNvSpPr txBox="1"/>
          <p:nvPr/>
        </p:nvSpPr>
        <p:spPr>
          <a:xfrm>
            <a:off x="887895" y="1731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Booking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63B9A-50C3-4205-A683-3DA56AB1E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35" y="0"/>
            <a:ext cx="319325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5E006-1413-4092-B89C-1A0706475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44" y="0"/>
            <a:ext cx="3193256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6C4A3B-0946-4512-8236-52E1D6194A16}"/>
              </a:ext>
            </a:extLst>
          </p:cNvPr>
          <p:cNvSpPr/>
          <p:nvPr/>
        </p:nvSpPr>
        <p:spPr>
          <a:xfrm>
            <a:off x="9211296" y="5406889"/>
            <a:ext cx="2835965" cy="8216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91A19-70B6-40EF-8ED4-9AB6411C3C7B}"/>
              </a:ext>
            </a:extLst>
          </p:cNvPr>
          <p:cNvSpPr txBox="1"/>
          <p:nvPr/>
        </p:nvSpPr>
        <p:spPr>
          <a:xfrm>
            <a:off x="145257" y="1536029"/>
            <a:ext cx="545937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After click on submit button it will take while to processing.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As shown in this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When all details are correct then user get message as shown in red circle.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Message is “Booking cancelled”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1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5D38B-0094-4CE6-AB53-D415F20334FA}"/>
              </a:ext>
            </a:extLst>
          </p:cNvPr>
          <p:cNvSpPr txBox="1"/>
          <p:nvPr/>
        </p:nvSpPr>
        <p:spPr>
          <a:xfrm>
            <a:off x="702366" y="37192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 screen 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FBF0C-DF4A-4D34-8D14-A1B031EFC3AF}"/>
              </a:ext>
            </a:extLst>
          </p:cNvPr>
          <p:cNvSpPr txBox="1"/>
          <p:nvPr/>
        </p:nvSpPr>
        <p:spPr>
          <a:xfrm>
            <a:off x="424070" y="191047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When User click on feedback from Main screen, Given screen will be open.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In This screen ,User can send feedback.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User can write feedback in given box and then click on the send button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Feedback will be stored in database.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9500F-3E0D-430A-B171-39A18701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5" y="0"/>
            <a:ext cx="31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28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725DBA-390C-4A27-A10D-4DABE98E1347}"/>
              </a:ext>
            </a:extLst>
          </p:cNvPr>
          <p:cNvSpPr txBox="1"/>
          <p:nvPr/>
        </p:nvSpPr>
        <p:spPr>
          <a:xfrm>
            <a:off x="715617" y="56857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Back screen 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752EE-0F67-4C68-9567-14C971284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1" y="0"/>
            <a:ext cx="3193256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A89640D-9AE2-49B9-87F7-6FDE4E1C2495}"/>
              </a:ext>
            </a:extLst>
          </p:cNvPr>
          <p:cNvSpPr/>
          <p:nvPr/>
        </p:nvSpPr>
        <p:spPr>
          <a:xfrm>
            <a:off x="9475304" y="5221357"/>
            <a:ext cx="2279374" cy="1099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13DEA-2E7B-4DD3-8CC9-B63F69794343}"/>
              </a:ext>
            </a:extLst>
          </p:cNvPr>
          <p:cNvSpPr txBox="1"/>
          <p:nvPr/>
        </p:nvSpPr>
        <p:spPr>
          <a:xfrm>
            <a:off x="152140" y="2231892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You’ll get message if you don’t write any thing and click on the Submit Button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Message is “Give some Feedback” as shown in red circle.</a:t>
            </a: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27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D88DA-E02A-41B7-A29C-6CFE77AAEE8C}"/>
              </a:ext>
            </a:extLst>
          </p:cNvPr>
          <p:cNvSpPr txBox="1"/>
          <p:nvPr/>
        </p:nvSpPr>
        <p:spPr>
          <a:xfrm>
            <a:off x="715617" y="2128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Back screen 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15124-5A1E-49D2-B974-0123DE4614BB}"/>
              </a:ext>
            </a:extLst>
          </p:cNvPr>
          <p:cNvSpPr txBox="1"/>
          <p:nvPr/>
        </p:nvSpPr>
        <p:spPr>
          <a:xfrm>
            <a:off x="92766" y="1580611"/>
            <a:ext cx="540688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After click on submit button it will take while to processing.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As shown in this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After feedback taken user will get message as shown in red circle.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Message is “Service Booked”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  <a:p>
            <a:pPr lvl="0" algn="just"/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77A70-CF7C-40A0-A749-7A6B980F5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70" y="0"/>
            <a:ext cx="319325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D481E-FB73-414E-BB4D-DDD66AA5C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00" y="0"/>
            <a:ext cx="3193256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FDC2F88-30D3-4D3B-8FD9-6D45C9244E3C}"/>
              </a:ext>
            </a:extLst>
          </p:cNvPr>
          <p:cNvSpPr/>
          <p:nvPr/>
        </p:nvSpPr>
        <p:spPr>
          <a:xfrm>
            <a:off x="9588218" y="5234610"/>
            <a:ext cx="2279374" cy="1099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22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C0D9E-C5EB-4345-86D4-2804DF1A4FAB}"/>
              </a:ext>
            </a:extLst>
          </p:cNvPr>
          <p:cNvSpPr txBox="1"/>
          <p:nvPr/>
        </p:nvSpPr>
        <p:spPr>
          <a:xfrm>
            <a:off x="225287" y="451438"/>
            <a:ext cx="6745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creen layouts with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69015-1C27-47B8-B5D5-611351A0AA83}"/>
              </a:ext>
            </a:extLst>
          </p:cNvPr>
          <p:cNvSpPr txBox="1"/>
          <p:nvPr/>
        </p:nvSpPr>
        <p:spPr>
          <a:xfrm>
            <a:off x="2107095" y="1180307"/>
            <a:ext cx="2981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Screen </a:t>
            </a:r>
            <a:endParaRPr lang="en-IN" sz="24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7B7CC-FE82-4D08-BE91-1E8B3AE867E3}"/>
              </a:ext>
            </a:extLst>
          </p:cNvPr>
          <p:cNvSpPr txBox="1"/>
          <p:nvPr/>
        </p:nvSpPr>
        <p:spPr>
          <a:xfrm>
            <a:off x="159027" y="20576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 very first screen when we start our application is Login screen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In Login screen we collect username and password which is verified by registered data.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If you are new user then first you have to register your self.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If you forgot your password then you have to click on the forgot password and can easily change your password.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AED3A-37E1-44A6-9245-B2E19CCA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23" y="0"/>
            <a:ext cx="3829878" cy="68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21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C858C-A38C-423B-B8CA-E5BC644E92D1}"/>
              </a:ext>
            </a:extLst>
          </p:cNvPr>
          <p:cNvSpPr txBox="1"/>
          <p:nvPr/>
        </p:nvSpPr>
        <p:spPr>
          <a:xfrm>
            <a:off x="2650435" y="19114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Login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CD74-EBED-42A9-9866-58A6F70DC9F1}"/>
              </a:ext>
            </a:extLst>
          </p:cNvPr>
          <p:cNvSpPr txBox="1"/>
          <p:nvPr/>
        </p:nvSpPr>
        <p:spPr>
          <a:xfrm>
            <a:off x="238539" y="5495836"/>
            <a:ext cx="11608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Here, Admin can log in to add new car to the application.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Also admin can see the reports like booked car Details, Booked service details, booked test drive details and feedback of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94888-63CC-4DEE-B00B-D2B11DDB1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887896"/>
            <a:ext cx="9435547" cy="46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0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E6FAFF-98F6-471F-9018-65D37673CED4}"/>
              </a:ext>
            </a:extLst>
          </p:cNvPr>
          <p:cNvSpPr txBox="1"/>
          <p:nvPr/>
        </p:nvSpPr>
        <p:spPr>
          <a:xfrm>
            <a:off x="2849218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Selector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942DC-39F6-48E8-8A69-DF5621715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5" y="644893"/>
            <a:ext cx="9303026" cy="4728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8D019-624A-4EDF-99FC-ADDCEEDD567D}"/>
              </a:ext>
            </a:extLst>
          </p:cNvPr>
          <p:cNvSpPr txBox="1"/>
          <p:nvPr/>
        </p:nvSpPr>
        <p:spPr>
          <a:xfrm>
            <a:off x="576469" y="5396061"/>
            <a:ext cx="11039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From this window, Admin can select option what he/she want to do.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If admin want to add new car to application, he/she will click add new car.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Same for other options.</a:t>
            </a:r>
          </a:p>
        </p:txBody>
      </p:sp>
    </p:spTree>
    <p:extLst>
      <p:ext uri="{BB962C8B-B14F-4D97-AF65-F5344CB8AC3E}">
        <p14:creationId xmlns:p14="http://schemas.microsoft.com/office/powerpoint/2010/main" val="2130633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B33D2-0C50-4EE5-8AF9-E373D4E7D656}"/>
              </a:ext>
            </a:extLst>
          </p:cNvPr>
          <p:cNvSpPr txBox="1"/>
          <p:nvPr/>
        </p:nvSpPr>
        <p:spPr>
          <a:xfrm>
            <a:off x="2928730" y="14663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car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8CE2C-AA5C-47CA-9A5F-5C8337FC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789323"/>
            <a:ext cx="10323443" cy="57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65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5F051-2D6D-412B-8AF5-CAA9367D54B3}"/>
              </a:ext>
            </a:extLst>
          </p:cNvPr>
          <p:cNvSpPr txBox="1"/>
          <p:nvPr/>
        </p:nvSpPr>
        <p:spPr>
          <a:xfrm>
            <a:off x="2796209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Dealer Login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9BE32-63D3-49BB-A976-708F56D8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1" y="667682"/>
            <a:ext cx="10469217" cy="58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8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23117-C430-41E8-B109-AC87FB2B604C}"/>
              </a:ext>
            </a:extLst>
          </p:cNvPr>
          <p:cNvSpPr txBox="1"/>
          <p:nvPr/>
        </p:nvSpPr>
        <p:spPr>
          <a:xfrm>
            <a:off x="2941982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Dealer Login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CD971-B1B8-42B4-9F9A-4DDFF482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646415"/>
            <a:ext cx="10813774" cy="60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54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6CA0D9-47EC-4C90-A95C-249230494DBE}"/>
              </a:ext>
            </a:extLst>
          </p:cNvPr>
          <p:cNvSpPr txBox="1"/>
          <p:nvPr/>
        </p:nvSpPr>
        <p:spPr>
          <a:xfrm>
            <a:off x="267694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Generated from system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8D714-857F-4891-A3F7-8427A111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3" y="523220"/>
            <a:ext cx="10893287" cy="61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24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0C3F0-A07D-4E59-8D52-82C23E9353EB}"/>
              </a:ext>
            </a:extLst>
          </p:cNvPr>
          <p:cNvSpPr txBox="1"/>
          <p:nvPr/>
        </p:nvSpPr>
        <p:spPr>
          <a:xfrm>
            <a:off x="2756452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Generated from system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6CF34-B157-4093-B987-88FB821B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5" y="646415"/>
            <a:ext cx="10813774" cy="60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20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AA990-16A3-47F4-81DE-2CA0BB2C335F}"/>
              </a:ext>
            </a:extLst>
          </p:cNvPr>
          <p:cNvSpPr txBox="1"/>
          <p:nvPr/>
        </p:nvSpPr>
        <p:spPr>
          <a:xfrm>
            <a:off x="2769704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Generated from system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4FB25-76B6-4946-A8F9-B381E7FA5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7" y="664430"/>
            <a:ext cx="10813775" cy="60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00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3CE702-6399-423E-90FA-97AF771277CB}"/>
              </a:ext>
            </a:extLst>
          </p:cNvPr>
          <p:cNvSpPr txBox="1"/>
          <p:nvPr/>
        </p:nvSpPr>
        <p:spPr>
          <a:xfrm>
            <a:off x="2703443" y="936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Showroom details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6FBD-E2C0-4DA4-967D-8D4AE11061B8}"/>
              </a:ext>
            </a:extLst>
          </p:cNvPr>
          <p:cNvSpPr txBox="1"/>
          <p:nvPr/>
        </p:nvSpPr>
        <p:spPr>
          <a:xfrm>
            <a:off x="424069" y="6267535"/>
            <a:ext cx="81235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Same for car details and dealer</a:t>
            </a:r>
          </a:p>
          <a:p>
            <a:pPr lvl="0" algn="just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D30FAA-70F4-42E8-8FE6-025E64A4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3" y="742845"/>
            <a:ext cx="9693966" cy="54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99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70DD5A-59EB-4E61-8DE3-CE748920EC6B}"/>
              </a:ext>
            </a:extLst>
          </p:cNvPr>
          <p:cNvSpPr txBox="1"/>
          <p:nvPr/>
        </p:nvSpPr>
        <p:spPr>
          <a:xfrm>
            <a:off x="2577844" y="1224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generated from system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AE97C-4A67-4FED-8A6E-F37B725A505C}"/>
              </a:ext>
            </a:extLst>
          </p:cNvPr>
          <p:cNvSpPr txBox="1"/>
          <p:nvPr/>
        </p:nvSpPr>
        <p:spPr>
          <a:xfrm>
            <a:off x="2678497" y="9929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from main screen </a:t>
            </a:r>
            <a:endParaRPr lang="en-IN" sz="24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779AD-ADB2-4DC2-B30D-FA11272C4D1C}"/>
              </a:ext>
            </a:extLst>
          </p:cNvPr>
          <p:cNvSpPr txBox="1"/>
          <p:nvPr/>
        </p:nvSpPr>
        <p:spPr>
          <a:xfrm>
            <a:off x="2611395" y="61377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– Negative testing </a:t>
            </a:r>
            <a:endParaRPr lang="en-IN" sz="24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0310B9-6C94-4146-A46B-0ED4ACDA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84382"/>
              </p:ext>
            </p:extLst>
          </p:nvPr>
        </p:nvGraphicFramePr>
        <p:xfrm>
          <a:off x="1897041" y="1792746"/>
          <a:ext cx="8027725" cy="4785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545">
                  <a:extLst>
                    <a:ext uri="{9D8B030D-6E8A-4147-A177-3AD203B41FA5}">
                      <a16:colId xmlns:a16="http://schemas.microsoft.com/office/drawing/2014/main" val="24219672"/>
                    </a:ext>
                  </a:extLst>
                </a:gridCol>
                <a:gridCol w="1605545">
                  <a:extLst>
                    <a:ext uri="{9D8B030D-6E8A-4147-A177-3AD203B41FA5}">
                      <a16:colId xmlns:a16="http://schemas.microsoft.com/office/drawing/2014/main" val="3741257650"/>
                    </a:ext>
                  </a:extLst>
                </a:gridCol>
                <a:gridCol w="1605545">
                  <a:extLst>
                    <a:ext uri="{9D8B030D-6E8A-4147-A177-3AD203B41FA5}">
                      <a16:colId xmlns:a16="http://schemas.microsoft.com/office/drawing/2014/main" val="2710977885"/>
                    </a:ext>
                  </a:extLst>
                </a:gridCol>
                <a:gridCol w="1605545">
                  <a:extLst>
                    <a:ext uri="{9D8B030D-6E8A-4147-A177-3AD203B41FA5}">
                      <a16:colId xmlns:a16="http://schemas.microsoft.com/office/drawing/2014/main" val="1772238405"/>
                    </a:ext>
                  </a:extLst>
                </a:gridCol>
                <a:gridCol w="1605545">
                  <a:extLst>
                    <a:ext uri="{9D8B030D-6E8A-4147-A177-3AD203B41FA5}">
                      <a16:colId xmlns:a16="http://schemas.microsoft.com/office/drawing/2014/main" val="3991258870"/>
                    </a:ext>
                  </a:extLst>
                </a:gridCol>
              </a:tblGrid>
              <a:tr h="660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Current Status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Input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Expected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Output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Actual Output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Result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236990"/>
                  </a:ext>
                </a:extLst>
              </a:tr>
              <a:tr h="660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Main Screen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screen of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screen of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553021"/>
                  </a:ext>
                </a:extLst>
              </a:tr>
              <a:tr h="1071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Main Screen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Click on Book A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Car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screen of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Book A Car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screen of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Book A Car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00272"/>
                  </a:ext>
                </a:extLst>
              </a:tr>
              <a:tr h="660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Main Screen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Click on Book A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Service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screen of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Service Booking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screen of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Service Booking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095022"/>
                  </a:ext>
                </a:extLst>
              </a:tr>
              <a:tr h="660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Main Screen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cancel A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Booking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screen of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Cancel a Booking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screen of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Cancel a Booking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292327"/>
                  </a:ext>
                </a:extLst>
              </a:tr>
              <a:tr h="1071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Main Screen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feedback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screen of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feedback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screen of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feedback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Correct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110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B4BF700-EF84-4F87-9F9C-0920D764D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082434"/>
            <a:ext cx="15404377" cy="56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93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1273D-12D9-43A6-95FB-BF62443B87E3}"/>
              </a:ext>
            </a:extLst>
          </p:cNvPr>
          <p:cNvSpPr txBox="1"/>
          <p:nvPr/>
        </p:nvSpPr>
        <p:spPr>
          <a:xfrm>
            <a:off x="159026" y="491194"/>
            <a:ext cx="7076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Screen </a:t>
            </a:r>
            <a:endParaRPr lang="en-IN" sz="32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9212E-11C9-4ACE-B351-87EEFE6D352C}"/>
              </a:ext>
            </a:extLst>
          </p:cNvPr>
          <p:cNvSpPr txBox="1"/>
          <p:nvPr/>
        </p:nvSpPr>
        <p:spPr>
          <a:xfrm>
            <a:off x="159026" y="177968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You’ll get message if you don’t fill any field and click on the Login Button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Message is “Fill all required details” as shown in red circle.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Login fields must contain your username and password.</a:t>
            </a:r>
          </a:p>
          <a:p>
            <a:pPr lvl="0" algn="just"/>
            <a:endParaRPr lang="en-US" sz="3600" dirty="0">
              <a:solidFill>
                <a:schemeClr val="bg1"/>
              </a:solidFill>
            </a:endParaRPr>
          </a:p>
          <a:p>
            <a:pPr lvl="0" algn="just"/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4A411-2942-4B17-B474-059E7FB42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44" y="0"/>
            <a:ext cx="3193256" cy="685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F329BC6-A351-4959-85FD-7DE81BFBBB52}"/>
              </a:ext>
            </a:extLst>
          </p:cNvPr>
          <p:cNvSpPr/>
          <p:nvPr/>
        </p:nvSpPr>
        <p:spPr>
          <a:xfrm>
            <a:off x="9634330" y="5446643"/>
            <a:ext cx="1987827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96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5C265A-82F4-47AA-9678-F20EB752231F}"/>
              </a:ext>
            </a:extLst>
          </p:cNvPr>
          <p:cNvSpPr txBox="1"/>
          <p:nvPr/>
        </p:nvSpPr>
        <p:spPr>
          <a:xfrm>
            <a:off x="2915479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my showroom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EE0FC0-550E-4695-9EFB-49114E8DA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28887"/>
              </p:ext>
            </p:extLst>
          </p:nvPr>
        </p:nvGraphicFramePr>
        <p:xfrm>
          <a:off x="1842584" y="1004600"/>
          <a:ext cx="8241789" cy="541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8175">
                  <a:extLst>
                    <a:ext uri="{9D8B030D-6E8A-4147-A177-3AD203B41FA5}">
                      <a16:colId xmlns:a16="http://schemas.microsoft.com/office/drawing/2014/main" val="1336692425"/>
                    </a:ext>
                  </a:extLst>
                </a:gridCol>
                <a:gridCol w="1648175">
                  <a:extLst>
                    <a:ext uri="{9D8B030D-6E8A-4147-A177-3AD203B41FA5}">
                      <a16:colId xmlns:a16="http://schemas.microsoft.com/office/drawing/2014/main" val="144032192"/>
                    </a:ext>
                  </a:extLst>
                </a:gridCol>
                <a:gridCol w="1648175">
                  <a:extLst>
                    <a:ext uri="{9D8B030D-6E8A-4147-A177-3AD203B41FA5}">
                      <a16:colId xmlns:a16="http://schemas.microsoft.com/office/drawing/2014/main" val="3497708505"/>
                    </a:ext>
                  </a:extLst>
                </a:gridCol>
                <a:gridCol w="1648175">
                  <a:extLst>
                    <a:ext uri="{9D8B030D-6E8A-4147-A177-3AD203B41FA5}">
                      <a16:colId xmlns:a16="http://schemas.microsoft.com/office/drawing/2014/main" val="3332415342"/>
                    </a:ext>
                  </a:extLst>
                </a:gridCol>
                <a:gridCol w="1649089">
                  <a:extLst>
                    <a:ext uri="{9D8B030D-6E8A-4147-A177-3AD203B41FA5}">
                      <a16:colId xmlns:a16="http://schemas.microsoft.com/office/drawing/2014/main" val="1101934786"/>
                    </a:ext>
                  </a:extLst>
                </a:gridCol>
              </a:tblGrid>
              <a:tr h="546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Current Status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Input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Expected</a:t>
                      </a:r>
                      <a:endParaRPr lang="en-IN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Output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Actual Output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Result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2670227251"/>
                  </a:ext>
                </a:extLst>
              </a:tr>
              <a:tr h="445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Car details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alto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eon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eon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3828803472"/>
                  </a:ext>
                </a:extLst>
              </a:tr>
              <a:tr h="445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Car details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swift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swift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swift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3096983698"/>
                  </a:ext>
                </a:extLst>
              </a:tr>
              <a:tr h="445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Click On </a:t>
                      </a:r>
                      <a:r>
                        <a:rPr lang="en-GB" sz="1400" dirty="0" err="1">
                          <a:effectLst/>
                        </a:rPr>
                        <a:t>creta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creta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creta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4012581149"/>
                  </a:ext>
                </a:extLst>
              </a:tr>
              <a:tr h="445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Click On i20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i20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i20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2520197863"/>
                  </a:ext>
                </a:extLst>
              </a:tr>
              <a:tr h="580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Click On harrier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</a:t>
                      </a:r>
                      <a:r>
                        <a:rPr lang="en-GB" sz="1400" dirty="0" err="1">
                          <a:effectLst/>
                        </a:rPr>
                        <a:t>Color</a:t>
                      </a:r>
                      <a:r>
                        <a:rPr lang="en-GB" sz="1400" dirty="0">
                          <a:effectLst/>
                        </a:rPr>
                        <a:t> selector of harrier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harrier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62008346"/>
                  </a:ext>
                </a:extLst>
              </a:tr>
              <a:tr h="445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tiago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</a:t>
                      </a:r>
                      <a:r>
                        <a:rPr lang="en-GB" sz="1400" dirty="0" err="1">
                          <a:effectLst/>
                        </a:rPr>
                        <a:t>Color</a:t>
                      </a:r>
                      <a:r>
                        <a:rPr lang="en-GB" sz="1400" dirty="0">
                          <a:effectLst/>
                        </a:rPr>
                        <a:t> selector of </a:t>
                      </a:r>
                      <a:r>
                        <a:rPr lang="en-GB" sz="1400" dirty="0" err="1">
                          <a:effectLst/>
                        </a:rPr>
                        <a:t>tiago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tiago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2799384418"/>
                  </a:ext>
                </a:extLst>
              </a:tr>
              <a:tr h="580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scorpio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</a:t>
                      </a:r>
                      <a:r>
                        <a:rPr lang="en-GB" sz="1400" dirty="0" err="1">
                          <a:effectLst/>
                        </a:rPr>
                        <a:t>Color</a:t>
                      </a:r>
                      <a:r>
                        <a:rPr lang="en-GB" sz="1400" dirty="0">
                          <a:effectLst/>
                        </a:rPr>
                        <a:t> selector of </a:t>
                      </a:r>
                      <a:r>
                        <a:rPr lang="en-GB" sz="1400" dirty="0" err="1">
                          <a:effectLst/>
                        </a:rPr>
                        <a:t>scorpio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scorpio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18842442"/>
                  </a:ext>
                </a:extLst>
              </a:tr>
              <a:tr h="445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xuv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</a:t>
                      </a:r>
                      <a:r>
                        <a:rPr lang="en-GB" sz="1400" dirty="0" err="1">
                          <a:effectLst/>
                        </a:rPr>
                        <a:t>Color</a:t>
                      </a:r>
                      <a:r>
                        <a:rPr lang="en-GB" sz="1400" dirty="0">
                          <a:effectLst/>
                        </a:rPr>
                        <a:t> selector of </a:t>
                      </a:r>
                      <a:r>
                        <a:rPr lang="en-GB" sz="1400" dirty="0" err="1">
                          <a:effectLst/>
                        </a:rPr>
                        <a:t>xuv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</a:t>
                      </a:r>
                      <a:r>
                        <a:rPr lang="en-GB" sz="1400" dirty="0" err="1">
                          <a:effectLst/>
                        </a:rPr>
                        <a:t>Color</a:t>
                      </a:r>
                      <a:r>
                        <a:rPr lang="en-GB" sz="1400" dirty="0">
                          <a:effectLst/>
                        </a:rPr>
                        <a:t> selector of </a:t>
                      </a:r>
                      <a:r>
                        <a:rPr lang="en-GB" sz="1400" dirty="0" err="1">
                          <a:effectLst/>
                        </a:rPr>
                        <a:t>xuv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2962674596"/>
                  </a:ext>
                </a:extLst>
              </a:tr>
              <a:tr h="445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kwid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kwid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Open </a:t>
                      </a:r>
                      <a:r>
                        <a:rPr lang="en-GB" sz="1400" dirty="0" err="1">
                          <a:effectLst/>
                        </a:rPr>
                        <a:t>Color</a:t>
                      </a:r>
                      <a:r>
                        <a:rPr lang="en-GB" sz="1400" dirty="0">
                          <a:effectLst/>
                        </a:rPr>
                        <a:t> selector of </a:t>
                      </a:r>
                      <a:r>
                        <a:rPr lang="en-GB" sz="1400" dirty="0" err="1">
                          <a:effectLst/>
                        </a:rPr>
                        <a:t>kwid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Correct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1545207855"/>
                  </a:ext>
                </a:extLst>
              </a:tr>
              <a:tr h="580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Car details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Click On duster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Open Color selector of duster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 Open </a:t>
                      </a:r>
                      <a:r>
                        <a:rPr lang="en-GB" sz="1400" dirty="0" err="1">
                          <a:effectLst/>
                        </a:rPr>
                        <a:t>Color</a:t>
                      </a:r>
                      <a:r>
                        <a:rPr lang="en-GB" sz="1400" dirty="0">
                          <a:effectLst/>
                        </a:rPr>
                        <a:t> selector screen of duster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correct</a:t>
                      </a:r>
                      <a:endParaRPr lang="en-IN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9" marR="66329" marT="0" marB="0"/>
                </a:tc>
                <a:extLst>
                  <a:ext uri="{0D108BD9-81ED-4DB2-BD59-A6C34878D82A}">
                    <a16:rowId xmlns:a16="http://schemas.microsoft.com/office/drawing/2014/main" val="189855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57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28834-03C5-4C99-9D5E-F565954EB826}"/>
              </a:ext>
            </a:extLst>
          </p:cNvPr>
          <p:cNvSpPr txBox="1"/>
          <p:nvPr/>
        </p:nvSpPr>
        <p:spPr>
          <a:xfrm>
            <a:off x="2517913" y="10323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color selector screen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78467-A8AC-43DA-9A38-49A447FCA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55367"/>
              </p:ext>
            </p:extLst>
          </p:nvPr>
        </p:nvGraphicFramePr>
        <p:xfrm>
          <a:off x="1987714" y="1279938"/>
          <a:ext cx="7461083" cy="4815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051">
                  <a:extLst>
                    <a:ext uri="{9D8B030D-6E8A-4147-A177-3AD203B41FA5}">
                      <a16:colId xmlns:a16="http://schemas.microsoft.com/office/drawing/2014/main" val="2703363764"/>
                    </a:ext>
                  </a:extLst>
                </a:gridCol>
                <a:gridCol w="1492051">
                  <a:extLst>
                    <a:ext uri="{9D8B030D-6E8A-4147-A177-3AD203B41FA5}">
                      <a16:colId xmlns:a16="http://schemas.microsoft.com/office/drawing/2014/main" val="52877610"/>
                    </a:ext>
                  </a:extLst>
                </a:gridCol>
                <a:gridCol w="1492051">
                  <a:extLst>
                    <a:ext uri="{9D8B030D-6E8A-4147-A177-3AD203B41FA5}">
                      <a16:colId xmlns:a16="http://schemas.microsoft.com/office/drawing/2014/main" val="713236587"/>
                    </a:ext>
                  </a:extLst>
                </a:gridCol>
                <a:gridCol w="1492051">
                  <a:extLst>
                    <a:ext uri="{9D8B030D-6E8A-4147-A177-3AD203B41FA5}">
                      <a16:colId xmlns:a16="http://schemas.microsoft.com/office/drawing/2014/main" val="3546259595"/>
                    </a:ext>
                  </a:extLst>
                </a:gridCol>
                <a:gridCol w="1492879">
                  <a:extLst>
                    <a:ext uri="{9D8B030D-6E8A-4147-A177-3AD203B41FA5}">
                      <a16:colId xmlns:a16="http://schemas.microsoft.com/office/drawing/2014/main" val="2931749587"/>
                    </a:ext>
                  </a:extLst>
                </a:gridCol>
              </a:tblGrid>
              <a:tr h="939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Current Status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Input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Expected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Output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Actual Output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Result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036363"/>
                  </a:ext>
                </a:extLst>
              </a:tr>
              <a:tr h="939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Color Selector Screen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Select any </a:t>
                      </a:r>
                      <a:r>
                        <a:rPr lang="en-GB" sz="1800" dirty="0" err="1">
                          <a:effectLst/>
                        </a:rPr>
                        <a:t>Color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Selected </a:t>
                      </a:r>
                      <a:r>
                        <a:rPr lang="en-GB" sz="1800" dirty="0" err="1">
                          <a:effectLst/>
                        </a:rPr>
                        <a:t>Color</a:t>
                      </a:r>
                      <a:r>
                        <a:rPr lang="en-GB" sz="1800" dirty="0">
                          <a:effectLst/>
                        </a:rPr>
                        <a:t> is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Open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Selected Color is not open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Incorrect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(Fixed)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131743"/>
                  </a:ext>
                </a:extLst>
              </a:tr>
              <a:tr h="939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Color Selector Screen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Select Exterior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Details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Exterior Details is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Open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Exterior Details is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Open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correct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393740"/>
                  </a:ext>
                </a:extLst>
              </a:tr>
              <a:tr h="939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Color Selector Screen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Select Interior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Details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Interior Details is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Open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Interior Details is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Open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correct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339566"/>
                  </a:ext>
                </a:extLst>
              </a:tr>
              <a:tr h="939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Color Selector Screen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Click on Book a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Scree of Book a car is open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Scree of Book a car is not open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Incorrect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(Fixed)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89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95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979BE8-210A-4A3A-BE8F-7839D620E2D0}"/>
              </a:ext>
            </a:extLst>
          </p:cNvPr>
          <p:cNvSpPr txBox="1"/>
          <p:nvPr/>
        </p:nvSpPr>
        <p:spPr>
          <a:xfrm>
            <a:off x="2650436" y="861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Book a car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C494C-533B-4EBA-9564-DDE1C0C89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88767"/>
              </p:ext>
            </p:extLst>
          </p:nvPr>
        </p:nvGraphicFramePr>
        <p:xfrm>
          <a:off x="1716372" y="874644"/>
          <a:ext cx="8249263" cy="5724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103">
                  <a:extLst>
                    <a:ext uri="{9D8B030D-6E8A-4147-A177-3AD203B41FA5}">
                      <a16:colId xmlns:a16="http://schemas.microsoft.com/office/drawing/2014/main" val="874496740"/>
                    </a:ext>
                  </a:extLst>
                </a:gridCol>
                <a:gridCol w="1712111">
                  <a:extLst>
                    <a:ext uri="{9D8B030D-6E8A-4147-A177-3AD203B41FA5}">
                      <a16:colId xmlns:a16="http://schemas.microsoft.com/office/drawing/2014/main" val="3655121231"/>
                    </a:ext>
                  </a:extLst>
                </a:gridCol>
                <a:gridCol w="1551887">
                  <a:extLst>
                    <a:ext uri="{9D8B030D-6E8A-4147-A177-3AD203B41FA5}">
                      <a16:colId xmlns:a16="http://schemas.microsoft.com/office/drawing/2014/main" val="909352219"/>
                    </a:ext>
                  </a:extLst>
                </a:gridCol>
                <a:gridCol w="1686475">
                  <a:extLst>
                    <a:ext uri="{9D8B030D-6E8A-4147-A177-3AD203B41FA5}">
                      <a16:colId xmlns:a16="http://schemas.microsoft.com/office/drawing/2014/main" val="970185043"/>
                    </a:ext>
                  </a:extLst>
                </a:gridCol>
                <a:gridCol w="1510687">
                  <a:extLst>
                    <a:ext uri="{9D8B030D-6E8A-4147-A177-3AD203B41FA5}">
                      <a16:colId xmlns:a16="http://schemas.microsoft.com/office/drawing/2014/main" val="3613317966"/>
                    </a:ext>
                  </a:extLst>
                </a:gridCol>
              </a:tblGrid>
              <a:tr h="536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Current Status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Input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Expected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Output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Actual Output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Result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extLst>
                  <a:ext uri="{0D108BD9-81ED-4DB2-BD59-A6C34878D82A}">
                    <a16:rowId xmlns:a16="http://schemas.microsoft.com/office/drawing/2014/main" val="3983139585"/>
                  </a:ext>
                </a:extLst>
              </a:tr>
              <a:tr h="406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Book A Car Screen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Insert First Name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inserted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inserted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Correct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extLst>
                  <a:ext uri="{0D108BD9-81ED-4DB2-BD59-A6C34878D82A}">
                    <a16:rowId xmlns:a16="http://schemas.microsoft.com/office/drawing/2014/main" val="92884314"/>
                  </a:ext>
                </a:extLst>
              </a:tr>
              <a:tr h="1031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Book A Car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Screen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Insert Email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i.e. abc@gmail.com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inserted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inserted if satisfy validation otherwise it will give an error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correct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extLst>
                  <a:ext uri="{0D108BD9-81ED-4DB2-BD59-A6C34878D82A}">
                    <a16:rowId xmlns:a16="http://schemas.microsoft.com/office/drawing/2014/main" val="2273278529"/>
                  </a:ext>
                </a:extLst>
              </a:tr>
              <a:tr h="1031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Book A Car Screen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Insert Phone Number i.e.1234567890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The Data is inserted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inserted if satisfy validation otherwise it will give an error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correct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extLst>
                  <a:ext uri="{0D108BD9-81ED-4DB2-BD59-A6C34878D82A}">
                    <a16:rowId xmlns:a16="http://schemas.microsoft.com/office/drawing/2014/main" val="2621045105"/>
                  </a:ext>
                </a:extLst>
              </a:tr>
              <a:tr h="406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Book A Car Screen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Insert Vehicle Name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inserted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will be inserted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correct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extLst>
                  <a:ext uri="{0D108BD9-81ED-4DB2-BD59-A6C34878D82A}">
                    <a16:rowId xmlns:a16="http://schemas.microsoft.com/office/drawing/2014/main" val="415472773"/>
                  </a:ext>
                </a:extLst>
              </a:tr>
              <a:tr h="744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Book A Car Screen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Select book type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Book car/Test drive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The Data is inserted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The Data is inserted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correct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extLst>
                  <a:ext uri="{0D108BD9-81ED-4DB2-BD59-A6C34878D82A}">
                    <a16:rowId xmlns:a16="http://schemas.microsoft.com/office/drawing/2014/main" val="2648274650"/>
                  </a:ext>
                </a:extLst>
              </a:tr>
              <a:tr h="11607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Book A Car Screen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Click on Book Button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stored in DB if all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Field are filled up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The Data is not stored in DB if all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Field are filled up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Incorrect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(Fixed)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extLst>
                  <a:ext uri="{0D108BD9-81ED-4DB2-BD59-A6C34878D82A}">
                    <a16:rowId xmlns:a16="http://schemas.microsoft.com/office/drawing/2014/main" val="1174825355"/>
                  </a:ext>
                </a:extLst>
              </a:tr>
              <a:tr h="406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Book A Car Screen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Select payment 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inserted 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Data is inserted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correct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/>
                </a:tc>
                <a:extLst>
                  <a:ext uri="{0D108BD9-81ED-4DB2-BD59-A6C34878D82A}">
                    <a16:rowId xmlns:a16="http://schemas.microsoft.com/office/drawing/2014/main" val="401817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844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F80A2-0104-434A-BC02-A25E711D0D30}"/>
              </a:ext>
            </a:extLst>
          </p:cNvPr>
          <p:cNvSpPr txBox="1"/>
          <p:nvPr/>
        </p:nvSpPr>
        <p:spPr>
          <a:xfrm>
            <a:off x="2796208" y="345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Book a service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5F727C-9986-4197-8B2F-141E6587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95977"/>
              </p:ext>
            </p:extLst>
          </p:nvPr>
        </p:nvGraphicFramePr>
        <p:xfrm>
          <a:off x="1530003" y="1186101"/>
          <a:ext cx="8628410" cy="5326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550">
                  <a:extLst>
                    <a:ext uri="{9D8B030D-6E8A-4147-A177-3AD203B41FA5}">
                      <a16:colId xmlns:a16="http://schemas.microsoft.com/office/drawing/2014/main" val="1033362496"/>
                    </a:ext>
                  </a:extLst>
                </a:gridCol>
                <a:gridCol w="1789538">
                  <a:extLst>
                    <a:ext uri="{9D8B030D-6E8A-4147-A177-3AD203B41FA5}">
                      <a16:colId xmlns:a16="http://schemas.microsoft.com/office/drawing/2014/main" val="2981702302"/>
                    </a:ext>
                  </a:extLst>
                </a:gridCol>
                <a:gridCol w="1568565">
                  <a:extLst>
                    <a:ext uri="{9D8B030D-6E8A-4147-A177-3AD203B41FA5}">
                      <a16:colId xmlns:a16="http://schemas.microsoft.com/office/drawing/2014/main" val="3756865341"/>
                    </a:ext>
                  </a:extLst>
                </a:gridCol>
                <a:gridCol w="2437669">
                  <a:extLst>
                    <a:ext uri="{9D8B030D-6E8A-4147-A177-3AD203B41FA5}">
                      <a16:colId xmlns:a16="http://schemas.microsoft.com/office/drawing/2014/main" val="1112283127"/>
                    </a:ext>
                  </a:extLst>
                </a:gridCol>
                <a:gridCol w="1110088">
                  <a:extLst>
                    <a:ext uri="{9D8B030D-6E8A-4147-A177-3AD203B41FA5}">
                      <a16:colId xmlns:a16="http://schemas.microsoft.com/office/drawing/2014/main" val="796612198"/>
                    </a:ext>
                  </a:extLst>
                </a:gridCol>
              </a:tblGrid>
              <a:tr h="6792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Current Status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Input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Expected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Output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Actual Output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Result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152747"/>
                  </a:ext>
                </a:extLst>
              </a:tr>
              <a:tr h="5266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Screen of Book A Service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Insert First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Data is inserted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Data is inserted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Correct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6576"/>
                  </a:ext>
                </a:extLst>
              </a:tr>
              <a:tr h="7959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Screen of Book A Service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Insert Email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i.e. abc@gmail.com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is inserted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is inserted if satisfy validation otherwise it will give an error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correct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42388"/>
                  </a:ext>
                </a:extLst>
              </a:tr>
              <a:tr h="7959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Screen of Book A Service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Insert Phone Number i.e.1234567890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is inserted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is inserted if satisfy validation otherwise it will give an error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correct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504072"/>
                  </a:ext>
                </a:extLst>
              </a:tr>
              <a:tr h="5266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Screen of Book A Service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Insert Interested Model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is inserted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will be inserted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correct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249709"/>
                  </a:ext>
                </a:extLst>
              </a:tr>
              <a:tr h="5266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Screen of Book A Service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Select service 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is inserted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Data is inserted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correct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876272"/>
                  </a:ext>
                </a:extLst>
              </a:tr>
              <a:tr h="5266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Screen of Book A Service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Select payment 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Data is inserted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is inserted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correct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353875"/>
                  </a:ext>
                </a:extLst>
              </a:tr>
              <a:tr h="948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Screen of Book A Service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Click on Book Button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Data is stored in DB if all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Field are filled up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The Data is not stored in DB if all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Field are filled up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Incorrect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(Fixed)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06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927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B38CAF-DF74-4AC8-9BED-EADD82C2A980}"/>
              </a:ext>
            </a:extLst>
          </p:cNvPr>
          <p:cNvSpPr txBox="1"/>
          <p:nvPr/>
        </p:nvSpPr>
        <p:spPr>
          <a:xfrm>
            <a:off x="2584174" y="345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Feedback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67598C-80DF-422F-82CF-12014240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76706"/>
              </p:ext>
            </p:extLst>
          </p:nvPr>
        </p:nvGraphicFramePr>
        <p:xfrm>
          <a:off x="2087107" y="2147698"/>
          <a:ext cx="8017785" cy="2562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3379">
                  <a:extLst>
                    <a:ext uri="{9D8B030D-6E8A-4147-A177-3AD203B41FA5}">
                      <a16:colId xmlns:a16="http://schemas.microsoft.com/office/drawing/2014/main" val="63197639"/>
                    </a:ext>
                  </a:extLst>
                </a:gridCol>
                <a:gridCol w="1603379">
                  <a:extLst>
                    <a:ext uri="{9D8B030D-6E8A-4147-A177-3AD203B41FA5}">
                      <a16:colId xmlns:a16="http://schemas.microsoft.com/office/drawing/2014/main" val="2440079486"/>
                    </a:ext>
                  </a:extLst>
                </a:gridCol>
                <a:gridCol w="1603379">
                  <a:extLst>
                    <a:ext uri="{9D8B030D-6E8A-4147-A177-3AD203B41FA5}">
                      <a16:colId xmlns:a16="http://schemas.microsoft.com/office/drawing/2014/main" val="2799748108"/>
                    </a:ext>
                  </a:extLst>
                </a:gridCol>
                <a:gridCol w="1603379">
                  <a:extLst>
                    <a:ext uri="{9D8B030D-6E8A-4147-A177-3AD203B41FA5}">
                      <a16:colId xmlns:a16="http://schemas.microsoft.com/office/drawing/2014/main" val="601981578"/>
                    </a:ext>
                  </a:extLst>
                </a:gridCol>
                <a:gridCol w="1604269">
                  <a:extLst>
                    <a:ext uri="{9D8B030D-6E8A-4147-A177-3AD203B41FA5}">
                      <a16:colId xmlns:a16="http://schemas.microsoft.com/office/drawing/2014/main" val="1949215082"/>
                    </a:ext>
                  </a:extLst>
                </a:gridCol>
              </a:tblGrid>
              <a:tr h="144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Current Status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Input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Expected</a:t>
                      </a:r>
                      <a:endParaRPr lang="en-IN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Output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Actual Output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Result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633004"/>
                  </a:ext>
                </a:extLst>
              </a:tr>
              <a:tr h="1119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feedback Screen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Insert Feedback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The Data is inserted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The Data is inserted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Correct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146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169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0FC4D9-9E67-42F2-8B74-AD13FC6E1B4B}"/>
              </a:ext>
            </a:extLst>
          </p:cNvPr>
          <p:cNvSpPr txBox="1"/>
          <p:nvPr/>
        </p:nvSpPr>
        <p:spPr>
          <a:xfrm>
            <a:off x="-1086678" y="1541382"/>
            <a:ext cx="8984974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3330" marR="847090">
              <a:spcBef>
                <a:spcPts val="100"/>
              </a:spcBef>
            </a:pPr>
            <a:r>
              <a:rPr lang="en-IN" sz="2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Database Management System, Bharat </a:t>
            </a:r>
            <a:r>
              <a:rPr lang="en-IN" sz="2400" b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V.Chawda</a:t>
            </a:r>
            <a:endParaRPr lang="en-IN" sz="2400" b="1" dirty="0">
              <a:solidFill>
                <a:schemeClr val="bg1"/>
              </a:solidFill>
              <a:effectLst/>
              <a:latin typeface="Carlito"/>
              <a:ea typeface="Carlito"/>
              <a:cs typeface="Carlito"/>
            </a:endParaRPr>
          </a:p>
          <a:p>
            <a:pPr marL="1243330" marR="847090">
              <a:spcBef>
                <a:spcPts val="100"/>
              </a:spcBef>
            </a:pPr>
            <a:r>
              <a:rPr lang="en-IN" sz="2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Advance Management System, Bharat V. </a:t>
            </a:r>
            <a:r>
              <a:rPr lang="en-IN" sz="2400" b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Chawda</a:t>
            </a:r>
            <a:endParaRPr lang="en-IN" sz="2400" b="1" dirty="0">
              <a:solidFill>
                <a:schemeClr val="bg1"/>
              </a:solidFill>
              <a:effectLst/>
              <a:latin typeface="Carlito"/>
              <a:ea typeface="Carlito"/>
              <a:cs typeface="Carlito"/>
            </a:endParaRPr>
          </a:p>
          <a:p>
            <a:pPr marL="1243330" marR="847090">
              <a:spcBef>
                <a:spcPts val="100"/>
              </a:spcBef>
            </a:pPr>
            <a:r>
              <a:rPr lang="en-IN" sz="2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en-US" sz="2400" b="0" dirty="0">
                <a:solidFill>
                  <a:schemeClr val="bg1"/>
                </a:solidFill>
                <a:effectLst/>
                <a:latin typeface="Carlito"/>
                <a:ea typeface="Carlito"/>
                <a:cs typeface="Carlito"/>
              </a:rPr>
              <a:t>Fundamental of software engineering, 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arlito"/>
                <a:ea typeface="Carlito"/>
                <a:cs typeface="Carlito"/>
              </a:rPr>
              <a:t>Rajib</a:t>
            </a:r>
            <a:r>
              <a:rPr lang="en-US" sz="2400" b="0" dirty="0">
                <a:solidFill>
                  <a:schemeClr val="bg1"/>
                </a:solidFill>
                <a:effectLst/>
                <a:latin typeface="Carlito"/>
                <a:ea typeface="Carlito"/>
                <a:cs typeface="Carlito"/>
              </a:rPr>
              <a:t> mall</a:t>
            </a:r>
            <a:endParaRPr lang="en-IN" sz="2400" b="1" dirty="0">
              <a:solidFill>
                <a:schemeClr val="bg1"/>
              </a:solidFill>
              <a:effectLst/>
              <a:latin typeface="Carlito"/>
              <a:ea typeface="Carlito"/>
              <a:cs typeface="Carlito"/>
            </a:endParaRPr>
          </a:p>
          <a:p>
            <a:pPr marL="1243330" marR="847090">
              <a:spcBef>
                <a:spcPts val="100"/>
              </a:spcBef>
            </a:pPr>
            <a:r>
              <a:rPr lang="en-IN" sz="2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Advance Data base Management System</a:t>
            </a:r>
            <a:endParaRPr lang="en-IN" sz="2400" b="1" dirty="0">
              <a:solidFill>
                <a:schemeClr val="bg1"/>
              </a:solidFill>
              <a:effectLst/>
              <a:latin typeface="Carlito"/>
              <a:ea typeface="Carlito"/>
              <a:cs typeface="Carlito"/>
            </a:endParaRPr>
          </a:p>
          <a:p>
            <a:pPr marL="1243330" marR="847090">
              <a:spcBef>
                <a:spcPts val="100"/>
              </a:spcBef>
            </a:pPr>
            <a:r>
              <a:rPr lang="en-IN" sz="2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Mobile computing and development, J. B. Patel</a:t>
            </a:r>
            <a:endParaRPr lang="en-IN" sz="2400" b="1" dirty="0">
              <a:solidFill>
                <a:schemeClr val="bg1"/>
              </a:solidFill>
              <a:effectLst/>
              <a:latin typeface="Carlito"/>
              <a:ea typeface="Carlito"/>
              <a:cs typeface="Carlito"/>
            </a:endParaRPr>
          </a:p>
          <a:p>
            <a:pPr marL="1243330" marR="847090">
              <a:spcBef>
                <a:spcPts val="100"/>
              </a:spcBef>
            </a:pPr>
            <a:r>
              <a:rPr lang="en-IN" sz="2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Advance java programming</a:t>
            </a:r>
            <a:endParaRPr lang="en-IN" sz="2400" b="1" dirty="0">
              <a:solidFill>
                <a:schemeClr val="bg1"/>
              </a:solidFill>
              <a:effectLst/>
              <a:latin typeface="Carlito"/>
              <a:ea typeface="Carlito"/>
              <a:cs typeface="Carlito"/>
            </a:endParaRPr>
          </a:p>
          <a:p>
            <a:pPr marL="1243330" marR="847090">
              <a:spcBef>
                <a:spcPts val="100"/>
              </a:spcBef>
            </a:pPr>
            <a:endParaRPr lang="en-IN" sz="24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85D5-D359-4C15-9E40-22F59D683173}"/>
              </a:ext>
            </a:extLst>
          </p:cNvPr>
          <p:cNvSpPr txBox="1"/>
          <p:nvPr/>
        </p:nvSpPr>
        <p:spPr>
          <a:xfrm>
            <a:off x="284923" y="4461006"/>
            <a:ext cx="6639338" cy="2297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3330" marR="847090">
              <a:spcBef>
                <a:spcPts val="100"/>
              </a:spcBef>
            </a:pP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2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</a:t>
            </a:r>
            <a:endParaRPr lang="en-IN" sz="2800" b="1" dirty="0">
              <a:solidFill>
                <a:schemeClr val="bg1"/>
              </a:solidFill>
              <a:effectLst/>
              <a:latin typeface="Carlito"/>
              <a:ea typeface="Carlito"/>
              <a:cs typeface="Carlito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www.computerscienceknowledge.com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1A0DA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Android App Development Fundamentals for Beginners ...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Android Tutorial - </a:t>
            </a:r>
            <a:r>
              <a:rPr lang="en-IN" sz="1800" b="1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Tutorialspoint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IN" sz="1800" b="1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Android Connect MySQL Database Programmatically ...</a:t>
            </a:r>
            <a:endParaRPr lang="en-IN" sz="12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 </a:t>
            </a:r>
            <a:endParaRPr lang="en-IN" sz="12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C37F0-9882-41B3-B68B-A21E7DA77B05}"/>
              </a:ext>
            </a:extLst>
          </p:cNvPr>
          <p:cNvSpPr txBox="1"/>
          <p:nvPr/>
        </p:nvSpPr>
        <p:spPr>
          <a:xfrm>
            <a:off x="523462" y="650221"/>
            <a:ext cx="6639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58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031DB-1639-4ECB-89D9-C7DE989DD080}"/>
              </a:ext>
            </a:extLst>
          </p:cNvPr>
          <p:cNvSpPr txBox="1"/>
          <p:nvPr/>
        </p:nvSpPr>
        <p:spPr>
          <a:xfrm>
            <a:off x="715617" y="7827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 this application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BE23D-D4F2-4369-A601-A8A3BBB9456F}"/>
              </a:ext>
            </a:extLst>
          </p:cNvPr>
          <p:cNvSpPr txBox="1"/>
          <p:nvPr/>
        </p:nvSpPr>
        <p:spPr>
          <a:xfrm>
            <a:off x="159026" y="2287514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Forgot password ( OTP Section )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About payment ( currently radio buttons are available but try to make it update and complete.</a:t>
            </a:r>
          </a:p>
        </p:txBody>
      </p:sp>
    </p:spTree>
    <p:extLst>
      <p:ext uri="{BB962C8B-B14F-4D97-AF65-F5344CB8AC3E}">
        <p14:creationId xmlns:p14="http://schemas.microsoft.com/office/powerpoint/2010/main" val="387962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D7D83-E622-4451-92D5-13035DE1F3F3}"/>
              </a:ext>
            </a:extLst>
          </p:cNvPr>
          <p:cNvSpPr txBox="1"/>
          <p:nvPr/>
        </p:nvSpPr>
        <p:spPr>
          <a:xfrm>
            <a:off x="583096" y="3454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during project  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394F3-C2FF-44F3-85B2-B9A717FC5FA9}"/>
              </a:ext>
            </a:extLst>
          </p:cNvPr>
          <p:cNvSpPr txBox="1"/>
          <p:nvPr/>
        </p:nvSpPr>
        <p:spPr>
          <a:xfrm>
            <a:off x="583096" y="1663870"/>
            <a:ext cx="6096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Team work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Divide work when you are confused.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Interaction with team member is needed.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Be helpful to each other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Motivate to each other when you can’t understand what to do.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Learning coding in android studio.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Never open your code in another version of android software instead of current working.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Always store your work in pen drive or keep another copy of it.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lvl="0" algn="just"/>
            <a:endParaRPr lang="en-US" sz="2400" dirty="0">
              <a:solidFill>
                <a:schemeClr val="bg1"/>
              </a:solidFill>
            </a:endParaRPr>
          </a:p>
          <a:p>
            <a:pPr lvl="0" algn="just"/>
            <a:endParaRPr lang="en-US" sz="2400" dirty="0">
              <a:solidFill>
                <a:schemeClr val="bg1"/>
              </a:solidFill>
            </a:endParaRPr>
          </a:p>
          <a:p>
            <a:pPr lvl="0" algn="just"/>
            <a:endParaRPr lang="en-US" sz="2400" dirty="0">
              <a:solidFill>
                <a:schemeClr val="bg1"/>
              </a:solidFill>
            </a:endParaRPr>
          </a:p>
          <a:p>
            <a:pPr lvl="0" algn="just"/>
            <a:endParaRPr lang="en-US" sz="2400" dirty="0">
              <a:solidFill>
                <a:schemeClr val="bg1"/>
              </a:solidFill>
            </a:endParaRPr>
          </a:p>
          <a:p>
            <a:pPr lvl="0" algn="just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78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0D51E0-9748-47CD-BE1C-4A94BE06400E}"/>
              </a:ext>
            </a:extLst>
          </p:cNvPr>
          <p:cNvSpPr/>
          <p:nvPr/>
        </p:nvSpPr>
        <p:spPr>
          <a:xfrm>
            <a:off x="391553" y="4796720"/>
            <a:ext cx="570444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0000" b="1" u="sng" dirty="0">
                <a:ln/>
                <a:solidFill>
                  <a:schemeClr val="accent3"/>
                </a:solidFill>
              </a:rPr>
              <a:t>Thank you</a:t>
            </a:r>
            <a:endParaRPr lang="en-IN" sz="10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398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D5AA2-FCE0-4CD1-A92A-FDACA16AD929}"/>
              </a:ext>
            </a:extLst>
          </p:cNvPr>
          <p:cNvSpPr txBox="1"/>
          <p:nvPr/>
        </p:nvSpPr>
        <p:spPr>
          <a:xfrm>
            <a:off x="357808" y="411682"/>
            <a:ext cx="66658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Screen </a:t>
            </a:r>
            <a:endParaRPr lang="en-IN" sz="32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A62F1-0A77-45E0-86F7-7B787479D288}"/>
              </a:ext>
            </a:extLst>
          </p:cNvPr>
          <p:cNvSpPr txBox="1"/>
          <p:nvPr/>
        </p:nvSpPr>
        <p:spPr>
          <a:xfrm>
            <a:off x="185529" y="20816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You’ll get message if your password is wrong while logging.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</a:rPr>
              <a:t>Message is “password Incorrect”</a:t>
            </a:r>
          </a:p>
          <a:p>
            <a:pPr lvl="0" algn="just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49B21-B9F4-44BE-AE0E-D237DBBAB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1" y="0"/>
            <a:ext cx="319325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BF8D7D5-05ED-483F-9631-33293F3C23F8}"/>
              </a:ext>
            </a:extLst>
          </p:cNvPr>
          <p:cNvSpPr/>
          <p:nvPr/>
        </p:nvSpPr>
        <p:spPr>
          <a:xfrm>
            <a:off x="9607825" y="5340626"/>
            <a:ext cx="2040835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37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F043CA-6FC1-482F-A314-E916866BD936}"/>
              </a:ext>
            </a:extLst>
          </p:cNvPr>
          <p:cNvSpPr txBox="1"/>
          <p:nvPr/>
        </p:nvSpPr>
        <p:spPr>
          <a:xfrm>
            <a:off x="609600" y="50444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screen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7018D-B26D-4849-BE82-DDEADB66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61" y="0"/>
            <a:ext cx="319325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D7EA8-19D5-4874-890B-BDCABD49B225}"/>
              </a:ext>
            </a:extLst>
          </p:cNvPr>
          <p:cNvSpPr txBox="1"/>
          <p:nvPr/>
        </p:nvSpPr>
        <p:spPr>
          <a:xfrm>
            <a:off x="152140" y="1595021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After clicking on the forgot password from login screen, following screen will be shown.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In this screen user have to write his/her email and then the OTP will sent to their email.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After getting OTP user have to write OTP in “Enter OTP” field.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And then Click on the verify OTP button.</a:t>
            </a:r>
          </a:p>
          <a:p>
            <a:pPr lvl="0" algn="just"/>
            <a:endParaRPr lang="en-US" sz="2800" dirty="0">
              <a:solidFill>
                <a:schemeClr val="bg1"/>
              </a:solidFill>
            </a:endParaRPr>
          </a:p>
          <a:p>
            <a:pPr lvl="0" algn="just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6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AC409-34A5-479F-916B-3657EE33B5D2}"/>
              </a:ext>
            </a:extLst>
          </p:cNvPr>
          <p:cNvSpPr txBox="1"/>
          <p:nvPr/>
        </p:nvSpPr>
        <p:spPr>
          <a:xfrm>
            <a:off x="1139687" y="35867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screen </a:t>
            </a:r>
            <a:endParaRPr lang="en-IN" sz="32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736B-FAA6-4F4B-8D6A-1FF2C73FC187}"/>
              </a:ext>
            </a:extLst>
          </p:cNvPr>
          <p:cNvSpPr txBox="1"/>
          <p:nvPr/>
        </p:nvSpPr>
        <p:spPr>
          <a:xfrm>
            <a:off x="198783" y="1592999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In this screen we collect data of new users.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This screen contains following fields: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Username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Email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Password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Confirm password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Contact number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Address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8503E-70F5-45F1-B5EF-BA84357C8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12" y="0"/>
            <a:ext cx="31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3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698A7-2AF6-4D35-BE18-C0DC9EB7C491}"/>
              </a:ext>
            </a:extLst>
          </p:cNvPr>
          <p:cNvSpPr txBox="1"/>
          <p:nvPr/>
        </p:nvSpPr>
        <p:spPr>
          <a:xfrm>
            <a:off x="410818" y="3719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87447-28AD-4E9F-B657-67866E6C08FF}"/>
              </a:ext>
            </a:extLst>
          </p:cNvPr>
          <p:cNvSpPr txBox="1"/>
          <p:nvPr/>
        </p:nvSpPr>
        <p:spPr>
          <a:xfrm>
            <a:off x="410818" y="1483502"/>
            <a:ext cx="516834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You’ll get message if you don’t fill any field and click on the Register Button.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Message is “Fill all required details”.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If don’t enter the same password in confirm password field then it will give you message.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Message is “Password must be same”.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lvl="0" algn="just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B2550-A8CB-4BA9-9539-FA383B4D5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44" y="0"/>
            <a:ext cx="3193256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52ACB7-D0F2-40FF-84DF-C7D674FB9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35" y="0"/>
            <a:ext cx="3193256" cy="685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AB28CFD-C9E0-4C18-8BBF-BD6E20A53E1C}"/>
              </a:ext>
            </a:extLst>
          </p:cNvPr>
          <p:cNvSpPr/>
          <p:nvPr/>
        </p:nvSpPr>
        <p:spPr>
          <a:xfrm>
            <a:off x="9607825" y="5340626"/>
            <a:ext cx="2040835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06898-B10B-40ED-8C81-BB2560A0C3B4}"/>
              </a:ext>
            </a:extLst>
          </p:cNvPr>
          <p:cNvSpPr/>
          <p:nvPr/>
        </p:nvSpPr>
        <p:spPr>
          <a:xfrm>
            <a:off x="6414569" y="5340626"/>
            <a:ext cx="2040835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45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6100A6-704A-4683-B769-B768F2247140}"/>
              </a:ext>
            </a:extLst>
          </p:cNvPr>
          <p:cNvSpPr txBox="1"/>
          <p:nvPr/>
        </p:nvSpPr>
        <p:spPr>
          <a:xfrm>
            <a:off x="331304" y="1863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screen </a:t>
            </a:r>
            <a:endParaRPr lang="en-IN" sz="2800" b="1" i="1" u="sng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253C9-7288-4382-9953-18ACE1286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89" y="0"/>
            <a:ext cx="319325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CCF41-6C41-4998-B4EF-5C88596353AA}"/>
              </a:ext>
            </a:extLst>
          </p:cNvPr>
          <p:cNvSpPr txBox="1"/>
          <p:nvPr/>
        </p:nvSpPr>
        <p:spPr>
          <a:xfrm>
            <a:off x="331304" y="1733517"/>
            <a:ext cx="481053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After click on register button it will take while to processing.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As shown in this screen.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When all details are correct then user get message as shown in red circle.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Message is “User registered”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lvl="0" algn="just"/>
            <a:endParaRPr lang="en-US" sz="2800" dirty="0">
              <a:solidFill>
                <a:schemeClr val="bg1"/>
              </a:solidFill>
            </a:endParaRPr>
          </a:p>
          <a:p>
            <a:pPr lvl="0" algn="just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BD607-AC13-458F-B790-4D3642138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43" y="0"/>
            <a:ext cx="319325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48174C-AA7A-4317-B080-35009BA93835}"/>
              </a:ext>
            </a:extLst>
          </p:cNvPr>
          <p:cNvSpPr/>
          <p:nvPr/>
        </p:nvSpPr>
        <p:spPr>
          <a:xfrm>
            <a:off x="9588210" y="5340626"/>
            <a:ext cx="2040835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25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2359</Words>
  <Application>Microsoft Office PowerPoint</Application>
  <PresentationFormat>Widescreen</PresentationFormat>
  <Paragraphs>450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Carlito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Hetvi</dc:creator>
  <cp:lastModifiedBy>Harsh Shah</cp:lastModifiedBy>
  <cp:revision>92</cp:revision>
  <dcterms:created xsi:type="dcterms:W3CDTF">2021-04-24T07:14:23Z</dcterms:created>
  <dcterms:modified xsi:type="dcterms:W3CDTF">2021-04-29T09:16:51Z</dcterms:modified>
</cp:coreProperties>
</file>