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Source Code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445A5A1-B83E-4EA2-B1D3-32AAF111CF10}">
  <a:tblStyle styleId="{6445A5A1-B83E-4EA2-B1D3-32AAF111CF10}"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1.jpg"/><Relationship Id="rId4" Type="http://schemas.openxmlformats.org/officeDocument/2006/relationships/image" Target="../media/image0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3.jpg"/><Relationship Id="rId4"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46675" y="421225"/>
            <a:ext cx="9144000" cy="1037100"/>
          </a:xfrm>
          <a:prstGeom prst="rect">
            <a:avLst/>
          </a:prstGeom>
        </p:spPr>
        <p:txBody>
          <a:bodyPr anchorCtr="0" anchor="b" bIns="91425" lIns="91425" rIns="91425" tIns="91425">
            <a:noAutofit/>
          </a:bodyPr>
          <a:lstStyle/>
          <a:p>
            <a:pPr lvl="0">
              <a:spcBef>
                <a:spcPts val="0"/>
              </a:spcBef>
              <a:buNone/>
            </a:pPr>
            <a:r>
              <a:rPr lang="en" sz="3600"/>
              <a:t>A Semantic Question </a:t>
            </a:r>
            <a:r>
              <a:rPr lang="en" sz="3600"/>
              <a:t>A</a:t>
            </a:r>
            <a:r>
              <a:rPr lang="en" sz="3600"/>
              <a:t>nswering Framework</a:t>
            </a:r>
          </a:p>
        </p:txBody>
      </p:sp>
      <p:sp>
        <p:nvSpPr>
          <p:cNvPr id="68" name="Shape 68"/>
          <p:cNvSpPr txBox="1"/>
          <p:nvPr>
            <p:ph idx="1" type="subTitle"/>
          </p:nvPr>
        </p:nvSpPr>
        <p:spPr>
          <a:xfrm>
            <a:off x="308900" y="2926350"/>
            <a:ext cx="5557800" cy="1972200"/>
          </a:xfrm>
          <a:prstGeom prst="rect">
            <a:avLst/>
          </a:prstGeom>
        </p:spPr>
        <p:txBody>
          <a:bodyPr anchorCtr="0" anchor="t" bIns="91425" lIns="91425" rIns="91425" tIns="91425">
            <a:noAutofit/>
          </a:bodyPr>
          <a:lstStyle/>
          <a:p>
            <a:pPr indent="457200" lvl="0" rtl="0">
              <a:spcBef>
                <a:spcPts val="0"/>
              </a:spcBef>
              <a:buNone/>
            </a:pPr>
            <a:r>
              <a:rPr lang="en"/>
              <a:t>Group Members - </a:t>
            </a:r>
          </a:p>
          <a:p>
            <a:pPr indent="457200" lvl="0">
              <a:spcBef>
                <a:spcPts val="0"/>
              </a:spcBef>
              <a:buNone/>
            </a:pPr>
            <a:r>
              <a:rPr lang="en"/>
              <a:t>Harsh Shah					IIT2014071</a:t>
            </a:r>
          </a:p>
          <a:p>
            <a:pPr indent="457200" lvl="0">
              <a:spcBef>
                <a:spcPts val="0"/>
              </a:spcBef>
              <a:buNone/>
            </a:pPr>
            <a:r>
              <a:rPr lang="en"/>
              <a:t>Mohneesh Khaneja			IIT2014041</a:t>
            </a:r>
          </a:p>
          <a:p>
            <a:pPr indent="457200" lvl="0">
              <a:spcBef>
                <a:spcPts val="0"/>
              </a:spcBef>
              <a:buNone/>
            </a:pPr>
            <a:r>
              <a:rPr lang="en"/>
              <a:t>Yash Jain					IIT2014043</a:t>
            </a:r>
          </a:p>
          <a:p>
            <a:pPr indent="457200" lvl="0">
              <a:spcBef>
                <a:spcPts val="0"/>
              </a:spcBef>
              <a:buNone/>
            </a:pPr>
            <a:r>
              <a:rPr lang="en"/>
              <a:t>Anupam Jaiswal				IIT2014038</a:t>
            </a:r>
          </a:p>
          <a:p>
            <a:pPr indent="457200" lvl="0">
              <a:spcBef>
                <a:spcPts val="0"/>
              </a:spcBef>
              <a:buNone/>
            </a:pPr>
            <a:r>
              <a:rPr lang="en"/>
              <a:t>Anujraaj Goyal				IIM2014002</a:t>
            </a:r>
          </a:p>
        </p:txBody>
      </p:sp>
      <p:sp>
        <p:nvSpPr>
          <p:cNvPr id="69" name="Shape 69"/>
          <p:cNvSpPr txBox="1"/>
          <p:nvPr/>
        </p:nvSpPr>
        <p:spPr>
          <a:xfrm>
            <a:off x="1702850" y="1667850"/>
            <a:ext cx="6286500" cy="5016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Roboto"/>
                <a:ea typeface="Roboto"/>
                <a:cs typeface="Roboto"/>
                <a:sym typeface="Roboto"/>
              </a:rPr>
              <a:t>Project Supervisor	-	Prof. U. S. Tiwary</a:t>
            </a:r>
          </a:p>
        </p:txBody>
      </p:sp>
      <p:sp>
        <p:nvSpPr>
          <p:cNvPr id="70" name="Shape 70"/>
          <p:cNvSpPr txBox="1"/>
          <p:nvPr/>
        </p:nvSpPr>
        <p:spPr>
          <a:xfrm>
            <a:off x="1407800" y="2169450"/>
            <a:ext cx="6839400" cy="756900"/>
          </a:xfrm>
          <a:prstGeom prst="rect">
            <a:avLst/>
          </a:prstGeom>
          <a:noFill/>
          <a:ln>
            <a:noFill/>
          </a:ln>
        </p:spPr>
        <p:txBody>
          <a:bodyPr anchorCtr="0" anchor="t" bIns="91425" lIns="91425" rIns="91425" tIns="91425">
            <a:noAutofit/>
          </a:bodyPr>
          <a:lstStyle/>
          <a:p>
            <a:pPr indent="0" lvl="0" marL="0">
              <a:spcBef>
                <a:spcPts val="0"/>
              </a:spcBef>
              <a:buNone/>
            </a:pPr>
            <a:r>
              <a:rPr lang="en" sz="2400">
                <a:solidFill>
                  <a:schemeClr val="lt1"/>
                </a:solidFill>
                <a:latin typeface="Roboto"/>
                <a:ea typeface="Roboto"/>
                <a:cs typeface="Roboto"/>
                <a:sym typeface="Roboto"/>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idx="1" type="body"/>
          </p:nvPr>
        </p:nvSpPr>
        <p:spPr>
          <a:xfrm>
            <a:off x="57150" y="4696825"/>
            <a:ext cx="8382000" cy="446700"/>
          </a:xfrm>
          <a:prstGeom prst="rect">
            <a:avLst/>
          </a:prstGeom>
        </p:spPr>
        <p:txBody>
          <a:bodyPr anchorCtr="0" anchor="ctr" bIns="91425" lIns="91425" rIns="91425" tIns="91425">
            <a:noAutofit/>
          </a:bodyPr>
          <a:lstStyle/>
          <a:p>
            <a:pPr lvl="0" rtl="0">
              <a:spcBef>
                <a:spcPts val="0"/>
              </a:spcBef>
              <a:buNone/>
            </a:pPr>
            <a:r>
              <a:rPr lang="en"/>
              <a:t>Algorithm for Natural Language Question to SPARQL Queries</a:t>
            </a:r>
          </a:p>
        </p:txBody>
      </p:sp>
      <p:sp>
        <p:nvSpPr>
          <p:cNvPr id="125" name="Shape 125"/>
          <p:cNvSpPr txBox="1"/>
          <p:nvPr/>
        </p:nvSpPr>
        <p:spPr>
          <a:xfrm>
            <a:off x="1914450" y="850175"/>
            <a:ext cx="4667400" cy="31965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Input: Natural language question</a:t>
            </a:r>
          </a:p>
          <a:p>
            <a:pPr lvl="0" rtl="0">
              <a:spcBef>
                <a:spcPts val="0"/>
              </a:spcBef>
              <a:buNone/>
            </a:pPr>
            <a:r>
              <a:rPr lang="en">
                <a:latin typeface="Source Code Pro"/>
                <a:ea typeface="Source Code Pro"/>
                <a:cs typeface="Source Code Pro"/>
                <a:sym typeface="Source Code Pro"/>
              </a:rPr>
              <a:t>Output: Precise answer</a:t>
            </a:r>
          </a:p>
          <a:p>
            <a:pPr lvl="0" rt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AutoNum type="arabicPeriod"/>
            </a:pPr>
            <a:r>
              <a:rPr lang="en">
                <a:latin typeface="Source Code Pro"/>
                <a:ea typeface="Source Code Pro"/>
                <a:cs typeface="Source Code Pro"/>
                <a:sym typeface="Source Code Pro"/>
              </a:rPr>
              <a:t>question understanding </a:t>
            </a:r>
          </a:p>
          <a:p>
            <a:pPr indent="-228600" lvl="1" marL="914400" rtl="0">
              <a:spcBef>
                <a:spcPts val="0"/>
              </a:spcBef>
              <a:buFont typeface="Source Code Pro"/>
              <a:buAutoNum type="alphaLcPeriod"/>
            </a:pPr>
            <a:r>
              <a:rPr lang="en">
                <a:latin typeface="Source Code Pro"/>
                <a:ea typeface="Source Code Pro"/>
                <a:cs typeface="Source Code Pro"/>
                <a:sym typeface="Source Code Pro"/>
              </a:rPr>
              <a:t>NLP of input question </a:t>
            </a:r>
          </a:p>
          <a:p>
            <a:pPr indent="-228600" lvl="1" marL="914400" rtl="0">
              <a:spcBef>
                <a:spcPts val="0"/>
              </a:spcBef>
              <a:buFont typeface="Source Code Pro"/>
              <a:buAutoNum type="alphaLcPeriod"/>
            </a:pPr>
            <a:r>
              <a:rPr lang="en">
                <a:latin typeface="Source Code Pro"/>
                <a:ea typeface="Source Code Pro"/>
                <a:cs typeface="Source Code Pro"/>
                <a:sym typeface="Source Code Pro"/>
              </a:rPr>
              <a:t>answer type/answer type term detection </a:t>
            </a:r>
          </a:p>
          <a:p>
            <a:pPr indent="-228600" lvl="0" marL="457200" rtl="0">
              <a:spcBef>
                <a:spcPts val="0"/>
              </a:spcBef>
              <a:buFont typeface="Source Code Pro"/>
              <a:buAutoNum type="arabicPeriod"/>
            </a:pPr>
            <a:r>
              <a:rPr lang="en">
                <a:latin typeface="Source Code Pro"/>
                <a:ea typeface="Source Code Pro"/>
                <a:cs typeface="Source Code Pro"/>
                <a:sym typeface="Source Code Pro"/>
              </a:rPr>
              <a:t>SPARQL query formulation </a:t>
            </a:r>
          </a:p>
          <a:p>
            <a:pPr indent="-228600" lvl="0" marL="457200" rtl="0">
              <a:spcBef>
                <a:spcPts val="0"/>
              </a:spcBef>
              <a:buFont typeface="Source Code Pro"/>
              <a:buAutoNum type="arabicPeriod"/>
            </a:pPr>
            <a:r>
              <a:rPr lang="en">
                <a:latin typeface="Source Code Pro"/>
                <a:ea typeface="Source Code Pro"/>
                <a:cs typeface="Source Code Pro"/>
                <a:sym typeface="Source Code Pro"/>
              </a:rPr>
              <a:t>Query the RDF store </a:t>
            </a:r>
          </a:p>
          <a:p>
            <a:pPr indent="-228600" lvl="0" marL="457200" rtl="0">
              <a:spcBef>
                <a:spcPts val="0"/>
              </a:spcBef>
              <a:buFont typeface="Source Code Pro"/>
              <a:buAutoNum type="arabicPeriod"/>
            </a:pPr>
            <a:r>
              <a:rPr lang="en">
                <a:latin typeface="Source Code Pro"/>
                <a:ea typeface="Source Code Pro"/>
                <a:cs typeface="Source Code Pro"/>
                <a:sym typeface="Source Code Pro"/>
              </a:rPr>
              <a:t>If answer(s) found,</a:t>
            </a:r>
          </a:p>
          <a:p>
            <a:pPr indent="0" lvl="0" marL="457200" rtl="0">
              <a:spcBef>
                <a:spcPts val="0"/>
              </a:spcBef>
              <a:buNone/>
            </a:pPr>
            <a:r>
              <a:rPr lang="en">
                <a:latin typeface="Source Code Pro"/>
                <a:ea typeface="Source Code Pro"/>
                <a:cs typeface="Source Code Pro"/>
                <a:sym typeface="Source Code Pro"/>
              </a:rPr>
              <a:t>return answers sorted by confidence </a:t>
            </a:r>
          </a:p>
          <a:p>
            <a:pPr indent="0" lvl="0" marL="457200" rtl="0">
              <a:spcBef>
                <a:spcPts val="0"/>
              </a:spcBef>
              <a:buNone/>
            </a:pPr>
            <a:r>
              <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graphicFrame>
        <p:nvGraphicFramePr>
          <p:cNvPr id="130" name="Shape 130"/>
          <p:cNvGraphicFramePr/>
          <p:nvPr/>
        </p:nvGraphicFramePr>
        <p:xfrm>
          <a:off x="1006449" y="910583"/>
          <a:ext cx="3000000" cy="3000000"/>
        </p:xfrm>
        <a:graphic>
          <a:graphicData uri="http://schemas.openxmlformats.org/drawingml/2006/table">
            <a:tbl>
              <a:tblPr>
                <a:noFill/>
                <a:tableStyleId>{6445A5A1-B83E-4EA2-B1D3-32AAF111CF10}</a:tableStyleId>
              </a:tblPr>
              <a:tblGrid>
                <a:gridCol w="1498625"/>
                <a:gridCol w="1234100"/>
                <a:gridCol w="1234750"/>
                <a:gridCol w="1234750"/>
                <a:gridCol w="1241725"/>
              </a:tblGrid>
              <a:tr h="162200">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2">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Mid-Sem</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gridSpan="2">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End-Sem</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330150">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Phase-I</a:t>
                      </a:r>
                    </a:p>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5 Jan-</a:t>
                      </a:r>
                      <a:r>
                        <a:rPr lang="en" sz="1200" u="none" cap="none" strike="noStrike">
                          <a:solidFill>
                            <a:srgbClr val="000000"/>
                          </a:solidFill>
                          <a:latin typeface="Times New Roman"/>
                          <a:ea typeface="Times New Roman"/>
                          <a:cs typeface="Times New Roman"/>
                          <a:sym typeface="Times New Roman"/>
                        </a:rPr>
                        <a:t> 5 </a:t>
                      </a:r>
                      <a:r>
                        <a:rPr lang="en" sz="1200">
                          <a:latin typeface="Times New Roman"/>
                          <a:ea typeface="Times New Roman"/>
                          <a:cs typeface="Times New Roman"/>
                          <a:sym typeface="Times New Roman"/>
                        </a:rPr>
                        <a:t>Feb</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Phase-II</a:t>
                      </a:r>
                    </a:p>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6</a:t>
                      </a:r>
                      <a:r>
                        <a:rPr lang="en" sz="1200">
                          <a:latin typeface="Times New Roman"/>
                          <a:ea typeface="Times New Roman"/>
                          <a:cs typeface="Times New Roman"/>
                          <a:sym typeface="Times New Roman"/>
                        </a:rPr>
                        <a:t>Feb</a:t>
                      </a:r>
                      <a:r>
                        <a:rPr lang="en" sz="1200" u="none" cap="none" strike="noStrike">
                          <a:solidFill>
                            <a:srgbClr val="000000"/>
                          </a:solidFill>
                          <a:latin typeface="Times New Roman"/>
                          <a:ea typeface="Times New Roman"/>
                          <a:cs typeface="Times New Roman"/>
                          <a:sym typeface="Times New Roman"/>
                        </a:rPr>
                        <a:t>- 2</a:t>
                      </a:r>
                      <a:r>
                        <a:rPr lang="en" sz="1200">
                          <a:latin typeface="Times New Roman"/>
                          <a:ea typeface="Times New Roman"/>
                          <a:cs typeface="Times New Roman"/>
                          <a:sym typeface="Times New Roman"/>
                        </a:rPr>
                        <a:t>8Feb</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Phase-III</a:t>
                      </a:r>
                    </a:p>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1</a:t>
                      </a:r>
                      <a:r>
                        <a:rPr lang="en" sz="1200" u="none" cap="none" strike="noStrike">
                          <a:solidFill>
                            <a:srgbClr val="000000"/>
                          </a:solidFill>
                          <a:latin typeface="Times New Roman"/>
                          <a:ea typeface="Times New Roman"/>
                          <a:cs typeface="Times New Roman"/>
                          <a:sym typeface="Times New Roman"/>
                        </a:rPr>
                        <a:t>5</a:t>
                      </a:r>
                      <a:r>
                        <a:rPr lang="en" sz="1200">
                          <a:latin typeface="Times New Roman"/>
                          <a:ea typeface="Times New Roman"/>
                          <a:cs typeface="Times New Roman"/>
                          <a:sym typeface="Times New Roman"/>
                        </a:rPr>
                        <a:t>March</a:t>
                      </a:r>
                      <a:r>
                        <a:rPr lang="en" sz="1200" u="none" cap="none" strike="noStrike">
                          <a:solidFill>
                            <a:srgbClr val="000000"/>
                          </a:solidFill>
                          <a:latin typeface="Times New Roman"/>
                          <a:ea typeface="Times New Roman"/>
                          <a:cs typeface="Times New Roman"/>
                          <a:sym typeface="Times New Roman"/>
                        </a:rPr>
                        <a:t>-</a:t>
                      </a:r>
                      <a:r>
                        <a:rPr lang="en" sz="1200">
                          <a:latin typeface="Times New Roman"/>
                          <a:ea typeface="Times New Roman"/>
                          <a:cs typeface="Times New Roman"/>
                          <a:sym typeface="Times New Roman"/>
                        </a:rPr>
                        <a:t> 05April</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Phase-IV</a:t>
                      </a:r>
                    </a:p>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6 April</a:t>
                      </a:r>
                      <a:r>
                        <a:rPr lang="en" sz="1200" u="none" cap="none" strike="noStrike">
                          <a:solidFill>
                            <a:srgbClr val="000000"/>
                          </a:solidFill>
                          <a:latin typeface="Times New Roman"/>
                          <a:ea typeface="Times New Roman"/>
                          <a:cs typeface="Times New Roman"/>
                          <a:sym typeface="Times New Roman"/>
                        </a:rPr>
                        <a:t>- 2</a:t>
                      </a:r>
                      <a:r>
                        <a:rPr lang="en" sz="1200">
                          <a:latin typeface="Times New Roman"/>
                          <a:ea typeface="Times New Roman"/>
                          <a:cs typeface="Times New Roman"/>
                          <a:sym typeface="Times New Roman"/>
                        </a:rPr>
                        <a:t>8</a:t>
                      </a:r>
                      <a:r>
                        <a:rPr lang="en" sz="1200" u="none" cap="none" strike="noStrike">
                          <a:solidFill>
                            <a:srgbClr val="000000"/>
                          </a:solidFill>
                          <a:latin typeface="Times New Roman"/>
                          <a:ea typeface="Times New Roman"/>
                          <a:cs typeface="Times New Roman"/>
                          <a:sym typeface="Times New Roman"/>
                        </a:rPr>
                        <a:t> </a:t>
                      </a:r>
                      <a:r>
                        <a:rPr lang="en" sz="1200">
                          <a:latin typeface="Times New Roman"/>
                          <a:ea typeface="Times New Roman"/>
                          <a:cs typeface="Times New Roman"/>
                          <a:sym typeface="Times New Roman"/>
                        </a:rPr>
                        <a:t>April</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7150">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latin typeface="Times New Roman"/>
                          <a:ea typeface="Times New Roman"/>
                          <a:cs typeface="Times New Roman"/>
                          <a:sym typeface="Times New Roman"/>
                        </a:rPr>
                        <a:t>LITERATURE SURVEY</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92D050"/>
                    </a:solidFill>
                  </a:tcPr>
                </a:tc>
                <a:tc>
                  <a:txBody>
                    <a:bodyPr>
                      <a:noAutofit/>
                    </a:bodyPr>
                    <a:lstStyle/>
                    <a:p>
                      <a:pPr indent="0" lvl="0" marL="0" marR="0" rtl="0" algn="ctr">
                        <a:lnSpc>
                          <a:spcPct val="115000"/>
                        </a:lnSpc>
                        <a:spcBef>
                          <a:spcPts val="0"/>
                        </a:spcBef>
                        <a:spcAft>
                          <a:spcPts val="0"/>
                        </a:spcAft>
                        <a:buClr>
                          <a:srgbClr val="000000"/>
                        </a:buClr>
                        <a:buSzPct val="25000"/>
                        <a:buFont typeface="Arial"/>
                        <a:buNone/>
                      </a:pPr>
                      <a:r>
                        <a:rPr lang="en" sz="1200">
                          <a:latin typeface="Times New Roman"/>
                          <a:ea typeface="Times New Roman"/>
                          <a:cs typeface="Times New Roman"/>
                          <a:sym typeface="Times New Roman"/>
                        </a:rPr>
                        <a:t>Done</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7150">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latin typeface="Times New Roman"/>
                          <a:ea typeface="Times New Roman"/>
                          <a:cs typeface="Times New Roman"/>
                          <a:sym typeface="Times New Roman"/>
                        </a:rPr>
                        <a:t>PROBLEM IDENTIFICATION</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92D050"/>
                    </a:solidFill>
                  </a:tcPr>
                </a:tc>
                <a:tc>
                  <a:txBody>
                    <a:bodyPr>
                      <a:noAutofit/>
                    </a:bodyPr>
                    <a:lstStyle/>
                    <a:p>
                      <a:pPr indent="0" lvl="0" marL="0" marR="0" rtl="0" algn="ctr">
                        <a:lnSpc>
                          <a:spcPct val="115000"/>
                        </a:lnSpc>
                        <a:spcBef>
                          <a:spcPts val="0"/>
                        </a:spcBef>
                        <a:spcAft>
                          <a:spcPts val="0"/>
                        </a:spcAft>
                        <a:buClr>
                          <a:srgbClr val="000000"/>
                        </a:buClr>
                        <a:buSzPct val="25000"/>
                        <a:buFont typeface="Arial"/>
                        <a:buNone/>
                      </a:pPr>
                      <a:r>
                        <a:rPr lang="en" sz="1200">
                          <a:latin typeface="Times New Roman"/>
                          <a:ea typeface="Times New Roman"/>
                          <a:cs typeface="Times New Roman"/>
                          <a:sym typeface="Times New Roman"/>
                        </a:rPr>
                        <a:t>Done</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37150">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IDENTIFY AN APPROACH</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92D05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Arial"/>
                        <a:buNone/>
                      </a:pPr>
                      <a:r>
                        <a:rPr lang="en" sz="1200">
                          <a:latin typeface="Times New Roman"/>
                          <a:ea typeface="Times New Roman"/>
                          <a:cs typeface="Times New Roman"/>
                          <a:sym typeface="Times New Roman"/>
                        </a:rPr>
                        <a:t>Done</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4725">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RDF GENERATION</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92D05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Arial"/>
                        <a:buNone/>
                      </a:pPr>
                      <a:r>
                        <a:rPr lang="en" sz="1200">
                          <a:latin typeface="Times New Roman"/>
                          <a:ea typeface="Times New Roman"/>
                          <a:cs typeface="Times New Roman"/>
                          <a:sym typeface="Times New Roman"/>
                        </a:rPr>
                        <a:t>Done</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25825">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STORING RDF</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0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20275">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SPARQL GENERATION</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0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82825">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a:latin typeface="Times New Roman"/>
                          <a:ea typeface="Times New Roman"/>
                          <a:cs typeface="Times New Roman"/>
                          <a:sym typeface="Times New Roman"/>
                        </a:rPr>
                        <a:t>CREATING FRAMEWORK</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0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20275">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p>
                      <a:pPr indent="0" lvl="0" marL="0" marR="0" rtl="0" algn="ctr">
                        <a:lnSpc>
                          <a:spcPct val="100000"/>
                        </a:lnSpc>
                        <a:spcBef>
                          <a:spcPts val="0"/>
                        </a:spcBef>
                        <a:spcAft>
                          <a:spcPts val="0"/>
                        </a:spcAft>
                        <a:buClr>
                          <a:srgbClr val="000000"/>
                        </a:buClr>
                        <a:buSzPct val="25000"/>
                        <a:buFont typeface="Times New Roman"/>
                        <a:buNone/>
                      </a:pPr>
                      <a:r>
                        <a:rPr lang="en" sz="1200" u="none" cap="none" strike="noStrike">
                          <a:latin typeface="Times New Roman"/>
                          <a:ea typeface="Times New Roman"/>
                          <a:cs typeface="Times New Roman"/>
                          <a:sym typeface="Times New Roman"/>
                        </a:rPr>
                        <a:t>EVALUATION</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00"/>
                    </a:solidFill>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rgbClr val="000000"/>
                        </a:buClr>
                        <a:buSzPct val="25000"/>
                        <a:buFont typeface="Times New Roman"/>
                        <a:buNone/>
                      </a:pPr>
                      <a:r>
                        <a:rPr lang="en" sz="1200" u="none" cap="none" strike="noStrike">
                          <a:solidFill>
                            <a:srgbClr val="000000"/>
                          </a:solidFill>
                          <a:latin typeface="Times New Roman"/>
                          <a:ea typeface="Times New Roman"/>
                          <a:cs typeface="Times New Roman"/>
                          <a:sym typeface="Times New Roman"/>
                        </a:rPr>
                        <a:t> </a:t>
                      </a:r>
                    </a:p>
                  </a:txBody>
                  <a:tcPr marT="0" marB="0" marR="42600" marL="426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131" name="Shape 13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Timeline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265500" y="1818600"/>
            <a:ext cx="4045199" cy="1506299"/>
          </a:xfrm>
          <a:prstGeom prst="rect">
            <a:avLst/>
          </a:prstGeom>
        </p:spPr>
        <p:txBody>
          <a:bodyPr anchorCtr="0" anchor="ctr" bIns="91425" lIns="91425" rIns="91425" tIns="91425">
            <a:noAutofit/>
          </a:bodyPr>
          <a:lstStyle/>
          <a:p>
            <a:pPr lvl="0">
              <a:spcBef>
                <a:spcPts val="0"/>
              </a:spcBef>
              <a:buNone/>
            </a:pPr>
            <a:r>
              <a:rPr lang="en">
                <a:solidFill>
                  <a:srgbClr val="000000"/>
                </a:solidFill>
              </a:rPr>
              <a:t>Technologies Used</a:t>
            </a:r>
          </a:p>
        </p:txBody>
      </p:sp>
      <p:sp>
        <p:nvSpPr>
          <p:cNvPr id="137" name="Shape 137"/>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buChar char="➔"/>
            </a:pPr>
            <a:r>
              <a:rPr lang="en"/>
              <a:t>Resource Description Framework</a:t>
            </a:r>
          </a:p>
          <a:p>
            <a:pPr indent="-228600" lvl="0" marL="457200" rtl="0">
              <a:spcBef>
                <a:spcPts val="0"/>
              </a:spcBef>
              <a:buChar char="➔"/>
            </a:pPr>
            <a:r>
              <a:rPr lang="en"/>
              <a:t>SPARQL</a:t>
            </a:r>
          </a:p>
          <a:p>
            <a:pPr indent="-228600" lvl="0" marL="457200" rtl="0">
              <a:spcBef>
                <a:spcPts val="0"/>
              </a:spcBef>
              <a:buChar char="➔"/>
            </a:pPr>
            <a:r>
              <a:rPr lang="en"/>
              <a:t>NLTK</a:t>
            </a:r>
          </a:p>
          <a:p>
            <a:pPr indent="-228600" lvl="0" marL="457200" rtl="0">
              <a:spcBef>
                <a:spcPts val="0"/>
              </a:spcBef>
              <a:buChar char="➔"/>
            </a:pPr>
            <a:r>
              <a:rPr lang="en"/>
              <a:t>Python programming language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87175" y="49625"/>
            <a:ext cx="8826600" cy="602700"/>
          </a:xfrm>
          <a:prstGeom prst="rect">
            <a:avLst/>
          </a:prstGeom>
        </p:spPr>
        <p:txBody>
          <a:bodyPr anchorCtr="0" anchor="ctr" bIns="91425" lIns="91425" rIns="91425" tIns="91425">
            <a:noAutofit/>
          </a:bodyPr>
          <a:lstStyle/>
          <a:p>
            <a:pPr lvl="0" rtl="0">
              <a:spcBef>
                <a:spcPts val="0"/>
              </a:spcBef>
              <a:buNone/>
            </a:pPr>
            <a:r>
              <a:rPr lang="en" sz="2200"/>
              <a:t>Technologies Used</a:t>
            </a:r>
          </a:p>
        </p:txBody>
      </p:sp>
      <p:sp>
        <p:nvSpPr>
          <p:cNvPr id="143" name="Shape 143"/>
          <p:cNvSpPr txBox="1"/>
          <p:nvPr>
            <p:ph idx="4294967295" type="body"/>
          </p:nvPr>
        </p:nvSpPr>
        <p:spPr>
          <a:xfrm>
            <a:off x="471900" y="764875"/>
            <a:ext cx="8222100" cy="41679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Resource Description Framework</a:t>
            </a:r>
            <a:r>
              <a:rPr lang="en">
                <a:solidFill>
                  <a:srgbClr val="000000"/>
                </a:solidFill>
              </a:rPr>
              <a:t> - It is a model used for representing relationships among data items. It is based upon the idea of making statements about resources expressions, known as triples. Triples are so named because they follow a subject–predicate–object structure. The subject denotes the resource, and the predicate denotes traits or aspects of the resource, and expresses a relationship between the subject and the object.It is data structured in graph.</a:t>
            </a:r>
          </a:p>
          <a:p>
            <a:pPr indent="0" lvl="0" marL="457200" rtl="0">
              <a:spcBef>
                <a:spcPts val="0"/>
              </a:spcBef>
              <a:buNone/>
            </a:pPr>
            <a:r>
              <a:rPr b="1" lang="en">
                <a:solidFill>
                  <a:srgbClr val="000000"/>
                </a:solidFill>
              </a:rPr>
              <a:t>For example, one way to represent the notion "The sky has the color blue" in RDF is as the triple: a subject denoting "the sky", a predicate denoting "has the color", and an object denoting "blue".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4294967295" type="body"/>
          </p:nvPr>
        </p:nvSpPr>
        <p:spPr>
          <a:xfrm>
            <a:off x="460950" y="809225"/>
            <a:ext cx="8222100" cy="41790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b="1" lang="en">
                <a:solidFill>
                  <a:srgbClr val="000000"/>
                </a:solidFill>
              </a:rPr>
              <a:t>SPARQL</a:t>
            </a:r>
            <a:r>
              <a:rPr lang="en">
                <a:solidFill>
                  <a:srgbClr val="000000"/>
                </a:solidFill>
              </a:rPr>
              <a:t> (Sparql Protocol and RDF Query Language) : SPARQL is a semantic query language for databases, able to retrieve and manipulate data stored in Resource Description Framework (RDF) format. It allows for a query to consist of triple patterns, conjunctions, disjunctions, and optional patterns.</a:t>
            </a:r>
          </a:p>
          <a:p>
            <a:pPr lvl="0" rtl="0">
              <a:spcBef>
                <a:spcPts val="0"/>
              </a:spcBef>
              <a:buNone/>
            </a:pPr>
            <a:r>
              <a:t/>
            </a:r>
            <a:endParaRPr>
              <a:solidFill>
                <a:srgbClr val="000000"/>
              </a:solidFill>
            </a:endParaRPr>
          </a:p>
          <a:p>
            <a:pPr indent="-228600" lvl="0" marL="457200" rtl="0">
              <a:spcBef>
                <a:spcPts val="0"/>
              </a:spcBef>
              <a:buClr>
                <a:srgbClr val="000000"/>
              </a:buClr>
              <a:buChar char="➔"/>
            </a:pPr>
            <a:r>
              <a:rPr b="1" lang="en">
                <a:solidFill>
                  <a:srgbClr val="000000"/>
                </a:solidFill>
              </a:rPr>
              <a:t>NLTK (Natural Language Toolkit) : </a:t>
            </a:r>
            <a:r>
              <a:rPr lang="en">
                <a:solidFill>
                  <a:srgbClr val="000000"/>
                </a:solidFill>
              </a:rPr>
              <a:t>NLTK is a suite of libraries and programs for symbolic and statistical natural language processing (NLP) for English written in the Python programming language.</a:t>
            </a:r>
          </a:p>
          <a:p>
            <a:pPr lvl="0">
              <a:spcBef>
                <a:spcPts val="0"/>
              </a:spcBef>
              <a:buNone/>
            </a:pPr>
            <a:r>
              <a:t/>
            </a:r>
            <a:endParaRPr>
              <a:solidFill>
                <a:srgbClr val="000000"/>
              </a:solidFill>
            </a:endParaRPr>
          </a:p>
        </p:txBody>
      </p:sp>
      <p:sp>
        <p:nvSpPr>
          <p:cNvPr id="149" name="Shape 149"/>
          <p:cNvSpPr txBox="1"/>
          <p:nvPr>
            <p:ph type="title"/>
          </p:nvPr>
        </p:nvSpPr>
        <p:spPr>
          <a:xfrm>
            <a:off x="87175" y="49625"/>
            <a:ext cx="8826600" cy="602700"/>
          </a:xfrm>
          <a:prstGeom prst="rect">
            <a:avLst/>
          </a:prstGeom>
        </p:spPr>
        <p:txBody>
          <a:bodyPr anchorCtr="0" anchor="ctr" bIns="91425" lIns="91425" rIns="91425" tIns="91425">
            <a:noAutofit/>
          </a:bodyPr>
          <a:lstStyle/>
          <a:p>
            <a:pPr lvl="0" rtl="0">
              <a:spcBef>
                <a:spcPts val="0"/>
              </a:spcBef>
              <a:buNone/>
            </a:pPr>
            <a:r>
              <a:rPr lang="en" sz="2200"/>
              <a:t>Technologies Used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3" name="Shape 153"/>
        <p:cNvGrpSpPr/>
        <p:nvPr/>
      </p:nvGrpSpPr>
      <p:grpSpPr>
        <a:xfrm>
          <a:off x="0" y="0"/>
          <a:ext cx="0" cy="0"/>
          <a:chOff x="0" y="0"/>
          <a:chExt cx="0" cy="0"/>
        </a:xfrm>
      </p:grpSpPr>
      <p:sp>
        <p:nvSpPr>
          <p:cNvPr id="154" name="Shape 154"/>
          <p:cNvSpPr txBox="1"/>
          <p:nvPr/>
        </p:nvSpPr>
        <p:spPr>
          <a:xfrm>
            <a:off x="46650" y="58325"/>
            <a:ext cx="5003700" cy="5247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Roboto"/>
                <a:ea typeface="Roboto"/>
                <a:cs typeface="Roboto"/>
                <a:sym typeface="Roboto"/>
              </a:rPr>
              <a:t>Example </a:t>
            </a:r>
          </a:p>
        </p:txBody>
      </p:sp>
      <p:sp>
        <p:nvSpPr>
          <p:cNvPr id="155" name="Shape 155"/>
          <p:cNvSpPr txBox="1"/>
          <p:nvPr/>
        </p:nvSpPr>
        <p:spPr>
          <a:xfrm>
            <a:off x="478175" y="1247950"/>
            <a:ext cx="8374200" cy="466500"/>
          </a:xfrm>
          <a:prstGeom prst="rect">
            <a:avLst/>
          </a:prstGeom>
          <a:noFill/>
          <a:ln>
            <a:noFill/>
          </a:ln>
        </p:spPr>
        <p:txBody>
          <a:bodyPr anchorCtr="0" anchor="t" bIns="91425" lIns="91425" rIns="91425" tIns="91425">
            <a:noAutofit/>
          </a:bodyPr>
          <a:lstStyle/>
          <a:p>
            <a:pPr lvl="0">
              <a:spcBef>
                <a:spcPts val="0"/>
              </a:spcBef>
              <a:buNone/>
            </a:pPr>
            <a:r>
              <a:rPr lang="en" sz="2400"/>
              <a:t>Sentence : Valentina gave Aldo a book by Charlie Mingus</a:t>
            </a:r>
          </a:p>
        </p:txBody>
      </p:sp>
      <p:pic>
        <p:nvPicPr>
          <p:cNvPr descr="im5.JPG" id="156" name="Shape 156"/>
          <p:cNvPicPr preferRelativeResize="0"/>
          <p:nvPr/>
        </p:nvPicPr>
        <p:blipFill>
          <a:blip r:embed="rId3">
            <a:alphaModFix/>
          </a:blip>
          <a:stretch>
            <a:fillRect/>
          </a:stretch>
        </p:blipFill>
        <p:spPr>
          <a:xfrm>
            <a:off x="2041075" y="1814950"/>
            <a:ext cx="4722749" cy="299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descr="im1.JPG" id="161" name="Shape 161"/>
          <p:cNvPicPr preferRelativeResize="0"/>
          <p:nvPr/>
        </p:nvPicPr>
        <p:blipFill>
          <a:blip r:embed="rId3">
            <a:alphaModFix/>
          </a:blip>
          <a:stretch>
            <a:fillRect/>
          </a:stretch>
        </p:blipFill>
        <p:spPr>
          <a:xfrm>
            <a:off x="232800" y="2563562"/>
            <a:ext cx="3918074" cy="1525624"/>
          </a:xfrm>
          <a:prstGeom prst="rect">
            <a:avLst/>
          </a:prstGeom>
          <a:noFill/>
          <a:ln>
            <a:noFill/>
          </a:ln>
        </p:spPr>
      </p:pic>
      <p:pic>
        <p:nvPicPr>
          <p:cNvPr descr="im2.JPG" id="162" name="Shape 162"/>
          <p:cNvPicPr preferRelativeResize="0"/>
          <p:nvPr/>
        </p:nvPicPr>
        <p:blipFill>
          <a:blip r:embed="rId4">
            <a:alphaModFix/>
          </a:blip>
          <a:stretch>
            <a:fillRect/>
          </a:stretch>
        </p:blipFill>
        <p:spPr>
          <a:xfrm>
            <a:off x="6345600" y="2391749"/>
            <a:ext cx="1933575" cy="1752600"/>
          </a:xfrm>
          <a:prstGeom prst="rect">
            <a:avLst/>
          </a:prstGeom>
          <a:noFill/>
          <a:ln>
            <a:noFill/>
          </a:ln>
        </p:spPr>
      </p:pic>
      <p:sp>
        <p:nvSpPr>
          <p:cNvPr id="163" name="Shape 163"/>
          <p:cNvSpPr txBox="1"/>
          <p:nvPr/>
        </p:nvSpPr>
        <p:spPr>
          <a:xfrm>
            <a:off x="279925" y="1035181"/>
            <a:ext cx="8491200" cy="958200"/>
          </a:xfrm>
          <a:prstGeom prst="rect">
            <a:avLst/>
          </a:prstGeom>
          <a:noFill/>
          <a:ln>
            <a:noFill/>
          </a:ln>
        </p:spPr>
        <p:txBody>
          <a:bodyPr anchorCtr="0" anchor="t" bIns="91425" lIns="91425" rIns="91425" tIns="91425">
            <a:noAutofit/>
          </a:bodyPr>
          <a:lstStyle/>
          <a:p>
            <a:pPr lvl="0">
              <a:spcBef>
                <a:spcPts val="0"/>
              </a:spcBef>
              <a:buNone/>
            </a:pPr>
            <a:r>
              <a:rPr lang="en" sz="1600"/>
              <a:t>Figure(1) is an example of intermediate representation of a sentence known as Discourse Representation Structures(DRS) informally called as “boxes” in the process of converting text to RDF</a:t>
            </a:r>
          </a:p>
          <a:p>
            <a:pPr lvl="0">
              <a:spcBef>
                <a:spcPts val="0"/>
              </a:spcBef>
              <a:buNone/>
            </a:pPr>
            <a:r>
              <a:t/>
            </a:r>
            <a:endParaRPr sz="1600"/>
          </a:p>
        </p:txBody>
      </p:sp>
      <p:sp>
        <p:nvSpPr>
          <p:cNvPr id="164" name="Shape 164"/>
          <p:cNvSpPr txBox="1"/>
          <p:nvPr/>
        </p:nvSpPr>
        <p:spPr>
          <a:xfrm>
            <a:off x="232800" y="2026050"/>
            <a:ext cx="7748400" cy="365700"/>
          </a:xfrm>
          <a:prstGeom prst="rect">
            <a:avLst/>
          </a:prstGeom>
          <a:noFill/>
          <a:ln>
            <a:noFill/>
          </a:ln>
        </p:spPr>
        <p:txBody>
          <a:bodyPr anchorCtr="0" anchor="t" bIns="91425" lIns="91425" rIns="91425" tIns="91425">
            <a:noAutofit/>
          </a:bodyPr>
          <a:lstStyle/>
          <a:p>
            <a:pPr lvl="0">
              <a:spcBef>
                <a:spcPts val="0"/>
              </a:spcBef>
              <a:buNone/>
            </a:pPr>
            <a:r>
              <a:rPr lang="en" sz="1600"/>
              <a:t>Sentence : Valentina is a researcher</a:t>
            </a:r>
          </a:p>
          <a:p>
            <a:pPr lvl="0">
              <a:spcBef>
                <a:spcPts val="0"/>
              </a:spcBef>
              <a:buNone/>
            </a:pPr>
            <a:r>
              <a:t/>
            </a:r>
            <a:endParaRPr sz="1600"/>
          </a:p>
          <a:p>
            <a:pPr lvl="0">
              <a:spcBef>
                <a:spcPts val="0"/>
              </a:spcBef>
              <a:buNone/>
            </a:pPr>
            <a:r>
              <a:t/>
            </a:r>
            <a:endParaRPr sz="1600"/>
          </a:p>
          <a:p>
            <a:pPr lvl="0">
              <a:spcBef>
                <a:spcPts val="0"/>
              </a:spcBef>
              <a:buNone/>
            </a:pPr>
            <a:r>
              <a:t/>
            </a:r>
            <a:endParaRPr sz="1600"/>
          </a:p>
        </p:txBody>
      </p:sp>
      <p:sp>
        <p:nvSpPr>
          <p:cNvPr id="165" name="Shape 165"/>
          <p:cNvSpPr txBox="1"/>
          <p:nvPr/>
        </p:nvSpPr>
        <p:spPr>
          <a:xfrm>
            <a:off x="1457925" y="3988850"/>
            <a:ext cx="1154700" cy="443100"/>
          </a:xfrm>
          <a:prstGeom prst="rect">
            <a:avLst/>
          </a:prstGeom>
          <a:noFill/>
          <a:ln>
            <a:noFill/>
          </a:ln>
        </p:spPr>
        <p:txBody>
          <a:bodyPr anchorCtr="0" anchor="t" bIns="91425" lIns="91425" rIns="91425" tIns="91425">
            <a:noAutofit/>
          </a:bodyPr>
          <a:lstStyle/>
          <a:p>
            <a:pPr lvl="0">
              <a:spcBef>
                <a:spcPts val="0"/>
              </a:spcBef>
              <a:buNone/>
            </a:pPr>
            <a:r>
              <a:rPr lang="en"/>
              <a:t>Figure (1)</a:t>
            </a:r>
          </a:p>
        </p:txBody>
      </p:sp>
      <p:sp>
        <p:nvSpPr>
          <p:cNvPr id="166" name="Shape 166"/>
          <p:cNvSpPr txBox="1"/>
          <p:nvPr/>
        </p:nvSpPr>
        <p:spPr>
          <a:xfrm>
            <a:off x="46650" y="58325"/>
            <a:ext cx="5003700" cy="5247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Roboto"/>
                <a:ea typeface="Roboto"/>
                <a:cs typeface="Roboto"/>
                <a:sym typeface="Roboto"/>
              </a:rPr>
              <a:t>Example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nvSpPr>
        <p:spPr>
          <a:xfrm>
            <a:off x="254950" y="870075"/>
            <a:ext cx="8696100" cy="432300"/>
          </a:xfrm>
          <a:prstGeom prst="rect">
            <a:avLst/>
          </a:prstGeom>
          <a:noFill/>
          <a:ln>
            <a:noFill/>
          </a:ln>
        </p:spPr>
        <p:txBody>
          <a:bodyPr anchorCtr="0" anchor="t" bIns="91425" lIns="91425" rIns="91425" tIns="91425">
            <a:noAutofit/>
          </a:bodyPr>
          <a:lstStyle/>
          <a:p>
            <a:pPr lvl="0">
              <a:spcBef>
                <a:spcPts val="0"/>
              </a:spcBef>
              <a:buNone/>
            </a:pPr>
            <a:r>
              <a:rPr lang="en" sz="1800"/>
              <a:t>Sentence: Valentina give Aldo a book by Charlie Mingus</a:t>
            </a:r>
          </a:p>
        </p:txBody>
      </p:sp>
      <p:pic>
        <p:nvPicPr>
          <p:cNvPr descr="index1.png" id="172" name="Shape 172"/>
          <p:cNvPicPr preferRelativeResize="0"/>
          <p:nvPr/>
        </p:nvPicPr>
        <p:blipFill>
          <a:blip r:embed="rId3">
            <a:alphaModFix/>
          </a:blip>
          <a:stretch>
            <a:fillRect/>
          </a:stretch>
        </p:blipFill>
        <p:spPr>
          <a:xfrm>
            <a:off x="152400" y="1302375"/>
            <a:ext cx="8798650" cy="3688725"/>
          </a:xfrm>
          <a:prstGeom prst="rect">
            <a:avLst/>
          </a:prstGeom>
          <a:noFill/>
          <a:ln>
            <a:noFill/>
          </a:ln>
        </p:spPr>
      </p:pic>
      <p:sp>
        <p:nvSpPr>
          <p:cNvPr id="173" name="Shape 173"/>
          <p:cNvSpPr txBox="1"/>
          <p:nvPr/>
        </p:nvSpPr>
        <p:spPr>
          <a:xfrm>
            <a:off x="46650" y="58325"/>
            <a:ext cx="5003700" cy="5247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Roboto"/>
                <a:ea typeface="Roboto"/>
                <a:cs typeface="Roboto"/>
                <a:sym typeface="Roboto"/>
              </a:rPr>
              <a:t>Example: Text to RDF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nvSpPr>
        <p:spPr>
          <a:xfrm>
            <a:off x="587500" y="1042000"/>
            <a:ext cx="7914900" cy="3070500"/>
          </a:xfrm>
          <a:prstGeom prst="rect">
            <a:avLst/>
          </a:prstGeom>
          <a:noFill/>
          <a:ln>
            <a:noFill/>
          </a:ln>
        </p:spPr>
        <p:txBody>
          <a:bodyPr anchorCtr="0" anchor="t" bIns="91425" lIns="91425" rIns="91425" tIns="91425">
            <a:noAutofit/>
          </a:bodyPr>
          <a:lstStyle/>
          <a:p>
            <a:pPr lvl="0">
              <a:spcBef>
                <a:spcPts val="0"/>
              </a:spcBef>
              <a:buNone/>
            </a:pPr>
            <a:r>
              <a:t/>
            </a:r>
            <a:endParaRPr/>
          </a:p>
          <a:p>
            <a:pPr lvl="0" rtl="0">
              <a:spcBef>
                <a:spcPts val="0"/>
              </a:spcBef>
              <a:buNone/>
            </a:pPr>
            <a:r>
              <a:rPr lang="en"/>
              <a:t>&lt;rdf:Description rdf:about="http://dbpedia.org/resource/Charles_Mingus"&gt;</a:t>
            </a:r>
            <a:br>
              <a:rPr lang="en"/>
            </a:br>
            <a:r>
              <a:rPr lang="en"/>
              <a:t>    &lt;rdf:type rdf:resource="http://schema.org/MusicGroup"/&gt;</a:t>
            </a:r>
            <a:br>
              <a:rPr lang="en"/>
            </a:br>
            <a:r>
              <a:rPr lang="en"/>
              <a:t>    &lt;rdf:type rdf:resource="http://schema.org/Person"/&gt;</a:t>
            </a:r>
            <a:br>
              <a:rPr lang="en"/>
            </a:br>
            <a:r>
              <a:rPr lang="en"/>
              <a:t>  &lt;/rdf:Description&gt;</a:t>
            </a:r>
          </a:p>
          <a:p>
            <a:pPr lvl="0" rtl="0">
              <a:spcBef>
                <a:spcPts val="0"/>
              </a:spcBef>
              <a:buNone/>
            </a:pPr>
            <a:r>
              <a:t/>
            </a:r>
            <a:endParaRPr/>
          </a:p>
        </p:txBody>
      </p:sp>
      <p:sp>
        <p:nvSpPr>
          <p:cNvPr id="179" name="Shape 179"/>
          <p:cNvSpPr txBox="1"/>
          <p:nvPr/>
        </p:nvSpPr>
        <p:spPr>
          <a:xfrm>
            <a:off x="46650" y="58325"/>
            <a:ext cx="5003700" cy="5247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latin typeface="Roboto"/>
                <a:ea typeface="Roboto"/>
                <a:cs typeface="Roboto"/>
                <a:sym typeface="Roboto"/>
              </a:rPr>
              <a:t>Sample RDF Triple</a:t>
            </a:r>
            <a:r>
              <a:rPr lang="en" sz="2400">
                <a:solidFill>
                  <a:srgbClr val="FFFFFF"/>
                </a:solidFill>
                <a:latin typeface="Roboto"/>
                <a:ea typeface="Roboto"/>
                <a:cs typeface="Roboto"/>
                <a:sym typeface="Roboto"/>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2400"/>
              <a:t>Inherent difficulties in the english language</a:t>
            </a:r>
          </a:p>
        </p:txBody>
      </p:sp>
      <p:pic>
        <p:nvPicPr>
          <p:cNvPr descr="im4.JPG" id="185" name="Shape 185"/>
          <p:cNvPicPr preferRelativeResize="0"/>
          <p:nvPr/>
        </p:nvPicPr>
        <p:blipFill>
          <a:blip r:embed="rId3">
            <a:alphaModFix/>
          </a:blip>
          <a:stretch>
            <a:fillRect/>
          </a:stretch>
        </p:blipFill>
        <p:spPr>
          <a:xfrm>
            <a:off x="245450" y="2524687"/>
            <a:ext cx="3380724" cy="909724"/>
          </a:xfrm>
          <a:prstGeom prst="rect">
            <a:avLst/>
          </a:prstGeom>
          <a:noFill/>
          <a:ln>
            <a:noFill/>
          </a:ln>
        </p:spPr>
      </p:pic>
      <p:sp>
        <p:nvSpPr>
          <p:cNvPr id="186" name="Shape 186"/>
          <p:cNvSpPr txBox="1"/>
          <p:nvPr/>
        </p:nvSpPr>
        <p:spPr>
          <a:xfrm>
            <a:off x="98250" y="1925350"/>
            <a:ext cx="9045600" cy="909600"/>
          </a:xfrm>
          <a:prstGeom prst="rect">
            <a:avLst/>
          </a:prstGeom>
          <a:noFill/>
          <a:ln>
            <a:noFill/>
          </a:ln>
        </p:spPr>
        <p:txBody>
          <a:bodyPr anchorCtr="0" anchor="t" bIns="91425" lIns="91425" rIns="91425" tIns="91425">
            <a:noAutofit/>
          </a:bodyPr>
          <a:lstStyle/>
          <a:p>
            <a:pPr lvl="0">
              <a:spcBef>
                <a:spcPts val="0"/>
              </a:spcBef>
              <a:buNone/>
            </a:pPr>
            <a:r>
              <a:rPr lang="en" sz="2400"/>
              <a:t>1) There is an event in which John went to school, but not by car</a:t>
            </a:r>
          </a:p>
          <a:p>
            <a:pPr lvl="0">
              <a:spcBef>
                <a:spcPts val="0"/>
              </a:spcBef>
              <a:buNone/>
            </a:pPr>
            <a:r>
              <a:t/>
            </a:r>
            <a:endParaRPr sz="2400"/>
          </a:p>
          <a:p>
            <a:pPr lvl="0">
              <a:spcBef>
                <a:spcPts val="0"/>
              </a:spcBef>
              <a:buNone/>
            </a:pPr>
            <a:r>
              <a:t/>
            </a:r>
            <a:endParaRPr sz="2400"/>
          </a:p>
        </p:txBody>
      </p:sp>
      <p:sp>
        <p:nvSpPr>
          <p:cNvPr id="187" name="Shape 187"/>
          <p:cNvSpPr txBox="1"/>
          <p:nvPr/>
        </p:nvSpPr>
        <p:spPr>
          <a:xfrm>
            <a:off x="98250" y="3701500"/>
            <a:ext cx="8665800" cy="909600"/>
          </a:xfrm>
          <a:prstGeom prst="rect">
            <a:avLst/>
          </a:prstGeom>
          <a:noFill/>
          <a:ln>
            <a:noFill/>
          </a:ln>
        </p:spPr>
        <p:txBody>
          <a:bodyPr anchorCtr="0" anchor="t" bIns="91425" lIns="91425" rIns="91425" tIns="91425">
            <a:noAutofit/>
          </a:bodyPr>
          <a:lstStyle/>
          <a:p>
            <a:pPr lvl="0">
              <a:spcBef>
                <a:spcPts val="0"/>
              </a:spcBef>
              <a:buNone/>
            </a:pPr>
            <a:r>
              <a:rPr lang="en" sz="2400"/>
              <a:t>2) There is no event in which John went to school by car</a:t>
            </a:r>
          </a:p>
          <a:p>
            <a:pPr lvl="0">
              <a:spcBef>
                <a:spcPts val="0"/>
              </a:spcBef>
              <a:buNone/>
            </a:pPr>
            <a:r>
              <a:t/>
            </a:r>
            <a:endParaRPr sz="2400"/>
          </a:p>
          <a:p>
            <a:pPr lvl="0" rtl="0">
              <a:spcBef>
                <a:spcPts val="0"/>
              </a:spcBef>
              <a:buNone/>
            </a:pPr>
            <a:r>
              <a:t/>
            </a:r>
            <a:endParaRPr sz="2400"/>
          </a:p>
        </p:txBody>
      </p:sp>
      <p:pic>
        <p:nvPicPr>
          <p:cNvPr descr="im3.JPG" id="188" name="Shape 188"/>
          <p:cNvPicPr preferRelativeResize="0"/>
          <p:nvPr/>
        </p:nvPicPr>
        <p:blipFill>
          <a:blip r:embed="rId4">
            <a:alphaModFix/>
          </a:blip>
          <a:stretch>
            <a:fillRect/>
          </a:stretch>
        </p:blipFill>
        <p:spPr>
          <a:xfrm>
            <a:off x="623949" y="4207750"/>
            <a:ext cx="2752725" cy="838200"/>
          </a:xfrm>
          <a:prstGeom prst="rect">
            <a:avLst/>
          </a:prstGeom>
          <a:noFill/>
          <a:ln>
            <a:noFill/>
          </a:ln>
        </p:spPr>
      </p:pic>
      <p:sp>
        <p:nvSpPr>
          <p:cNvPr id="189" name="Shape 189"/>
          <p:cNvSpPr txBox="1"/>
          <p:nvPr/>
        </p:nvSpPr>
        <p:spPr>
          <a:xfrm>
            <a:off x="98250" y="711450"/>
            <a:ext cx="8269200" cy="838200"/>
          </a:xfrm>
          <a:prstGeom prst="rect">
            <a:avLst/>
          </a:prstGeom>
          <a:noFill/>
          <a:ln>
            <a:noFill/>
          </a:ln>
        </p:spPr>
        <p:txBody>
          <a:bodyPr anchorCtr="0" anchor="t" bIns="91425" lIns="91425" rIns="91425" tIns="91425">
            <a:noAutofit/>
          </a:bodyPr>
          <a:lstStyle/>
          <a:p>
            <a:pPr lvl="0">
              <a:spcBef>
                <a:spcPts val="0"/>
              </a:spcBef>
              <a:buNone/>
            </a:pPr>
            <a:r>
              <a:rPr lang="en" sz="2400"/>
              <a:t>A sentence with ambiguous interpretations :-</a:t>
            </a:r>
            <a:br>
              <a:rPr lang="en" sz="2400"/>
            </a:br>
            <a:br>
              <a:rPr lang="en" sz="800"/>
            </a:br>
            <a:r>
              <a:rPr lang="en" sz="2400"/>
              <a:t>Sentence : John did not go to school by car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Introduction</a:t>
            </a:r>
          </a:p>
        </p:txBody>
      </p:sp>
      <p:sp>
        <p:nvSpPr>
          <p:cNvPr id="76" name="Shape 76"/>
          <p:cNvSpPr txBox="1"/>
          <p:nvPr/>
        </p:nvSpPr>
        <p:spPr>
          <a:xfrm>
            <a:off x="58325" y="1178000"/>
            <a:ext cx="8934000" cy="36972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Fetching information specific to some subject of user’s interest, given the vast available data is essential</a:t>
            </a:r>
          </a:p>
          <a:p>
            <a:pPr lvl="0" rtl="0">
              <a:spcBef>
                <a:spcPts val="0"/>
              </a:spcBef>
              <a:buNone/>
            </a:pPr>
            <a:r>
              <a:t/>
            </a:r>
            <a:endParaRPr sz="1800"/>
          </a:p>
          <a:p>
            <a:pPr indent="-342900" lvl="0" marL="457200" rtl="0">
              <a:spcBef>
                <a:spcPts val="0"/>
              </a:spcBef>
              <a:buSzPct val="100000"/>
              <a:buChar char="●"/>
            </a:pPr>
            <a:r>
              <a:rPr lang="en" sz="1800"/>
              <a:t>This problem holds a significant contribution to the motivation behind the development of Search Engines (for web page content searches) and Question Answering (QA) systems (for document based searches)</a:t>
            </a:r>
          </a:p>
          <a:p>
            <a:pPr lvl="0" rtl="0">
              <a:spcBef>
                <a:spcPts val="0"/>
              </a:spcBef>
              <a:buNone/>
            </a:pPr>
            <a:r>
              <a:t/>
            </a:r>
            <a:endParaRPr sz="1800"/>
          </a:p>
          <a:p>
            <a:pPr indent="-342900" lvl="0" marL="457200" rtl="0">
              <a:spcBef>
                <a:spcPts val="0"/>
              </a:spcBef>
              <a:buSzPct val="100000"/>
              <a:buChar char="●"/>
            </a:pPr>
            <a:r>
              <a:rPr lang="en" sz="1800"/>
              <a:t>While search engines work in a keyword-based mechanism, QA systems allow user to specify questions in natural language</a:t>
            </a:r>
          </a:p>
          <a:p>
            <a:pPr lvl="0" rtl="0">
              <a:spcBef>
                <a:spcPts val="0"/>
              </a:spcBef>
              <a:buNone/>
            </a:pPr>
            <a:r>
              <a:t/>
            </a:r>
            <a:endParaRPr sz="1800"/>
          </a:p>
          <a:p>
            <a:pPr indent="-342900" lvl="0" marL="457200" rtl="0">
              <a:spcBef>
                <a:spcPts val="0"/>
              </a:spcBef>
              <a:buSzPct val="100000"/>
              <a:buChar char="●"/>
            </a:pPr>
            <a:r>
              <a:rPr lang="en" sz="1800"/>
              <a:t>Some critical problems that needs to be addressed are internal unambiguous knowledge representation, capturing semantic structure of questions and semantic constraints between the keywords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a:off x="2167800" y="1656975"/>
            <a:ext cx="4933500" cy="1784400"/>
          </a:xfrm>
          <a:prstGeom prst="rect">
            <a:avLst/>
          </a:prstGeom>
          <a:noFill/>
          <a:ln>
            <a:noFill/>
          </a:ln>
        </p:spPr>
        <p:txBody>
          <a:bodyPr anchorCtr="0" anchor="t" bIns="91425" lIns="91425" rIns="91425" tIns="91425">
            <a:noAutofit/>
          </a:bodyPr>
          <a:lstStyle/>
          <a:p>
            <a:pPr lvl="0">
              <a:spcBef>
                <a:spcPts val="0"/>
              </a:spcBef>
              <a:buNone/>
            </a:pPr>
            <a:r>
              <a:rPr lang="en" sz="72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Motivation</a:t>
            </a:r>
          </a:p>
        </p:txBody>
      </p:sp>
      <p:sp>
        <p:nvSpPr>
          <p:cNvPr id="82" name="Shape 82"/>
          <p:cNvSpPr txBox="1"/>
          <p:nvPr/>
        </p:nvSpPr>
        <p:spPr>
          <a:xfrm>
            <a:off x="98250" y="1012500"/>
            <a:ext cx="8826600" cy="41310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Despite the Information Retrieval based approaches to QA, there is no easy way to perform a federated search over both structured databases and unstructured text documents, including articles, manuals, reports, emails, blogs, and others.</a:t>
            </a:r>
          </a:p>
          <a:p>
            <a:pPr lvl="0">
              <a:spcBef>
                <a:spcPts val="0"/>
              </a:spcBef>
              <a:buNone/>
            </a:pPr>
            <a:r>
              <a:t/>
            </a:r>
            <a:endParaRPr sz="2000"/>
          </a:p>
          <a:p>
            <a:pPr lvl="0">
              <a:spcBef>
                <a:spcPts val="0"/>
              </a:spcBef>
              <a:buNone/>
            </a:pPr>
            <a:r>
              <a:t/>
            </a:r>
            <a:endParaRPr sz="2000"/>
          </a:p>
          <a:p>
            <a:pPr indent="-355600" lvl="0" marL="457200">
              <a:spcBef>
                <a:spcPts val="0"/>
              </a:spcBef>
              <a:buSzPct val="100000"/>
              <a:buChar char="●"/>
            </a:pPr>
            <a:r>
              <a:rPr lang="en" sz="2000"/>
              <a:t>With the recent emergence of commercial grade Resource Description Framework (RDF)  triple stores, it becomes possible to merge massive amounts of structured and unstructured data by defining a common ontology model for the DBMS schemas and representing the structured content as semantic triples.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Literature Survey </a:t>
            </a:r>
          </a:p>
        </p:txBody>
      </p:sp>
      <p:sp>
        <p:nvSpPr>
          <p:cNvPr id="88" name="Shape 88"/>
          <p:cNvSpPr txBox="1"/>
          <p:nvPr/>
        </p:nvSpPr>
        <p:spPr>
          <a:xfrm>
            <a:off x="254950" y="864650"/>
            <a:ext cx="8624400" cy="4023900"/>
          </a:xfrm>
          <a:prstGeom prst="rect">
            <a:avLst/>
          </a:prstGeom>
          <a:noFill/>
          <a:ln>
            <a:noFill/>
          </a:ln>
        </p:spPr>
        <p:txBody>
          <a:bodyPr anchorCtr="0" anchor="t" bIns="91425" lIns="91425" rIns="91425" tIns="91425">
            <a:noAutofit/>
          </a:bodyPr>
          <a:lstStyle/>
          <a:p>
            <a:pPr lvl="0">
              <a:spcBef>
                <a:spcPts val="0"/>
              </a:spcBef>
              <a:buNone/>
            </a:pPr>
            <a:r>
              <a:rPr lang="en" sz="1800"/>
              <a:t>In a recent study, Bouziane et al. divide QA systems into:</a:t>
            </a:r>
          </a:p>
          <a:p>
            <a:pPr lvl="0">
              <a:spcBef>
                <a:spcPts val="0"/>
              </a:spcBef>
              <a:buNone/>
            </a:pPr>
            <a:r>
              <a:t/>
            </a:r>
            <a:endParaRPr sz="1800"/>
          </a:p>
          <a:p>
            <a:pPr lvl="0">
              <a:spcBef>
                <a:spcPts val="0"/>
              </a:spcBef>
              <a:buNone/>
            </a:pPr>
            <a:r>
              <a:t/>
            </a:r>
            <a:endParaRPr sz="1800"/>
          </a:p>
          <a:p>
            <a:pPr lvl="0">
              <a:spcBef>
                <a:spcPts val="0"/>
              </a:spcBef>
              <a:buNone/>
            </a:pPr>
            <a:r>
              <a:rPr lang="en" sz="1800"/>
              <a:t>1) QA for web of documents and text: that follow three main distinct subtasks: Question Analysis, Document Retrieval, and Answer Extraction to process natural language questions and retrieve precise answers from textual documents.</a:t>
            </a:r>
          </a:p>
          <a:p>
            <a:pPr lvl="0">
              <a:spcBef>
                <a:spcPts val="0"/>
              </a:spcBef>
              <a:buNone/>
            </a:pPr>
            <a:r>
              <a:t/>
            </a:r>
            <a:endParaRPr sz="1800"/>
          </a:p>
          <a:p>
            <a:pPr lvl="0">
              <a:spcBef>
                <a:spcPts val="0"/>
              </a:spcBef>
              <a:buNone/>
            </a:pPr>
            <a:r>
              <a:rPr lang="en" sz="1800"/>
              <a:t>2) </a:t>
            </a:r>
            <a:r>
              <a:rPr lang="en" sz="1800"/>
              <a:t>QA for web of data : that apply Named Entity Recognition, Syntactic Parsing, Question Classification, and SPARQL Generation on natural language questions and retrieve precise answers from Linked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101850" y="825750"/>
            <a:ext cx="8940300" cy="4104000"/>
          </a:xfrm>
          <a:prstGeom prst="rect">
            <a:avLst/>
          </a:prstGeom>
          <a:noFill/>
          <a:ln>
            <a:noFill/>
          </a:ln>
        </p:spPr>
        <p:txBody>
          <a:bodyPr anchorCtr="0" anchor="t" bIns="91425" lIns="91425" rIns="91425" tIns="91425">
            <a:noAutofit/>
          </a:bodyPr>
          <a:lstStyle/>
          <a:p>
            <a:pPr lvl="0" rtl="0">
              <a:spcBef>
                <a:spcPts val="0"/>
              </a:spcBef>
              <a:buNone/>
            </a:pPr>
            <a:r>
              <a:rPr lang="en" sz="1800"/>
              <a:t>• Development of QA for web of documents and text has been the center of research in the IR and NLP communities for several decades.</a:t>
            </a:r>
            <a:br>
              <a:rPr lang="en" sz="1800"/>
            </a:br>
            <a:br>
              <a:rPr lang="en" sz="1200"/>
            </a:br>
            <a:r>
              <a:rPr lang="en" sz="1800"/>
              <a:t>• These QA systems rely on shallow, named entity based indexing to retrieve a small set of candidate answer documents from large collections.</a:t>
            </a:r>
          </a:p>
          <a:p>
            <a:pPr lvl="0" rtl="0">
              <a:spcBef>
                <a:spcPts val="0"/>
              </a:spcBef>
              <a:buNone/>
            </a:pPr>
            <a:br>
              <a:rPr lang="en" sz="1200"/>
            </a:br>
            <a:r>
              <a:rPr lang="en" sz="1800"/>
              <a:t>• The candidate answer documents undergo deep semantic analysis in a post - processing phase to retrieve the final answers.</a:t>
            </a:r>
          </a:p>
          <a:p>
            <a:pPr lvl="0" rtl="0">
              <a:spcBef>
                <a:spcPts val="0"/>
              </a:spcBef>
              <a:buNone/>
            </a:pPr>
            <a:r>
              <a:t/>
            </a:r>
            <a:endParaRPr sz="1200"/>
          </a:p>
          <a:p>
            <a:pPr lvl="0">
              <a:spcBef>
                <a:spcPts val="0"/>
              </a:spcBef>
              <a:buNone/>
            </a:pPr>
            <a:r>
              <a:rPr lang="en" sz="1800"/>
              <a:t>• These QA system do not perform well on list and definition questions.</a:t>
            </a:r>
          </a:p>
          <a:p>
            <a:pPr lvl="0">
              <a:spcBef>
                <a:spcPts val="0"/>
              </a:spcBef>
              <a:buNone/>
            </a:pPr>
            <a:r>
              <a:t/>
            </a:r>
            <a:endParaRPr sz="1200"/>
          </a:p>
          <a:p>
            <a:pPr lvl="0">
              <a:spcBef>
                <a:spcPts val="0"/>
              </a:spcBef>
              <a:buNone/>
            </a:pPr>
            <a:r>
              <a:rPr lang="en" sz="1800"/>
              <a:t>• The lack of semantic knowledge being indexed and queried in the document retrieval phase results in low coverage of answer candidate sentences/documents for further analysis and processing, and thus leads to non optimal performance on certain types of questions.</a:t>
            </a:r>
          </a:p>
          <a:p>
            <a:pPr lvl="0">
              <a:spcBef>
                <a:spcPts val="0"/>
              </a:spcBef>
              <a:buNone/>
            </a:pPr>
            <a:r>
              <a:t/>
            </a:r>
            <a:endParaRPr sz="1800"/>
          </a:p>
        </p:txBody>
      </p:sp>
      <p:sp>
        <p:nvSpPr>
          <p:cNvPr id="94" name="Shape 9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Literature Survey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nvSpPr>
        <p:spPr>
          <a:xfrm>
            <a:off x="87450" y="874650"/>
            <a:ext cx="8969100" cy="3394200"/>
          </a:xfrm>
          <a:prstGeom prst="rect">
            <a:avLst/>
          </a:prstGeom>
          <a:noFill/>
          <a:ln>
            <a:noFill/>
          </a:ln>
        </p:spPr>
        <p:txBody>
          <a:bodyPr anchorCtr="0" anchor="ctr" bIns="91425" lIns="91425" rIns="91425" tIns="91425">
            <a:noAutofit/>
          </a:bodyPr>
          <a:lstStyle/>
          <a:p>
            <a:pPr lvl="0">
              <a:spcBef>
                <a:spcPts val="0"/>
              </a:spcBef>
              <a:buNone/>
            </a:pPr>
            <a:r>
              <a:rPr lang="en" sz="1800"/>
              <a:t>• </a:t>
            </a:r>
            <a:r>
              <a:rPr lang="en" sz="1800"/>
              <a:t>QA for web of data has lately drawn the attention of many researchers and has resulted in the development of several QA systems for Linked Data.</a:t>
            </a:r>
          </a:p>
          <a:p>
            <a:pPr lvl="0">
              <a:spcBef>
                <a:spcPts val="0"/>
              </a:spcBef>
              <a:buNone/>
            </a:pPr>
            <a:br>
              <a:rPr lang="en" sz="1800"/>
            </a:br>
            <a:r>
              <a:rPr lang="en" sz="1800"/>
              <a:t>• In such QA systems, unstructured text is first converted semantically in a structured format such as RDF representation. </a:t>
            </a:r>
          </a:p>
          <a:p>
            <a:pPr lvl="0">
              <a:spcBef>
                <a:spcPts val="0"/>
              </a:spcBef>
              <a:buNone/>
            </a:pPr>
            <a:r>
              <a:t/>
            </a:r>
            <a:endParaRPr sz="1800"/>
          </a:p>
          <a:p>
            <a:pPr lvl="0" rtl="0">
              <a:spcBef>
                <a:spcPts val="0"/>
              </a:spcBef>
              <a:buNone/>
            </a:pPr>
            <a:r>
              <a:rPr lang="en" sz="1800"/>
              <a:t>• Most approaches to QA for web of data use dependency or syntactic parsing to extract and represent a question’s semantics as a set of triples and then build a  query that is then queried on the structured data. </a:t>
            </a:r>
          </a:p>
        </p:txBody>
      </p:sp>
      <p:sp>
        <p:nvSpPr>
          <p:cNvPr id="100" name="Shape 10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Literature Survey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Aim</a:t>
            </a:r>
          </a:p>
        </p:txBody>
      </p:sp>
      <p:sp>
        <p:nvSpPr>
          <p:cNvPr id="106" name="Shape 106"/>
          <p:cNvSpPr txBox="1"/>
          <p:nvPr>
            <p:ph idx="4294967295" type="body"/>
          </p:nvPr>
        </p:nvSpPr>
        <p:spPr>
          <a:xfrm>
            <a:off x="320275" y="1090975"/>
            <a:ext cx="8222100" cy="27102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Arial"/>
                <a:ea typeface="Arial"/>
                <a:cs typeface="Arial"/>
                <a:sym typeface="Arial"/>
              </a:rPr>
              <a:t>We aim to develop a robust question answering framework which can perform the following tasks:-</a:t>
            </a:r>
          </a:p>
          <a:p>
            <a:pPr indent="-228600" lvl="0" marL="457200">
              <a:spcBef>
                <a:spcPts val="0"/>
              </a:spcBef>
              <a:buClr>
                <a:srgbClr val="000000"/>
              </a:buClr>
              <a:buFont typeface="Arial"/>
            </a:pPr>
            <a:r>
              <a:rPr lang="en">
                <a:solidFill>
                  <a:srgbClr val="000000"/>
                </a:solidFill>
                <a:latin typeface="Arial"/>
                <a:ea typeface="Arial"/>
                <a:cs typeface="Arial"/>
                <a:sym typeface="Arial"/>
              </a:rPr>
              <a:t>Transform free text or unstructured data to structured format</a:t>
            </a:r>
          </a:p>
          <a:p>
            <a:pPr indent="-228600" lvl="0" marL="457200">
              <a:spcBef>
                <a:spcPts val="0"/>
              </a:spcBef>
              <a:buClr>
                <a:srgbClr val="000000"/>
              </a:buClr>
              <a:buFont typeface="Arial"/>
            </a:pPr>
            <a:r>
              <a:rPr lang="en">
                <a:solidFill>
                  <a:srgbClr val="000000"/>
                </a:solidFill>
                <a:latin typeface="Arial"/>
                <a:ea typeface="Arial"/>
                <a:cs typeface="Arial"/>
                <a:sym typeface="Arial"/>
              </a:rPr>
              <a:t>Merge with other ontologies and structured data into a consolidated RDF store</a:t>
            </a:r>
          </a:p>
          <a:p>
            <a:pPr indent="-228600" lvl="0" marL="457200">
              <a:spcBef>
                <a:spcPts val="0"/>
              </a:spcBef>
              <a:buClr>
                <a:srgbClr val="000000"/>
              </a:buClr>
              <a:buFont typeface="Arial"/>
            </a:pPr>
            <a:r>
              <a:rPr lang="en">
                <a:solidFill>
                  <a:srgbClr val="000000"/>
                </a:solidFill>
                <a:latin typeface="Arial"/>
                <a:ea typeface="Arial"/>
                <a:cs typeface="Arial"/>
                <a:sym typeface="Arial"/>
              </a:rPr>
              <a:t>A natural language Question Answering interface	</a:t>
            </a:r>
          </a:p>
          <a:p>
            <a:pPr lvl="0" rtl="0">
              <a:spcBef>
                <a:spcPts val="0"/>
              </a:spcBef>
              <a:buNone/>
            </a:pPr>
            <a:r>
              <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Approach</a:t>
            </a:r>
          </a:p>
        </p:txBody>
      </p:sp>
      <p:sp>
        <p:nvSpPr>
          <p:cNvPr id="112" name="Shape 112"/>
          <p:cNvSpPr txBox="1"/>
          <p:nvPr/>
        </p:nvSpPr>
        <p:spPr>
          <a:xfrm>
            <a:off x="210625" y="864650"/>
            <a:ext cx="8714100" cy="4123800"/>
          </a:xfrm>
          <a:prstGeom prst="rect">
            <a:avLst/>
          </a:prstGeom>
          <a:noFill/>
          <a:ln>
            <a:noFill/>
          </a:ln>
        </p:spPr>
        <p:txBody>
          <a:bodyPr anchorCtr="0" anchor="t" bIns="91425" lIns="91425" rIns="91425" tIns="91425">
            <a:noAutofit/>
          </a:bodyPr>
          <a:lstStyle/>
          <a:p>
            <a:pPr lvl="0">
              <a:spcBef>
                <a:spcPts val="0"/>
              </a:spcBef>
              <a:buNone/>
            </a:pPr>
            <a:r>
              <a:rPr lang="en" sz="1800"/>
              <a:t>Our semantic question answering (SQA) framework pinpoints the semantics of both the document collection as well as the user’s input question. In the Document Indexing phase, the semantic information derived from document content is represented in an RDF format that facilitates its storage into a RDF triple store. At query time, the user’s natural language question is parsed to identify its meaning. This is then automatically converted into a SPARQL query that will be used to retrieve precise answers from the already populated RDF store.</a:t>
            </a:r>
          </a:p>
          <a:p>
            <a:pPr lvl="0">
              <a:spcBef>
                <a:spcPts val="0"/>
              </a:spcBef>
              <a:buNone/>
            </a:pPr>
            <a:r>
              <a:t/>
            </a:r>
            <a:endParaRPr sz="1800">
              <a:solidFill>
                <a:srgbClr val="666666"/>
              </a:solidFill>
            </a:endParaRPr>
          </a:p>
          <a:p>
            <a:pPr lvl="0">
              <a:spcBef>
                <a:spcPts val="0"/>
              </a:spcBef>
              <a:buNone/>
            </a:pPr>
            <a:r>
              <a:t/>
            </a:r>
            <a:endParaRPr sz="1800">
              <a:solidFill>
                <a:srgbClr val="666666"/>
              </a:solidFill>
            </a:endParaRPr>
          </a:p>
        </p:txBody>
      </p:sp>
      <p:pic>
        <p:nvPicPr>
          <p:cNvPr id="113" name="Shape 113"/>
          <p:cNvPicPr preferRelativeResize="0"/>
          <p:nvPr/>
        </p:nvPicPr>
        <p:blipFill>
          <a:blip r:embed="rId3">
            <a:alphaModFix/>
          </a:blip>
          <a:stretch>
            <a:fillRect/>
          </a:stretch>
        </p:blipFill>
        <p:spPr>
          <a:xfrm>
            <a:off x="1211675" y="3136975"/>
            <a:ext cx="6796300" cy="134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57150" y="4696825"/>
            <a:ext cx="8382000" cy="446700"/>
          </a:xfrm>
          <a:prstGeom prst="rect">
            <a:avLst/>
          </a:prstGeom>
        </p:spPr>
        <p:txBody>
          <a:bodyPr anchorCtr="0" anchor="ctr" bIns="91425" lIns="91425" rIns="91425" tIns="91425">
            <a:noAutofit/>
          </a:bodyPr>
          <a:lstStyle/>
          <a:p>
            <a:pPr lvl="0">
              <a:spcBef>
                <a:spcPts val="0"/>
              </a:spcBef>
              <a:buNone/>
            </a:pPr>
            <a:r>
              <a:rPr lang="en"/>
              <a:t>Algorithm for generating RDF triples</a:t>
            </a:r>
          </a:p>
        </p:txBody>
      </p:sp>
      <p:sp>
        <p:nvSpPr>
          <p:cNvPr id="119" name="Shape 119"/>
          <p:cNvSpPr txBox="1"/>
          <p:nvPr/>
        </p:nvSpPr>
        <p:spPr>
          <a:xfrm>
            <a:off x="1914450" y="875675"/>
            <a:ext cx="4667400" cy="3196500"/>
          </a:xfrm>
          <a:prstGeom prst="rect">
            <a:avLst/>
          </a:prstGeom>
          <a:noFill/>
          <a:ln>
            <a:noFill/>
          </a:ln>
        </p:spPr>
        <p:txBody>
          <a:bodyPr anchorCtr="0" anchor="t" bIns="91425" lIns="91425" rIns="91425" tIns="91425">
            <a:noAutofit/>
          </a:bodyPr>
          <a:lstStyle/>
          <a:p>
            <a:pPr lvl="0">
              <a:spcBef>
                <a:spcPts val="0"/>
              </a:spcBef>
              <a:buNone/>
            </a:pPr>
            <a:r>
              <a:rPr lang="en">
                <a:latin typeface="Source Code Pro"/>
                <a:ea typeface="Source Code Pro"/>
                <a:cs typeface="Source Code Pro"/>
                <a:sym typeface="Source Code Pro"/>
              </a:rPr>
              <a:t>Input: Document collection</a:t>
            </a:r>
          </a:p>
          <a:p>
            <a:pPr lvl="0">
              <a:spcBef>
                <a:spcPts val="0"/>
              </a:spcBef>
              <a:buNone/>
            </a:pPr>
            <a:r>
              <a:rPr lang="en">
                <a:latin typeface="Source Code Pro"/>
                <a:ea typeface="Source Code Pro"/>
                <a:cs typeface="Source Code Pro"/>
                <a:sym typeface="Source Code Pro"/>
              </a:rPr>
              <a:t>Output: RDF semantic index </a:t>
            </a:r>
          </a:p>
          <a:p>
            <a:pPr lvl="0">
              <a:spcBef>
                <a:spcPts val="0"/>
              </a:spcBef>
              <a:buNone/>
            </a:pPr>
            <a:r>
              <a:t/>
            </a:r>
            <a:endParaRPr>
              <a:latin typeface="Source Code Pro"/>
              <a:ea typeface="Source Code Pro"/>
              <a:cs typeface="Source Code Pro"/>
              <a:sym typeface="Source Code Pro"/>
            </a:endParaRPr>
          </a:p>
          <a:p>
            <a:pPr indent="-228600" lvl="0" marL="457200" rtl="0">
              <a:spcBef>
                <a:spcPts val="0"/>
              </a:spcBef>
              <a:buFont typeface="Source Code Pro"/>
              <a:buAutoNum type="arabicPeriod"/>
            </a:pPr>
            <a:r>
              <a:rPr lang="en">
                <a:latin typeface="Source Code Pro"/>
                <a:ea typeface="Source Code Pro"/>
                <a:cs typeface="Source Code Pro"/>
                <a:sym typeface="Source Code Pro"/>
              </a:rPr>
              <a:t>For each input document: </a:t>
            </a:r>
          </a:p>
          <a:p>
            <a:pPr indent="0" lvl="0" marL="914400" rtl="0">
              <a:spcBef>
                <a:spcPts val="0"/>
              </a:spcBef>
              <a:buNone/>
            </a:pPr>
            <a:r>
              <a:rPr lang="en">
                <a:latin typeface="Source Code Pro"/>
                <a:ea typeface="Source Code Pro"/>
                <a:cs typeface="Source Code Pro"/>
                <a:sym typeface="Source Code Pro"/>
              </a:rPr>
              <a:t>RDF representation of its semantics </a:t>
            </a:r>
          </a:p>
          <a:p>
            <a:pPr indent="-228600" lvl="0" marL="457200">
              <a:spcBef>
                <a:spcPts val="0"/>
              </a:spcBef>
              <a:buFont typeface="Source Code Pro"/>
              <a:buAutoNum type="arabicPeriod"/>
            </a:pPr>
            <a:r>
              <a:rPr lang="en">
                <a:latin typeface="Source Code Pro"/>
                <a:ea typeface="Source Code Pro"/>
                <a:cs typeface="Source Code Pro"/>
                <a:sym typeface="Source Code Pro"/>
              </a:rPr>
              <a:t>Load document RDF triples in RDF store </a:t>
            </a:r>
          </a:p>
          <a:p>
            <a:pPr indent="-228600" lvl="0" marL="457200">
              <a:spcBef>
                <a:spcPts val="0"/>
              </a:spcBef>
              <a:buFont typeface="Source Code Pro"/>
              <a:buAutoNum type="arabicPeriod"/>
            </a:pPr>
            <a:r>
              <a:rPr lang="en">
                <a:latin typeface="Source Code Pro"/>
                <a:ea typeface="Source Code Pro"/>
                <a:cs typeface="Source Code Pro"/>
                <a:sym typeface="Source Code Pro"/>
              </a:rPr>
              <a:t>Load custom/domain ontology/WordNet in triplestore </a:t>
            </a:r>
          </a:p>
          <a:p>
            <a:pPr indent="-228600" lvl="0" marL="457200" rtl="0">
              <a:spcBef>
                <a:spcPts val="0"/>
              </a:spcBef>
              <a:buFont typeface="Source Code Pro"/>
              <a:buAutoNum type="arabicPeriod"/>
            </a:pPr>
            <a:r>
              <a:rPr lang="en">
                <a:latin typeface="Source Code Pro"/>
                <a:ea typeface="Source Code Pro"/>
                <a:cs typeface="Source Code Pro"/>
                <a:sym typeface="Source Code Pro"/>
              </a:rPr>
              <a:t>Define entailment rules for reasoning on the RDF store </a:t>
            </a:r>
          </a:p>
          <a:p>
            <a:pPr indent="-228600" lvl="0" marL="457200">
              <a:spcBef>
                <a:spcPts val="0"/>
              </a:spcBef>
              <a:buFont typeface="Source Code Pro"/>
              <a:buAutoNum type="arabicPeriod"/>
            </a:pPr>
            <a:r>
              <a:rPr lang="en">
                <a:latin typeface="Source Code Pro"/>
                <a:ea typeface="Source Code Pro"/>
                <a:cs typeface="Source Code Pro"/>
                <a:sym typeface="Source Code Pro"/>
              </a:rPr>
              <a:t>Generate new triples using already defined entailment rules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