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CE94BB7-0495-449A-AC75-977CA23FC3D4}">
  <a:tblStyle styleId="{FCE94BB7-0495-449A-AC75-977CA23FC3D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IVP Project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Video Forgery Detection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Team Members</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Smiti Maheshwari						IIT2014067</a:t>
            </a:r>
          </a:p>
          <a:p>
            <a:pPr lvl="0">
              <a:spcBef>
                <a:spcPts val="0"/>
              </a:spcBef>
              <a:buNone/>
            </a:pPr>
            <a:r>
              <a:rPr lang="en"/>
              <a:t>Bhairavee Bawane					</a:t>
            </a:r>
            <a:r>
              <a:rPr lang="en"/>
              <a:t>IIT2014070</a:t>
            </a:r>
          </a:p>
          <a:p>
            <a:pPr lvl="0">
              <a:spcBef>
                <a:spcPts val="0"/>
              </a:spcBef>
              <a:buNone/>
            </a:pPr>
            <a:r>
              <a:rPr lang="en"/>
              <a:t>Harsh Shah							</a:t>
            </a:r>
            <a:r>
              <a:rPr lang="en"/>
              <a:t>IIT2014071</a:t>
            </a:r>
          </a:p>
          <a:p>
            <a:pPr lvl="0">
              <a:spcBef>
                <a:spcPts val="0"/>
              </a:spcBef>
              <a:buNone/>
            </a:pPr>
            <a:r>
              <a:rPr lang="en"/>
              <a:t>Sandesh Jain						</a:t>
            </a:r>
            <a:r>
              <a:rPr lang="en"/>
              <a:t>IIT2014104</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1093250" y="2213325"/>
            <a:ext cx="5998800" cy="605100"/>
          </a:xfrm>
          <a:prstGeom prst="rect">
            <a:avLst/>
          </a:prstGeom>
        </p:spPr>
        <p:txBody>
          <a:bodyPr anchorCtr="0" anchor="ctr" bIns="91425" lIns="91425" rIns="91425" tIns="91425">
            <a:noAutofit/>
          </a:bodyPr>
          <a:lstStyle/>
          <a:p>
            <a:pPr indent="457200" lvl="0" marL="914400">
              <a:spcBef>
                <a:spcPts val="0"/>
              </a:spcBef>
              <a:buNone/>
            </a:pPr>
            <a:r>
              <a:rPr lang="en" sz="4800">
                <a:solidFill>
                  <a:schemeClr val="accent2"/>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	</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trustworthiness of digital media is decreasing due to the fact that it has become really easy to alter and tamper the digital content flawlessly and thus, there is a need to verify the originality and authenticity of media contents. In view of this problem, we develop a method to classify the object based-forged content.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To develop</a:t>
            </a:r>
            <a:r>
              <a:rPr lang="en"/>
              <a:t> an approach for automatic identification of object-based forged video which is encoded with advanced frameworks based on its GOP (Group Of Pictures) structure.</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 Based Video Forgery </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a:t>
            </a:r>
            <a:r>
              <a:rPr lang="en"/>
              <a:t>bject-based forgery adds new objects to a video scene or removes existing objects from it. </a:t>
            </a:r>
          </a:p>
          <a:p>
            <a:pPr lvl="0">
              <a:spcBef>
                <a:spcPts val="0"/>
              </a:spcBef>
              <a:buNone/>
            </a:pPr>
            <a:r>
              <a:rPr lang="en"/>
              <a:t>To generate a forged video:</a:t>
            </a:r>
          </a:p>
          <a:p>
            <a:pPr indent="-228600" lvl="0" marL="457200" rtl="0">
              <a:spcBef>
                <a:spcPts val="0"/>
              </a:spcBef>
              <a:buAutoNum type="arabicPeriod"/>
            </a:pPr>
            <a:r>
              <a:rPr lang="en"/>
              <a:t>Decompress the video into individual frames and each frame is regarded as a still image.</a:t>
            </a:r>
          </a:p>
          <a:p>
            <a:pPr indent="-228600" lvl="0" marL="457200" rtl="0">
              <a:spcBef>
                <a:spcPts val="0"/>
              </a:spcBef>
              <a:buAutoNum type="arabicPeriod"/>
            </a:pPr>
            <a:r>
              <a:rPr lang="en"/>
              <a:t>The frames in the selected segments of the sequence are tampered while the rest frames remain untouched.</a:t>
            </a:r>
          </a:p>
          <a:p>
            <a:pPr indent="-228600" lvl="0" marL="457200" rtl="0">
              <a:spcBef>
                <a:spcPts val="0"/>
              </a:spcBef>
              <a:buAutoNum type="arabicPeriod"/>
            </a:pPr>
            <a:r>
              <a:rPr lang="en"/>
              <a:t>The resulting frame sequence is re-compressed to generate a forged version.</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terminologies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0200" lvl="0" marL="457200">
              <a:spcBef>
                <a:spcPts val="0"/>
              </a:spcBef>
              <a:buSzPct val="100000"/>
            </a:pPr>
            <a:r>
              <a:rPr lang="en" sz="1600"/>
              <a:t>Pristine frames: The</a:t>
            </a:r>
            <a:r>
              <a:rPr lang="en" sz="1600"/>
              <a:t> frames in a compressed video stream which do not undergo any manipulation.</a:t>
            </a:r>
          </a:p>
          <a:p>
            <a:pPr indent="-330200" lvl="0" marL="457200">
              <a:spcBef>
                <a:spcPts val="0"/>
              </a:spcBef>
              <a:buSzPct val="100000"/>
            </a:pPr>
            <a:r>
              <a:rPr lang="en" sz="1600"/>
              <a:t>Double compressed frames: The frames in a video stream which have undergone re-compression.</a:t>
            </a:r>
          </a:p>
          <a:p>
            <a:pPr indent="-330200" lvl="0" marL="457200">
              <a:spcBef>
                <a:spcPts val="0"/>
              </a:spcBef>
              <a:buSzPct val="100000"/>
            </a:pPr>
            <a:r>
              <a:rPr lang="en" sz="1600"/>
              <a:t>Innocent double compressed frames: Those frames do not contain forged contents.</a:t>
            </a:r>
          </a:p>
          <a:p>
            <a:pPr indent="-330200" lvl="0" marL="457200">
              <a:spcBef>
                <a:spcPts val="0"/>
              </a:spcBef>
              <a:buSzPct val="100000"/>
            </a:pPr>
            <a:r>
              <a:rPr lang="en" sz="1600"/>
              <a:t>Forged frames: Those frames have undergone tampering operations.</a:t>
            </a:r>
          </a:p>
          <a:p>
            <a:pPr indent="-330200" lvl="0" marL="457200" rtl="0">
              <a:spcBef>
                <a:spcPts val="0"/>
              </a:spcBef>
              <a:buSzPct val="100000"/>
            </a:pPr>
            <a:r>
              <a:rPr lang="en" sz="1600"/>
              <a:t>I-frames (intra-coded frames): An I-frame indicates the beginning of a GOP. It contains the full picture and is independently encoded as a still image.</a:t>
            </a:r>
          </a:p>
          <a:p>
            <a:pPr indent="-330200" lvl="0" marL="457200" rtl="0">
              <a:spcBef>
                <a:spcPts val="0"/>
              </a:spcBef>
              <a:buSzPct val="100000"/>
            </a:pPr>
            <a:r>
              <a:rPr lang="en" sz="1600"/>
              <a:t>P-frames (predictive-coded frames): P-frames contain motion-compensated difference information relative to the preceding frames.</a:t>
            </a:r>
          </a:p>
          <a:p>
            <a:pPr lvl="0">
              <a:spcBef>
                <a:spcPts val="0"/>
              </a:spcBef>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Approach</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Select represent frames and construct their motion residuals.</a:t>
            </a:r>
          </a:p>
          <a:p>
            <a:pPr lvl="0">
              <a:spcBef>
                <a:spcPts val="0"/>
              </a:spcBef>
              <a:buNone/>
            </a:pPr>
            <a:r>
              <a:rPr lang="en"/>
              <a:t>Extract feature vector for each motion residual using CC-PEV feature set.</a:t>
            </a:r>
          </a:p>
          <a:p>
            <a:pPr lvl="0">
              <a:spcBef>
                <a:spcPts val="0"/>
              </a:spcBef>
              <a:buNone/>
            </a:pPr>
            <a:r>
              <a:rPr lang="en"/>
              <a:t>Feature vector acts as an input to Ensemble classifier which judges an input frame as “forged” or “innocent double compressed”.  </a:t>
            </a:r>
            <a:r>
              <a:rPr lang="en"/>
              <a:t>A GOP structure is marked as “forged” if all the represent I frames and P/B frames are labeled as “forged” by the “innocent double compressed” vs. “forged” classifier. If there are at least one “forged” GOP structure in the suspicious video clip, it is considered to be a forged video clip, otherwise the suspicious video clips is indeed an innocent double compressed one.</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Experiment</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42857"/>
              </a:lnSpc>
              <a:spcBef>
                <a:spcPts val="0"/>
              </a:spcBef>
              <a:spcAft>
                <a:spcPts val="0"/>
              </a:spcAft>
            </a:pPr>
            <a:r>
              <a:rPr lang="en"/>
              <a:t>We have total 10 original and 10 forged videos encoded in H.264 format in our dataset.</a:t>
            </a:r>
          </a:p>
          <a:p>
            <a:pPr indent="-228600" lvl="0" marL="457200" rtl="0">
              <a:lnSpc>
                <a:spcPct val="142857"/>
              </a:lnSpc>
              <a:spcBef>
                <a:spcPts val="0"/>
              </a:spcBef>
              <a:spcAft>
                <a:spcPts val="0"/>
              </a:spcAft>
            </a:pPr>
            <a:r>
              <a:rPr lang="en"/>
              <a:t>From this videos, we extracted 154 GOPs for both original and forged videos.</a:t>
            </a:r>
          </a:p>
          <a:p>
            <a:pPr indent="-228600" lvl="0" marL="457200" rtl="0">
              <a:lnSpc>
                <a:spcPct val="142857"/>
              </a:lnSpc>
              <a:spcBef>
                <a:spcPts val="0"/>
              </a:spcBef>
              <a:spcAft>
                <a:spcPts val="0"/>
              </a:spcAft>
            </a:pPr>
            <a:r>
              <a:rPr lang="en"/>
              <a:t>We used 84 untampered and 84 forged GOPs as training set.</a:t>
            </a:r>
          </a:p>
          <a:p>
            <a:pPr indent="-228600" lvl="0" marL="457200" rtl="0">
              <a:lnSpc>
                <a:spcPct val="142857"/>
              </a:lnSpc>
              <a:spcBef>
                <a:spcPts val="0"/>
              </a:spcBef>
              <a:spcAft>
                <a:spcPts val="0"/>
              </a:spcAft>
            </a:pPr>
            <a:r>
              <a:rPr lang="en"/>
              <a:t>Remaining 70 GOPs were used as testing set.</a:t>
            </a:r>
          </a:p>
          <a:p>
            <a:pPr lvl="0" rtl="0">
              <a:lnSpc>
                <a:spcPct val="142857"/>
              </a:lnSpc>
              <a:spcBef>
                <a:spcPts val="0"/>
              </a:spcBef>
              <a:spcAft>
                <a:spcPts val="0"/>
              </a:spcAft>
              <a:buNone/>
            </a:pPr>
            <a:r>
              <a:t/>
            </a:r>
            <a:endParaRPr sz="1400"/>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Results</a:t>
            </a:r>
          </a:p>
        </p:txBody>
      </p:sp>
      <p:sp>
        <p:nvSpPr>
          <p:cNvPr id="97" name="Shape 97"/>
          <p:cNvSpPr txBox="1"/>
          <p:nvPr>
            <p:ph idx="1" type="body"/>
          </p:nvPr>
        </p:nvSpPr>
        <p:spPr>
          <a:xfrm>
            <a:off x="311700" y="1127700"/>
            <a:ext cx="8520600" cy="3416400"/>
          </a:xfrm>
          <a:prstGeom prst="rect">
            <a:avLst/>
          </a:prstGeom>
        </p:spPr>
        <p:txBody>
          <a:bodyPr anchorCtr="0" anchor="t" bIns="91425" lIns="91425" rIns="91425" tIns="91425">
            <a:noAutofit/>
          </a:bodyPr>
          <a:lstStyle/>
          <a:p>
            <a:pPr lvl="0" rtl="0">
              <a:lnSpc>
                <a:spcPct val="142857"/>
              </a:lnSpc>
              <a:spcBef>
                <a:spcPts val="0"/>
              </a:spcBef>
              <a:spcAft>
                <a:spcPts val="0"/>
              </a:spcAft>
              <a:buNone/>
            </a:pPr>
            <a:r>
              <a:rPr lang="en" sz="1400"/>
              <a:t>Based on above dataset we get the following result:</a:t>
            </a:r>
          </a:p>
          <a:p>
            <a:pPr lvl="0">
              <a:spcBef>
                <a:spcPts val="0"/>
              </a:spcBef>
              <a:buNone/>
            </a:pPr>
            <a:r>
              <a:t/>
            </a:r>
            <a:endParaRPr sz="1400"/>
          </a:p>
          <a:p>
            <a:pPr lvl="0">
              <a:spcBef>
                <a:spcPts val="0"/>
              </a:spcBef>
              <a:buNone/>
            </a:pPr>
            <a:r>
              <a:t/>
            </a:r>
            <a:endParaRPr sz="1400"/>
          </a:p>
          <a:p>
            <a:pPr lvl="0">
              <a:spcBef>
                <a:spcPts val="0"/>
              </a:spcBef>
              <a:buNone/>
            </a:pPr>
            <a:r>
              <a:t/>
            </a:r>
            <a:endParaRPr sz="1400"/>
          </a:p>
          <a:p>
            <a:pPr lvl="0">
              <a:spcBef>
                <a:spcPts val="0"/>
              </a:spcBef>
              <a:buNone/>
            </a:pPr>
            <a:r>
              <a:t/>
            </a:r>
            <a:endParaRPr sz="1400"/>
          </a:p>
          <a:p>
            <a:pPr lvl="0" rtl="0">
              <a:lnSpc>
                <a:spcPct val="142857"/>
              </a:lnSpc>
              <a:spcBef>
                <a:spcPts val="0"/>
              </a:spcBef>
              <a:spcAft>
                <a:spcPts val="0"/>
              </a:spcAft>
              <a:buNone/>
            </a:pPr>
            <a:r>
              <a:rPr lang="en" sz="1400"/>
              <a:t>  </a:t>
            </a:r>
          </a:p>
        </p:txBody>
      </p:sp>
      <p:graphicFrame>
        <p:nvGraphicFramePr>
          <p:cNvPr id="98" name="Shape 98"/>
          <p:cNvGraphicFramePr/>
          <p:nvPr/>
        </p:nvGraphicFramePr>
        <p:xfrm>
          <a:off x="330287" y="1725950"/>
          <a:ext cx="3000000" cy="3000000"/>
        </p:xfrm>
        <a:graphic>
          <a:graphicData uri="http://schemas.openxmlformats.org/drawingml/2006/table">
            <a:tbl>
              <a:tblPr>
                <a:noFill/>
                <a:tableStyleId>{FCE94BB7-0495-449A-AC75-977CA23FC3D4}</a:tableStyleId>
              </a:tblPr>
              <a:tblGrid>
                <a:gridCol w="1777150"/>
                <a:gridCol w="1814425"/>
                <a:gridCol w="1814425"/>
                <a:gridCol w="1814425"/>
              </a:tblGrid>
              <a:tr h="646025">
                <a:tc>
                  <a:txBody>
                    <a:bodyPr>
                      <a:noAutofit/>
                    </a:bodyPr>
                    <a:lstStyle/>
                    <a:p>
                      <a:pPr lvl="0" rtl="0">
                        <a:lnSpc>
                          <a:spcPct val="142857"/>
                        </a:lnSpc>
                        <a:spcBef>
                          <a:spcPts val="0"/>
                        </a:spcBef>
                        <a:buNone/>
                      </a:pPr>
                      <a:r>
                        <a:rPr lang="en">
                          <a:solidFill>
                            <a:schemeClr val="lt2"/>
                          </a:solidFill>
                        </a:rPr>
                        <a:t>Accuracy    </a:t>
                      </a:r>
                    </a:p>
                  </a:txBody>
                  <a:tcPr marT="91425" marB="91425" marR="91425" marL="91425"/>
                </a:tc>
                <a:tc>
                  <a:txBody>
                    <a:bodyPr>
                      <a:noAutofit/>
                    </a:bodyPr>
                    <a:lstStyle/>
                    <a:p>
                      <a:pPr lvl="0" rtl="0">
                        <a:lnSpc>
                          <a:spcPct val="142857"/>
                        </a:lnSpc>
                        <a:spcBef>
                          <a:spcPts val="0"/>
                        </a:spcBef>
                        <a:buNone/>
                      </a:pPr>
                      <a:r>
                        <a:rPr lang="en">
                          <a:solidFill>
                            <a:schemeClr val="lt2"/>
                          </a:solidFill>
                        </a:rPr>
                        <a:t>TP Rate</a:t>
                      </a:r>
                    </a:p>
                  </a:txBody>
                  <a:tcPr marT="91425" marB="91425" marR="91425" marL="91425"/>
                </a:tc>
                <a:tc>
                  <a:txBody>
                    <a:bodyPr>
                      <a:noAutofit/>
                    </a:bodyPr>
                    <a:lstStyle/>
                    <a:p>
                      <a:pPr lvl="0" rtl="0">
                        <a:lnSpc>
                          <a:spcPct val="142857"/>
                        </a:lnSpc>
                        <a:spcBef>
                          <a:spcPts val="0"/>
                        </a:spcBef>
                        <a:buNone/>
                      </a:pPr>
                      <a:r>
                        <a:rPr lang="en">
                          <a:solidFill>
                            <a:schemeClr val="lt2"/>
                          </a:solidFill>
                        </a:rPr>
                        <a:t>FP Rate</a:t>
                      </a:r>
                    </a:p>
                  </a:txBody>
                  <a:tcPr marT="91425" marB="91425" marR="91425" marL="91425"/>
                </a:tc>
                <a:tc>
                  <a:txBody>
                    <a:bodyPr>
                      <a:noAutofit/>
                    </a:bodyPr>
                    <a:lstStyle/>
                    <a:p>
                      <a:pPr lvl="0" rtl="0">
                        <a:lnSpc>
                          <a:spcPct val="115000"/>
                        </a:lnSpc>
                        <a:spcBef>
                          <a:spcPts val="0"/>
                        </a:spcBef>
                        <a:spcAft>
                          <a:spcPts val="1600"/>
                        </a:spcAft>
                        <a:buNone/>
                      </a:pPr>
                      <a:r>
                        <a:rPr lang="en">
                          <a:solidFill>
                            <a:schemeClr val="lt2"/>
                          </a:solidFill>
                        </a:rPr>
                        <a:t>Specificity</a:t>
                      </a:r>
                    </a:p>
                  </a:txBody>
                  <a:tcPr marT="91425" marB="91425" marR="91425" marL="91425"/>
                </a:tc>
              </a:tr>
              <a:tr h="646025">
                <a:tc>
                  <a:txBody>
                    <a:bodyPr>
                      <a:noAutofit/>
                    </a:bodyPr>
                    <a:lstStyle/>
                    <a:p>
                      <a:pPr lvl="0" rtl="0">
                        <a:lnSpc>
                          <a:spcPct val="142857"/>
                        </a:lnSpc>
                        <a:spcBef>
                          <a:spcPts val="0"/>
                        </a:spcBef>
                        <a:buNone/>
                      </a:pPr>
                      <a:r>
                        <a:rPr lang="en">
                          <a:solidFill>
                            <a:schemeClr val="lt2"/>
                          </a:solidFill>
                        </a:rPr>
                        <a:t>0.6012</a:t>
                      </a:r>
                    </a:p>
                  </a:txBody>
                  <a:tcPr marT="91425" marB="91425" marR="91425" marL="91425"/>
                </a:tc>
                <a:tc>
                  <a:txBody>
                    <a:bodyPr>
                      <a:noAutofit/>
                    </a:bodyPr>
                    <a:lstStyle/>
                    <a:p>
                      <a:pPr lvl="0" rtl="0">
                        <a:lnSpc>
                          <a:spcPct val="142857"/>
                        </a:lnSpc>
                        <a:spcBef>
                          <a:spcPts val="0"/>
                        </a:spcBef>
                        <a:buNone/>
                      </a:pPr>
                      <a:r>
                        <a:rPr lang="en">
                          <a:solidFill>
                            <a:schemeClr val="lt2"/>
                          </a:solidFill>
                        </a:rPr>
                        <a:t>0.5476</a:t>
                      </a:r>
                    </a:p>
                  </a:txBody>
                  <a:tcPr marT="91425" marB="91425" marR="91425" marL="91425"/>
                </a:tc>
                <a:tc>
                  <a:txBody>
                    <a:bodyPr>
                      <a:noAutofit/>
                    </a:bodyPr>
                    <a:lstStyle/>
                    <a:p>
                      <a:pPr lvl="0" rtl="0">
                        <a:lnSpc>
                          <a:spcPct val="142857"/>
                        </a:lnSpc>
                        <a:spcBef>
                          <a:spcPts val="0"/>
                        </a:spcBef>
                        <a:buNone/>
                      </a:pPr>
                      <a:r>
                        <a:rPr lang="en">
                          <a:solidFill>
                            <a:schemeClr val="lt2"/>
                          </a:solidFill>
                        </a:rPr>
                        <a:t>0.3452</a:t>
                      </a:r>
                    </a:p>
                  </a:txBody>
                  <a:tcPr marT="91425" marB="91425" marR="91425" marL="91425"/>
                </a:tc>
                <a:tc>
                  <a:txBody>
                    <a:bodyPr>
                      <a:noAutofit/>
                    </a:bodyPr>
                    <a:lstStyle/>
                    <a:p>
                      <a:pPr lvl="0" rtl="0">
                        <a:lnSpc>
                          <a:spcPct val="115000"/>
                        </a:lnSpc>
                        <a:spcBef>
                          <a:spcPts val="0"/>
                        </a:spcBef>
                        <a:spcAft>
                          <a:spcPts val="1600"/>
                        </a:spcAft>
                        <a:buNone/>
                      </a:pPr>
                      <a:r>
                        <a:rPr lang="en">
                          <a:solidFill>
                            <a:schemeClr val="lt2"/>
                          </a:solidFill>
                        </a:rPr>
                        <a:t>0.6548</a:t>
                      </a:r>
                    </a:p>
                  </a:txBody>
                  <a:tcPr marT="91425" marB="91425" marR="91425" marL="91425"/>
                </a:tc>
              </a:tr>
            </a:tbl>
          </a:graphicData>
        </a:graphic>
      </p:graphicFrame>
      <p:graphicFrame>
        <p:nvGraphicFramePr>
          <p:cNvPr id="99" name="Shape 99"/>
          <p:cNvGraphicFramePr/>
          <p:nvPr/>
        </p:nvGraphicFramePr>
        <p:xfrm>
          <a:off x="311712" y="3281425"/>
          <a:ext cx="3000000" cy="3000000"/>
        </p:xfrm>
        <a:graphic>
          <a:graphicData uri="http://schemas.openxmlformats.org/drawingml/2006/table">
            <a:tbl>
              <a:tblPr>
                <a:noFill/>
                <a:tableStyleId>{FCE94BB7-0495-449A-AC75-977CA23FC3D4}</a:tableStyleId>
              </a:tblPr>
              <a:tblGrid>
                <a:gridCol w="1809750"/>
                <a:gridCol w="1809750"/>
                <a:gridCol w="1809750"/>
                <a:gridCol w="1809750"/>
              </a:tblGrid>
              <a:tr h="381000">
                <a:tc>
                  <a:txBody>
                    <a:bodyPr>
                      <a:noAutofit/>
                    </a:bodyPr>
                    <a:lstStyle/>
                    <a:p>
                      <a:pPr lvl="0" rtl="0">
                        <a:lnSpc>
                          <a:spcPct val="142857"/>
                        </a:lnSpc>
                        <a:spcBef>
                          <a:spcPts val="0"/>
                        </a:spcBef>
                        <a:buNone/>
                      </a:pPr>
                      <a:r>
                        <a:rPr lang="en">
                          <a:solidFill>
                            <a:schemeClr val="lt2"/>
                          </a:solidFill>
                        </a:rPr>
                        <a:t>Precision</a:t>
                      </a:r>
                    </a:p>
                  </a:txBody>
                  <a:tcPr marT="91425" marB="91425" marR="91425" marL="91425"/>
                </a:tc>
                <a:tc>
                  <a:txBody>
                    <a:bodyPr>
                      <a:noAutofit/>
                    </a:bodyPr>
                    <a:lstStyle/>
                    <a:p>
                      <a:pPr lvl="0" rtl="0">
                        <a:lnSpc>
                          <a:spcPct val="142857"/>
                        </a:lnSpc>
                        <a:spcBef>
                          <a:spcPts val="0"/>
                        </a:spcBef>
                        <a:buNone/>
                      </a:pPr>
                      <a:r>
                        <a:rPr lang="en">
                          <a:solidFill>
                            <a:schemeClr val="lt2"/>
                          </a:solidFill>
                        </a:rPr>
                        <a:t>Prevalence</a:t>
                      </a:r>
                    </a:p>
                  </a:txBody>
                  <a:tcPr marT="91425" marB="91425" marR="91425" marL="91425"/>
                </a:tc>
                <a:tc>
                  <a:txBody>
                    <a:bodyPr>
                      <a:noAutofit/>
                    </a:bodyPr>
                    <a:lstStyle/>
                    <a:p>
                      <a:pPr lvl="0" rtl="0">
                        <a:lnSpc>
                          <a:spcPct val="142857"/>
                        </a:lnSpc>
                        <a:spcBef>
                          <a:spcPts val="0"/>
                        </a:spcBef>
                        <a:buNone/>
                      </a:pPr>
                      <a:r>
                        <a:rPr lang="en">
                          <a:solidFill>
                            <a:schemeClr val="lt2"/>
                          </a:solidFill>
                        </a:rPr>
                        <a:t>Recall</a:t>
                      </a:r>
                    </a:p>
                  </a:txBody>
                  <a:tcPr marT="91425" marB="91425" marR="91425" marL="91425"/>
                </a:tc>
                <a:tc>
                  <a:txBody>
                    <a:bodyPr>
                      <a:noAutofit/>
                    </a:bodyPr>
                    <a:lstStyle/>
                    <a:p>
                      <a:pPr lvl="0" rtl="0">
                        <a:lnSpc>
                          <a:spcPct val="142857"/>
                        </a:lnSpc>
                        <a:spcBef>
                          <a:spcPts val="0"/>
                        </a:spcBef>
                        <a:buNone/>
                      </a:pPr>
                      <a:r>
                        <a:rPr lang="en">
                          <a:solidFill>
                            <a:schemeClr val="lt2"/>
                          </a:solidFill>
                        </a:rPr>
                        <a:t>F-score</a:t>
                      </a:r>
                    </a:p>
                  </a:txBody>
                  <a:tcPr marT="91425" marB="91425" marR="91425" marL="91425"/>
                </a:tc>
              </a:tr>
              <a:tr h="381000">
                <a:tc>
                  <a:txBody>
                    <a:bodyPr>
                      <a:noAutofit/>
                    </a:bodyPr>
                    <a:lstStyle/>
                    <a:p>
                      <a:pPr lvl="0" rtl="0">
                        <a:lnSpc>
                          <a:spcPct val="142857"/>
                        </a:lnSpc>
                        <a:spcBef>
                          <a:spcPts val="0"/>
                        </a:spcBef>
                        <a:buNone/>
                      </a:pPr>
                      <a:r>
                        <a:rPr lang="en">
                          <a:solidFill>
                            <a:schemeClr val="lt2"/>
                          </a:solidFill>
                        </a:rPr>
                        <a:t>0.6133</a:t>
                      </a:r>
                    </a:p>
                  </a:txBody>
                  <a:tcPr marT="91425" marB="91425" marR="91425" marL="91425"/>
                </a:tc>
                <a:tc>
                  <a:txBody>
                    <a:bodyPr>
                      <a:noAutofit/>
                    </a:bodyPr>
                    <a:lstStyle/>
                    <a:p>
                      <a:pPr lvl="0" rtl="0">
                        <a:lnSpc>
                          <a:spcPct val="142857"/>
                        </a:lnSpc>
                        <a:spcBef>
                          <a:spcPts val="0"/>
                        </a:spcBef>
                        <a:buNone/>
                      </a:pPr>
                      <a:r>
                        <a:rPr lang="en">
                          <a:solidFill>
                            <a:schemeClr val="lt2"/>
                          </a:solidFill>
                        </a:rPr>
                        <a:t>0.5000</a:t>
                      </a:r>
                    </a:p>
                  </a:txBody>
                  <a:tcPr marT="91425" marB="91425" marR="91425" marL="91425"/>
                </a:tc>
                <a:tc>
                  <a:txBody>
                    <a:bodyPr>
                      <a:noAutofit/>
                    </a:bodyPr>
                    <a:lstStyle/>
                    <a:p>
                      <a:pPr lvl="0" rtl="0">
                        <a:lnSpc>
                          <a:spcPct val="142857"/>
                        </a:lnSpc>
                        <a:spcBef>
                          <a:spcPts val="0"/>
                        </a:spcBef>
                        <a:buNone/>
                      </a:pPr>
                      <a:r>
                        <a:rPr lang="en">
                          <a:solidFill>
                            <a:schemeClr val="lt2"/>
                          </a:solidFill>
                        </a:rPr>
                        <a:t>0.5476</a:t>
                      </a:r>
                    </a:p>
                  </a:txBody>
                  <a:tcPr marT="91425" marB="91425" marR="91425" marL="91425"/>
                </a:tc>
                <a:tc>
                  <a:txBody>
                    <a:bodyPr>
                      <a:noAutofit/>
                    </a:bodyPr>
                    <a:lstStyle/>
                    <a:p>
                      <a:pPr lvl="0" rtl="0">
                        <a:lnSpc>
                          <a:spcPct val="142857"/>
                        </a:lnSpc>
                        <a:spcBef>
                          <a:spcPts val="0"/>
                        </a:spcBef>
                        <a:buNone/>
                      </a:pPr>
                      <a:r>
                        <a:rPr lang="en">
                          <a:solidFill>
                            <a:schemeClr val="lt2"/>
                          </a:solidFill>
                        </a:rPr>
                        <a:t>0.5786</a:t>
                      </a: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developed an approach for automatic object-based video forgery detection that is encoded with advanced frameworks.</a:t>
            </a:r>
          </a:p>
          <a:p>
            <a:pPr lvl="0">
              <a:spcBef>
                <a:spcPts val="0"/>
              </a:spcBef>
              <a:buNone/>
            </a:pPr>
            <a:r>
              <a:rPr lang="en"/>
              <a:t>We analyzed the similarity between the </a:t>
            </a:r>
            <a:r>
              <a:rPr lang="en"/>
              <a:t>object-based video forgery and steganography, and converted the detection of object-based forgery in a video clip into the detection of hidden data in the motion residuals of the corresponding video frames.</a:t>
            </a:r>
          </a:p>
          <a:p>
            <a:pPr lvl="0">
              <a:spcBef>
                <a:spcPts val="0"/>
              </a:spcBef>
              <a:buNone/>
            </a:pPr>
            <a:r>
              <a:rPr lang="en"/>
              <a:t>Finally, we get an accuracy of 60.12% on training and testing dataset of 5 videos each.</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