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876" r:id="rId1"/>
  </p:sldMasterIdLst>
  <p:notesMasterIdLst>
    <p:notesMasterId r:id="rId19"/>
  </p:notesMasterIdLst>
  <p:handoutMasterIdLst>
    <p:handoutMasterId r:id="rId20"/>
  </p:handoutMasterIdLst>
  <p:sldIdLst>
    <p:sldId id="1057" r:id="rId2"/>
    <p:sldId id="768" r:id="rId3"/>
    <p:sldId id="1060" r:id="rId4"/>
    <p:sldId id="1059" r:id="rId5"/>
    <p:sldId id="1063" r:id="rId6"/>
    <p:sldId id="1061" r:id="rId7"/>
    <p:sldId id="1065" r:id="rId8"/>
    <p:sldId id="1066" r:id="rId9"/>
    <p:sldId id="1067" r:id="rId10"/>
    <p:sldId id="1068" r:id="rId11"/>
    <p:sldId id="1058" r:id="rId12"/>
    <p:sldId id="1064" r:id="rId13"/>
    <p:sldId id="1069" r:id="rId14"/>
    <p:sldId id="769" r:id="rId15"/>
    <p:sldId id="770" r:id="rId16"/>
    <p:sldId id="1070" r:id="rId17"/>
    <p:sldId id="357" r:id="rId18"/>
  </p:sldIdLst>
  <p:sldSz cx="9144000" cy="6858000" type="screen4x3"/>
  <p:notesSz cx="7315200" cy="96012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ctr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ctr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6092"/>
    <a:srgbClr val="FFF2C9"/>
    <a:srgbClr val="8668A9"/>
    <a:srgbClr val="9BBB59"/>
    <a:srgbClr val="E46C0A"/>
    <a:srgbClr val="A6A6A6"/>
    <a:srgbClr val="FFC000"/>
    <a:srgbClr val="D7E4BD"/>
    <a:srgbClr val="FDEADA"/>
    <a:srgbClr val="8064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F4E3B1F-9E11-4810-A36B-B0558B93E18E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0391E6A-582F-4F0C-8EA1-47499192AB5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Promotes sustainable food consumption practices: The project encourages sustainable food consumption practices by offering an alternative to traditional food purchasing methods and providing affordable access to healthy food options.</a:t>
          </a:r>
        </a:p>
      </dgm:t>
    </dgm:pt>
    <dgm:pt modelId="{86587135-8269-4E77-96C0-8AC94CB1CBCC}" type="parTrans" cxnId="{872D540B-3BDA-4DB5-B8AA-40779D6D15F3}">
      <dgm:prSet/>
      <dgm:spPr/>
      <dgm:t>
        <a:bodyPr/>
        <a:lstStyle/>
        <a:p>
          <a:endParaRPr lang="en-US"/>
        </a:p>
      </dgm:t>
    </dgm:pt>
    <dgm:pt modelId="{647F665B-ABB8-4323-BBED-631A6BF9CE79}" type="sibTrans" cxnId="{872D540B-3BDA-4DB5-B8AA-40779D6D15F3}">
      <dgm:prSet/>
      <dgm:spPr/>
      <dgm:t>
        <a:bodyPr/>
        <a:lstStyle/>
        <a:p>
          <a:endParaRPr lang="en-US"/>
        </a:p>
      </dgm:t>
    </dgm:pt>
    <dgm:pt modelId="{7739F39F-3884-4EE2-B2B4-984383FA677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Supports local communities: The project helps to support local communities by providing a platform for small businesses and local food providers to connect with consumers, creating a more sustainable and equitable food system.</a:t>
          </a:r>
        </a:p>
      </dgm:t>
    </dgm:pt>
    <dgm:pt modelId="{B8DE7437-850F-438A-8853-E0031E3DD505}" type="parTrans" cxnId="{32E4285F-E83B-4685-BFB6-88CB057F9F91}">
      <dgm:prSet/>
      <dgm:spPr/>
      <dgm:t>
        <a:bodyPr/>
        <a:lstStyle/>
        <a:p>
          <a:endParaRPr lang="en-US"/>
        </a:p>
      </dgm:t>
    </dgm:pt>
    <dgm:pt modelId="{4424162A-29DA-4308-973E-CA2BA2DC94A8}" type="sibTrans" cxnId="{32E4285F-E83B-4685-BFB6-88CB057F9F91}">
      <dgm:prSet/>
      <dgm:spPr/>
      <dgm:t>
        <a:bodyPr/>
        <a:lstStyle/>
        <a:p>
          <a:endParaRPr lang="en-US"/>
        </a:p>
      </dgm:t>
    </dgm:pt>
    <dgm:pt modelId="{CBAEBD4D-352C-4503-AE2E-57A8D67E90C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Alleviates food insecurity: By providing affordable access to healthy food options, the project helps to alleviate food insecurity and improve food access for underserved communities.</a:t>
          </a:r>
        </a:p>
      </dgm:t>
    </dgm:pt>
    <dgm:pt modelId="{873979A8-75CF-4597-BD9E-EBD0ED4AE368}" type="parTrans" cxnId="{2295C3BC-8F41-48FD-B77A-6003F4FAD293}">
      <dgm:prSet/>
      <dgm:spPr/>
      <dgm:t>
        <a:bodyPr/>
        <a:lstStyle/>
        <a:p>
          <a:endParaRPr lang="en-US"/>
        </a:p>
      </dgm:t>
    </dgm:pt>
    <dgm:pt modelId="{7990963D-3BF7-4C10-822E-493B7E2D9E9C}" type="sibTrans" cxnId="{2295C3BC-8F41-48FD-B77A-6003F4FAD293}">
      <dgm:prSet/>
      <dgm:spPr/>
      <dgm:t>
        <a:bodyPr/>
        <a:lstStyle/>
        <a:p>
          <a:endParaRPr lang="en-US"/>
        </a:p>
      </dgm:t>
    </dgm:pt>
    <dgm:pt modelId="{618C4A09-EEEF-4AEB-9DAA-B0E4416D57F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Raises awareness and educates consumers: The project can help to raise awareness and educate consumers about the issue of food waste, inspiring them to make more sustainable choices in their everyday lives.</a:t>
          </a:r>
        </a:p>
      </dgm:t>
    </dgm:pt>
    <dgm:pt modelId="{F7BFCE29-57C4-4530-9D95-27A15353C602}" type="parTrans" cxnId="{B536C1C2-3ADF-46EB-A5CA-5D37A5181AF5}">
      <dgm:prSet/>
      <dgm:spPr/>
      <dgm:t>
        <a:bodyPr/>
        <a:lstStyle/>
        <a:p>
          <a:endParaRPr lang="en-US"/>
        </a:p>
      </dgm:t>
    </dgm:pt>
    <dgm:pt modelId="{134390DD-C169-4B56-B6BA-FD5624685F9F}" type="sibTrans" cxnId="{B536C1C2-3ADF-46EB-A5CA-5D37A5181AF5}">
      <dgm:prSet/>
      <dgm:spPr/>
      <dgm:t>
        <a:bodyPr/>
        <a:lstStyle/>
        <a:p>
          <a:endParaRPr lang="en-US"/>
        </a:p>
      </dgm:t>
    </dgm:pt>
    <dgm:pt modelId="{30F2B98F-8E7D-4C29-84B7-1B1ADBF9272A}" type="pres">
      <dgm:prSet presAssocID="{2F4E3B1F-9E11-4810-A36B-B0558B93E18E}" presName="root" presStyleCnt="0">
        <dgm:presLayoutVars>
          <dgm:dir/>
          <dgm:resizeHandles val="exact"/>
        </dgm:presLayoutVars>
      </dgm:prSet>
      <dgm:spPr/>
    </dgm:pt>
    <dgm:pt modelId="{607FEFB3-41C0-4CC8-9ADF-B2C2FA7372E3}" type="pres">
      <dgm:prSet presAssocID="{70391E6A-582F-4F0C-8EA1-47499192AB5F}" presName="compNode" presStyleCnt="0"/>
      <dgm:spPr/>
    </dgm:pt>
    <dgm:pt modelId="{3CE13350-E499-4A2C-8565-6C11EA1FC63F}" type="pres">
      <dgm:prSet presAssocID="{70391E6A-582F-4F0C-8EA1-47499192AB5F}" presName="bgRect" presStyleLbl="bgShp" presStyleIdx="0" presStyleCnt="4"/>
      <dgm:spPr/>
    </dgm:pt>
    <dgm:pt modelId="{2377ACE5-10B8-4F8A-AF13-9EFF638E9821}" type="pres">
      <dgm:prSet presAssocID="{70391E6A-582F-4F0C-8EA1-47499192AB5F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vocado"/>
        </a:ext>
      </dgm:extLst>
    </dgm:pt>
    <dgm:pt modelId="{02308D6D-7D82-4EA8-9261-B99F3699FBBA}" type="pres">
      <dgm:prSet presAssocID="{70391E6A-582F-4F0C-8EA1-47499192AB5F}" presName="spaceRect" presStyleCnt="0"/>
      <dgm:spPr/>
    </dgm:pt>
    <dgm:pt modelId="{EDDB102F-BE5E-4DAA-8A20-A7D481296F26}" type="pres">
      <dgm:prSet presAssocID="{70391E6A-582F-4F0C-8EA1-47499192AB5F}" presName="parTx" presStyleLbl="revTx" presStyleIdx="0" presStyleCnt="4">
        <dgm:presLayoutVars>
          <dgm:chMax val="0"/>
          <dgm:chPref val="0"/>
        </dgm:presLayoutVars>
      </dgm:prSet>
      <dgm:spPr/>
    </dgm:pt>
    <dgm:pt modelId="{64AD0DEF-F8A7-4F54-A138-812A8FA6B055}" type="pres">
      <dgm:prSet presAssocID="{647F665B-ABB8-4323-BBED-631A6BF9CE79}" presName="sibTrans" presStyleCnt="0"/>
      <dgm:spPr/>
    </dgm:pt>
    <dgm:pt modelId="{4E89E169-AE07-4E17-9D57-FCB25396EF3D}" type="pres">
      <dgm:prSet presAssocID="{7739F39F-3884-4EE2-B2B4-984383FA6777}" presName="compNode" presStyleCnt="0"/>
      <dgm:spPr/>
    </dgm:pt>
    <dgm:pt modelId="{DEBDE04F-C007-4BDF-A42D-4E598A971D4C}" type="pres">
      <dgm:prSet presAssocID="{7739F39F-3884-4EE2-B2B4-984383FA6777}" presName="bgRect" presStyleLbl="bgShp" presStyleIdx="1" presStyleCnt="4"/>
      <dgm:spPr/>
    </dgm:pt>
    <dgm:pt modelId="{D270A7CA-931F-44BE-B5BD-069CD0A1D1A8}" type="pres">
      <dgm:prSet presAssocID="{7739F39F-3884-4EE2-B2B4-984383FA6777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ork and knife"/>
        </a:ext>
      </dgm:extLst>
    </dgm:pt>
    <dgm:pt modelId="{01E84A9F-4D3A-4996-A04E-51303AAA15BC}" type="pres">
      <dgm:prSet presAssocID="{7739F39F-3884-4EE2-B2B4-984383FA6777}" presName="spaceRect" presStyleCnt="0"/>
      <dgm:spPr/>
    </dgm:pt>
    <dgm:pt modelId="{1D7FFE60-2A19-4A78-9C8C-F2FEF1309F45}" type="pres">
      <dgm:prSet presAssocID="{7739F39F-3884-4EE2-B2B4-984383FA6777}" presName="parTx" presStyleLbl="revTx" presStyleIdx="1" presStyleCnt="4">
        <dgm:presLayoutVars>
          <dgm:chMax val="0"/>
          <dgm:chPref val="0"/>
        </dgm:presLayoutVars>
      </dgm:prSet>
      <dgm:spPr/>
    </dgm:pt>
    <dgm:pt modelId="{CDC4E1E7-3067-488E-892F-77584A9D30B6}" type="pres">
      <dgm:prSet presAssocID="{4424162A-29DA-4308-973E-CA2BA2DC94A8}" presName="sibTrans" presStyleCnt="0"/>
      <dgm:spPr/>
    </dgm:pt>
    <dgm:pt modelId="{53D283F1-8785-4652-BB21-ABAB53423F27}" type="pres">
      <dgm:prSet presAssocID="{CBAEBD4D-352C-4503-AE2E-57A8D67E90C6}" presName="compNode" presStyleCnt="0"/>
      <dgm:spPr/>
    </dgm:pt>
    <dgm:pt modelId="{219B57BA-90DB-4BCD-9C1A-D03CEDFA8414}" type="pres">
      <dgm:prSet presAssocID="{CBAEBD4D-352C-4503-AE2E-57A8D67E90C6}" presName="bgRect" presStyleLbl="bgShp" presStyleIdx="2" presStyleCnt="4"/>
      <dgm:spPr/>
    </dgm:pt>
    <dgm:pt modelId="{D647771A-B9A2-4C1C-AF87-52E40A1D6BCF}" type="pres">
      <dgm:prSet presAssocID="{CBAEBD4D-352C-4503-AE2E-57A8D67E90C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ruit Bowl"/>
        </a:ext>
      </dgm:extLst>
    </dgm:pt>
    <dgm:pt modelId="{770084F7-3ACF-4C48-9C88-A1F5A1D39264}" type="pres">
      <dgm:prSet presAssocID="{CBAEBD4D-352C-4503-AE2E-57A8D67E90C6}" presName="spaceRect" presStyleCnt="0"/>
      <dgm:spPr/>
    </dgm:pt>
    <dgm:pt modelId="{F94F3F6C-06F2-4013-BD09-D495FC9E78D4}" type="pres">
      <dgm:prSet presAssocID="{CBAEBD4D-352C-4503-AE2E-57A8D67E90C6}" presName="parTx" presStyleLbl="revTx" presStyleIdx="2" presStyleCnt="4">
        <dgm:presLayoutVars>
          <dgm:chMax val="0"/>
          <dgm:chPref val="0"/>
        </dgm:presLayoutVars>
      </dgm:prSet>
      <dgm:spPr/>
    </dgm:pt>
    <dgm:pt modelId="{E4371F32-54D4-42F1-9596-A533572A7845}" type="pres">
      <dgm:prSet presAssocID="{7990963D-3BF7-4C10-822E-493B7E2D9E9C}" presName="sibTrans" presStyleCnt="0"/>
      <dgm:spPr/>
    </dgm:pt>
    <dgm:pt modelId="{E251E985-BE09-4EA4-B3EF-F982467929EE}" type="pres">
      <dgm:prSet presAssocID="{618C4A09-EEEF-4AEB-9DAA-B0E4416D57F4}" presName="compNode" presStyleCnt="0"/>
      <dgm:spPr/>
    </dgm:pt>
    <dgm:pt modelId="{8B39AA18-FF08-44BC-BFC1-15A2E32B5BD5}" type="pres">
      <dgm:prSet presAssocID="{618C4A09-EEEF-4AEB-9DAA-B0E4416D57F4}" presName="bgRect" presStyleLbl="bgShp" presStyleIdx="3" presStyleCnt="4"/>
      <dgm:spPr/>
    </dgm:pt>
    <dgm:pt modelId="{58BA6583-F622-4ED8-87E9-8CA494989DAE}" type="pres">
      <dgm:prSet presAssocID="{618C4A09-EEEF-4AEB-9DAA-B0E4416D57F4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ting"/>
        </a:ext>
      </dgm:extLst>
    </dgm:pt>
    <dgm:pt modelId="{34E9AE76-66EB-4F2D-92BE-2CC6FBFE2530}" type="pres">
      <dgm:prSet presAssocID="{618C4A09-EEEF-4AEB-9DAA-B0E4416D57F4}" presName="spaceRect" presStyleCnt="0"/>
      <dgm:spPr/>
    </dgm:pt>
    <dgm:pt modelId="{A6F74BF5-ADD7-4311-8209-D2019033D5D6}" type="pres">
      <dgm:prSet presAssocID="{618C4A09-EEEF-4AEB-9DAA-B0E4416D57F4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872D540B-3BDA-4DB5-B8AA-40779D6D15F3}" srcId="{2F4E3B1F-9E11-4810-A36B-B0558B93E18E}" destId="{70391E6A-582F-4F0C-8EA1-47499192AB5F}" srcOrd="0" destOrd="0" parTransId="{86587135-8269-4E77-96C0-8AC94CB1CBCC}" sibTransId="{647F665B-ABB8-4323-BBED-631A6BF9CE79}"/>
    <dgm:cxn modelId="{C7D5D937-B63C-4D04-96C3-9014EC7B61EF}" type="presOf" srcId="{2F4E3B1F-9E11-4810-A36B-B0558B93E18E}" destId="{30F2B98F-8E7D-4C29-84B7-1B1ADBF9272A}" srcOrd="0" destOrd="0" presId="urn:microsoft.com/office/officeart/2018/2/layout/IconVerticalSolidList"/>
    <dgm:cxn modelId="{32E4285F-E83B-4685-BFB6-88CB057F9F91}" srcId="{2F4E3B1F-9E11-4810-A36B-B0558B93E18E}" destId="{7739F39F-3884-4EE2-B2B4-984383FA6777}" srcOrd="1" destOrd="0" parTransId="{B8DE7437-850F-438A-8853-E0031E3DD505}" sibTransId="{4424162A-29DA-4308-973E-CA2BA2DC94A8}"/>
    <dgm:cxn modelId="{9EB8BD75-5587-4E67-BADA-7F5468EBB960}" type="presOf" srcId="{70391E6A-582F-4F0C-8EA1-47499192AB5F}" destId="{EDDB102F-BE5E-4DAA-8A20-A7D481296F26}" srcOrd="0" destOrd="0" presId="urn:microsoft.com/office/officeart/2018/2/layout/IconVerticalSolidList"/>
    <dgm:cxn modelId="{9F28629C-7048-4991-9AB9-66F2B106FB10}" type="presOf" srcId="{7739F39F-3884-4EE2-B2B4-984383FA6777}" destId="{1D7FFE60-2A19-4A78-9C8C-F2FEF1309F45}" srcOrd="0" destOrd="0" presId="urn:microsoft.com/office/officeart/2018/2/layout/IconVerticalSolidList"/>
    <dgm:cxn modelId="{2295C3BC-8F41-48FD-B77A-6003F4FAD293}" srcId="{2F4E3B1F-9E11-4810-A36B-B0558B93E18E}" destId="{CBAEBD4D-352C-4503-AE2E-57A8D67E90C6}" srcOrd="2" destOrd="0" parTransId="{873979A8-75CF-4597-BD9E-EBD0ED4AE368}" sibTransId="{7990963D-3BF7-4C10-822E-493B7E2D9E9C}"/>
    <dgm:cxn modelId="{B536C1C2-3ADF-46EB-A5CA-5D37A5181AF5}" srcId="{2F4E3B1F-9E11-4810-A36B-B0558B93E18E}" destId="{618C4A09-EEEF-4AEB-9DAA-B0E4416D57F4}" srcOrd="3" destOrd="0" parTransId="{F7BFCE29-57C4-4530-9D95-27A15353C602}" sibTransId="{134390DD-C169-4B56-B6BA-FD5624685F9F}"/>
    <dgm:cxn modelId="{E08E30C7-2617-4B96-856A-57C6B988AFFE}" type="presOf" srcId="{CBAEBD4D-352C-4503-AE2E-57A8D67E90C6}" destId="{F94F3F6C-06F2-4013-BD09-D495FC9E78D4}" srcOrd="0" destOrd="0" presId="urn:microsoft.com/office/officeart/2018/2/layout/IconVerticalSolidList"/>
    <dgm:cxn modelId="{F5F223F7-0B02-46F1-A5D0-EB97F6271F31}" type="presOf" srcId="{618C4A09-EEEF-4AEB-9DAA-B0E4416D57F4}" destId="{A6F74BF5-ADD7-4311-8209-D2019033D5D6}" srcOrd="0" destOrd="0" presId="urn:microsoft.com/office/officeart/2018/2/layout/IconVerticalSolidList"/>
    <dgm:cxn modelId="{FA5CC94E-98FA-484A-966A-65E3754C6DC1}" type="presParOf" srcId="{30F2B98F-8E7D-4C29-84B7-1B1ADBF9272A}" destId="{607FEFB3-41C0-4CC8-9ADF-B2C2FA7372E3}" srcOrd="0" destOrd="0" presId="urn:microsoft.com/office/officeart/2018/2/layout/IconVerticalSolidList"/>
    <dgm:cxn modelId="{02DE6D91-00A7-49A7-A06F-01A07704E212}" type="presParOf" srcId="{607FEFB3-41C0-4CC8-9ADF-B2C2FA7372E3}" destId="{3CE13350-E499-4A2C-8565-6C11EA1FC63F}" srcOrd="0" destOrd="0" presId="urn:microsoft.com/office/officeart/2018/2/layout/IconVerticalSolidList"/>
    <dgm:cxn modelId="{BE1D96C9-2116-4098-AC81-1B139654EEBE}" type="presParOf" srcId="{607FEFB3-41C0-4CC8-9ADF-B2C2FA7372E3}" destId="{2377ACE5-10B8-4F8A-AF13-9EFF638E9821}" srcOrd="1" destOrd="0" presId="urn:microsoft.com/office/officeart/2018/2/layout/IconVerticalSolidList"/>
    <dgm:cxn modelId="{60177234-212A-4494-84CD-5672CA5F270E}" type="presParOf" srcId="{607FEFB3-41C0-4CC8-9ADF-B2C2FA7372E3}" destId="{02308D6D-7D82-4EA8-9261-B99F3699FBBA}" srcOrd="2" destOrd="0" presId="urn:microsoft.com/office/officeart/2018/2/layout/IconVerticalSolidList"/>
    <dgm:cxn modelId="{ABD7F324-4DCF-43BD-A395-8260B1E4861B}" type="presParOf" srcId="{607FEFB3-41C0-4CC8-9ADF-B2C2FA7372E3}" destId="{EDDB102F-BE5E-4DAA-8A20-A7D481296F26}" srcOrd="3" destOrd="0" presId="urn:microsoft.com/office/officeart/2018/2/layout/IconVerticalSolidList"/>
    <dgm:cxn modelId="{6743877C-D196-4263-8781-7D30A8D67DAC}" type="presParOf" srcId="{30F2B98F-8E7D-4C29-84B7-1B1ADBF9272A}" destId="{64AD0DEF-F8A7-4F54-A138-812A8FA6B055}" srcOrd="1" destOrd="0" presId="urn:microsoft.com/office/officeart/2018/2/layout/IconVerticalSolidList"/>
    <dgm:cxn modelId="{71442C3B-BF31-45CE-ABA9-50037A756A65}" type="presParOf" srcId="{30F2B98F-8E7D-4C29-84B7-1B1ADBF9272A}" destId="{4E89E169-AE07-4E17-9D57-FCB25396EF3D}" srcOrd="2" destOrd="0" presId="urn:microsoft.com/office/officeart/2018/2/layout/IconVerticalSolidList"/>
    <dgm:cxn modelId="{FC11E6D6-D183-4801-B875-95886604B53D}" type="presParOf" srcId="{4E89E169-AE07-4E17-9D57-FCB25396EF3D}" destId="{DEBDE04F-C007-4BDF-A42D-4E598A971D4C}" srcOrd="0" destOrd="0" presId="urn:microsoft.com/office/officeart/2018/2/layout/IconVerticalSolidList"/>
    <dgm:cxn modelId="{E8A42DE2-9181-4D5F-9521-CE20196E4BAE}" type="presParOf" srcId="{4E89E169-AE07-4E17-9D57-FCB25396EF3D}" destId="{D270A7CA-931F-44BE-B5BD-069CD0A1D1A8}" srcOrd="1" destOrd="0" presId="urn:microsoft.com/office/officeart/2018/2/layout/IconVerticalSolidList"/>
    <dgm:cxn modelId="{F1282BE3-2F54-40FD-8402-15C4CBE14362}" type="presParOf" srcId="{4E89E169-AE07-4E17-9D57-FCB25396EF3D}" destId="{01E84A9F-4D3A-4996-A04E-51303AAA15BC}" srcOrd="2" destOrd="0" presId="urn:microsoft.com/office/officeart/2018/2/layout/IconVerticalSolidList"/>
    <dgm:cxn modelId="{DAB60F0A-C2EF-4023-BDAE-A357B41775C3}" type="presParOf" srcId="{4E89E169-AE07-4E17-9D57-FCB25396EF3D}" destId="{1D7FFE60-2A19-4A78-9C8C-F2FEF1309F45}" srcOrd="3" destOrd="0" presId="urn:microsoft.com/office/officeart/2018/2/layout/IconVerticalSolidList"/>
    <dgm:cxn modelId="{6AEE8385-33A5-4B98-B53B-F8C7863B7CF4}" type="presParOf" srcId="{30F2B98F-8E7D-4C29-84B7-1B1ADBF9272A}" destId="{CDC4E1E7-3067-488E-892F-77584A9D30B6}" srcOrd="3" destOrd="0" presId="urn:microsoft.com/office/officeart/2018/2/layout/IconVerticalSolidList"/>
    <dgm:cxn modelId="{73685510-BAFA-40F7-A1C3-E17F31779E83}" type="presParOf" srcId="{30F2B98F-8E7D-4C29-84B7-1B1ADBF9272A}" destId="{53D283F1-8785-4652-BB21-ABAB53423F27}" srcOrd="4" destOrd="0" presId="urn:microsoft.com/office/officeart/2018/2/layout/IconVerticalSolidList"/>
    <dgm:cxn modelId="{F6A9A159-09D8-4467-8863-01FBD77DE8F5}" type="presParOf" srcId="{53D283F1-8785-4652-BB21-ABAB53423F27}" destId="{219B57BA-90DB-4BCD-9C1A-D03CEDFA8414}" srcOrd="0" destOrd="0" presId="urn:microsoft.com/office/officeart/2018/2/layout/IconVerticalSolidList"/>
    <dgm:cxn modelId="{1088B00F-9168-4AFE-91B3-4870EDEE316C}" type="presParOf" srcId="{53D283F1-8785-4652-BB21-ABAB53423F27}" destId="{D647771A-B9A2-4C1C-AF87-52E40A1D6BCF}" srcOrd="1" destOrd="0" presId="urn:microsoft.com/office/officeart/2018/2/layout/IconVerticalSolidList"/>
    <dgm:cxn modelId="{AB6430E8-0ACC-4171-B908-CD2B8400480B}" type="presParOf" srcId="{53D283F1-8785-4652-BB21-ABAB53423F27}" destId="{770084F7-3ACF-4C48-9C88-A1F5A1D39264}" srcOrd="2" destOrd="0" presId="urn:microsoft.com/office/officeart/2018/2/layout/IconVerticalSolidList"/>
    <dgm:cxn modelId="{34D31EA4-76AD-4F21-86AE-77879661AE5C}" type="presParOf" srcId="{53D283F1-8785-4652-BB21-ABAB53423F27}" destId="{F94F3F6C-06F2-4013-BD09-D495FC9E78D4}" srcOrd="3" destOrd="0" presId="urn:microsoft.com/office/officeart/2018/2/layout/IconVerticalSolidList"/>
    <dgm:cxn modelId="{80E672FD-85A5-48D1-92CD-00B69F373A55}" type="presParOf" srcId="{30F2B98F-8E7D-4C29-84B7-1B1ADBF9272A}" destId="{E4371F32-54D4-42F1-9596-A533572A7845}" srcOrd="5" destOrd="0" presId="urn:microsoft.com/office/officeart/2018/2/layout/IconVerticalSolidList"/>
    <dgm:cxn modelId="{CE3F1F9F-CA6F-4595-B1DF-E48997075D46}" type="presParOf" srcId="{30F2B98F-8E7D-4C29-84B7-1B1ADBF9272A}" destId="{E251E985-BE09-4EA4-B3EF-F982467929EE}" srcOrd="6" destOrd="0" presId="urn:microsoft.com/office/officeart/2018/2/layout/IconVerticalSolidList"/>
    <dgm:cxn modelId="{920646C1-56EF-4170-860D-23C05DA7C74A}" type="presParOf" srcId="{E251E985-BE09-4EA4-B3EF-F982467929EE}" destId="{8B39AA18-FF08-44BC-BFC1-15A2E32B5BD5}" srcOrd="0" destOrd="0" presId="urn:microsoft.com/office/officeart/2018/2/layout/IconVerticalSolidList"/>
    <dgm:cxn modelId="{5D24E936-F263-428A-B9BA-EE37DBFDB35A}" type="presParOf" srcId="{E251E985-BE09-4EA4-B3EF-F982467929EE}" destId="{58BA6583-F622-4ED8-87E9-8CA494989DAE}" srcOrd="1" destOrd="0" presId="urn:microsoft.com/office/officeart/2018/2/layout/IconVerticalSolidList"/>
    <dgm:cxn modelId="{F9D4AAB7-F05F-4019-B539-59E3C40A6F54}" type="presParOf" srcId="{E251E985-BE09-4EA4-B3EF-F982467929EE}" destId="{34E9AE76-66EB-4F2D-92BE-2CC6FBFE2530}" srcOrd="2" destOrd="0" presId="urn:microsoft.com/office/officeart/2018/2/layout/IconVerticalSolidList"/>
    <dgm:cxn modelId="{E3DE5096-CC12-4F9A-AF90-A7F3D3A09297}" type="presParOf" srcId="{E251E985-BE09-4EA4-B3EF-F982467929EE}" destId="{A6F74BF5-ADD7-4311-8209-D2019033D5D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E13350-E499-4A2C-8565-6C11EA1FC63F}">
      <dsp:nvSpPr>
        <dsp:cNvPr id="0" name=""/>
        <dsp:cNvSpPr/>
      </dsp:nvSpPr>
      <dsp:spPr>
        <a:xfrm>
          <a:off x="0" y="2036"/>
          <a:ext cx="8229600" cy="103218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77ACE5-10B8-4F8A-AF13-9EFF638E9821}">
      <dsp:nvSpPr>
        <dsp:cNvPr id="0" name=""/>
        <dsp:cNvSpPr/>
      </dsp:nvSpPr>
      <dsp:spPr>
        <a:xfrm>
          <a:off x="312236" y="234278"/>
          <a:ext cx="567703" cy="56770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DB102F-BE5E-4DAA-8A20-A7D481296F26}">
      <dsp:nvSpPr>
        <dsp:cNvPr id="0" name=""/>
        <dsp:cNvSpPr/>
      </dsp:nvSpPr>
      <dsp:spPr>
        <a:xfrm>
          <a:off x="1192176" y="2036"/>
          <a:ext cx="7037423" cy="10321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240" tIns="109240" rIns="109240" bIns="10924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Promotes sustainable food consumption practices: The project encourages sustainable food consumption practices by offering an alternative to traditional food purchasing methods and providing affordable access to healthy food options.</a:t>
          </a:r>
        </a:p>
      </dsp:txBody>
      <dsp:txXfrm>
        <a:off x="1192176" y="2036"/>
        <a:ext cx="7037423" cy="1032187"/>
      </dsp:txXfrm>
    </dsp:sp>
    <dsp:sp modelId="{DEBDE04F-C007-4BDF-A42D-4E598A971D4C}">
      <dsp:nvSpPr>
        <dsp:cNvPr id="0" name=""/>
        <dsp:cNvSpPr/>
      </dsp:nvSpPr>
      <dsp:spPr>
        <a:xfrm>
          <a:off x="0" y="1292270"/>
          <a:ext cx="8229600" cy="103218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70A7CA-931F-44BE-B5BD-069CD0A1D1A8}">
      <dsp:nvSpPr>
        <dsp:cNvPr id="0" name=""/>
        <dsp:cNvSpPr/>
      </dsp:nvSpPr>
      <dsp:spPr>
        <a:xfrm>
          <a:off x="312236" y="1524512"/>
          <a:ext cx="567703" cy="56770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7FFE60-2A19-4A78-9C8C-F2FEF1309F45}">
      <dsp:nvSpPr>
        <dsp:cNvPr id="0" name=""/>
        <dsp:cNvSpPr/>
      </dsp:nvSpPr>
      <dsp:spPr>
        <a:xfrm>
          <a:off x="1192176" y="1292270"/>
          <a:ext cx="7037423" cy="10321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240" tIns="109240" rIns="109240" bIns="10924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Supports local communities: The project helps to support local communities by providing a platform for small businesses and local food providers to connect with consumers, creating a more sustainable and equitable food system.</a:t>
          </a:r>
        </a:p>
      </dsp:txBody>
      <dsp:txXfrm>
        <a:off x="1192176" y="1292270"/>
        <a:ext cx="7037423" cy="1032187"/>
      </dsp:txXfrm>
    </dsp:sp>
    <dsp:sp modelId="{219B57BA-90DB-4BCD-9C1A-D03CEDFA8414}">
      <dsp:nvSpPr>
        <dsp:cNvPr id="0" name=""/>
        <dsp:cNvSpPr/>
      </dsp:nvSpPr>
      <dsp:spPr>
        <a:xfrm>
          <a:off x="0" y="2582504"/>
          <a:ext cx="8229600" cy="103218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47771A-B9A2-4C1C-AF87-52E40A1D6BCF}">
      <dsp:nvSpPr>
        <dsp:cNvPr id="0" name=""/>
        <dsp:cNvSpPr/>
      </dsp:nvSpPr>
      <dsp:spPr>
        <a:xfrm>
          <a:off x="312236" y="2814747"/>
          <a:ext cx="567703" cy="56770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4F3F6C-06F2-4013-BD09-D495FC9E78D4}">
      <dsp:nvSpPr>
        <dsp:cNvPr id="0" name=""/>
        <dsp:cNvSpPr/>
      </dsp:nvSpPr>
      <dsp:spPr>
        <a:xfrm>
          <a:off x="1192176" y="2582504"/>
          <a:ext cx="7037423" cy="10321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240" tIns="109240" rIns="109240" bIns="10924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Alleviates food insecurity: By providing affordable access to healthy food options, the project helps to alleviate food insecurity and improve food access for underserved communities.</a:t>
          </a:r>
        </a:p>
      </dsp:txBody>
      <dsp:txXfrm>
        <a:off x="1192176" y="2582504"/>
        <a:ext cx="7037423" cy="1032187"/>
      </dsp:txXfrm>
    </dsp:sp>
    <dsp:sp modelId="{8B39AA18-FF08-44BC-BFC1-15A2E32B5BD5}">
      <dsp:nvSpPr>
        <dsp:cNvPr id="0" name=""/>
        <dsp:cNvSpPr/>
      </dsp:nvSpPr>
      <dsp:spPr>
        <a:xfrm>
          <a:off x="0" y="3872739"/>
          <a:ext cx="8229600" cy="103218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BA6583-F622-4ED8-87E9-8CA494989DAE}">
      <dsp:nvSpPr>
        <dsp:cNvPr id="0" name=""/>
        <dsp:cNvSpPr/>
      </dsp:nvSpPr>
      <dsp:spPr>
        <a:xfrm>
          <a:off x="312236" y="4104981"/>
          <a:ext cx="567703" cy="56770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F74BF5-ADD7-4311-8209-D2019033D5D6}">
      <dsp:nvSpPr>
        <dsp:cNvPr id="0" name=""/>
        <dsp:cNvSpPr/>
      </dsp:nvSpPr>
      <dsp:spPr>
        <a:xfrm>
          <a:off x="1192176" y="3872739"/>
          <a:ext cx="7037423" cy="10321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240" tIns="109240" rIns="109240" bIns="10924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Raises awareness and educates consumers: The project can help to raise awareness and educate consumers about the issue of food waste, inspiring them to make more sustainable choices in their everyday lives.</a:t>
          </a:r>
        </a:p>
      </dsp:txBody>
      <dsp:txXfrm>
        <a:off x="1192176" y="3872739"/>
        <a:ext cx="7037423" cy="10321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92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92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92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942EE66B-EB79-43AE-86DB-A83283638C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7920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CC6CCFCD-945B-42DC-B2E3-C7B039321C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2288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346243A0-9035-494D-A495-743FCEA61E63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9344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34" charset="-128"/>
            </a:endParaRPr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DC37383-7934-4E44-8215-D19AE2F420F9}" type="slidenum">
              <a:rPr lang="en-US" smtClean="0">
                <a:cs typeface="Times New Roman" pitchFamily="18" charset="0"/>
              </a:rPr>
              <a:pPr/>
              <a:t>10</a:t>
            </a:fld>
            <a:endParaRPr lang="en-US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38012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34" charset="-128"/>
            </a:endParaRPr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DC37383-7934-4E44-8215-D19AE2F420F9}" type="slidenum">
              <a:rPr lang="en-US" smtClean="0">
                <a:cs typeface="Times New Roman" pitchFamily="18" charset="0"/>
              </a:rPr>
              <a:pPr/>
              <a:t>11</a:t>
            </a:fld>
            <a:endParaRPr lang="en-US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98688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34" charset="-128"/>
            </a:endParaRPr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DC37383-7934-4E44-8215-D19AE2F420F9}" type="slidenum">
              <a:rPr lang="en-US" smtClean="0">
                <a:cs typeface="Times New Roman" pitchFamily="18" charset="0"/>
              </a:rPr>
              <a:pPr/>
              <a:t>12</a:t>
            </a:fld>
            <a:endParaRPr lang="en-US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7172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34" charset="-128"/>
            </a:endParaRPr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DC37383-7934-4E44-8215-D19AE2F420F9}" type="slidenum">
              <a:rPr lang="en-US" smtClean="0">
                <a:cs typeface="Times New Roman" pitchFamily="18" charset="0"/>
              </a:rPr>
              <a:pPr/>
              <a:t>14</a:t>
            </a:fld>
            <a:endParaRPr lang="en-US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81764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34" charset="-128"/>
            </a:endParaRPr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DC37383-7934-4E44-8215-D19AE2F420F9}" type="slidenum">
              <a:rPr lang="en-US" smtClean="0">
                <a:cs typeface="Times New Roman" pitchFamily="18" charset="0"/>
              </a:rPr>
              <a:pPr/>
              <a:t>15</a:t>
            </a:fld>
            <a:endParaRPr lang="en-US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96702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34" charset="-128"/>
            </a:endParaRPr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DC37383-7934-4E44-8215-D19AE2F420F9}" type="slidenum">
              <a:rPr lang="en-US" smtClean="0">
                <a:cs typeface="Times New Roman" pitchFamily="18" charset="0"/>
              </a:rPr>
              <a:pPr/>
              <a:t>2</a:t>
            </a:fld>
            <a:endParaRPr lang="en-US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17971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34" charset="-128"/>
            </a:endParaRPr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DC37383-7934-4E44-8215-D19AE2F420F9}" type="slidenum">
              <a:rPr lang="en-US" smtClean="0">
                <a:cs typeface="Times New Roman" pitchFamily="18" charset="0"/>
              </a:rPr>
              <a:pPr/>
              <a:t>3</a:t>
            </a:fld>
            <a:endParaRPr lang="en-US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69895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34" charset="-128"/>
            </a:endParaRPr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DC37383-7934-4E44-8215-D19AE2F420F9}" type="slidenum">
              <a:rPr lang="en-US" smtClean="0">
                <a:cs typeface="Times New Roman" pitchFamily="18" charset="0"/>
              </a:rPr>
              <a:pPr/>
              <a:t>4</a:t>
            </a:fld>
            <a:endParaRPr lang="en-US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38001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34" charset="-128"/>
            </a:endParaRPr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DC37383-7934-4E44-8215-D19AE2F420F9}" type="slidenum">
              <a:rPr lang="en-US" smtClean="0">
                <a:cs typeface="Times New Roman" pitchFamily="18" charset="0"/>
              </a:rPr>
              <a:pPr/>
              <a:t>5</a:t>
            </a:fld>
            <a:endParaRPr lang="en-US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57979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34" charset="-128"/>
            </a:endParaRPr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DC37383-7934-4E44-8215-D19AE2F420F9}" type="slidenum">
              <a:rPr lang="en-US" smtClean="0">
                <a:cs typeface="Times New Roman" pitchFamily="18" charset="0"/>
              </a:rPr>
              <a:pPr/>
              <a:t>6</a:t>
            </a:fld>
            <a:endParaRPr lang="en-US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07989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34" charset="-128"/>
            </a:endParaRPr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DC37383-7934-4E44-8215-D19AE2F420F9}" type="slidenum">
              <a:rPr lang="en-US" smtClean="0">
                <a:cs typeface="Times New Roman" pitchFamily="18" charset="0"/>
              </a:rPr>
              <a:pPr/>
              <a:t>7</a:t>
            </a:fld>
            <a:endParaRPr lang="en-US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11459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34" charset="-128"/>
            </a:endParaRPr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DC37383-7934-4E44-8215-D19AE2F420F9}" type="slidenum">
              <a:rPr lang="en-US" smtClean="0">
                <a:cs typeface="Times New Roman" pitchFamily="18" charset="0"/>
              </a:rPr>
              <a:pPr/>
              <a:t>8</a:t>
            </a:fld>
            <a:endParaRPr lang="en-US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6568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34" charset="-128"/>
            </a:endParaRPr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DC37383-7934-4E44-8215-D19AE2F420F9}" type="slidenum">
              <a:rPr lang="en-US" smtClean="0">
                <a:cs typeface="Times New Roman" pitchFamily="18" charset="0"/>
              </a:rPr>
              <a:pPr/>
              <a:t>9</a:t>
            </a:fld>
            <a:endParaRPr lang="en-US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38546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295400"/>
            <a:ext cx="7772400" cy="1470025"/>
          </a:xfr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05200"/>
            <a:ext cx="6400800" cy="2133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CSE5330-003: &lt;Insert TeamID&gt;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06BD9-F2AE-4A2B-9DCA-446C6D03248B}" type="slidenum">
              <a:rPr lang="en-US" smtClean="0"/>
              <a:t>‹#›</a:t>
            </a:fld>
            <a:endParaRPr lang="en-US"/>
          </a:p>
        </p:txBody>
      </p:sp>
      <p:pic>
        <p:nvPicPr>
          <p:cNvPr id="1026" name="Picture 2" descr="F:\UTA\ITLab\Logos\options\7_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84138"/>
            <a:ext cx="914400" cy="753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B501978-9405-4000-9584-DBA715F5400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t="30000" b="36000"/>
          <a:stretch/>
        </p:blipFill>
        <p:spPr>
          <a:xfrm>
            <a:off x="9238" y="0"/>
            <a:ext cx="2464359" cy="837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300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CSE5330-003: &lt;Insert TeamID&gt;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06BD9-F2AE-4A2B-9DCA-446C6D03248B}" type="slidenum">
              <a:rPr lang="en-US" smtClean="0"/>
              <a:t>‹#›</a:t>
            </a:fld>
            <a:endParaRPr lang="en-US"/>
          </a:p>
        </p:txBody>
      </p:sp>
      <p:pic>
        <p:nvPicPr>
          <p:cNvPr id="2050" name="Picture 2" descr="F:\UTA\ITLab\Logos\options\7_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6271083"/>
            <a:ext cx="633810" cy="442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University of Texas at Arlington - FIRE">
            <a:extLst>
              <a:ext uri="{FF2B5EF4-FFF2-40B4-BE49-F238E27FC236}">
                <a16:creationId xmlns:a16="http://schemas.microsoft.com/office/drawing/2014/main" id="{931CD661-C551-481A-A588-6DFEF9D69233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000" r="58000" b="36000"/>
          <a:stretch/>
        </p:blipFill>
        <p:spPr bwMode="auto">
          <a:xfrm>
            <a:off x="2291569" y="6271083"/>
            <a:ext cx="680231" cy="518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9502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CSE5330-003: &lt;Insert TeamID&gt;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06BD9-F2AE-4A2B-9DCA-446C6D03248B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F:\UTA\ITLab\Logos\options\7_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6271083"/>
            <a:ext cx="633810" cy="442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University of Texas at Arlington - FIRE">
            <a:extLst>
              <a:ext uri="{FF2B5EF4-FFF2-40B4-BE49-F238E27FC236}">
                <a16:creationId xmlns:a16="http://schemas.microsoft.com/office/drawing/2014/main" id="{84C38B9D-D918-44E5-AA6F-4B77D1FF9273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000" r="58000" b="36000"/>
          <a:stretch/>
        </p:blipFill>
        <p:spPr bwMode="auto">
          <a:xfrm>
            <a:off x="2291569" y="6271083"/>
            <a:ext cx="680231" cy="518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6222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2023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CSE5330-003: &lt;Insert TeamID&gt;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06BD9-F2AE-4A2B-9DCA-446C6D03248B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2" descr="F:\UTA\ITLab\Logos\options\7_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6271083"/>
            <a:ext cx="633810" cy="442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University of Texas at Arlington - FIRE">
            <a:extLst>
              <a:ext uri="{FF2B5EF4-FFF2-40B4-BE49-F238E27FC236}">
                <a16:creationId xmlns:a16="http://schemas.microsoft.com/office/drawing/2014/main" id="{11424CAC-87EC-4195-B472-970B1078F220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000" r="58000" b="36000"/>
          <a:stretch/>
        </p:blipFill>
        <p:spPr bwMode="auto">
          <a:xfrm>
            <a:off x="2291569" y="6271083"/>
            <a:ext cx="680231" cy="518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010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2023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CSE5330-003: &lt;Insert TeamID&gt;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06BD9-F2AE-4A2B-9DCA-446C6D03248B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2" descr="F:\UTA\ITLab\Logos\options\7_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6271083"/>
            <a:ext cx="633810" cy="442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University of Texas at Arlington - FIRE">
            <a:extLst>
              <a:ext uri="{FF2B5EF4-FFF2-40B4-BE49-F238E27FC236}">
                <a16:creationId xmlns:a16="http://schemas.microsoft.com/office/drawing/2014/main" id="{AA6C0F72-2EF0-4D88-BF20-710E791D541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000" r="58000" b="36000"/>
          <a:stretch/>
        </p:blipFill>
        <p:spPr bwMode="auto">
          <a:xfrm>
            <a:off x="2291569" y="6271083"/>
            <a:ext cx="680231" cy="518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6420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06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Spring 2023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CSE5330-003: &lt;Insert TeamID&gt;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706BD9-F2AE-4A2B-9DCA-446C6D03248B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10" descr="spirit_2color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6248400"/>
            <a:ext cx="1066800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Line 6"/>
          <p:cNvSpPr>
            <a:spLocks noChangeShapeType="1"/>
          </p:cNvSpPr>
          <p:nvPr userDrawn="1"/>
        </p:nvSpPr>
        <p:spPr bwMode="auto">
          <a:xfrm>
            <a:off x="685800" y="6172200"/>
            <a:ext cx="7620000" cy="0"/>
          </a:xfrm>
          <a:prstGeom prst="line">
            <a:avLst/>
          </a:prstGeom>
          <a:noFill/>
          <a:ln w="9525">
            <a:solidFill>
              <a:srgbClr val="20299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Line 7"/>
          <p:cNvSpPr>
            <a:spLocks noChangeShapeType="1"/>
          </p:cNvSpPr>
          <p:nvPr userDrawn="1"/>
        </p:nvSpPr>
        <p:spPr bwMode="auto">
          <a:xfrm>
            <a:off x="685800" y="6096000"/>
            <a:ext cx="5105400" cy="0"/>
          </a:xfrm>
          <a:prstGeom prst="line">
            <a:avLst/>
          </a:prstGeom>
          <a:noFill/>
          <a:ln w="38100">
            <a:solidFill>
              <a:srgbClr val="20299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8" name="Picture 10" descr="spirit_2color">
            <a:extLst>
              <a:ext uri="{FF2B5EF4-FFF2-40B4-BE49-F238E27FC236}">
                <a16:creationId xmlns:a16="http://schemas.microsoft.com/office/drawing/2014/main" id="{00B7EE13-7060-4F38-8699-833A7C75284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6248400"/>
            <a:ext cx="1422400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A04D0B35-8946-446A-BE01-A12D894A93F4}"/>
              </a:ext>
            </a:extLst>
          </p:cNvPr>
          <p:cNvSpPr/>
          <p:nvPr userDrawn="1"/>
        </p:nvSpPr>
        <p:spPr>
          <a:xfrm>
            <a:off x="1600200" y="6218238"/>
            <a:ext cx="1676400" cy="5635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205640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877" r:id="rId1"/>
    <p:sldLayoutId id="2147484878" r:id="rId2"/>
    <p:sldLayoutId id="2147484880" r:id="rId3"/>
    <p:sldLayoutId id="2147484882" r:id="rId4"/>
    <p:sldLayoutId id="2147484883" r:id="rId5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914400" rtl="0" eaLnBrk="1" latinLnBrk="0" hangingPunct="1">
        <a:spcBef>
          <a:spcPct val="20000"/>
        </a:spcBef>
        <a:buFont typeface="Wingdings" pitchFamily="2" charset="2"/>
        <a:buChar char="Ø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Wingdings" pitchFamily="2" charset="2"/>
        <a:buChar char="§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Calibri" pitchFamily="34" charset="0"/>
        <a:buChar char="−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8"/>
          <p:cNvSpPr>
            <a:spLocks noChangeArrowheads="1"/>
          </p:cNvSpPr>
          <p:nvPr/>
        </p:nvSpPr>
        <p:spPr bwMode="auto">
          <a:xfrm>
            <a:off x="0" y="762000"/>
            <a:ext cx="9144000" cy="1985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4000" b="1">
                <a:solidFill>
                  <a:srgbClr val="990000"/>
                </a:solidFill>
                <a:latin typeface="Garamond" pitchFamily="18" charset="0"/>
              </a:rPr>
              <a:t>CSE 5330</a:t>
            </a:r>
          </a:p>
          <a:p>
            <a:r>
              <a:rPr lang="en-US" sz="4000" b="1">
                <a:solidFill>
                  <a:srgbClr val="990000"/>
                </a:solidFill>
                <a:latin typeface="Garamond" pitchFamily="18" charset="0"/>
              </a:rPr>
              <a:t>Project Presentation</a:t>
            </a:r>
          </a:p>
          <a:p>
            <a:endParaRPr lang="en-US" sz="1100" b="1">
              <a:solidFill>
                <a:srgbClr val="990000"/>
              </a:solidFill>
              <a:latin typeface="Garamond" pitchFamily="18" charset="0"/>
            </a:endParaRPr>
          </a:p>
          <a:p>
            <a:r>
              <a:rPr lang="en-US" sz="3200" b="1">
                <a:solidFill>
                  <a:srgbClr val="990000"/>
                </a:solidFill>
                <a:latin typeface="Garamond" pitchFamily="18" charset="0"/>
              </a:rPr>
              <a:t>Team 03</a:t>
            </a:r>
            <a:endParaRPr lang="en-US" sz="4000" b="1">
              <a:solidFill>
                <a:srgbClr val="990000"/>
              </a:solidFill>
              <a:latin typeface="Garamond" pitchFamily="18" charset="0"/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776DDDC7-5929-4A5A-8871-D91272A432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785419"/>
            <a:ext cx="9144000" cy="1524000"/>
          </a:xfrm>
        </p:spPr>
        <p:txBody>
          <a:bodyPr>
            <a:noAutofit/>
          </a:bodyPr>
          <a:lstStyle/>
          <a:p>
            <a:r>
              <a:rPr lang="en-US" sz="2000" b="0" dirty="0">
                <a:solidFill>
                  <a:srgbClr val="37609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Kushal Shah (</a:t>
            </a:r>
            <a:r>
              <a:rPr lang="sv-SE" sz="2000" b="0" dirty="0">
                <a:solidFill>
                  <a:srgbClr val="37609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1002117623)</a:t>
            </a:r>
            <a:endParaRPr lang="en-US" sz="2000" dirty="0">
              <a:solidFill>
                <a:srgbClr val="37609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0" dirty="0">
                <a:solidFill>
                  <a:srgbClr val="37609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Harsh Shah (</a:t>
            </a:r>
            <a:r>
              <a:rPr lang="sv-SE" sz="2000" b="0" dirty="0">
                <a:solidFill>
                  <a:srgbClr val="37609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1002057387)</a:t>
            </a:r>
            <a:endParaRPr lang="en-US" sz="2000" dirty="0">
              <a:solidFill>
                <a:srgbClr val="37609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0" dirty="0">
                <a:solidFill>
                  <a:srgbClr val="37609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Shivang Khatri(</a:t>
            </a:r>
            <a:r>
              <a:rPr lang="sv-SE" sz="2000" b="0" dirty="0">
                <a:solidFill>
                  <a:srgbClr val="37609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1002117821)</a:t>
            </a:r>
            <a:endParaRPr lang="en-US" sz="2000" dirty="0">
              <a:solidFill>
                <a:srgbClr val="37609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0" dirty="0" err="1">
                <a:solidFill>
                  <a:srgbClr val="37609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Alishbah</a:t>
            </a:r>
            <a:r>
              <a:rPr lang="en-US" sz="2000" b="0" dirty="0">
                <a:solidFill>
                  <a:srgbClr val="37609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Fahad (</a:t>
            </a:r>
            <a:r>
              <a:rPr lang="sv-SE" sz="2000" b="0" dirty="0">
                <a:solidFill>
                  <a:srgbClr val="37609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1001924185</a:t>
            </a:r>
            <a:r>
              <a:rPr lang="en-US" sz="2000" b="0" dirty="0">
                <a:solidFill>
                  <a:srgbClr val="37609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lang="en-US" dirty="0"/>
            </a:b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73001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36525"/>
            <a:ext cx="8229600" cy="497447"/>
          </a:xfrm>
        </p:spPr>
        <p:txBody>
          <a:bodyPr>
            <a:noAutofit/>
          </a:bodyPr>
          <a:lstStyle/>
          <a:p>
            <a:r>
              <a:rPr lang="en-US" b="1">
                <a:solidFill>
                  <a:schemeClr val="accent1">
                    <a:lumMod val="75000"/>
                  </a:schemeClr>
                </a:solidFill>
                <a:ea typeface="ＭＳ Ｐゴシック"/>
              </a:rPr>
              <a:t>Description of Tables</a:t>
            </a:r>
            <a:endParaRPr lang="en-US" b="1">
              <a:solidFill>
                <a:schemeClr val="accent1">
                  <a:lumMod val="75000"/>
                </a:schemeClr>
              </a:solidFill>
              <a:ea typeface="ＭＳ Ｐゴシック" pitchFamily="34" charset="-128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C63715-9A58-40A1-B516-F4BC7C243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2023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6FA9D2-F457-4BDB-BDE5-29A4DF3EA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CSE5330-003: Team 03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8D3411-2EAA-46F9-A3F1-629A46819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06BD9-F2AE-4A2B-9DCA-446C6D03248B}" type="slidenum">
              <a:rPr lang="en-US" smtClean="0"/>
              <a:t>10</a:t>
            </a:fld>
            <a:endParaRPr lang="en-US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73434BBC-A314-817E-F217-1D903326B07A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980768"/>
            <a:ext cx="8229600" cy="536011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457200" indent="-4572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Ø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−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buFont typeface="+mj-lt"/>
              <a:buAutoNum type="arabicPeriod" startAt="17"/>
            </a:pPr>
            <a:r>
              <a:rPr lang="en-US" sz="1600" b="1" dirty="0">
                <a:solidFill>
                  <a:srgbClr val="374151"/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DONATES:						             ROWS: 50</a:t>
            </a:r>
          </a:p>
          <a:p>
            <a:pPr fontAlgn="auto">
              <a:spcAft>
                <a:spcPts val="0"/>
              </a:spcAft>
              <a:buFont typeface="+mj-lt"/>
              <a:buAutoNum type="arabicPeriod" startAt="17"/>
            </a:pPr>
            <a:endParaRPr lang="en-US" sz="1600" b="1" dirty="0">
              <a:solidFill>
                <a:srgbClr val="374151"/>
              </a:solidFill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48B63AAF-1CEB-85B5-CE8C-84C9B57B55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8393068"/>
              </p:ext>
            </p:extLst>
          </p:nvPr>
        </p:nvGraphicFramePr>
        <p:xfrm>
          <a:off x="988137" y="1421580"/>
          <a:ext cx="4685076" cy="4974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9760">
                  <a:extLst>
                    <a:ext uri="{9D8B030D-6E8A-4147-A177-3AD203B41FA5}">
                      <a16:colId xmlns:a16="http://schemas.microsoft.com/office/drawing/2014/main" val="753846594"/>
                    </a:ext>
                  </a:extLst>
                </a:gridCol>
                <a:gridCol w="3205316">
                  <a:extLst>
                    <a:ext uri="{9D8B030D-6E8A-4147-A177-3AD203B41FA5}">
                      <a16:colId xmlns:a16="http://schemas.microsoft.com/office/drawing/2014/main" val="2222177534"/>
                    </a:ext>
                  </a:extLst>
                </a:gridCol>
              </a:tblGrid>
              <a:tr h="497448">
                <a:tc>
                  <a:txBody>
                    <a:bodyPr/>
                    <a:lstStyle/>
                    <a:p>
                      <a:pPr algn="ctr"/>
                      <a:r>
                        <a:rPr lang="en-US" sz="1400" b="0" u="sng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USER_ID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u="sng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FOOD_TO_BE_DONATED_ID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30038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05262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03188"/>
            <a:ext cx="8229600" cy="497447"/>
          </a:xfrm>
        </p:spPr>
        <p:txBody>
          <a:bodyPr>
            <a:noAutofit/>
          </a:bodyPr>
          <a:lstStyle/>
          <a:p>
            <a:pPr eaLnBrk="1" hangingPunct="1"/>
            <a:r>
              <a:rPr lang="en-US" b="1" dirty="0">
                <a:solidFill>
                  <a:schemeClr val="accent1">
                    <a:lumMod val="75000"/>
                  </a:schemeClr>
                </a:solidFill>
                <a:ea typeface="ＭＳ Ｐゴシック" pitchFamily="34" charset="-128"/>
              </a:rPr>
              <a:t>Project Goal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809469"/>
            <a:ext cx="8229600" cy="511164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ＭＳ Ｐゴシック" pitchFamily="34" charset="-128"/>
                <a:cs typeface="+mn-cs"/>
              </a:rPr>
              <a:t>Did you meet all your business goals?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We tried our fullest to implement all the business goals and we almost achieved it.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ＭＳ Ｐゴシック" pitchFamily="34" charset="-128"/>
                <a:cs typeface="+mn-cs"/>
              </a:rPr>
              <a:t>Our few interesting business goals: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/>
              <a:buChar char="Ø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Calibri"/>
                <a:cs typeface="Calibri"/>
              </a:rPr>
              <a:t>Goal 1: Find the average age of individual users who have placed at least 2 orders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/>
              <a:buChar char="Ø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Calibri"/>
                <a:cs typeface="Calibri"/>
              </a:rPr>
              <a:t>Goal 2: Find the total number of orders made in each city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C63715-9A58-40A1-B516-F4BC7C243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2023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6FA9D2-F457-4BDB-BDE5-29A4DF3EA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CSE5330-003: Team 03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8D3411-2EAA-46F9-A3F1-629A46819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06BD9-F2AE-4A2B-9DCA-446C6D03248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3171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03188"/>
            <a:ext cx="8229600" cy="497447"/>
          </a:xfrm>
        </p:spPr>
        <p:txBody>
          <a:bodyPr>
            <a:noAutofit/>
          </a:bodyPr>
          <a:lstStyle/>
          <a:p>
            <a:pPr eaLnBrk="1" hangingPunct="1"/>
            <a:r>
              <a:rPr lang="en-US" b="1">
                <a:solidFill>
                  <a:schemeClr val="accent1">
                    <a:lumMod val="75000"/>
                  </a:schemeClr>
                </a:solidFill>
                <a:ea typeface="ＭＳ Ｐゴシック" pitchFamily="34" charset="-128"/>
              </a:rPr>
              <a:t>Project Goal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710799"/>
            <a:ext cx="8229600" cy="524668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eaLnBrk="1" hangingPunct="1">
              <a:buNone/>
            </a:pPr>
            <a:endParaRPr lang="en-US" sz="1600" i="1" u="sng" dirty="0">
              <a:solidFill>
                <a:srgbClr val="FF0000"/>
              </a:solidFill>
              <a:latin typeface="Times New Roman" panose="02020603050405020304" pitchFamily="18" charset="0"/>
              <a:ea typeface="ＭＳ Ｐゴシック"/>
              <a:cs typeface="Times New Roman" panose="02020603050405020304" pitchFamily="18" charset="0"/>
            </a:endParaRPr>
          </a:p>
          <a:p>
            <a:pPr marL="457200">
              <a:buFont typeface="Wingdings"/>
              <a:buChar char="Ø"/>
            </a:pPr>
            <a:r>
              <a:rPr lang="en-US" sz="1600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Find the average age of individual users who have placed at least 2 orders</a:t>
            </a:r>
          </a:p>
          <a:p>
            <a:pPr lvl="1">
              <a:buNone/>
            </a:pPr>
            <a:endParaRPr lang="en-US" sz="1600" dirty="0">
              <a:ea typeface="+mn-lt"/>
              <a:cs typeface="+mn-lt"/>
            </a:endParaRPr>
          </a:p>
          <a:p>
            <a:pPr lvl="1">
              <a:buNone/>
            </a:pPr>
            <a:r>
              <a:rPr lang="en-US" sz="16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SELECT </a:t>
            </a:r>
            <a:r>
              <a:rPr lang="en-US" sz="1600" dirty="0" err="1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i.USER_ID</a:t>
            </a:r>
            <a:r>
              <a:rPr lang="en-US" sz="16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, u.NAME, AVG(</a:t>
            </a:r>
            <a:r>
              <a:rPr lang="en-US" sz="1600" dirty="0" err="1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u.AGE</a:t>
            </a:r>
            <a:r>
              <a:rPr lang="en-US" sz="16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) as AVG_AGE</a:t>
            </a:r>
          </a:p>
          <a:p>
            <a:pPr lvl="1">
              <a:buNone/>
            </a:pPr>
            <a:r>
              <a:rPr lang="en-US" sz="16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FROM Spring23_S003_3_USER u</a:t>
            </a:r>
          </a:p>
          <a:p>
            <a:pPr lvl="1">
              <a:buNone/>
            </a:pPr>
            <a:r>
              <a:rPr lang="en-US" sz="16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JOIN Spring23_S003_3_INDIVIDUAL </a:t>
            </a:r>
            <a:r>
              <a:rPr lang="en-US" sz="1600" dirty="0" err="1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i</a:t>
            </a:r>
            <a:r>
              <a:rPr lang="en-US" sz="16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ON </a:t>
            </a:r>
            <a:r>
              <a:rPr lang="en-US" sz="1600" dirty="0" err="1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u.USER_ID</a:t>
            </a:r>
            <a:r>
              <a:rPr lang="en-US" sz="16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= </a:t>
            </a:r>
            <a:r>
              <a:rPr lang="en-US" sz="1600" dirty="0" err="1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i.USER_ID</a:t>
            </a:r>
            <a:endParaRPr lang="en-US" sz="1600" dirty="0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pPr lvl="1">
              <a:buNone/>
            </a:pPr>
            <a:r>
              <a:rPr lang="en-US" sz="16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JOIN Spring23_S003_3_ORDER o ON </a:t>
            </a:r>
            <a:r>
              <a:rPr lang="en-US" sz="1600" dirty="0" err="1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u.USER_ID</a:t>
            </a:r>
            <a:r>
              <a:rPr lang="en-US" sz="16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= </a:t>
            </a:r>
            <a:r>
              <a:rPr lang="en-US" sz="1600" dirty="0" err="1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o.USER_ID</a:t>
            </a:r>
            <a:endParaRPr lang="en-US" sz="1600" dirty="0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pPr lvl="1">
              <a:buNone/>
            </a:pPr>
            <a:r>
              <a:rPr lang="en-US" sz="16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GROUP BY </a:t>
            </a:r>
            <a:r>
              <a:rPr lang="en-US" sz="1600" dirty="0" err="1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i.USER_ID</a:t>
            </a:r>
            <a:r>
              <a:rPr lang="en-US" sz="16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, u.NAME</a:t>
            </a:r>
          </a:p>
          <a:p>
            <a:pPr lvl="1">
              <a:buNone/>
            </a:pPr>
            <a:r>
              <a:rPr lang="en-US" sz="16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HAVING COUNT(*) &gt;= 2;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C63715-9A58-40A1-B516-F4BC7C243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2023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6FA9D2-F457-4BDB-BDE5-29A4DF3EA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CSE5330-003: Team 03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8D3411-2EAA-46F9-A3F1-629A46819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06BD9-F2AE-4A2B-9DCA-446C6D03248B}" type="slidenum">
              <a:rPr lang="en-US" smtClean="0"/>
              <a:t>12</a:t>
            </a:fld>
            <a:endParaRPr lang="en-US"/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2E111174-BC80-AF73-419D-5B5B8F0225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6537" y="3024905"/>
            <a:ext cx="18288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59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D95F5-131C-0A7A-37C9-8AC0077BE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149902"/>
            <a:ext cx="8229600" cy="1018264"/>
          </a:xfrm>
        </p:spPr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  <a:ea typeface="ＭＳ Ｐゴシック" pitchFamily="34" charset="-128"/>
              </a:rPr>
              <a:t>Project Goal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F3207D-2302-BB18-F3CD-09FCAFCA8E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89352"/>
            <a:ext cx="8229600" cy="5136812"/>
          </a:xfrm>
        </p:spPr>
        <p:txBody>
          <a:bodyPr/>
          <a:lstStyle/>
          <a:p>
            <a:pPr marL="457200">
              <a:buFont typeface="Wingdings"/>
              <a:buChar char="Ø"/>
            </a:pPr>
            <a:r>
              <a:rPr lang="en-US" sz="16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Find the total number of orders made in each city</a:t>
            </a:r>
          </a:p>
          <a:p>
            <a:pPr lvl="1">
              <a:buNone/>
            </a:pPr>
            <a:endParaRPr lang="en-US" sz="2000" dirty="0">
              <a:ea typeface="+mn-lt"/>
              <a:cs typeface="+mn-lt"/>
            </a:endParaRPr>
          </a:p>
          <a:p>
            <a:pPr lvl="1">
              <a:buNone/>
            </a:pPr>
            <a:r>
              <a:rPr lang="en-US" sz="16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SELECT </a:t>
            </a:r>
            <a:r>
              <a:rPr lang="en-US" sz="1600" dirty="0" err="1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u.CITY</a:t>
            </a:r>
            <a:r>
              <a:rPr lang="en-US" sz="16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, COUNT(*) AS </a:t>
            </a:r>
            <a:r>
              <a:rPr lang="en-US" sz="1600" dirty="0" err="1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num_orders</a:t>
            </a:r>
            <a:r>
              <a:rPr lang="en-US" sz="16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</a:t>
            </a:r>
          </a:p>
          <a:p>
            <a:pPr lvl="1">
              <a:buNone/>
            </a:pPr>
            <a:r>
              <a:rPr lang="en-US" sz="16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FROM Spring23_S003_3_ORDER o </a:t>
            </a:r>
          </a:p>
          <a:p>
            <a:pPr lvl="1">
              <a:buNone/>
            </a:pPr>
            <a:r>
              <a:rPr lang="en-US" sz="16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JOIN Spring23_S003_3_FOOD_RECEIVER f ON </a:t>
            </a:r>
            <a:r>
              <a:rPr lang="en-US" sz="1600" dirty="0" err="1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o.FOOD_RECEIVER_ID</a:t>
            </a:r>
            <a:r>
              <a:rPr lang="en-US" sz="16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= </a:t>
            </a:r>
            <a:r>
              <a:rPr lang="en-US" sz="1600" dirty="0" err="1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f.FOOD_RECEIVER_ID</a:t>
            </a:r>
            <a:r>
              <a:rPr lang="en-US" sz="16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</a:t>
            </a:r>
          </a:p>
          <a:p>
            <a:pPr lvl="1">
              <a:buNone/>
            </a:pPr>
            <a:r>
              <a:rPr lang="en-US" sz="16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JOIN Spring23_S003_3_USER u ON </a:t>
            </a:r>
            <a:r>
              <a:rPr lang="en-US" sz="1600" dirty="0" err="1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f.USER_ID</a:t>
            </a:r>
            <a:r>
              <a:rPr lang="en-US" sz="16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= </a:t>
            </a:r>
            <a:r>
              <a:rPr lang="en-US" sz="1600" dirty="0" err="1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u.USER_ID</a:t>
            </a:r>
            <a:r>
              <a:rPr lang="en-US" sz="16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</a:t>
            </a:r>
          </a:p>
          <a:p>
            <a:pPr lvl="1">
              <a:buNone/>
            </a:pPr>
            <a:r>
              <a:rPr lang="en-US" sz="16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GROUP BY </a:t>
            </a:r>
            <a:r>
              <a:rPr lang="en-US" sz="1600" dirty="0" err="1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u.CITY</a:t>
            </a:r>
            <a:r>
              <a:rPr lang="en-US" sz="16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;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161F4F-8AA5-20A7-63CB-FC6C1756C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F880A2-B97F-B5F1-87E6-45ADA1CB8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CSE5330-003: Team 03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B693CB-C737-E0A0-FD32-742BE9671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06BD9-F2AE-4A2B-9DCA-446C6D03248B}" type="slidenum">
              <a:rPr lang="en-US" smtClean="0"/>
              <a:t>13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317FD02-0104-1813-4386-5D5ADF45B4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1890" y="3685717"/>
            <a:ext cx="1760220" cy="1958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8665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03188"/>
            <a:ext cx="8229600" cy="497447"/>
          </a:xfrm>
        </p:spPr>
        <p:txBody>
          <a:bodyPr>
            <a:noAutofit/>
          </a:bodyPr>
          <a:lstStyle/>
          <a:p>
            <a:pPr eaLnBrk="1" hangingPunct="1"/>
            <a:r>
              <a:rPr lang="en-US" b="1">
                <a:solidFill>
                  <a:schemeClr val="accent1">
                    <a:lumMod val="75000"/>
                  </a:schemeClr>
                </a:solidFill>
                <a:ea typeface="ＭＳ Ｐゴシック" pitchFamily="34" charset="-128"/>
              </a:rPr>
              <a:t>Project Takeaway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710799"/>
            <a:ext cx="7880555" cy="5246688"/>
          </a:xfrm>
        </p:spPr>
        <p:txBody>
          <a:bodyPr>
            <a:normAutofit/>
          </a:bodyPr>
          <a:lstStyle/>
          <a:p>
            <a:pPr eaLnBrk="1" hangingPunct="1"/>
            <a:r>
              <a:rPr lang="en-US" sz="1600" b="1" dirty="0">
                <a:solidFill>
                  <a:srgbClr val="FF0000"/>
                </a:solidFill>
                <a:latin typeface="Times New Roman" panose="02020603050405020304" pitchFamily="18" charset="0"/>
                <a:ea typeface="ＭＳ Ｐゴシック" pitchFamily="34" charset="-128"/>
                <a:cs typeface="Times New Roman" panose="02020603050405020304" pitchFamily="18" charset="0"/>
              </a:rPr>
              <a:t>If done in a team, how did you manage the tasks and time?</a:t>
            </a:r>
          </a:p>
          <a:p>
            <a:pPr eaLnBrk="1" hangingPunct="1"/>
            <a:endParaRPr lang="en-US" sz="1600" b="1" dirty="0">
              <a:solidFill>
                <a:srgbClr val="FF0000"/>
              </a:solidFill>
              <a:latin typeface="Times New Roman" panose="02020603050405020304" pitchFamily="18" charset="0"/>
              <a:ea typeface="ＭＳ Ｐゴシック" pitchFamily="34" charset="-128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600" dirty="0">
                <a:latin typeface="Times New Roman" panose="02020603050405020304" pitchFamily="18" charset="0"/>
                <a:ea typeface="ＭＳ Ｐゴシック" pitchFamily="34" charset="-128"/>
                <a:cs typeface="Times New Roman" panose="02020603050405020304" pitchFamily="18" charset="0"/>
              </a:rPr>
              <a:t>All team members worked together and with each other’s co-operation. </a:t>
            </a:r>
          </a:p>
          <a:p>
            <a:pPr marL="457200" lvl="1" indent="0">
              <a:buNone/>
            </a:pPr>
            <a:endParaRPr lang="en-US" sz="1600" dirty="0">
              <a:solidFill>
                <a:srgbClr val="FF0000"/>
              </a:solidFill>
              <a:latin typeface="Times New Roman" panose="02020603050405020304" pitchFamily="18" charset="0"/>
              <a:ea typeface="ＭＳ Ｐゴシック" pitchFamily="34" charset="-128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ü"/>
            </a:pPr>
            <a:endParaRPr lang="en-US" sz="1400" b="1" dirty="0">
              <a:latin typeface="Times New Roman" panose="02020603050405020304" pitchFamily="18" charset="0"/>
              <a:ea typeface="ＭＳ Ｐゴシック" pitchFamily="34" charset="-128"/>
              <a:cs typeface="Times New Roman" panose="02020603050405020304" pitchFamily="18" charset="0"/>
            </a:endParaRPr>
          </a:p>
          <a:p>
            <a:pPr eaLnBrk="1" hangingPunct="1"/>
            <a:r>
              <a:rPr lang="en-US" sz="1600" b="1" dirty="0">
                <a:solidFill>
                  <a:srgbClr val="FF0000"/>
                </a:solidFill>
                <a:latin typeface="Times New Roman" panose="02020603050405020304" pitchFamily="18" charset="0"/>
                <a:ea typeface="ＭＳ Ｐゴシック" pitchFamily="34" charset="-128"/>
                <a:cs typeface="Times New Roman" panose="02020603050405020304" pitchFamily="18" charset="0"/>
              </a:rPr>
              <a:t>Which phase(s) of the project was (were) difficult and </a:t>
            </a:r>
            <a:r>
              <a:rPr lang="en-US" sz="1600" b="1" dirty="0">
                <a:solidFill>
                  <a:srgbClr val="7030A0"/>
                </a:solidFill>
                <a:latin typeface="Times New Roman" panose="02020603050405020304" pitchFamily="18" charset="0"/>
                <a:ea typeface="ＭＳ Ｐゴシック" pitchFamily="34" charset="-128"/>
                <a:cs typeface="Times New Roman" panose="02020603050405020304" pitchFamily="18" charset="0"/>
              </a:rPr>
              <a:t>why</a:t>
            </a:r>
            <a:r>
              <a:rPr lang="en-US" sz="1600" b="1" dirty="0">
                <a:solidFill>
                  <a:srgbClr val="FF0000"/>
                </a:solidFill>
                <a:latin typeface="Times New Roman" panose="02020603050405020304" pitchFamily="18" charset="0"/>
                <a:ea typeface="ＭＳ Ｐゴシック" pitchFamily="34" charset="-128"/>
                <a:cs typeface="Times New Roman" panose="02020603050405020304" pitchFamily="18" charset="0"/>
              </a:rPr>
              <a:t>?</a:t>
            </a:r>
          </a:p>
          <a:p>
            <a:pPr marL="0" indent="0" eaLnBrk="1" hangingPunct="1">
              <a:buNone/>
            </a:pPr>
            <a:endParaRPr lang="en-US" sz="1600" b="1" dirty="0">
              <a:latin typeface="Times New Roman" panose="02020603050405020304" pitchFamily="18" charset="0"/>
              <a:ea typeface="ＭＳ Ｐゴシック" pitchFamily="34" charset="-128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ü"/>
              <a:defRPr/>
            </a:pPr>
            <a:r>
              <a:rPr lang="en-US" sz="1600" dirty="0">
                <a:latin typeface="Times New Roman" panose="02020603050405020304" pitchFamily="18" charset="0"/>
                <a:ea typeface="ＭＳ Ｐゴシック" pitchFamily="34" charset="-128"/>
                <a:cs typeface="Times New Roman" panose="02020603050405020304" pitchFamily="18" charset="0"/>
              </a:rPr>
              <a:t>Phase 4 (ad-hoc queries, cube, roll up etc.)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itchFamily="34" charset="-128"/>
                <a:cs typeface="Times New Roman" panose="02020603050405020304" pitchFamily="18" charset="0"/>
              </a:rPr>
              <a:t>Phase 1 (Requirement analysis, finding real world problem and its solution)</a:t>
            </a:r>
            <a:endParaRPr lang="en-US" sz="1600" dirty="0">
              <a:latin typeface="Times New Roman" panose="02020603050405020304" pitchFamily="18" charset="0"/>
              <a:ea typeface="ＭＳ Ｐゴシック" pitchFamily="34" charset="-128"/>
              <a:cs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endParaRPr lang="en-US" sz="1600" b="1" dirty="0">
              <a:latin typeface="Times New Roman" panose="02020603050405020304" pitchFamily="18" charset="0"/>
              <a:ea typeface="ＭＳ Ｐゴシック" pitchFamily="34" charset="-128"/>
              <a:cs typeface="Times New Roman" panose="02020603050405020304" pitchFamily="18" charset="0"/>
            </a:endParaRPr>
          </a:p>
          <a:p>
            <a:pPr lvl="1"/>
            <a:r>
              <a:rPr lang="en-US" sz="1600" b="1" dirty="0">
                <a:solidFill>
                  <a:srgbClr val="FF0000"/>
                </a:solidFill>
                <a:latin typeface="Times New Roman" panose="02020603050405020304" pitchFamily="18" charset="0"/>
                <a:ea typeface="ＭＳ Ｐゴシック" pitchFamily="34" charset="-128"/>
                <a:cs typeface="Times New Roman" panose="02020603050405020304" pitchFamily="18" charset="0"/>
              </a:rPr>
              <a:t>If you are asked to </a:t>
            </a:r>
            <a:r>
              <a:rPr lang="en-US" sz="1600" b="1" u="sng" dirty="0">
                <a:solidFill>
                  <a:srgbClr val="FF0000"/>
                </a:solidFill>
                <a:latin typeface="Times New Roman" panose="02020603050405020304" pitchFamily="18" charset="0"/>
                <a:ea typeface="ＭＳ Ｐゴシック" pitchFamily="34" charset="-128"/>
                <a:cs typeface="Times New Roman" panose="02020603050405020304" pitchFamily="18" charset="0"/>
              </a:rPr>
              <a:t>redo</a:t>
            </a:r>
            <a:r>
              <a:rPr lang="en-US" sz="1600" b="1" dirty="0">
                <a:solidFill>
                  <a:srgbClr val="FF0000"/>
                </a:solidFill>
                <a:latin typeface="Times New Roman" panose="02020603050405020304" pitchFamily="18" charset="0"/>
                <a:ea typeface="ＭＳ Ｐゴシック" pitchFamily="34" charset="-128"/>
                <a:cs typeface="Times New Roman" panose="02020603050405020304" pitchFamily="18" charset="0"/>
              </a:rPr>
              <a:t> this project, </a:t>
            </a:r>
            <a:r>
              <a:rPr lang="en-US" sz="1600" b="1" dirty="0">
                <a:solidFill>
                  <a:srgbClr val="7030A0"/>
                </a:solidFill>
                <a:latin typeface="Times New Roman" panose="02020603050405020304" pitchFamily="18" charset="0"/>
                <a:ea typeface="ＭＳ Ｐゴシック" pitchFamily="34" charset="-128"/>
                <a:cs typeface="Times New Roman" panose="02020603050405020304" pitchFamily="18" charset="0"/>
              </a:rPr>
              <a:t>what will you change in the approach you followed?</a:t>
            </a:r>
          </a:p>
          <a:p>
            <a:pPr lvl="1"/>
            <a:endParaRPr lang="en-US" sz="1600" dirty="0">
              <a:solidFill>
                <a:srgbClr val="7030A0"/>
              </a:solidFill>
              <a:latin typeface="Times New Roman" panose="02020603050405020304" pitchFamily="18" charset="0"/>
              <a:ea typeface="ＭＳ Ｐゴシック" pitchFamily="34" charset="-128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600" b="1" dirty="0">
                <a:latin typeface="Times New Roman" panose="02020603050405020304" pitchFamily="18" charset="0"/>
                <a:ea typeface="ＭＳ Ｐゴシック" pitchFamily="34" charset="-128"/>
                <a:cs typeface="Times New Roman" panose="02020603050405020304" pitchFamily="18" charset="0"/>
              </a:rPr>
              <a:t>Change:</a:t>
            </a:r>
            <a:r>
              <a:rPr lang="en-US" sz="1600" dirty="0">
                <a:latin typeface="Times New Roman" panose="02020603050405020304" pitchFamily="18" charset="0"/>
                <a:ea typeface="ＭＳ Ｐゴシック" pitchFamily="34" charset="-128"/>
                <a:cs typeface="Times New Roman" panose="02020603050405020304" pitchFamily="18" charset="0"/>
              </a:rPr>
              <a:t> We would like to add some time-based constraints that we had thought of, would like to optimize our query.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FB52F5-2E37-4504-8481-A89C083F8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2023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321D77-C9EE-4A7E-9CE1-DB987E555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CSE5330-003: Team 03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C6DAE2-781C-4F6C-9B25-30A0182E6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06BD9-F2AE-4A2B-9DCA-446C6D03248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0600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03188"/>
            <a:ext cx="8229600" cy="497447"/>
          </a:xfrm>
        </p:spPr>
        <p:txBody>
          <a:bodyPr>
            <a:noAutofit/>
          </a:bodyPr>
          <a:lstStyle/>
          <a:p>
            <a:pPr eaLnBrk="1" hangingPunct="1"/>
            <a:r>
              <a:rPr lang="en-US" b="1" dirty="0">
                <a:solidFill>
                  <a:schemeClr val="accent1">
                    <a:lumMod val="75000"/>
                  </a:schemeClr>
                </a:solidFill>
                <a:ea typeface="ＭＳ Ｐゴシック" pitchFamily="34" charset="-128"/>
              </a:rPr>
              <a:t>Project Takeaway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29389"/>
            <a:ext cx="8229600" cy="5028097"/>
          </a:xfrm>
        </p:spPr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rgbClr val="FF0000"/>
                </a:solidFill>
                <a:latin typeface="Times New Roman" panose="02020603050405020304" pitchFamily="18" charset="0"/>
                <a:ea typeface="ＭＳ Ｐゴシック" pitchFamily="34" charset="-128"/>
                <a:cs typeface="Times New Roman" panose="02020603050405020304" pitchFamily="18" charset="0"/>
              </a:rPr>
              <a:t>Are you happy with what you have developed?</a:t>
            </a:r>
          </a:p>
          <a:p>
            <a:pPr lvl="1">
              <a:buFont typeface="Wingdings" panose="05000000000000000000" pitchFamily="2" charset="2"/>
              <a:buChar char="ü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Yes, of course. We tried our fullest to implement all the requirements that were given in all the phases. </a:t>
            </a:r>
          </a:p>
          <a:p>
            <a:pPr lvl="1">
              <a:buFont typeface="Wingdings" panose="05000000000000000000" pitchFamily="2" charset="2"/>
              <a:buChar char="ü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600" dirty="0">
                <a:latin typeface="Times New Roman" panose="02020603050405020304" pitchFamily="18" charset="0"/>
                <a:ea typeface="ＭＳ Ｐゴシック" pitchFamily="34" charset="-128"/>
                <a:cs typeface="Times New Roman" panose="02020603050405020304" pitchFamily="18" charset="0"/>
              </a:rPr>
              <a:t>Project showcasing our Database skills.</a:t>
            </a:r>
          </a:p>
          <a:p>
            <a:pPr lvl="1">
              <a:buFont typeface="Wingdings" panose="05000000000000000000" pitchFamily="2" charset="2"/>
              <a:buChar char="ü"/>
            </a:pPr>
            <a:endParaRPr lang="en-US" sz="1600" dirty="0">
              <a:latin typeface="Times New Roman" panose="02020603050405020304" pitchFamily="18" charset="0"/>
              <a:ea typeface="ＭＳ Ｐゴシック" pitchFamily="34" charset="-128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6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The goal of this project is to achieve the objective of creating a centralized database where we can store food which is donated to NGO. </a:t>
            </a:r>
          </a:p>
          <a:p>
            <a:pPr lvl="1">
              <a:buFont typeface="Wingdings" panose="05000000000000000000" pitchFamily="2" charset="2"/>
              <a:buChar char="ü"/>
            </a:pPr>
            <a:endParaRPr lang="en-US" sz="1600" dirty="0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6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This project will strengthen our resume.</a:t>
            </a:r>
          </a:p>
          <a:p>
            <a:pPr lvl="1">
              <a:buFont typeface="Wingdings" panose="05000000000000000000" pitchFamily="2" charset="2"/>
              <a:buChar char="ü"/>
            </a:pPr>
            <a:endParaRPr lang="en-US" sz="1600" dirty="0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rgbClr val="FF0000"/>
                </a:solidFill>
                <a:latin typeface="Times New Roman" panose="02020603050405020304" pitchFamily="18" charset="0"/>
                <a:ea typeface="ＭＳ Ｐゴシック" pitchFamily="34" charset="-128"/>
                <a:cs typeface="Times New Roman" panose="02020603050405020304" pitchFamily="18" charset="0"/>
              </a:rPr>
              <a:t>Do you think this will add strength to your resume?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sz="1600" b="1" dirty="0">
              <a:solidFill>
                <a:srgbClr val="FF0000"/>
              </a:solidFill>
              <a:latin typeface="Times New Roman" panose="02020603050405020304" pitchFamily="18" charset="0"/>
              <a:ea typeface="ＭＳ Ｐゴシック" pitchFamily="34" charset="-128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ü"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Definitely, </a:t>
            </a:r>
            <a:r>
              <a:rPr lang="en-US" sz="1600" dirty="0">
                <a:ea typeface="+mn-lt"/>
                <a:cs typeface="+mn-lt"/>
              </a:rPr>
              <a:t>We think this project will strengthen our resume.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Project showcasing our Database skills.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itchFamily="34" charset="-128"/>
              <a:cs typeface="Times New Roman" panose="02020603050405020304" pitchFamily="18" charset="0"/>
            </a:endParaRPr>
          </a:p>
          <a:p>
            <a:pPr marL="457200" lvl="1" indent="0">
              <a:buNone/>
              <a:defRPr/>
            </a:pPr>
            <a:endParaRPr lang="en-US" sz="1600" dirty="0">
              <a:solidFill>
                <a:srgbClr val="FF0000"/>
              </a:solidFill>
              <a:latin typeface="Times New Roman" panose="02020603050405020304" pitchFamily="18" charset="0"/>
              <a:ea typeface="ＭＳ Ｐゴシック" pitchFamily="34" charset="-128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sz="1600" b="1" dirty="0">
              <a:solidFill>
                <a:srgbClr val="FF0000"/>
              </a:solidFill>
              <a:latin typeface="Times New Roman" panose="02020603050405020304" pitchFamily="18" charset="0"/>
              <a:ea typeface="ＭＳ Ｐゴシック" pitchFamily="34" charset="-128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sz="1600" dirty="0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9DD93F-3243-4C46-8E3D-0231285E8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2023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2881E7-294D-41F1-A53B-38AB0B3F5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CSE5330-003: Team 03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DF24D0-1959-4EAC-82B7-E7FBC8BBD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06BD9-F2AE-4A2B-9DCA-446C6D03248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2090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F3BE5-2969-F850-93D1-D83DA8D6F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  <a:ea typeface="ＭＳ Ｐゴシック" pitchFamily="34" charset="-128"/>
              </a:rPr>
              <a:t>Project Takeaway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C3CE1-CFAC-A23B-85CE-6529AE3E6A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itchFamily="34" charset="-128"/>
                <a:cs typeface="Times New Roman" panose="02020603050405020304" pitchFamily="18" charset="0"/>
              </a:rPr>
              <a:t>What was your takeaway from the project that you think may help you in future?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itchFamily="34" charset="-128"/>
              <a:cs typeface="Times New Roman" panose="02020603050405020304" pitchFamily="18" charset="0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We got one project to add on resume. Project showcasing our Database skills.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Building application from scratch. Built it from the phase of requirement gathering with business owner’s perspective to the delivery phase of project.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We understood how to do synchronized project development with other members of team.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We are content with what we have accomplished so far.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D37254-FC4B-C235-6E03-38AC5A4EB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1C80FF-7034-B4B3-6680-FAE4DE0BA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CSE5330-003: Team 03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7B2E44-8A62-76BC-E3AE-E1C89375C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06BD9-F2AE-4A2B-9DCA-446C6D03248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3650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8" name="Rectangle 2">
            <a:extLst>
              <a:ext uri="{FF2B5EF4-FFF2-40B4-BE49-F238E27FC236}">
                <a16:creationId xmlns:a16="http://schemas.microsoft.com/office/drawing/2014/main" id="{F64865D0-2FCA-4234-B930-7FF598038B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990600"/>
          </a:xfrm>
        </p:spPr>
        <p:txBody>
          <a:bodyPr/>
          <a:lstStyle/>
          <a:p>
            <a:pPr eaLnBrk="1" hangingPunct="1"/>
            <a:r>
              <a:rPr lang="en-US" altLang="en-US" b="1">
                <a:solidFill>
                  <a:schemeClr val="accent1">
                    <a:lumMod val="75000"/>
                  </a:schemeClr>
                </a:solidFill>
              </a:rPr>
              <a:t>Discussion</a:t>
            </a:r>
          </a:p>
        </p:txBody>
      </p:sp>
      <p:pic>
        <p:nvPicPr>
          <p:cNvPr id="88069" name="Picture 3" descr="C:\Program Files\Common Files\Microsoft Shared\Clipart\cagcat50\pe02097_.wmf">
            <a:extLst>
              <a:ext uri="{FF2B5EF4-FFF2-40B4-BE49-F238E27FC236}">
                <a16:creationId xmlns:a16="http://schemas.microsoft.com/office/drawing/2014/main" id="{BC66A283-F159-4293-AE19-62F3BA3873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371600"/>
            <a:ext cx="67818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C4635F-C408-4016-9B41-FAE8F5B99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2023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64BFD9-BCB6-4DFB-BA88-B140AABF2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CSE5330-003: Team 03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003E02-E560-40CA-A9A9-9B76F8CC0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06BD9-F2AE-4A2B-9DCA-446C6D03248B}" type="slidenum">
              <a:rPr lang="en-US" dirty="0" smtClean="0"/>
              <a:t>17</a:t>
            </a:fld>
            <a:endParaRPr lang="en-US"/>
          </a:p>
        </p:txBody>
      </p:sp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03188"/>
            <a:ext cx="8229600" cy="497447"/>
          </a:xfrm>
        </p:spPr>
        <p:txBody>
          <a:bodyPr>
            <a:noAutofit/>
          </a:bodyPr>
          <a:lstStyle/>
          <a:p>
            <a:pPr eaLnBrk="1" hangingPunct="1"/>
            <a:r>
              <a:rPr lang="en-US" b="1">
                <a:solidFill>
                  <a:schemeClr val="accent1">
                    <a:lumMod val="75000"/>
                  </a:schemeClr>
                </a:solidFill>
                <a:ea typeface="ＭＳ Ｐゴシック" pitchFamily="34" charset="-128"/>
              </a:rPr>
              <a:t>Project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685800"/>
            <a:ext cx="8229600" cy="524668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1600" b="1" dirty="0">
                <a:solidFill>
                  <a:srgbClr val="374151"/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Title</a:t>
            </a:r>
            <a:endParaRPr lang="en-US" sz="1600" b="1" dirty="0">
              <a:solidFill>
                <a:srgbClr val="374151"/>
              </a:solidFill>
              <a:latin typeface="Times New Roman" panose="02020603050405020304" pitchFamily="18" charset="0"/>
              <a:ea typeface="ＭＳ Ｐゴシック" pitchFamily="34" charset="-128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374151"/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Food Wastage Management System</a:t>
            </a:r>
            <a:endParaRPr lang="en-US" sz="1600" dirty="0">
              <a:solidFill>
                <a:srgbClr val="374151"/>
              </a:solidFill>
              <a:latin typeface="Times New Roman" panose="02020603050405020304" pitchFamily="18" charset="0"/>
              <a:ea typeface="ＭＳ Ｐゴシック" pitchFamily="34" charset="-128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600" dirty="0">
              <a:solidFill>
                <a:srgbClr val="374151"/>
              </a:solidFill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374151"/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Problem </a:t>
            </a:r>
            <a:endParaRPr lang="en-US" sz="1600" dirty="0">
              <a:solidFill>
                <a:srgbClr val="000000"/>
              </a:solidFill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374151"/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Large amounts of food are wasted in homes and restaurants, contributing to the unequal distribution of food.</a:t>
            </a:r>
            <a:endParaRPr lang="en-US" sz="1600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600" dirty="0">
              <a:solidFill>
                <a:srgbClr val="374151"/>
              </a:solidFill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374151"/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Solution </a:t>
            </a:r>
            <a:endParaRPr lang="en-US" sz="1600" dirty="0">
              <a:solidFill>
                <a:srgbClr val="000000"/>
              </a:solidFill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374151"/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Our system allows individuals and restaurants to donate their leftover food to nearby NGOs through a delivery person, reducing waste and helping those in need.</a:t>
            </a:r>
            <a:endParaRPr lang="en-US" sz="1600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600" dirty="0">
              <a:solidFill>
                <a:srgbClr val="374151"/>
              </a:solidFill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374151"/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Features</a:t>
            </a:r>
            <a:endParaRPr lang="en-US" sz="1600" b="1" dirty="0">
              <a:solidFill>
                <a:srgbClr val="37415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374151"/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Users (individuals and restaurants) can place orders to donate excess food to NGOs</a:t>
            </a:r>
          </a:p>
          <a:p>
            <a:r>
              <a:rPr lang="en-US" sz="1600" dirty="0">
                <a:solidFill>
                  <a:srgbClr val="374151"/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Delivery persons pick up orders and deliver them to the nearest NGO based on zip code</a:t>
            </a:r>
          </a:p>
          <a:p>
            <a:r>
              <a:rPr lang="en-US" sz="1600" dirty="0">
                <a:solidFill>
                  <a:srgbClr val="374151"/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Delivery persons rate the quality of the donated food</a:t>
            </a:r>
          </a:p>
          <a:p>
            <a:r>
              <a:rPr lang="en-US" sz="1600" dirty="0">
                <a:solidFill>
                  <a:srgbClr val="374151"/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NGOs pay commission to system owner via cash or card</a:t>
            </a:r>
          </a:p>
          <a:p>
            <a:r>
              <a:rPr lang="en-US" sz="1600" dirty="0">
                <a:solidFill>
                  <a:srgbClr val="374151"/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System tracks user information, food donations, orders, delivery persons, payments, ratings, and NGOs</a:t>
            </a:r>
            <a:endParaRPr lang="en-US" sz="1600" dirty="0">
              <a:solidFill>
                <a:srgbClr val="000000"/>
              </a:solidFill>
              <a:latin typeface="Times New Roman" panose="02020603050405020304" pitchFamily="18" charset="0"/>
              <a:ea typeface="ＭＳ Ｐゴシック" pitchFamily="34" charset="-128"/>
              <a:cs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C63715-9A58-40A1-B516-F4BC7C2431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1273277" cy="365125"/>
          </a:xfrm>
        </p:spPr>
        <p:txBody>
          <a:bodyPr/>
          <a:lstStyle/>
          <a:p>
            <a:r>
              <a:rPr lang="en-US"/>
              <a:t>Spring 2023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6FA9D2-F457-4BDB-BDE5-29A4DF3EA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CSE5330-003: Team 03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8D3411-2EAA-46F9-A3F1-629A46819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06BD9-F2AE-4A2B-9DCA-446C6D03248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293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36525"/>
            <a:ext cx="8229600" cy="715962"/>
          </a:xfrm>
        </p:spPr>
        <p:txBody>
          <a:bodyPr anchor="ctr">
            <a:normAutofit/>
          </a:bodyPr>
          <a:lstStyle/>
          <a:p>
            <a:pPr eaLnBrk="1" hangingPunct="1"/>
            <a:r>
              <a:rPr lang="en-US" b="1">
                <a:solidFill>
                  <a:schemeClr val="accent1">
                    <a:lumMod val="75000"/>
                  </a:schemeClr>
                </a:solidFill>
                <a:ea typeface="ＭＳ Ｐゴシック" pitchFamily="34" charset="-128"/>
              </a:rPr>
              <a:t>Benefits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C63715-9A58-40A1-B516-F4BC7C2431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Spring 2023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6FA9D2-F457-4BDB-BDE5-29A4DF3EA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 anchor="ctr">
            <a:normAutofit/>
          </a:bodyPr>
          <a:lstStyle/>
          <a:p>
            <a:r>
              <a:rPr lang="en-US" dirty="0">
                <a:latin typeface="Arial"/>
                <a:cs typeface="Arial"/>
              </a:rPr>
              <a:t>CSE5330-003: Team 03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8D3411-2EAA-46F9-A3F1-629A46819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9E706BD9-F2AE-4A2B-9DCA-446C6D03248B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graphicFrame>
        <p:nvGraphicFramePr>
          <p:cNvPr id="6153" name="Rectangle 3">
            <a:extLst>
              <a:ext uri="{FF2B5EF4-FFF2-40B4-BE49-F238E27FC236}">
                <a16:creationId xmlns:a16="http://schemas.microsoft.com/office/drawing/2014/main" id="{6CA8E876-ABAD-229F-EC98-F036F4EEEDF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03492626"/>
              </p:ext>
            </p:extLst>
          </p:nvPr>
        </p:nvGraphicFramePr>
        <p:xfrm>
          <a:off x="457200" y="1014617"/>
          <a:ext cx="8229600" cy="4906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34901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03188"/>
            <a:ext cx="8229600" cy="497447"/>
          </a:xfrm>
        </p:spPr>
        <p:txBody>
          <a:bodyPr>
            <a:noAutofit/>
          </a:bodyPr>
          <a:lstStyle/>
          <a:p>
            <a:r>
              <a:rPr lang="en-US" b="1">
                <a:solidFill>
                  <a:schemeClr val="accent1">
                    <a:lumMod val="75000"/>
                  </a:schemeClr>
                </a:solidFill>
                <a:ea typeface="ＭＳ Ｐゴシック"/>
              </a:rPr>
              <a:t>EER Diagram</a:t>
            </a:r>
            <a:endParaRPr lang="en-US" b="1">
              <a:solidFill>
                <a:schemeClr val="accent1">
                  <a:lumMod val="75000"/>
                </a:schemeClr>
              </a:solidFill>
              <a:ea typeface="ＭＳ Ｐゴシック" pitchFamily="34" charset="-128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C63715-9A58-40A1-B516-F4BC7C243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2023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6FA9D2-F457-4BDB-BDE5-29A4DF3EA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CSE5330-003: Team 03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8D3411-2EAA-46F9-A3F1-629A46819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06BD9-F2AE-4A2B-9DCA-446C6D03248B}" type="slidenum">
              <a:rPr lang="en-US" dirty="0" smtClean="0"/>
              <a:t>4</a:t>
            </a:fld>
            <a:endParaRPr lang="en-US"/>
          </a:p>
        </p:txBody>
      </p:sp>
      <p:pic>
        <p:nvPicPr>
          <p:cNvPr id="7" name="Picture 7" descr="Diagram, engineering drawing&#10;&#10;Description automatically generated">
            <a:extLst>
              <a:ext uri="{FF2B5EF4-FFF2-40B4-BE49-F238E27FC236}">
                <a16:creationId xmlns:a16="http://schemas.microsoft.com/office/drawing/2014/main" id="{1A89AC05-E6B5-6630-E295-E15472B018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469" y="823752"/>
            <a:ext cx="7742733" cy="5105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0147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03188"/>
            <a:ext cx="8229600" cy="497447"/>
          </a:xfrm>
        </p:spPr>
        <p:txBody>
          <a:bodyPr>
            <a:noAutofit/>
          </a:bodyPr>
          <a:lstStyle/>
          <a:p>
            <a:r>
              <a:rPr lang="en-US" b="1">
                <a:solidFill>
                  <a:schemeClr val="accent1">
                    <a:lumMod val="75000"/>
                  </a:schemeClr>
                </a:solidFill>
                <a:ea typeface="ＭＳ Ｐゴシック"/>
              </a:rPr>
              <a:t>EER Diagram</a:t>
            </a:r>
            <a:endParaRPr lang="en-US" b="1">
              <a:solidFill>
                <a:schemeClr val="accent1">
                  <a:lumMod val="75000"/>
                </a:schemeClr>
              </a:solidFill>
              <a:ea typeface="ＭＳ Ｐゴシック" pitchFamily="34" charset="-128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685800"/>
            <a:ext cx="8229600" cy="5360116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buAutoNum type="arabicPeriod"/>
            </a:pPr>
            <a:r>
              <a:rPr lang="en-US" sz="1600" b="1" dirty="0">
                <a:solidFill>
                  <a:srgbClr val="374151"/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User: </a:t>
            </a:r>
            <a:r>
              <a:rPr lang="en-US" sz="1600" dirty="0">
                <a:solidFill>
                  <a:srgbClr val="374151"/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This entity represents the user of the system and stores their personal information such as name, email, address, age, gender, and type (individual or restaurant).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AutoNum type="arabicPeriod"/>
            </a:pPr>
            <a:r>
              <a:rPr lang="en-US" sz="1600" b="1" dirty="0">
                <a:solidFill>
                  <a:srgbClr val="374151"/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Admin: </a:t>
            </a:r>
            <a:r>
              <a:rPr lang="en-US" sz="1600" dirty="0">
                <a:solidFill>
                  <a:srgbClr val="374151"/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This entity represents the administrator of the system.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AutoNum type="arabicPeriod"/>
            </a:pPr>
            <a:r>
              <a:rPr lang="en-US" sz="1600" b="1" dirty="0">
                <a:solidFill>
                  <a:srgbClr val="374151"/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Individual: </a:t>
            </a:r>
            <a:r>
              <a:rPr lang="en-US" sz="1600" dirty="0">
                <a:solidFill>
                  <a:srgbClr val="374151"/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This entity represents individual users who are not associated with a restaurant.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AutoNum type="arabicPeriod"/>
            </a:pPr>
            <a:r>
              <a:rPr lang="en-US" sz="1600" b="1" dirty="0">
                <a:solidFill>
                  <a:srgbClr val="374151"/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Restaurant: </a:t>
            </a:r>
            <a:r>
              <a:rPr lang="en-US" sz="1600" dirty="0">
                <a:solidFill>
                  <a:srgbClr val="374151"/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This entity represents the restaurants that are registered with the system.</a:t>
            </a:r>
            <a:endParaRPr lang="en-US" sz="1600" dirty="0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pPr>
              <a:buAutoNum type="arabicPeriod"/>
            </a:pPr>
            <a:r>
              <a:rPr lang="en-US" sz="1600" b="1" dirty="0">
                <a:solidFill>
                  <a:srgbClr val="374151"/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Order: </a:t>
            </a:r>
            <a:r>
              <a:rPr lang="en-US" sz="1600" dirty="0">
                <a:solidFill>
                  <a:srgbClr val="374151"/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This entity represents the order placed by a user and includes information such as order id, user id, date and time of order, food receiver id, food donated id, delivery person id, individual id, and restaurant id.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AutoNum type="arabicPeriod"/>
            </a:pPr>
            <a:r>
              <a:rPr lang="en-US" sz="1600" b="1" dirty="0">
                <a:solidFill>
                  <a:srgbClr val="374151"/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Ratings: </a:t>
            </a:r>
            <a:r>
              <a:rPr lang="en-US" sz="1600" dirty="0">
                <a:solidFill>
                  <a:srgbClr val="374151"/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This entity stores the ratings and comments given by delivery persons for users.</a:t>
            </a:r>
            <a:endParaRPr lang="en-US" sz="1600" dirty="0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pPr>
              <a:buAutoNum type="arabicPeriod"/>
            </a:pPr>
            <a:r>
              <a:rPr lang="en-US" sz="1600" b="1" dirty="0">
                <a:solidFill>
                  <a:srgbClr val="374151"/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Delivery Person:</a:t>
            </a:r>
            <a:r>
              <a:rPr lang="en-US" sz="1600" dirty="0">
                <a:solidFill>
                  <a:srgbClr val="374151"/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This entity stores information about the delivery persons, including their name, phone number, zip code, and delivery person id.</a:t>
            </a:r>
            <a:endParaRPr lang="en-US" sz="1600" dirty="0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pPr>
              <a:buAutoNum type="arabicPeriod"/>
            </a:pPr>
            <a:r>
              <a:rPr lang="en-US" sz="1600" b="1" dirty="0">
                <a:solidFill>
                  <a:srgbClr val="374151"/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Food to be Donated: </a:t>
            </a:r>
            <a:r>
              <a:rPr lang="en-US" sz="1600" dirty="0">
                <a:solidFill>
                  <a:srgbClr val="374151"/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This entity stores information about the food items that are available for donation, including the item id, quantity of order, type of order, and order id.</a:t>
            </a:r>
            <a:endParaRPr lang="en-US" sz="1600" dirty="0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pPr>
              <a:buAutoNum type="arabicPeriod"/>
            </a:pPr>
            <a:r>
              <a:rPr lang="en-US" sz="1600" b="1" dirty="0">
                <a:solidFill>
                  <a:srgbClr val="374151"/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Payment: </a:t>
            </a:r>
            <a:r>
              <a:rPr lang="en-US" sz="1600" dirty="0">
                <a:solidFill>
                  <a:srgbClr val="374151"/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This entity stores the payment information for an order, including the payment id, order id, card number, CVC, expiry date, cardholder name, and food receiver id.</a:t>
            </a:r>
            <a:endParaRPr lang="en-US" sz="1600" dirty="0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pPr>
              <a:buAutoNum type="arabicPeriod"/>
            </a:pPr>
            <a:r>
              <a:rPr lang="en-US" sz="1600" b="1" dirty="0">
                <a:solidFill>
                  <a:srgbClr val="374151"/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Food Receiver:</a:t>
            </a:r>
            <a:r>
              <a:rPr lang="en-US" sz="1600" dirty="0">
                <a:solidFill>
                  <a:srgbClr val="374151"/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This entity represents the receiver of the donated food items and stores their personal information, including name, email, address, zip code, and phone number.</a:t>
            </a:r>
            <a:endParaRPr lang="en-US" sz="1600" dirty="0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pPr>
              <a:buAutoNum type="arabicPeriod"/>
            </a:pPr>
            <a:r>
              <a:rPr lang="en-US" sz="1600" b="1" dirty="0">
                <a:solidFill>
                  <a:srgbClr val="374151"/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Delivery:</a:t>
            </a:r>
            <a:r>
              <a:rPr lang="en-US" sz="1600" dirty="0">
                <a:solidFill>
                  <a:srgbClr val="374151"/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This entity represents the delivery of food items and includes information such as delivery id, delivery person id, order id, user id, NGO zip code, and food receiver id.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C63715-9A58-40A1-B516-F4BC7C243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2023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6FA9D2-F457-4BDB-BDE5-29A4DF3EA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CSE5330-003: Team 03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8D3411-2EAA-46F9-A3F1-629A46819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06BD9-F2AE-4A2B-9DCA-446C6D03248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9011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36525"/>
            <a:ext cx="8229600" cy="497447"/>
          </a:xfrm>
        </p:spPr>
        <p:txBody>
          <a:bodyPr>
            <a:noAutofit/>
          </a:bodyPr>
          <a:lstStyle/>
          <a:p>
            <a:r>
              <a:rPr lang="en-US" b="1">
                <a:solidFill>
                  <a:schemeClr val="accent1">
                    <a:lumMod val="75000"/>
                  </a:schemeClr>
                </a:solidFill>
                <a:ea typeface="ＭＳ Ｐゴシック"/>
              </a:rPr>
              <a:t>Description of Tables</a:t>
            </a:r>
            <a:endParaRPr lang="en-US" b="1">
              <a:solidFill>
                <a:schemeClr val="accent1">
                  <a:lumMod val="75000"/>
                </a:schemeClr>
              </a:solidFill>
              <a:ea typeface="ＭＳ Ｐゴシック" pitchFamily="34" charset="-128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C63715-9A58-40A1-B516-F4BC7C243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2023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6FA9D2-F457-4BDB-BDE5-29A4DF3EA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CSE5330-003: Team 03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8D3411-2EAA-46F9-A3F1-629A46819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06BD9-F2AE-4A2B-9DCA-446C6D03248B}" type="slidenum">
              <a:rPr lang="en-US" smtClean="0"/>
              <a:t>6</a:t>
            </a:fld>
            <a:endParaRPr lang="en-US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73434BBC-A314-817E-F217-1D903326B07A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685800"/>
            <a:ext cx="8431156" cy="536011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457200" indent="-4572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Ø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−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buFont typeface="Wingdings" pitchFamily="2" charset="2"/>
              <a:buAutoNum type="arabicPeriod"/>
            </a:pPr>
            <a:r>
              <a:rPr lang="en-US" sz="1600" b="1" dirty="0">
                <a:solidFill>
                  <a:srgbClr val="374151"/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USER_ADDRESS:					                 ROWS: 50</a:t>
            </a:r>
          </a:p>
          <a:p>
            <a:pPr fontAlgn="auto">
              <a:spcAft>
                <a:spcPts val="0"/>
              </a:spcAft>
              <a:buFont typeface="Wingdings" pitchFamily="2" charset="2"/>
              <a:buAutoNum type="arabicPeriod"/>
            </a:pPr>
            <a:endParaRPr lang="en-US" sz="1600" b="1" dirty="0">
              <a:solidFill>
                <a:srgbClr val="374151"/>
              </a:solidFill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pPr fontAlgn="auto">
              <a:spcAft>
                <a:spcPts val="0"/>
              </a:spcAft>
              <a:buFont typeface="Wingdings" pitchFamily="2" charset="2"/>
              <a:buAutoNum type="arabicPeriod"/>
            </a:pPr>
            <a:endParaRPr lang="en-US" sz="1600" b="1" dirty="0">
              <a:solidFill>
                <a:srgbClr val="374151"/>
              </a:solidFill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pPr fontAlgn="auto">
              <a:spcAft>
                <a:spcPts val="0"/>
              </a:spcAft>
              <a:buFont typeface="Wingdings" pitchFamily="2" charset="2"/>
              <a:buAutoNum type="arabicPeriod"/>
            </a:pPr>
            <a:endParaRPr lang="en-US" sz="1600" b="1" dirty="0">
              <a:solidFill>
                <a:srgbClr val="374151"/>
              </a:solidFill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pPr fontAlgn="auto">
              <a:spcAft>
                <a:spcPts val="0"/>
              </a:spcAft>
              <a:buFont typeface="Wingdings" pitchFamily="2" charset="2"/>
              <a:buAutoNum type="arabicPeriod"/>
            </a:pPr>
            <a:r>
              <a:rPr lang="en-US" sz="1600" b="1" dirty="0">
                <a:solidFill>
                  <a:srgbClr val="374151"/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USER:					               	                 ROWS: 50</a:t>
            </a:r>
          </a:p>
          <a:p>
            <a:pPr fontAlgn="auto">
              <a:spcAft>
                <a:spcPts val="0"/>
              </a:spcAft>
              <a:buFont typeface="Wingdings" pitchFamily="2" charset="2"/>
              <a:buAutoNum type="arabicPeriod"/>
            </a:pPr>
            <a:endParaRPr lang="en-US" sz="1600" b="1" dirty="0">
              <a:solidFill>
                <a:srgbClr val="374151"/>
              </a:solidFill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pPr fontAlgn="auto">
              <a:spcAft>
                <a:spcPts val="0"/>
              </a:spcAft>
              <a:buFont typeface="Wingdings" pitchFamily="2" charset="2"/>
              <a:buAutoNum type="arabicPeriod"/>
            </a:pPr>
            <a:endParaRPr lang="en-US" sz="1600" b="1" dirty="0">
              <a:solidFill>
                <a:srgbClr val="374151"/>
              </a:solidFill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pPr fontAlgn="auto">
              <a:spcAft>
                <a:spcPts val="0"/>
              </a:spcAft>
              <a:buFont typeface="Wingdings" pitchFamily="2" charset="2"/>
              <a:buAutoNum type="arabicPeriod"/>
            </a:pPr>
            <a:endParaRPr lang="en-US" sz="1600" b="1" dirty="0">
              <a:solidFill>
                <a:srgbClr val="374151"/>
              </a:solidFill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pPr fontAlgn="auto">
              <a:spcAft>
                <a:spcPts val="0"/>
              </a:spcAft>
              <a:buFont typeface="Wingdings" pitchFamily="2" charset="2"/>
              <a:buAutoNum type="arabicPeriod"/>
            </a:pPr>
            <a:r>
              <a:rPr lang="en-US" sz="1600" b="1" dirty="0">
                <a:solidFill>
                  <a:srgbClr val="374151"/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USER_PHONE:					                 ROWS: 50</a:t>
            </a:r>
          </a:p>
          <a:p>
            <a:pPr fontAlgn="auto">
              <a:spcAft>
                <a:spcPts val="0"/>
              </a:spcAft>
              <a:buFont typeface="Wingdings" pitchFamily="2" charset="2"/>
              <a:buAutoNum type="arabicPeriod"/>
            </a:pPr>
            <a:endParaRPr lang="en-US" sz="1600" b="1" dirty="0">
              <a:solidFill>
                <a:srgbClr val="374151"/>
              </a:solidFill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pPr fontAlgn="auto">
              <a:spcAft>
                <a:spcPts val="0"/>
              </a:spcAft>
              <a:buFont typeface="Wingdings" pitchFamily="2" charset="2"/>
              <a:buAutoNum type="arabicPeriod"/>
            </a:pPr>
            <a:endParaRPr lang="en-US" sz="1600" b="1" dirty="0">
              <a:solidFill>
                <a:srgbClr val="374151"/>
              </a:solidFill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pPr fontAlgn="auto">
              <a:spcAft>
                <a:spcPts val="0"/>
              </a:spcAft>
              <a:buFont typeface="Wingdings" pitchFamily="2" charset="2"/>
              <a:buAutoNum type="arabicPeriod"/>
            </a:pPr>
            <a:endParaRPr lang="en-US" sz="1600" b="1" dirty="0">
              <a:solidFill>
                <a:srgbClr val="374151"/>
              </a:solidFill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pPr fontAlgn="auto">
              <a:spcAft>
                <a:spcPts val="0"/>
              </a:spcAft>
              <a:buFont typeface="Wingdings" pitchFamily="2" charset="2"/>
              <a:buAutoNum type="arabicPeriod"/>
            </a:pPr>
            <a:r>
              <a:rPr lang="en-US" sz="1600" b="1" dirty="0">
                <a:solidFill>
                  <a:srgbClr val="374151"/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ADMIN: 					                 	                 ROWS: 4</a:t>
            </a:r>
          </a:p>
          <a:p>
            <a:pPr fontAlgn="auto">
              <a:spcAft>
                <a:spcPts val="0"/>
              </a:spcAft>
              <a:buFont typeface="Wingdings" pitchFamily="2" charset="2"/>
              <a:buAutoNum type="arabicPeriod"/>
            </a:pPr>
            <a:endParaRPr lang="en-US" sz="1600" b="1" dirty="0">
              <a:solidFill>
                <a:srgbClr val="374151"/>
              </a:solidFill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</p:txBody>
      </p:sp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80797AC1-628B-9B99-6F49-50829D8F4A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1986893"/>
              </p:ext>
            </p:extLst>
          </p:nvPr>
        </p:nvGraphicFramePr>
        <p:xfrm>
          <a:off x="973389" y="2232738"/>
          <a:ext cx="7914967" cy="4974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5909">
                  <a:extLst>
                    <a:ext uri="{9D8B030D-6E8A-4147-A177-3AD203B41FA5}">
                      <a16:colId xmlns:a16="http://schemas.microsoft.com/office/drawing/2014/main" val="753846594"/>
                    </a:ext>
                  </a:extLst>
                </a:gridCol>
                <a:gridCol w="981294">
                  <a:extLst>
                    <a:ext uri="{9D8B030D-6E8A-4147-A177-3AD203B41FA5}">
                      <a16:colId xmlns:a16="http://schemas.microsoft.com/office/drawing/2014/main" val="3367779887"/>
                    </a:ext>
                  </a:extLst>
                </a:gridCol>
                <a:gridCol w="853651">
                  <a:extLst>
                    <a:ext uri="{9D8B030D-6E8A-4147-A177-3AD203B41FA5}">
                      <a16:colId xmlns:a16="http://schemas.microsoft.com/office/drawing/2014/main" val="889191283"/>
                    </a:ext>
                  </a:extLst>
                </a:gridCol>
                <a:gridCol w="1108937">
                  <a:extLst>
                    <a:ext uri="{9D8B030D-6E8A-4147-A177-3AD203B41FA5}">
                      <a16:colId xmlns:a16="http://schemas.microsoft.com/office/drawing/2014/main" val="211413687"/>
                    </a:ext>
                  </a:extLst>
                </a:gridCol>
                <a:gridCol w="981294">
                  <a:extLst>
                    <a:ext uri="{9D8B030D-6E8A-4147-A177-3AD203B41FA5}">
                      <a16:colId xmlns:a16="http://schemas.microsoft.com/office/drawing/2014/main" val="1573607109"/>
                    </a:ext>
                  </a:extLst>
                </a:gridCol>
                <a:gridCol w="981294">
                  <a:extLst>
                    <a:ext uri="{9D8B030D-6E8A-4147-A177-3AD203B41FA5}">
                      <a16:colId xmlns:a16="http://schemas.microsoft.com/office/drawing/2014/main" val="1638617486"/>
                    </a:ext>
                  </a:extLst>
                </a:gridCol>
                <a:gridCol w="981294">
                  <a:extLst>
                    <a:ext uri="{9D8B030D-6E8A-4147-A177-3AD203B41FA5}">
                      <a16:colId xmlns:a16="http://schemas.microsoft.com/office/drawing/2014/main" val="3054411219"/>
                    </a:ext>
                  </a:extLst>
                </a:gridCol>
                <a:gridCol w="981294">
                  <a:extLst>
                    <a:ext uri="{9D8B030D-6E8A-4147-A177-3AD203B41FA5}">
                      <a16:colId xmlns:a16="http://schemas.microsoft.com/office/drawing/2014/main" val="2762250006"/>
                    </a:ext>
                  </a:extLst>
                </a:gridCol>
              </a:tblGrid>
              <a:tr h="497448">
                <a:tc>
                  <a:txBody>
                    <a:bodyPr/>
                    <a:lstStyle/>
                    <a:p>
                      <a:pPr algn="ctr"/>
                      <a:r>
                        <a:rPr lang="en-US" sz="1400" b="0" u="sng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USER_ID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ADDRESS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GENDER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EMAIL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3003885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48B63AAF-1CEB-85B5-CE8C-84C9B57B55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3241430"/>
              </p:ext>
            </p:extLst>
          </p:nvPr>
        </p:nvGraphicFramePr>
        <p:xfrm>
          <a:off x="988140" y="1087280"/>
          <a:ext cx="2027203" cy="4974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5909">
                  <a:extLst>
                    <a:ext uri="{9D8B030D-6E8A-4147-A177-3AD203B41FA5}">
                      <a16:colId xmlns:a16="http://schemas.microsoft.com/office/drawing/2014/main" val="753846594"/>
                    </a:ext>
                  </a:extLst>
                </a:gridCol>
                <a:gridCol w="981294">
                  <a:extLst>
                    <a:ext uri="{9D8B030D-6E8A-4147-A177-3AD203B41FA5}">
                      <a16:colId xmlns:a16="http://schemas.microsoft.com/office/drawing/2014/main" val="3367779887"/>
                    </a:ext>
                  </a:extLst>
                </a:gridCol>
              </a:tblGrid>
              <a:tr h="497448">
                <a:tc>
                  <a:txBody>
                    <a:bodyPr/>
                    <a:lstStyle/>
                    <a:p>
                      <a:pPr algn="ctr"/>
                      <a:r>
                        <a:rPr lang="en-US" sz="1400" b="0" u="sng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ADDRESS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ZIP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3003885"/>
                  </a:ext>
                </a:extLst>
              </a:tr>
            </a:tbl>
          </a:graphicData>
        </a:graphic>
      </p:graphicFrame>
      <p:graphicFrame>
        <p:nvGraphicFramePr>
          <p:cNvPr id="18" name="Table 16">
            <a:extLst>
              <a:ext uri="{FF2B5EF4-FFF2-40B4-BE49-F238E27FC236}">
                <a16:creationId xmlns:a16="http://schemas.microsoft.com/office/drawing/2014/main" id="{B2670D59-1A2D-F343-C3D6-1BACFE4EAA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330597"/>
              </p:ext>
            </p:extLst>
          </p:nvPr>
        </p:nvGraphicFramePr>
        <p:xfrm>
          <a:off x="968472" y="3437190"/>
          <a:ext cx="2027203" cy="4974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5909">
                  <a:extLst>
                    <a:ext uri="{9D8B030D-6E8A-4147-A177-3AD203B41FA5}">
                      <a16:colId xmlns:a16="http://schemas.microsoft.com/office/drawing/2014/main" val="753846594"/>
                    </a:ext>
                  </a:extLst>
                </a:gridCol>
                <a:gridCol w="981294">
                  <a:extLst>
                    <a:ext uri="{9D8B030D-6E8A-4147-A177-3AD203B41FA5}">
                      <a16:colId xmlns:a16="http://schemas.microsoft.com/office/drawing/2014/main" val="3367779887"/>
                    </a:ext>
                  </a:extLst>
                </a:gridCol>
              </a:tblGrid>
              <a:tr h="497448">
                <a:tc>
                  <a:txBody>
                    <a:bodyPr/>
                    <a:lstStyle/>
                    <a:p>
                      <a:pPr algn="ctr"/>
                      <a:r>
                        <a:rPr lang="en-US" sz="1400" b="0" u="sng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USER_ID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u="sng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PHONE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3003885"/>
                  </a:ext>
                </a:extLst>
              </a:tr>
            </a:tbl>
          </a:graphicData>
        </a:graphic>
      </p:graphicFrame>
      <p:graphicFrame>
        <p:nvGraphicFramePr>
          <p:cNvPr id="19" name="Table 16">
            <a:extLst>
              <a:ext uri="{FF2B5EF4-FFF2-40B4-BE49-F238E27FC236}">
                <a16:creationId xmlns:a16="http://schemas.microsoft.com/office/drawing/2014/main" id="{E848B0DB-26E6-67E3-D015-2257D764CE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9905833"/>
              </p:ext>
            </p:extLst>
          </p:nvPr>
        </p:nvGraphicFramePr>
        <p:xfrm>
          <a:off x="963556" y="4641644"/>
          <a:ext cx="1045909" cy="4974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5909">
                  <a:extLst>
                    <a:ext uri="{9D8B030D-6E8A-4147-A177-3AD203B41FA5}">
                      <a16:colId xmlns:a16="http://schemas.microsoft.com/office/drawing/2014/main" val="753846594"/>
                    </a:ext>
                  </a:extLst>
                </a:gridCol>
              </a:tblGrid>
              <a:tr h="497448">
                <a:tc>
                  <a:txBody>
                    <a:bodyPr/>
                    <a:lstStyle/>
                    <a:p>
                      <a:pPr algn="ctr"/>
                      <a:r>
                        <a:rPr lang="en-US" sz="1400" b="0" u="sng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USER_ID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30038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7498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36525"/>
            <a:ext cx="8229600" cy="497447"/>
          </a:xfrm>
        </p:spPr>
        <p:txBody>
          <a:bodyPr>
            <a:noAutofit/>
          </a:bodyPr>
          <a:lstStyle/>
          <a:p>
            <a:r>
              <a:rPr lang="en-US" b="1">
                <a:solidFill>
                  <a:schemeClr val="accent1">
                    <a:lumMod val="75000"/>
                  </a:schemeClr>
                </a:solidFill>
                <a:ea typeface="ＭＳ Ｐゴシック"/>
              </a:rPr>
              <a:t>Description of Tables</a:t>
            </a:r>
            <a:endParaRPr lang="en-US" b="1">
              <a:solidFill>
                <a:schemeClr val="accent1">
                  <a:lumMod val="75000"/>
                </a:schemeClr>
              </a:solidFill>
              <a:ea typeface="ＭＳ Ｐゴシック" pitchFamily="34" charset="-128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C63715-9A58-40A1-B516-F4BC7C243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2023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6FA9D2-F457-4BDB-BDE5-29A4DF3EA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CSE5330-003: Team 03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8D3411-2EAA-46F9-A3F1-629A46819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06BD9-F2AE-4A2B-9DCA-446C6D03248B}" type="slidenum">
              <a:rPr lang="en-US" smtClean="0"/>
              <a:t>7</a:t>
            </a:fld>
            <a:endParaRPr lang="en-US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73434BBC-A314-817E-F217-1D903326B07A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685800"/>
            <a:ext cx="8229600" cy="536011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457200" indent="-4572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Ø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−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buFont typeface="+mj-lt"/>
              <a:buAutoNum type="arabicPeriod" startAt="5"/>
            </a:pPr>
            <a:r>
              <a:rPr lang="en-US" sz="1600" b="1" dirty="0">
                <a:solidFill>
                  <a:srgbClr val="374151"/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INDIVIDUAL:					                 	             ROWS: 29</a:t>
            </a:r>
          </a:p>
          <a:p>
            <a:pPr fontAlgn="auto">
              <a:spcAft>
                <a:spcPts val="0"/>
              </a:spcAft>
              <a:buFont typeface="+mj-lt"/>
              <a:buAutoNum type="arabicPeriod" startAt="5"/>
            </a:pPr>
            <a:endParaRPr lang="en-US" sz="1600" b="1" dirty="0">
              <a:solidFill>
                <a:srgbClr val="374151"/>
              </a:solidFill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pPr fontAlgn="auto">
              <a:spcAft>
                <a:spcPts val="0"/>
              </a:spcAft>
              <a:buFont typeface="+mj-lt"/>
              <a:buAutoNum type="arabicPeriod" startAt="5"/>
            </a:pPr>
            <a:endParaRPr lang="en-US" sz="1600" b="1" dirty="0">
              <a:solidFill>
                <a:srgbClr val="374151"/>
              </a:solidFill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pPr fontAlgn="auto">
              <a:spcAft>
                <a:spcPts val="0"/>
              </a:spcAft>
              <a:buFont typeface="+mj-lt"/>
              <a:buAutoNum type="arabicPeriod" startAt="5"/>
            </a:pPr>
            <a:endParaRPr lang="en-US" sz="1600" b="1" dirty="0">
              <a:solidFill>
                <a:srgbClr val="374151"/>
              </a:solidFill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pPr fontAlgn="auto">
              <a:spcAft>
                <a:spcPts val="0"/>
              </a:spcAft>
              <a:buFont typeface="+mj-lt"/>
              <a:buAutoNum type="arabicPeriod" startAt="5"/>
            </a:pPr>
            <a:r>
              <a:rPr lang="en-US" sz="1600" b="1" dirty="0">
                <a:solidFill>
                  <a:srgbClr val="374151"/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RESTAURANT:			                  	             ROWS: 17</a:t>
            </a:r>
          </a:p>
          <a:p>
            <a:pPr fontAlgn="auto">
              <a:spcAft>
                <a:spcPts val="0"/>
              </a:spcAft>
              <a:buFont typeface="+mj-lt"/>
              <a:buAutoNum type="arabicPeriod" startAt="5"/>
            </a:pPr>
            <a:endParaRPr lang="en-US" sz="1600" b="1" dirty="0">
              <a:solidFill>
                <a:srgbClr val="374151"/>
              </a:solidFill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pPr fontAlgn="auto">
              <a:spcAft>
                <a:spcPts val="0"/>
              </a:spcAft>
              <a:buFont typeface="+mj-lt"/>
              <a:buAutoNum type="arabicPeriod" startAt="5"/>
            </a:pPr>
            <a:endParaRPr lang="en-US" sz="1600" b="1" dirty="0">
              <a:solidFill>
                <a:srgbClr val="374151"/>
              </a:solidFill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pPr fontAlgn="auto">
              <a:spcAft>
                <a:spcPts val="0"/>
              </a:spcAft>
              <a:buFont typeface="+mj-lt"/>
              <a:buAutoNum type="arabicPeriod" startAt="5"/>
            </a:pPr>
            <a:endParaRPr lang="en-US" sz="1600" b="1" dirty="0">
              <a:solidFill>
                <a:srgbClr val="374151"/>
              </a:solidFill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pPr fontAlgn="auto">
              <a:spcAft>
                <a:spcPts val="0"/>
              </a:spcAft>
              <a:buFont typeface="+mj-lt"/>
              <a:buAutoNum type="arabicPeriod" startAt="5"/>
            </a:pPr>
            <a:r>
              <a:rPr lang="en-US" sz="1600" b="1" dirty="0">
                <a:solidFill>
                  <a:srgbClr val="374151"/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CARD_DETAILS:	                                                     	                               ROWS: 44</a:t>
            </a:r>
          </a:p>
          <a:p>
            <a:pPr fontAlgn="auto">
              <a:spcAft>
                <a:spcPts val="0"/>
              </a:spcAft>
              <a:buFont typeface="+mj-lt"/>
              <a:buAutoNum type="arabicPeriod" startAt="5"/>
            </a:pPr>
            <a:endParaRPr lang="en-US" sz="1600" b="1" dirty="0">
              <a:solidFill>
                <a:srgbClr val="374151"/>
              </a:solidFill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pPr fontAlgn="auto">
              <a:spcAft>
                <a:spcPts val="0"/>
              </a:spcAft>
              <a:buFont typeface="+mj-lt"/>
              <a:buAutoNum type="arabicPeriod" startAt="5"/>
            </a:pPr>
            <a:endParaRPr lang="en-US" sz="1600" b="1" dirty="0">
              <a:solidFill>
                <a:srgbClr val="374151"/>
              </a:solidFill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pPr fontAlgn="auto">
              <a:spcAft>
                <a:spcPts val="0"/>
              </a:spcAft>
              <a:buFont typeface="+mj-lt"/>
              <a:buAutoNum type="arabicPeriod" startAt="5"/>
            </a:pPr>
            <a:endParaRPr lang="en-US" sz="1600" b="1" dirty="0">
              <a:solidFill>
                <a:srgbClr val="374151"/>
              </a:solidFill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pPr fontAlgn="auto">
              <a:spcAft>
                <a:spcPts val="0"/>
              </a:spcAft>
              <a:buFont typeface="+mj-lt"/>
              <a:buAutoNum type="arabicPeriod" startAt="5"/>
            </a:pPr>
            <a:r>
              <a:rPr lang="en-US" sz="1600" b="1" dirty="0">
                <a:solidFill>
                  <a:srgbClr val="374151"/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FOOD_RECEIVER:  	               				             ROWS: 50</a:t>
            </a:r>
          </a:p>
          <a:p>
            <a:pPr fontAlgn="auto">
              <a:spcAft>
                <a:spcPts val="0"/>
              </a:spcAft>
              <a:buFont typeface="+mj-lt"/>
              <a:buAutoNum type="arabicPeriod" startAt="5"/>
            </a:pPr>
            <a:endParaRPr lang="en-US" sz="1600" b="1" dirty="0">
              <a:solidFill>
                <a:srgbClr val="374151"/>
              </a:solidFill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pPr fontAlgn="auto">
              <a:spcAft>
                <a:spcPts val="0"/>
              </a:spcAft>
              <a:buFont typeface="+mj-lt"/>
              <a:buAutoNum type="arabicPeriod" startAt="5"/>
            </a:pPr>
            <a:endParaRPr lang="en-US" sz="1600" b="1" dirty="0">
              <a:solidFill>
                <a:srgbClr val="374151"/>
              </a:solidFill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pPr fontAlgn="auto">
              <a:spcAft>
                <a:spcPts val="0"/>
              </a:spcAft>
              <a:buFont typeface="+mj-lt"/>
              <a:buAutoNum type="arabicPeriod" startAt="5"/>
            </a:pPr>
            <a:endParaRPr lang="en-US" sz="1600" b="1" dirty="0">
              <a:solidFill>
                <a:srgbClr val="374151"/>
              </a:solidFill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</p:txBody>
      </p:sp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80797AC1-628B-9B99-6F49-50829D8F4A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3242886"/>
              </p:ext>
            </p:extLst>
          </p:nvPr>
        </p:nvGraphicFramePr>
        <p:xfrm>
          <a:off x="973389" y="2232738"/>
          <a:ext cx="1045909" cy="4974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5909">
                  <a:extLst>
                    <a:ext uri="{9D8B030D-6E8A-4147-A177-3AD203B41FA5}">
                      <a16:colId xmlns:a16="http://schemas.microsoft.com/office/drawing/2014/main" val="753846594"/>
                    </a:ext>
                  </a:extLst>
                </a:gridCol>
              </a:tblGrid>
              <a:tr h="497448">
                <a:tc>
                  <a:txBody>
                    <a:bodyPr/>
                    <a:lstStyle/>
                    <a:p>
                      <a:pPr algn="ctr"/>
                      <a:r>
                        <a:rPr lang="en-US" sz="1400" b="0" u="sng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USER_ID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3003885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48B63AAF-1CEB-85B5-CE8C-84C9B57B55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9673815"/>
              </p:ext>
            </p:extLst>
          </p:nvPr>
        </p:nvGraphicFramePr>
        <p:xfrm>
          <a:off x="988140" y="1087280"/>
          <a:ext cx="1045909" cy="4974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5909">
                  <a:extLst>
                    <a:ext uri="{9D8B030D-6E8A-4147-A177-3AD203B41FA5}">
                      <a16:colId xmlns:a16="http://schemas.microsoft.com/office/drawing/2014/main" val="753846594"/>
                    </a:ext>
                  </a:extLst>
                </a:gridCol>
              </a:tblGrid>
              <a:tr h="497448">
                <a:tc>
                  <a:txBody>
                    <a:bodyPr/>
                    <a:lstStyle/>
                    <a:p>
                      <a:pPr algn="ctr"/>
                      <a:r>
                        <a:rPr lang="en-US" sz="1400" b="0" u="sng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USER_ID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3003885"/>
                  </a:ext>
                </a:extLst>
              </a:tr>
            </a:tbl>
          </a:graphicData>
        </a:graphic>
      </p:graphicFrame>
      <p:graphicFrame>
        <p:nvGraphicFramePr>
          <p:cNvPr id="18" name="Table 16">
            <a:extLst>
              <a:ext uri="{FF2B5EF4-FFF2-40B4-BE49-F238E27FC236}">
                <a16:creationId xmlns:a16="http://schemas.microsoft.com/office/drawing/2014/main" id="{B2670D59-1A2D-F343-C3D6-1BACFE4EAA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334164"/>
              </p:ext>
            </p:extLst>
          </p:nvPr>
        </p:nvGraphicFramePr>
        <p:xfrm>
          <a:off x="968473" y="3437190"/>
          <a:ext cx="7015322" cy="4974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9038">
                  <a:extLst>
                    <a:ext uri="{9D8B030D-6E8A-4147-A177-3AD203B41FA5}">
                      <a16:colId xmlns:a16="http://schemas.microsoft.com/office/drawing/2014/main" val="753846594"/>
                    </a:ext>
                  </a:extLst>
                </a:gridCol>
                <a:gridCol w="1007405">
                  <a:extLst>
                    <a:ext uri="{9D8B030D-6E8A-4147-A177-3AD203B41FA5}">
                      <a16:colId xmlns:a16="http://schemas.microsoft.com/office/drawing/2014/main" val="3367779887"/>
                    </a:ext>
                  </a:extLst>
                </a:gridCol>
                <a:gridCol w="1641987">
                  <a:extLst>
                    <a:ext uri="{9D8B030D-6E8A-4147-A177-3AD203B41FA5}">
                      <a16:colId xmlns:a16="http://schemas.microsoft.com/office/drawing/2014/main" val="4098817600"/>
                    </a:ext>
                  </a:extLst>
                </a:gridCol>
                <a:gridCol w="2526892">
                  <a:extLst>
                    <a:ext uri="{9D8B030D-6E8A-4147-A177-3AD203B41FA5}">
                      <a16:colId xmlns:a16="http://schemas.microsoft.com/office/drawing/2014/main" val="1679449145"/>
                    </a:ext>
                  </a:extLst>
                </a:gridCol>
              </a:tblGrid>
              <a:tr h="497448">
                <a:tc>
                  <a:txBody>
                    <a:bodyPr/>
                    <a:lstStyle/>
                    <a:p>
                      <a:pPr algn="ctr"/>
                      <a:r>
                        <a:rPr lang="en-US" sz="1400" b="0" u="sng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CARD_NUMBER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u="sng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CVC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u="sng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EXPIRY_DATE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CARD_HOLDER_NAME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3003885"/>
                  </a:ext>
                </a:extLst>
              </a:tr>
            </a:tbl>
          </a:graphicData>
        </a:graphic>
      </p:graphicFrame>
      <p:graphicFrame>
        <p:nvGraphicFramePr>
          <p:cNvPr id="19" name="Table 16">
            <a:extLst>
              <a:ext uri="{FF2B5EF4-FFF2-40B4-BE49-F238E27FC236}">
                <a16:creationId xmlns:a16="http://schemas.microsoft.com/office/drawing/2014/main" id="{E848B0DB-26E6-67E3-D015-2257D764CE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4064810"/>
              </p:ext>
            </p:extLst>
          </p:nvPr>
        </p:nvGraphicFramePr>
        <p:xfrm>
          <a:off x="963556" y="4641644"/>
          <a:ext cx="7015320" cy="4974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5786">
                  <a:extLst>
                    <a:ext uri="{9D8B030D-6E8A-4147-A177-3AD203B41FA5}">
                      <a16:colId xmlns:a16="http://schemas.microsoft.com/office/drawing/2014/main" val="753846594"/>
                    </a:ext>
                  </a:extLst>
                </a:gridCol>
                <a:gridCol w="1032387">
                  <a:extLst>
                    <a:ext uri="{9D8B030D-6E8A-4147-A177-3AD203B41FA5}">
                      <a16:colId xmlns:a16="http://schemas.microsoft.com/office/drawing/2014/main" val="1789701894"/>
                    </a:ext>
                  </a:extLst>
                </a:gridCol>
                <a:gridCol w="1140542">
                  <a:extLst>
                    <a:ext uri="{9D8B030D-6E8A-4147-A177-3AD203B41FA5}">
                      <a16:colId xmlns:a16="http://schemas.microsoft.com/office/drawing/2014/main" val="2758890308"/>
                    </a:ext>
                  </a:extLst>
                </a:gridCol>
                <a:gridCol w="1061884">
                  <a:extLst>
                    <a:ext uri="{9D8B030D-6E8A-4147-A177-3AD203B41FA5}">
                      <a16:colId xmlns:a16="http://schemas.microsoft.com/office/drawing/2014/main" val="2610630823"/>
                    </a:ext>
                  </a:extLst>
                </a:gridCol>
                <a:gridCol w="1022555">
                  <a:extLst>
                    <a:ext uri="{9D8B030D-6E8A-4147-A177-3AD203B41FA5}">
                      <a16:colId xmlns:a16="http://schemas.microsoft.com/office/drawing/2014/main" val="2450033933"/>
                    </a:ext>
                  </a:extLst>
                </a:gridCol>
                <a:gridCol w="752166">
                  <a:extLst>
                    <a:ext uri="{9D8B030D-6E8A-4147-A177-3AD203B41FA5}">
                      <a16:colId xmlns:a16="http://schemas.microsoft.com/office/drawing/2014/main" val="3471744964"/>
                    </a:ext>
                  </a:extLst>
                </a:gridCol>
              </a:tblGrid>
              <a:tr h="497448">
                <a:tc>
                  <a:txBody>
                    <a:bodyPr/>
                    <a:lstStyle/>
                    <a:p>
                      <a:pPr algn="ctr"/>
                      <a:r>
                        <a:rPr lang="en-US" sz="1400" b="0" u="sng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FOOD_RECEIVER_ID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USER_ID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EMAIL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STREET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ZIP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3003885"/>
                  </a:ext>
                </a:extLst>
              </a:tr>
            </a:tbl>
          </a:graphicData>
        </a:graphic>
      </p:graphicFrame>
      <p:graphicFrame>
        <p:nvGraphicFramePr>
          <p:cNvPr id="5" name="Table 16">
            <a:extLst>
              <a:ext uri="{FF2B5EF4-FFF2-40B4-BE49-F238E27FC236}">
                <a16:creationId xmlns:a16="http://schemas.microsoft.com/office/drawing/2014/main" id="{166CC69B-DAF0-F472-9688-2E64ECFDAB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3007552"/>
              </p:ext>
            </p:extLst>
          </p:nvPr>
        </p:nvGraphicFramePr>
        <p:xfrm>
          <a:off x="958640" y="5265994"/>
          <a:ext cx="2338440" cy="4974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9220">
                  <a:extLst>
                    <a:ext uri="{9D8B030D-6E8A-4147-A177-3AD203B41FA5}">
                      <a16:colId xmlns:a16="http://schemas.microsoft.com/office/drawing/2014/main" val="753846594"/>
                    </a:ext>
                  </a:extLst>
                </a:gridCol>
                <a:gridCol w="1169220">
                  <a:extLst>
                    <a:ext uri="{9D8B030D-6E8A-4147-A177-3AD203B41FA5}">
                      <a16:colId xmlns:a16="http://schemas.microsoft.com/office/drawing/2014/main" val="1789701894"/>
                    </a:ext>
                  </a:extLst>
                </a:gridCol>
              </a:tblGrid>
              <a:tr h="497448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CITY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30038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85841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36525"/>
            <a:ext cx="8229600" cy="497447"/>
          </a:xfrm>
        </p:spPr>
        <p:txBody>
          <a:bodyPr>
            <a:noAutofit/>
          </a:bodyPr>
          <a:lstStyle/>
          <a:p>
            <a:r>
              <a:rPr lang="en-US" b="1">
                <a:solidFill>
                  <a:schemeClr val="accent1">
                    <a:lumMod val="75000"/>
                  </a:schemeClr>
                </a:solidFill>
                <a:ea typeface="ＭＳ Ｐゴシック"/>
              </a:rPr>
              <a:t>Description of Tables</a:t>
            </a:r>
            <a:endParaRPr lang="en-US" b="1">
              <a:solidFill>
                <a:schemeClr val="accent1">
                  <a:lumMod val="75000"/>
                </a:schemeClr>
              </a:solidFill>
              <a:ea typeface="ＭＳ Ｐゴシック" pitchFamily="34" charset="-128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C63715-9A58-40A1-B516-F4BC7C243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2023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6FA9D2-F457-4BDB-BDE5-29A4DF3EA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CSE5330-003: Team 03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8D3411-2EAA-46F9-A3F1-629A46819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06BD9-F2AE-4A2B-9DCA-446C6D03248B}" type="slidenum">
              <a:rPr lang="en-US" smtClean="0"/>
              <a:t>8</a:t>
            </a:fld>
            <a:endParaRPr lang="en-US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73434BBC-A314-817E-F217-1D903326B07A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685800"/>
            <a:ext cx="8229600" cy="536011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457200" indent="-4572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Ø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−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buFont typeface="+mj-lt"/>
              <a:buAutoNum type="arabicPeriod" startAt="9"/>
            </a:pPr>
            <a:r>
              <a:rPr lang="en-US" sz="1600" b="1" dirty="0">
                <a:solidFill>
                  <a:srgbClr val="374151"/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FOOD_RECEIVER_PHONE: 				             ROWS: 50</a:t>
            </a:r>
          </a:p>
          <a:p>
            <a:pPr fontAlgn="auto">
              <a:spcAft>
                <a:spcPts val="0"/>
              </a:spcAft>
              <a:buFont typeface="+mj-lt"/>
              <a:buAutoNum type="arabicPeriod" startAt="9"/>
            </a:pPr>
            <a:endParaRPr lang="en-US" sz="1600" b="1" dirty="0">
              <a:solidFill>
                <a:srgbClr val="374151"/>
              </a:solidFill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pPr fontAlgn="auto">
              <a:spcAft>
                <a:spcPts val="0"/>
              </a:spcAft>
              <a:buFont typeface="+mj-lt"/>
              <a:buAutoNum type="arabicPeriod" startAt="9"/>
            </a:pPr>
            <a:endParaRPr lang="en-US" sz="1600" b="1" dirty="0">
              <a:solidFill>
                <a:srgbClr val="374151"/>
              </a:solidFill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pPr fontAlgn="auto">
              <a:spcAft>
                <a:spcPts val="0"/>
              </a:spcAft>
              <a:buFont typeface="+mj-lt"/>
              <a:buAutoNum type="arabicPeriod" startAt="9"/>
            </a:pPr>
            <a:endParaRPr lang="en-US" sz="1600" b="1" dirty="0">
              <a:solidFill>
                <a:srgbClr val="374151"/>
              </a:solidFill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pPr fontAlgn="auto">
              <a:spcAft>
                <a:spcPts val="0"/>
              </a:spcAft>
              <a:buFont typeface="+mj-lt"/>
              <a:buAutoNum type="arabicPeriod" startAt="9"/>
            </a:pPr>
            <a:r>
              <a:rPr lang="en-US" sz="1600" b="1" dirty="0">
                <a:solidFill>
                  <a:srgbClr val="374151"/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FOOD_RECEIVER_ZIP: 				             ROWS: 50</a:t>
            </a:r>
          </a:p>
          <a:p>
            <a:pPr fontAlgn="auto">
              <a:spcAft>
                <a:spcPts val="0"/>
              </a:spcAft>
              <a:buFont typeface="+mj-lt"/>
              <a:buAutoNum type="arabicPeriod" startAt="9"/>
            </a:pPr>
            <a:endParaRPr lang="en-US" sz="1600" b="1" dirty="0">
              <a:solidFill>
                <a:srgbClr val="374151"/>
              </a:solidFill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pPr fontAlgn="auto">
              <a:spcAft>
                <a:spcPts val="0"/>
              </a:spcAft>
              <a:buFont typeface="+mj-lt"/>
              <a:buAutoNum type="arabicPeriod" startAt="9"/>
            </a:pPr>
            <a:endParaRPr lang="en-US" sz="1600" b="1" dirty="0">
              <a:solidFill>
                <a:srgbClr val="374151"/>
              </a:solidFill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pPr fontAlgn="auto">
              <a:spcAft>
                <a:spcPts val="0"/>
              </a:spcAft>
              <a:buFont typeface="+mj-lt"/>
              <a:buAutoNum type="arabicPeriod" startAt="9"/>
            </a:pPr>
            <a:endParaRPr lang="en-US" sz="1600" b="1" dirty="0">
              <a:solidFill>
                <a:srgbClr val="374151"/>
              </a:solidFill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pPr fontAlgn="auto">
              <a:spcAft>
                <a:spcPts val="0"/>
              </a:spcAft>
              <a:buFont typeface="+mj-lt"/>
              <a:buAutoNum type="arabicPeriod" startAt="9"/>
            </a:pPr>
            <a:r>
              <a:rPr lang="en-US" sz="1600" b="1" dirty="0">
                <a:solidFill>
                  <a:srgbClr val="374151"/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DELIVERY_PERSON: 				             	             ROWS: 50</a:t>
            </a:r>
          </a:p>
          <a:p>
            <a:pPr fontAlgn="auto">
              <a:spcAft>
                <a:spcPts val="0"/>
              </a:spcAft>
              <a:buFont typeface="+mj-lt"/>
              <a:buAutoNum type="arabicPeriod" startAt="9"/>
            </a:pPr>
            <a:endParaRPr lang="en-US" sz="1600" b="1" dirty="0">
              <a:solidFill>
                <a:srgbClr val="374151"/>
              </a:solidFill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pPr fontAlgn="auto">
              <a:spcAft>
                <a:spcPts val="0"/>
              </a:spcAft>
              <a:buFont typeface="+mj-lt"/>
              <a:buAutoNum type="arabicPeriod" startAt="9"/>
            </a:pPr>
            <a:endParaRPr lang="en-US" sz="1600" b="1" dirty="0">
              <a:solidFill>
                <a:srgbClr val="374151"/>
              </a:solidFill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pPr fontAlgn="auto">
              <a:spcAft>
                <a:spcPts val="0"/>
              </a:spcAft>
              <a:buFont typeface="+mj-lt"/>
              <a:buAutoNum type="arabicPeriod" startAt="9"/>
            </a:pPr>
            <a:endParaRPr lang="en-US" sz="1600" b="1" dirty="0">
              <a:solidFill>
                <a:srgbClr val="374151"/>
              </a:solidFill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pPr fontAlgn="auto">
              <a:spcAft>
                <a:spcPts val="0"/>
              </a:spcAft>
              <a:buFont typeface="+mj-lt"/>
              <a:buAutoNum type="arabicPeriod" startAt="9"/>
            </a:pPr>
            <a:r>
              <a:rPr lang="en-US" sz="1600" b="1" dirty="0">
                <a:solidFill>
                  <a:srgbClr val="374151"/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RATINGS: 				             		             ROWS: 50</a:t>
            </a:r>
          </a:p>
          <a:p>
            <a:pPr fontAlgn="auto">
              <a:spcAft>
                <a:spcPts val="0"/>
              </a:spcAft>
              <a:buFont typeface="+mj-lt"/>
              <a:buAutoNum type="arabicPeriod" startAt="9"/>
            </a:pPr>
            <a:endParaRPr lang="en-US" sz="1600" b="1" dirty="0">
              <a:solidFill>
                <a:srgbClr val="374151"/>
              </a:solidFill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</p:txBody>
      </p:sp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80797AC1-628B-9B99-6F49-50829D8F4A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0453930"/>
              </p:ext>
            </p:extLst>
          </p:nvPr>
        </p:nvGraphicFramePr>
        <p:xfrm>
          <a:off x="973387" y="2232738"/>
          <a:ext cx="3500290" cy="4974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8032">
                  <a:extLst>
                    <a:ext uri="{9D8B030D-6E8A-4147-A177-3AD203B41FA5}">
                      <a16:colId xmlns:a16="http://schemas.microsoft.com/office/drawing/2014/main" val="753846594"/>
                    </a:ext>
                  </a:extLst>
                </a:gridCol>
                <a:gridCol w="2212258">
                  <a:extLst>
                    <a:ext uri="{9D8B030D-6E8A-4147-A177-3AD203B41FA5}">
                      <a16:colId xmlns:a16="http://schemas.microsoft.com/office/drawing/2014/main" val="103993536"/>
                    </a:ext>
                  </a:extLst>
                </a:gridCol>
              </a:tblGrid>
              <a:tr h="497448">
                <a:tc>
                  <a:txBody>
                    <a:bodyPr/>
                    <a:lstStyle/>
                    <a:p>
                      <a:pPr algn="ctr"/>
                      <a:r>
                        <a:rPr lang="en-US" sz="1400" b="0" u="sng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NGO_ZIP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u="sng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FOOD_RECEIVER_ID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3003885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48B63AAF-1CEB-85B5-CE8C-84C9B57B55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2146543"/>
              </p:ext>
            </p:extLst>
          </p:nvPr>
        </p:nvGraphicFramePr>
        <p:xfrm>
          <a:off x="988137" y="1087280"/>
          <a:ext cx="4685076" cy="4974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2538">
                  <a:extLst>
                    <a:ext uri="{9D8B030D-6E8A-4147-A177-3AD203B41FA5}">
                      <a16:colId xmlns:a16="http://schemas.microsoft.com/office/drawing/2014/main" val="753846594"/>
                    </a:ext>
                  </a:extLst>
                </a:gridCol>
                <a:gridCol w="2342538">
                  <a:extLst>
                    <a:ext uri="{9D8B030D-6E8A-4147-A177-3AD203B41FA5}">
                      <a16:colId xmlns:a16="http://schemas.microsoft.com/office/drawing/2014/main" val="2222177534"/>
                    </a:ext>
                  </a:extLst>
                </a:gridCol>
              </a:tblGrid>
              <a:tr h="497448">
                <a:tc>
                  <a:txBody>
                    <a:bodyPr/>
                    <a:lstStyle/>
                    <a:p>
                      <a:pPr algn="ctr"/>
                      <a:r>
                        <a:rPr lang="en-US" sz="1400" b="0" u="sng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FOOD _RECEIVER_ID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u="sng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PHONE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3003885"/>
                  </a:ext>
                </a:extLst>
              </a:tr>
            </a:tbl>
          </a:graphicData>
        </a:graphic>
      </p:graphicFrame>
      <p:graphicFrame>
        <p:nvGraphicFramePr>
          <p:cNvPr id="18" name="Table 16">
            <a:extLst>
              <a:ext uri="{FF2B5EF4-FFF2-40B4-BE49-F238E27FC236}">
                <a16:creationId xmlns:a16="http://schemas.microsoft.com/office/drawing/2014/main" id="{B2670D59-1A2D-F343-C3D6-1BACFE4EAA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2725092"/>
              </p:ext>
            </p:extLst>
          </p:nvPr>
        </p:nvGraphicFramePr>
        <p:xfrm>
          <a:off x="968473" y="3437190"/>
          <a:ext cx="4930881" cy="4974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2610">
                  <a:extLst>
                    <a:ext uri="{9D8B030D-6E8A-4147-A177-3AD203B41FA5}">
                      <a16:colId xmlns:a16="http://schemas.microsoft.com/office/drawing/2014/main" val="753846594"/>
                    </a:ext>
                  </a:extLst>
                </a:gridCol>
                <a:gridCol w="1212757">
                  <a:extLst>
                    <a:ext uri="{9D8B030D-6E8A-4147-A177-3AD203B41FA5}">
                      <a16:colId xmlns:a16="http://schemas.microsoft.com/office/drawing/2014/main" val="3367779887"/>
                    </a:ext>
                  </a:extLst>
                </a:gridCol>
                <a:gridCol w="1212757">
                  <a:extLst>
                    <a:ext uri="{9D8B030D-6E8A-4147-A177-3AD203B41FA5}">
                      <a16:colId xmlns:a16="http://schemas.microsoft.com/office/drawing/2014/main" val="4098817600"/>
                    </a:ext>
                  </a:extLst>
                </a:gridCol>
                <a:gridCol w="1212757">
                  <a:extLst>
                    <a:ext uri="{9D8B030D-6E8A-4147-A177-3AD203B41FA5}">
                      <a16:colId xmlns:a16="http://schemas.microsoft.com/office/drawing/2014/main" val="1679449145"/>
                    </a:ext>
                  </a:extLst>
                </a:gridCol>
              </a:tblGrid>
              <a:tr h="497448">
                <a:tc>
                  <a:txBody>
                    <a:bodyPr/>
                    <a:lstStyle/>
                    <a:p>
                      <a:pPr algn="ctr"/>
                      <a:r>
                        <a:rPr lang="en-US" sz="1400" b="0" u="sng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DP_ID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DP_NAME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DP_ZIP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DP_PHONE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3003885"/>
                  </a:ext>
                </a:extLst>
              </a:tr>
            </a:tbl>
          </a:graphicData>
        </a:graphic>
      </p:graphicFrame>
      <p:graphicFrame>
        <p:nvGraphicFramePr>
          <p:cNvPr id="19" name="Table 16">
            <a:extLst>
              <a:ext uri="{FF2B5EF4-FFF2-40B4-BE49-F238E27FC236}">
                <a16:creationId xmlns:a16="http://schemas.microsoft.com/office/drawing/2014/main" id="{E848B0DB-26E6-67E3-D015-2257D764CE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846711"/>
              </p:ext>
            </p:extLst>
          </p:nvPr>
        </p:nvGraphicFramePr>
        <p:xfrm>
          <a:off x="963555" y="4641644"/>
          <a:ext cx="6469632" cy="4974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9542">
                  <a:extLst>
                    <a:ext uri="{9D8B030D-6E8A-4147-A177-3AD203B41FA5}">
                      <a16:colId xmlns:a16="http://schemas.microsoft.com/office/drawing/2014/main" val="753846594"/>
                    </a:ext>
                  </a:extLst>
                </a:gridCol>
                <a:gridCol w="1189703">
                  <a:extLst>
                    <a:ext uri="{9D8B030D-6E8A-4147-A177-3AD203B41FA5}">
                      <a16:colId xmlns:a16="http://schemas.microsoft.com/office/drawing/2014/main" val="1789701894"/>
                    </a:ext>
                  </a:extLst>
                </a:gridCol>
                <a:gridCol w="1042219">
                  <a:extLst>
                    <a:ext uri="{9D8B030D-6E8A-4147-A177-3AD203B41FA5}">
                      <a16:colId xmlns:a16="http://schemas.microsoft.com/office/drawing/2014/main" val="2758890308"/>
                    </a:ext>
                  </a:extLst>
                </a:gridCol>
                <a:gridCol w="1720646">
                  <a:extLst>
                    <a:ext uri="{9D8B030D-6E8A-4147-A177-3AD203B41FA5}">
                      <a16:colId xmlns:a16="http://schemas.microsoft.com/office/drawing/2014/main" val="2610630823"/>
                    </a:ext>
                  </a:extLst>
                </a:gridCol>
                <a:gridCol w="1317522">
                  <a:extLst>
                    <a:ext uri="{9D8B030D-6E8A-4147-A177-3AD203B41FA5}">
                      <a16:colId xmlns:a16="http://schemas.microsoft.com/office/drawing/2014/main" val="2450033933"/>
                    </a:ext>
                  </a:extLst>
                </a:gridCol>
              </a:tblGrid>
              <a:tr h="497448">
                <a:tc>
                  <a:txBody>
                    <a:bodyPr/>
                    <a:lstStyle/>
                    <a:p>
                      <a:pPr algn="ctr"/>
                      <a:r>
                        <a:rPr lang="en-US" sz="1400" b="0" u="sng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RATING_ID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USER_ID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DP_ID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NO_OF_RATINGS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COMMENTS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30038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90938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7011"/>
            <a:ext cx="8229600" cy="497447"/>
          </a:xfrm>
        </p:spPr>
        <p:txBody>
          <a:bodyPr>
            <a:noAutofit/>
          </a:bodyPr>
          <a:lstStyle/>
          <a:p>
            <a:r>
              <a:rPr lang="en-US" b="1">
                <a:solidFill>
                  <a:schemeClr val="accent1">
                    <a:lumMod val="75000"/>
                  </a:schemeClr>
                </a:solidFill>
                <a:ea typeface="ＭＳ Ｐゴシック"/>
              </a:rPr>
              <a:t>Description of Tables</a:t>
            </a:r>
            <a:endParaRPr lang="en-US" b="1">
              <a:solidFill>
                <a:schemeClr val="accent1">
                  <a:lumMod val="75000"/>
                </a:schemeClr>
              </a:solidFill>
              <a:ea typeface="ＭＳ Ｐゴシック" pitchFamily="34" charset="-128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C63715-9A58-40A1-B516-F4BC7C243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2023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6FA9D2-F457-4BDB-BDE5-29A4DF3EA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CSE5330-003: Team 03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8D3411-2EAA-46F9-A3F1-629A46819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06BD9-F2AE-4A2B-9DCA-446C6D03248B}" type="slidenum">
              <a:rPr lang="en-US" smtClean="0"/>
              <a:t>9</a:t>
            </a:fld>
            <a:endParaRPr lang="en-US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73434BBC-A314-817E-F217-1D903326B07A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610570"/>
            <a:ext cx="8229600" cy="536011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457200" indent="-4572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Ø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−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buFont typeface="+mj-lt"/>
              <a:buAutoNum type="arabicPeriod" startAt="13"/>
            </a:pPr>
            <a:r>
              <a:rPr lang="en-US" sz="1600" b="1" dirty="0">
                <a:solidFill>
                  <a:srgbClr val="374151"/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ORDER:				   		            ROWS: 50</a:t>
            </a:r>
          </a:p>
          <a:p>
            <a:pPr fontAlgn="auto">
              <a:spcAft>
                <a:spcPts val="0"/>
              </a:spcAft>
              <a:buFont typeface="+mj-lt"/>
              <a:buAutoNum type="arabicPeriod" startAt="13"/>
            </a:pPr>
            <a:endParaRPr lang="en-US" sz="1600" b="1" dirty="0">
              <a:solidFill>
                <a:srgbClr val="374151"/>
              </a:solidFill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pPr fontAlgn="auto">
              <a:spcAft>
                <a:spcPts val="0"/>
              </a:spcAft>
              <a:buFont typeface="+mj-lt"/>
              <a:buAutoNum type="arabicPeriod" startAt="13"/>
            </a:pPr>
            <a:endParaRPr lang="en-US" sz="1600" b="1" dirty="0">
              <a:solidFill>
                <a:srgbClr val="374151"/>
              </a:solidFill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pPr fontAlgn="auto">
              <a:spcAft>
                <a:spcPts val="0"/>
              </a:spcAft>
              <a:buFont typeface="+mj-lt"/>
              <a:buAutoNum type="arabicPeriod" startAt="13"/>
            </a:pPr>
            <a:endParaRPr lang="en-US" sz="1600" b="1" dirty="0">
              <a:solidFill>
                <a:srgbClr val="374151"/>
              </a:solidFill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pPr fontAlgn="auto">
              <a:spcAft>
                <a:spcPts val="0"/>
              </a:spcAft>
              <a:buFont typeface="+mj-lt"/>
              <a:buAutoNum type="arabicPeriod" startAt="13"/>
            </a:pPr>
            <a:endParaRPr lang="en-US" sz="1600" b="1" dirty="0">
              <a:solidFill>
                <a:srgbClr val="374151"/>
              </a:solidFill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pPr fontAlgn="auto">
              <a:spcAft>
                <a:spcPts val="0"/>
              </a:spcAft>
              <a:buFont typeface="+mj-lt"/>
              <a:buAutoNum type="arabicPeriod" startAt="13"/>
            </a:pPr>
            <a:endParaRPr lang="en-US" sz="1600" b="1" dirty="0">
              <a:solidFill>
                <a:srgbClr val="374151"/>
              </a:solidFill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pPr fontAlgn="auto">
              <a:spcAft>
                <a:spcPts val="0"/>
              </a:spcAft>
              <a:buFont typeface="+mj-lt"/>
              <a:buAutoNum type="arabicPeriod" startAt="13"/>
            </a:pPr>
            <a:r>
              <a:rPr lang="en-US" sz="1600" b="1" dirty="0">
                <a:solidFill>
                  <a:srgbClr val="374151"/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FOOD_TO_BE_DONATED:				            ROWS: 50</a:t>
            </a:r>
          </a:p>
          <a:p>
            <a:pPr fontAlgn="auto">
              <a:spcAft>
                <a:spcPts val="0"/>
              </a:spcAft>
              <a:buFont typeface="+mj-lt"/>
              <a:buAutoNum type="arabicPeriod" startAt="13"/>
            </a:pPr>
            <a:endParaRPr lang="en-US" sz="1600" b="1" dirty="0">
              <a:solidFill>
                <a:srgbClr val="374151"/>
              </a:solidFill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pPr fontAlgn="auto">
              <a:spcAft>
                <a:spcPts val="0"/>
              </a:spcAft>
              <a:buFont typeface="+mj-lt"/>
              <a:buAutoNum type="arabicPeriod" startAt="13"/>
            </a:pPr>
            <a:endParaRPr lang="en-US" sz="1600" b="1" dirty="0">
              <a:solidFill>
                <a:srgbClr val="374151"/>
              </a:solidFill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pPr fontAlgn="auto">
              <a:spcAft>
                <a:spcPts val="0"/>
              </a:spcAft>
              <a:buFont typeface="+mj-lt"/>
              <a:buAutoNum type="arabicPeriod" startAt="13"/>
            </a:pPr>
            <a:endParaRPr lang="en-US" sz="1600" b="1" dirty="0">
              <a:solidFill>
                <a:srgbClr val="374151"/>
              </a:solidFill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pPr fontAlgn="auto">
              <a:spcAft>
                <a:spcPts val="0"/>
              </a:spcAft>
              <a:buFont typeface="+mj-lt"/>
              <a:buAutoNum type="arabicPeriod" startAt="13"/>
            </a:pPr>
            <a:r>
              <a:rPr lang="en-US" sz="1600" b="1" dirty="0">
                <a:solidFill>
                  <a:srgbClr val="374151"/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PAYMENT:						            ROWS: 50</a:t>
            </a:r>
          </a:p>
          <a:p>
            <a:pPr fontAlgn="auto">
              <a:spcAft>
                <a:spcPts val="0"/>
              </a:spcAft>
              <a:buFont typeface="+mj-lt"/>
              <a:buAutoNum type="arabicPeriod" startAt="13"/>
            </a:pPr>
            <a:endParaRPr lang="en-US" sz="1600" b="1" dirty="0">
              <a:solidFill>
                <a:srgbClr val="374151"/>
              </a:solidFill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pPr fontAlgn="auto">
              <a:spcAft>
                <a:spcPts val="0"/>
              </a:spcAft>
              <a:buFont typeface="+mj-lt"/>
              <a:buAutoNum type="arabicPeriod" startAt="13"/>
            </a:pPr>
            <a:endParaRPr lang="en-US" sz="1600" b="1" dirty="0">
              <a:solidFill>
                <a:srgbClr val="374151"/>
              </a:solidFill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pPr fontAlgn="auto">
              <a:spcAft>
                <a:spcPts val="0"/>
              </a:spcAft>
              <a:buFont typeface="+mj-lt"/>
              <a:buAutoNum type="arabicPeriod" startAt="13"/>
            </a:pPr>
            <a:endParaRPr lang="en-US" sz="1600" b="1" dirty="0">
              <a:solidFill>
                <a:srgbClr val="374151"/>
              </a:solidFill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pPr fontAlgn="auto">
              <a:spcAft>
                <a:spcPts val="0"/>
              </a:spcAft>
              <a:buFont typeface="+mj-lt"/>
              <a:buAutoNum type="arabicPeriod" startAt="13"/>
            </a:pPr>
            <a:r>
              <a:rPr lang="en-US" sz="1600" b="1" dirty="0">
                <a:solidFill>
                  <a:srgbClr val="374151"/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DELIVERY:						             ROWS: 50</a:t>
            </a:r>
          </a:p>
          <a:p>
            <a:pPr fontAlgn="auto">
              <a:spcAft>
                <a:spcPts val="0"/>
              </a:spcAft>
              <a:buFont typeface="+mj-lt"/>
              <a:buAutoNum type="arabicPeriod" startAt="13"/>
            </a:pPr>
            <a:endParaRPr lang="en-US" sz="1600" b="1" dirty="0">
              <a:solidFill>
                <a:srgbClr val="374151"/>
              </a:solidFill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</p:txBody>
      </p:sp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80797AC1-628B-9B99-6F49-50829D8F4A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508364"/>
              </p:ext>
            </p:extLst>
          </p:nvPr>
        </p:nvGraphicFramePr>
        <p:xfrm>
          <a:off x="973387" y="2793180"/>
          <a:ext cx="5579813" cy="4974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886">
                  <a:extLst>
                    <a:ext uri="{9D8B030D-6E8A-4147-A177-3AD203B41FA5}">
                      <a16:colId xmlns:a16="http://schemas.microsoft.com/office/drawing/2014/main" val="753846594"/>
                    </a:ext>
                  </a:extLst>
                </a:gridCol>
                <a:gridCol w="1555125">
                  <a:extLst>
                    <a:ext uri="{9D8B030D-6E8A-4147-A177-3AD203B41FA5}">
                      <a16:colId xmlns:a16="http://schemas.microsoft.com/office/drawing/2014/main" val="103993536"/>
                    </a:ext>
                  </a:extLst>
                </a:gridCol>
                <a:gridCol w="1457782">
                  <a:extLst>
                    <a:ext uri="{9D8B030D-6E8A-4147-A177-3AD203B41FA5}">
                      <a16:colId xmlns:a16="http://schemas.microsoft.com/office/drawing/2014/main" val="2343038287"/>
                    </a:ext>
                  </a:extLst>
                </a:gridCol>
                <a:gridCol w="1576020">
                  <a:extLst>
                    <a:ext uri="{9D8B030D-6E8A-4147-A177-3AD203B41FA5}">
                      <a16:colId xmlns:a16="http://schemas.microsoft.com/office/drawing/2014/main" val="1970996139"/>
                    </a:ext>
                  </a:extLst>
                </a:gridCol>
              </a:tblGrid>
              <a:tr h="497448">
                <a:tc>
                  <a:txBody>
                    <a:bodyPr/>
                    <a:lstStyle/>
                    <a:p>
                      <a:pPr algn="ctr"/>
                      <a:r>
                        <a:rPr lang="en-US" sz="1400" b="0" u="sng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FD_ID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QUANTITY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TYPE OF FOOD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ORDER_ID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3003885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48B63AAF-1CEB-85B5-CE8C-84C9B57B55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8006626"/>
              </p:ext>
            </p:extLst>
          </p:nvPr>
        </p:nvGraphicFramePr>
        <p:xfrm>
          <a:off x="988136" y="1057784"/>
          <a:ext cx="7556097" cy="4974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9243">
                  <a:extLst>
                    <a:ext uri="{9D8B030D-6E8A-4147-A177-3AD203B41FA5}">
                      <a16:colId xmlns:a16="http://schemas.microsoft.com/office/drawing/2014/main" val="753846594"/>
                    </a:ext>
                  </a:extLst>
                </a:gridCol>
                <a:gridCol w="1064519">
                  <a:extLst>
                    <a:ext uri="{9D8B030D-6E8A-4147-A177-3AD203B41FA5}">
                      <a16:colId xmlns:a16="http://schemas.microsoft.com/office/drawing/2014/main" val="2222177534"/>
                    </a:ext>
                  </a:extLst>
                </a:gridCol>
                <a:gridCol w="1665573">
                  <a:extLst>
                    <a:ext uri="{9D8B030D-6E8A-4147-A177-3AD203B41FA5}">
                      <a16:colId xmlns:a16="http://schemas.microsoft.com/office/drawing/2014/main" val="4153935935"/>
                    </a:ext>
                  </a:extLst>
                </a:gridCol>
                <a:gridCol w="1945830">
                  <a:extLst>
                    <a:ext uri="{9D8B030D-6E8A-4147-A177-3AD203B41FA5}">
                      <a16:colId xmlns:a16="http://schemas.microsoft.com/office/drawing/2014/main" val="3469440500"/>
                    </a:ext>
                  </a:extLst>
                </a:gridCol>
                <a:gridCol w="1760932">
                  <a:extLst>
                    <a:ext uri="{9D8B030D-6E8A-4147-A177-3AD203B41FA5}">
                      <a16:colId xmlns:a16="http://schemas.microsoft.com/office/drawing/2014/main" val="2493573102"/>
                    </a:ext>
                  </a:extLst>
                </a:gridCol>
              </a:tblGrid>
              <a:tr h="497448">
                <a:tc>
                  <a:txBody>
                    <a:bodyPr/>
                    <a:lstStyle/>
                    <a:p>
                      <a:pPr algn="ctr"/>
                      <a:r>
                        <a:rPr lang="en-US" sz="1400" b="0" u="sng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ORDER_ID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USER_ID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DATE_OF_ORDER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FOOD_RECEIVER_ID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TIME_OF_ORDER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3003885"/>
                  </a:ext>
                </a:extLst>
              </a:tr>
            </a:tbl>
          </a:graphicData>
        </a:graphic>
      </p:graphicFrame>
      <p:graphicFrame>
        <p:nvGraphicFramePr>
          <p:cNvPr id="18" name="Table 16">
            <a:extLst>
              <a:ext uri="{FF2B5EF4-FFF2-40B4-BE49-F238E27FC236}">
                <a16:creationId xmlns:a16="http://schemas.microsoft.com/office/drawing/2014/main" id="{B2670D59-1A2D-F343-C3D6-1BACFE4EAA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1736568"/>
              </p:ext>
            </p:extLst>
          </p:nvPr>
        </p:nvGraphicFramePr>
        <p:xfrm>
          <a:off x="978305" y="3958299"/>
          <a:ext cx="7556095" cy="4974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7700">
                  <a:extLst>
                    <a:ext uri="{9D8B030D-6E8A-4147-A177-3AD203B41FA5}">
                      <a16:colId xmlns:a16="http://schemas.microsoft.com/office/drawing/2014/main" val="753846594"/>
                    </a:ext>
                  </a:extLst>
                </a:gridCol>
                <a:gridCol w="1245679">
                  <a:extLst>
                    <a:ext uri="{9D8B030D-6E8A-4147-A177-3AD203B41FA5}">
                      <a16:colId xmlns:a16="http://schemas.microsoft.com/office/drawing/2014/main" val="3367779887"/>
                    </a:ext>
                  </a:extLst>
                </a:gridCol>
                <a:gridCol w="1245679">
                  <a:extLst>
                    <a:ext uri="{9D8B030D-6E8A-4147-A177-3AD203B41FA5}">
                      <a16:colId xmlns:a16="http://schemas.microsoft.com/office/drawing/2014/main" val="4098817600"/>
                    </a:ext>
                  </a:extLst>
                </a:gridCol>
                <a:gridCol w="1245679">
                  <a:extLst>
                    <a:ext uri="{9D8B030D-6E8A-4147-A177-3AD203B41FA5}">
                      <a16:colId xmlns:a16="http://schemas.microsoft.com/office/drawing/2014/main" val="1679449145"/>
                    </a:ext>
                  </a:extLst>
                </a:gridCol>
                <a:gridCol w="1006687">
                  <a:extLst>
                    <a:ext uri="{9D8B030D-6E8A-4147-A177-3AD203B41FA5}">
                      <a16:colId xmlns:a16="http://schemas.microsoft.com/office/drawing/2014/main" val="227598596"/>
                    </a:ext>
                  </a:extLst>
                </a:gridCol>
                <a:gridCol w="1484671">
                  <a:extLst>
                    <a:ext uri="{9D8B030D-6E8A-4147-A177-3AD203B41FA5}">
                      <a16:colId xmlns:a16="http://schemas.microsoft.com/office/drawing/2014/main" val="3212530317"/>
                    </a:ext>
                  </a:extLst>
                </a:gridCol>
              </a:tblGrid>
              <a:tr h="497448">
                <a:tc>
                  <a:txBody>
                    <a:bodyPr/>
                    <a:lstStyle/>
                    <a:p>
                      <a:pPr algn="ctr"/>
                      <a:r>
                        <a:rPr lang="en-US" sz="1400" b="0" u="sng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PAYMENT_ID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ORDER_ID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USER_ID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CARD_NO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CVC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EXPIRY_DATE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3003885"/>
                  </a:ext>
                </a:extLst>
              </a:tr>
            </a:tbl>
          </a:graphicData>
        </a:graphic>
      </p:graphicFrame>
      <p:graphicFrame>
        <p:nvGraphicFramePr>
          <p:cNvPr id="19" name="Table 16">
            <a:extLst>
              <a:ext uri="{FF2B5EF4-FFF2-40B4-BE49-F238E27FC236}">
                <a16:creationId xmlns:a16="http://schemas.microsoft.com/office/drawing/2014/main" id="{E848B0DB-26E6-67E3-D015-2257D764CE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146689"/>
              </p:ext>
            </p:extLst>
          </p:nvPr>
        </p:nvGraphicFramePr>
        <p:xfrm>
          <a:off x="973387" y="5057775"/>
          <a:ext cx="7556095" cy="4974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0984">
                  <a:extLst>
                    <a:ext uri="{9D8B030D-6E8A-4147-A177-3AD203B41FA5}">
                      <a16:colId xmlns:a16="http://schemas.microsoft.com/office/drawing/2014/main" val="753846594"/>
                    </a:ext>
                  </a:extLst>
                </a:gridCol>
                <a:gridCol w="1125914">
                  <a:extLst>
                    <a:ext uri="{9D8B030D-6E8A-4147-A177-3AD203B41FA5}">
                      <a16:colId xmlns:a16="http://schemas.microsoft.com/office/drawing/2014/main" val="1789701894"/>
                    </a:ext>
                  </a:extLst>
                </a:gridCol>
                <a:gridCol w="1297858">
                  <a:extLst>
                    <a:ext uri="{9D8B030D-6E8A-4147-A177-3AD203B41FA5}">
                      <a16:colId xmlns:a16="http://schemas.microsoft.com/office/drawing/2014/main" val="2758890308"/>
                    </a:ext>
                  </a:extLst>
                </a:gridCol>
                <a:gridCol w="1317523">
                  <a:extLst>
                    <a:ext uri="{9D8B030D-6E8A-4147-A177-3AD203B41FA5}">
                      <a16:colId xmlns:a16="http://schemas.microsoft.com/office/drawing/2014/main" val="2610630823"/>
                    </a:ext>
                  </a:extLst>
                </a:gridCol>
                <a:gridCol w="2413816">
                  <a:extLst>
                    <a:ext uri="{9D8B030D-6E8A-4147-A177-3AD203B41FA5}">
                      <a16:colId xmlns:a16="http://schemas.microsoft.com/office/drawing/2014/main" val="2450033933"/>
                    </a:ext>
                  </a:extLst>
                </a:gridCol>
              </a:tblGrid>
              <a:tr h="497448">
                <a:tc>
                  <a:txBody>
                    <a:bodyPr/>
                    <a:lstStyle/>
                    <a:p>
                      <a:pPr algn="ctr"/>
                      <a:r>
                        <a:rPr lang="en-US" sz="1400" b="0" u="sng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DELIVERY_ID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DP_ID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ORDER_ID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USER_ID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FOOD_RECEIVER_ID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300388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F2C229A-6033-B150-7AB3-7AFDBC55D7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6674553"/>
              </p:ext>
            </p:extLst>
          </p:nvPr>
        </p:nvGraphicFramePr>
        <p:xfrm>
          <a:off x="993051" y="1623136"/>
          <a:ext cx="4434355" cy="4974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6420">
                  <a:extLst>
                    <a:ext uri="{9D8B030D-6E8A-4147-A177-3AD203B41FA5}">
                      <a16:colId xmlns:a16="http://schemas.microsoft.com/office/drawing/2014/main" val="753846594"/>
                    </a:ext>
                  </a:extLst>
                </a:gridCol>
                <a:gridCol w="1612490">
                  <a:extLst>
                    <a:ext uri="{9D8B030D-6E8A-4147-A177-3AD203B41FA5}">
                      <a16:colId xmlns:a16="http://schemas.microsoft.com/office/drawing/2014/main" val="2222177534"/>
                    </a:ext>
                  </a:extLst>
                </a:gridCol>
                <a:gridCol w="2025445">
                  <a:extLst>
                    <a:ext uri="{9D8B030D-6E8A-4147-A177-3AD203B41FA5}">
                      <a16:colId xmlns:a16="http://schemas.microsoft.com/office/drawing/2014/main" val="4153935935"/>
                    </a:ext>
                  </a:extLst>
                </a:gridCol>
              </a:tblGrid>
              <a:tr h="497448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DP_ID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INDIVIDUAL_ID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RESTAURANT_ID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3003885"/>
                  </a:ext>
                </a:extLst>
              </a:tr>
            </a:tbl>
          </a:graphicData>
        </a:graphic>
      </p:graphicFrame>
      <p:graphicFrame>
        <p:nvGraphicFramePr>
          <p:cNvPr id="6" name="Table 16">
            <a:extLst>
              <a:ext uri="{FF2B5EF4-FFF2-40B4-BE49-F238E27FC236}">
                <a16:creationId xmlns:a16="http://schemas.microsoft.com/office/drawing/2014/main" id="{79EF103A-87F8-8F54-242F-F1F0240B26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9802875"/>
              </p:ext>
            </p:extLst>
          </p:nvPr>
        </p:nvGraphicFramePr>
        <p:xfrm>
          <a:off x="968467" y="5583794"/>
          <a:ext cx="1519093" cy="4974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9093">
                  <a:extLst>
                    <a:ext uri="{9D8B030D-6E8A-4147-A177-3AD203B41FA5}">
                      <a16:colId xmlns:a16="http://schemas.microsoft.com/office/drawing/2014/main" val="753846594"/>
                    </a:ext>
                  </a:extLst>
                </a:gridCol>
              </a:tblGrid>
              <a:tr h="497448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NGO_ZIP_CODE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30038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600805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62</TotalTime>
  <Words>1675</Words>
  <Application>Microsoft Office PowerPoint</Application>
  <PresentationFormat>On-screen Show (4:3)</PresentationFormat>
  <Paragraphs>296</Paragraphs>
  <Slides>17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Garamond</vt:lpstr>
      <vt:lpstr>Times New Roman</vt:lpstr>
      <vt:lpstr>Wingdings</vt:lpstr>
      <vt:lpstr>Custom Design</vt:lpstr>
      <vt:lpstr>PowerPoint Presentation</vt:lpstr>
      <vt:lpstr>Project</vt:lpstr>
      <vt:lpstr>Benefits</vt:lpstr>
      <vt:lpstr>EER Diagram</vt:lpstr>
      <vt:lpstr>EER Diagram</vt:lpstr>
      <vt:lpstr>Description of Tables</vt:lpstr>
      <vt:lpstr>Description of Tables</vt:lpstr>
      <vt:lpstr>Description of Tables</vt:lpstr>
      <vt:lpstr>Description of Tables</vt:lpstr>
      <vt:lpstr>Description of Tables</vt:lpstr>
      <vt:lpstr>Project Goal</vt:lpstr>
      <vt:lpstr>Project Goal</vt:lpstr>
      <vt:lpstr>Project Goal</vt:lpstr>
      <vt:lpstr>Project Takeaway</vt:lpstr>
      <vt:lpstr>Project Takeaway</vt:lpstr>
      <vt:lpstr>Project Takeaway</vt:lpstr>
      <vt:lpstr>Discussion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Abhishek Santra</dc:creator>
  <cp:lastModifiedBy>Shivang Khatri</cp:lastModifiedBy>
  <cp:revision>53</cp:revision>
  <dcterms:created xsi:type="dcterms:W3CDTF">2012-02-10T18:53:29Z</dcterms:created>
  <dcterms:modified xsi:type="dcterms:W3CDTF">2023-04-24T15:51:20Z</dcterms:modified>
</cp:coreProperties>
</file>