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Slab" charset="0"/>
      <p:regular r:id="rId18"/>
      <p:bold r:id="rId19"/>
    </p:embeddedFont>
    <p:embeddedFont>
      <p:font typeface="Roboto" charset="0"/>
      <p:regular r:id="rId20"/>
      <p:bold r:id="rId21"/>
      <p:italic r:id="rId22"/>
      <p:boldItalic r:id="rId23"/>
    </p:embeddedFont>
    <p:embeddedFont>
      <p:font typeface="Open Sans"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6a0cd514a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6a0cd514a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6a0cd514a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6a0cd514a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a0cd514a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6a0cd514a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9899b82a3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9899b82a3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9899b82a3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9899b82a3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75fce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6a05c586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6a05c58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69899b82a3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69899b82a3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6a0cd514a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6a0cd514a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6a0cd514a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6a0cd514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6a0cd514a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6a0cd514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6a0cd514a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6a0cd514a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opedia.co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2: Markowitz portfolio optimization</a:t>
            </a:r>
            <a:endParaRPr/>
          </a:p>
        </p:txBody>
      </p:sp>
      <p:sp>
        <p:nvSpPr>
          <p:cNvPr id="64" name="Google Shape;64;p13"/>
          <p:cNvSpPr txBox="1">
            <a:spLocks noGrp="1"/>
          </p:cNvSpPr>
          <p:nvPr>
            <p:ph type="subTitle" idx="1"/>
          </p:nvPr>
        </p:nvSpPr>
        <p:spPr>
          <a:xfrm>
            <a:off x="1680300" y="3049450"/>
            <a:ext cx="6096900" cy="14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Harsh Sharma (</a:t>
            </a:r>
            <a:r>
              <a:rPr lang="en" dirty="0" smtClean="0"/>
              <a:t>B20CS017)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Choosing two random risk levels</a:t>
            </a:r>
            <a:endParaRPr/>
          </a:p>
        </p:txBody>
      </p:sp>
      <p:sp>
        <p:nvSpPr>
          <p:cNvPr id="124" name="Google Shape;124;p22"/>
          <p:cNvSpPr txBox="1">
            <a:spLocks noGrp="1"/>
          </p:cNvSpPr>
          <p:nvPr>
            <p:ph type="body" idx="1"/>
          </p:nvPr>
        </p:nvSpPr>
        <p:spPr>
          <a:xfrm>
            <a:off x="387900" y="1287500"/>
            <a:ext cx="8368200" cy="32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We have chosen two random risk levels lying on the efficient frontier and calculated the weights corresponding to maximum returns using the optimization problem with constraints. After calculating the maximum returns we have plotted two points again on the graph and we can see that those points lie on the efficient frontier. Following are the weights corresponding to maximum returns :</a:t>
            </a:r>
            <a:endParaRPr sz="1500"/>
          </a:p>
          <a:p>
            <a:pPr marL="0" lvl="0" indent="0" algn="l" rtl="0">
              <a:spcBef>
                <a:spcPts val="1600"/>
              </a:spcBef>
              <a:spcAft>
                <a:spcPts val="0"/>
              </a:spcAft>
              <a:buNone/>
            </a:pPr>
            <a:endParaRPr sz="1700"/>
          </a:p>
          <a:p>
            <a:pPr marL="0" lvl="0" indent="0" algn="l" rtl="0">
              <a:spcBef>
                <a:spcPts val="1600"/>
              </a:spcBef>
              <a:spcAft>
                <a:spcPts val="0"/>
              </a:spcAft>
              <a:buNone/>
            </a:pPr>
            <a:endParaRPr sz="1700"/>
          </a:p>
          <a:p>
            <a:pPr marL="457200" lvl="0" indent="0" algn="l" rtl="0">
              <a:spcBef>
                <a:spcPts val="1600"/>
              </a:spcBef>
              <a:spcAft>
                <a:spcPts val="1600"/>
              </a:spcAft>
              <a:buNone/>
            </a:pPr>
            <a:endParaRPr/>
          </a:p>
        </p:txBody>
      </p:sp>
      <p:pic>
        <p:nvPicPr>
          <p:cNvPr id="125" name="Google Shape;125;p22"/>
          <p:cNvPicPr preferRelativeResize="0"/>
          <p:nvPr/>
        </p:nvPicPr>
        <p:blipFill>
          <a:blip r:embed="rId3">
            <a:alphaModFix/>
          </a:blip>
          <a:stretch>
            <a:fillRect/>
          </a:stretch>
        </p:blipFill>
        <p:spPr>
          <a:xfrm>
            <a:off x="784000" y="2744650"/>
            <a:ext cx="7467600" cy="218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 of two chosen points</a:t>
            </a:r>
            <a:endParaRPr/>
          </a:p>
        </p:txBody>
      </p:sp>
      <p:sp>
        <p:nvSpPr>
          <p:cNvPr id="131" name="Google Shape;131;p23"/>
          <p:cNvSpPr txBox="1">
            <a:spLocks noGrp="1"/>
          </p:cNvSpPr>
          <p:nvPr>
            <p:ph type="body" idx="1"/>
          </p:nvPr>
        </p:nvSpPr>
        <p:spPr>
          <a:xfrm>
            <a:off x="387900" y="1363625"/>
            <a:ext cx="8368200" cy="320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2" name="Google Shape;132;p23"/>
          <p:cNvPicPr preferRelativeResize="0"/>
          <p:nvPr/>
        </p:nvPicPr>
        <p:blipFill>
          <a:blip r:embed="rId3">
            <a:alphaModFix/>
          </a:blip>
          <a:stretch>
            <a:fillRect/>
          </a:stretch>
        </p:blipFill>
        <p:spPr>
          <a:xfrm>
            <a:off x="387900" y="1363625"/>
            <a:ext cx="8368201" cy="320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trade-off between risk and return</a:t>
            </a:r>
            <a:endParaRPr/>
          </a:p>
        </p:txBody>
      </p:sp>
      <p:sp>
        <p:nvSpPr>
          <p:cNvPr id="138" name="Google Shape;138;p24"/>
          <p:cNvSpPr txBox="1">
            <a:spLocks noGrp="1"/>
          </p:cNvSpPr>
          <p:nvPr>
            <p:ph type="body" idx="1"/>
          </p:nvPr>
        </p:nvSpPr>
        <p:spPr>
          <a:xfrm>
            <a:off x="387900" y="1407125"/>
            <a:ext cx="8368200" cy="31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trade-off between risk and return is a fundamental concept in investing and portfolio management. It refers to the relationship where higher potential returns are typically associated with higher levels of risk, and lower risk investments tend to offer lower potential returns. This we can clearly see in the above graph of efficient frontier obtained as well. We can see that on increasing the risk there is a potential chance of increase in returns as well. The lower the risk the less is the return.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limitations of Markowitz optimization </a:t>
            </a:r>
            <a:endParaRPr/>
          </a:p>
        </p:txBody>
      </p:sp>
      <p:sp>
        <p:nvSpPr>
          <p:cNvPr id="144" name="Google Shape;144;p25"/>
          <p:cNvSpPr txBox="1">
            <a:spLocks noGrp="1"/>
          </p:cNvSpPr>
          <p:nvPr>
            <p:ph type="body" idx="1"/>
          </p:nvPr>
        </p:nvSpPr>
        <p:spPr>
          <a:xfrm>
            <a:off x="387900" y="1407125"/>
            <a:ext cx="8368200" cy="333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Markowitz Model relies heavily on historical data, which may not reliably predict future market trends. Past performance is no guarantee of future results.</a:t>
            </a:r>
            <a:endParaRPr sz="1700"/>
          </a:p>
          <a:p>
            <a:pPr marL="457200" lvl="0" indent="-336550" algn="l" rtl="0">
              <a:spcBef>
                <a:spcPts val="0"/>
              </a:spcBef>
              <a:spcAft>
                <a:spcPts val="0"/>
              </a:spcAft>
              <a:buSzPts val="1700"/>
              <a:buChar char="●"/>
            </a:pPr>
            <a:r>
              <a:rPr lang="en" sz="1700"/>
              <a:t>The model's assumptions are based on normally functioning markets. In highly volatile and unpredictable markets, the model may lose relevance.</a:t>
            </a:r>
            <a:endParaRPr sz="1700"/>
          </a:p>
          <a:p>
            <a:pPr marL="457200" lvl="0" indent="-336550" algn="l" rtl="0">
              <a:spcBef>
                <a:spcPts val="0"/>
              </a:spcBef>
              <a:spcAft>
                <a:spcPts val="0"/>
              </a:spcAft>
              <a:buSzPts val="1700"/>
              <a:buChar char="●"/>
            </a:pPr>
            <a:r>
              <a:rPr lang="en" sz="1700"/>
              <a:t>Mean-variance theory assumes normally distributed returns. Assets that do not follow this distribution will not work well with the Markowitz Model.</a:t>
            </a:r>
            <a:endParaRPr sz="1700"/>
          </a:p>
          <a:p>
            <a:pPr marL="457200" lvl="0" indent="-336550" algn="l" rtl="0">
              <a:spcBef>
                <a:spcPts val="0"/>
              </a:spcBef>
              <a:spcAft>
                <a:spcPts val="0"/>
              </a:spcAft>
              <a:buSzPts val="1700"/>
              <a:buChar char="●"/>
            </a:pPr>
            <a:r>
              <a:rPr lang="en" sz="1700"/>
              <a:t>The model assumes all portfolio assets are allocated to a single timeframe, which is rarely the case in reality.</a:t>
            </a:r>
            <a:endParaRPr sz="1700"/>
          </a:p>
          <a:p>
            <a:pPr marL="457200" lvl="0" indent="-336550" algn="l" rtl="0">
              <a:spcBef>
                <a:spcPts val="0"/>
              </a:spcBef>
              <a:spcAft>
                <a:spcPts val="0"/>
              </a:spcAft>
              <a:buSzPts val="1700"/>
              <a:buChar char="●"/>
            </a:pPr>
            <a:r>
              <a:rPr lang="en" sz="1700"/>
              <a:t>Combining the Markowitz Model with a comprehensive understanding of market dynamics and trends is important.</a:t>
            </a:r>
            <a:endParaRPr sz="1700"/>
          </a:p>
          <a:p>
            <a:pPr marL="457200" lvl="0" indent="0" algn="l" rtl="0">
              <a:spcBef>
                <a:spcPts val="0"/>
              </a:spcBef>
              <a:spcAft>
                <a:spcPts val="0"/>
              </a:spcAft>
              <a:buNone/>
            </a:pP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Markowitz optimization real-world applications</a:t>
            </a:r>
            <a:endParaRPr sz="2800"/>
          </a:p>
        </p:txBody>
      </p:sp>
      <p:sp>
        <p:nvSpPr>
          <p:cNvPr id="150" name="Google Shape;150;p26"/>
          <p:cNvSpPr txBox="1">
            <a:spLocks noGrp="1"/>
          </p:cNvSpPr>
          <p:nvPr>
            <p:ph type="body" idx="1"/>
          </p:nvPr>
        </p:nvSpPr>
        <p:spPr>
          <a:xfrm>
            <a:off x="387900" y="1407125"/>
            <a:ext cx="8368200" cy="333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u="sng"/>
              <a:t>Portfolio Construction:</a:t>
            </a:r>
            <a:r>
              <a:rPr lang="en" sz="1700"/>
              <a:t> To create diversified portfolios with a goal of striking a balance between risk and return, investors and portfolio managers frequently employ Markowitz optimisation.</a:t>
            </a:r>
            <a:endParaRPr sz="1700"/>
          </a:p>
          <a:p>
            <a:pPr marL="457200" lvl="0" indent="-336550" algn="l" rtl="0">
              <a:spcBef>
                <a:spcPts val="0"/>
              </a:spcBef>
              <a:spcAft>
                <a:spcPts val="0"/>
              </a:spcAft>
              <a:buSzPts val="1700"/>
              <a:buChar char="●"/>
            </a:pPr>
            <a:r>
              <a:rPr lang="en" sz="1700" u="sng"/>
              <a:t>Asset Allocation</a:t>
            </a:r>
            <a:r>
              <a:rPr lang="en" sz="1700"/>
              <a:t>: Based on the projected returns and risk characteristics of several asset classes, including cash, bonds, and stocks, this technique is used to find the best way to allocate assets.</a:t>
            </a:r>
            <a:endParaRPr sz="1700"/>
          </a:p>
          <a:p>
            <a:pPr marL="457200" lvl="0" indent="-336550" algn="l" rtl="0">
              <a:spcBef>
                <a:spcPts val="0"/>
              </a:spcBef>
              <a:spcAft>
                <a:spcPts val="0"/>
              </a:spcAft>
              <a:buSzPts val="1700"/>
              <a:buChar char="●"/>
            </a:pPr>
            <a:r>
              <a:rPr lang="en" sz="1700" u="sng"/>
              <a:t>Risk management</a:t>
            </a:r>
            <a:r>
              <a:rPr lang="en" sz="1700"/>
              <a:t>: By spreading investments among uncorrelated assets, Markowitz optimization can assist in identifying and reducing risks in a portfolio.</a:t>
            </a:r>
            <a:endParaRPr sz="1700"/>
          </a:p>
          <a:p>
            <a:pPr marL="457200" lvl="0" indent="-336550" algn="l" rtl="0">
              <a:spcBef>
                <a:spcPts val="0"/>
              </a:spcBef>
              <a:spcAft>
                <a:spcPts val="0"/>
              </a:spcAft>
              <a:buSzPts val="1700"/>
              <a:buChar char="●"/>
            </a:pPr>
            <a:r>
              <a:rPr lang="en" sz="1700"/>
              <a:t>Performance evaluation is the process of comparing a portfolio's actual performance to a benchmark and determining the effects of various investment methods.</a:t>
            </a:r>
            <a:endParaRPr sz="1700"/>
          </a:p>
          <a:p>
            <a:pPr marL="457200" lvl="0" indent="0" algn="l" rtl="0">
              <a:spcBef>
                <a:spcPts val="0"/>
              </a:spcBef>
              <a:spcAft>
                <a:spcPts val="0"/>
              </a:spcAft>
              <a:buNone/>
            </a:pPr>
            <a:endParaRPr sz="1700"/>
          </a:p>
          <a:p>
            <a:pPr marL="0" lvl="0" indent="0" algn="l" rtl="0">
              <a:spcBef>
                <a:spcPts val="0"/>
              </a:spcBef>
              <a:spcAft>
                <a:spcPts val="0"/>
              </a:spcAft>
              <a:buNone/>
            </a:pPr>
            <a:endParaRPr sz="1700"/>
          </a:p>
          <a:p>
            <a:pPr marL="457200" lvl="0" indent="0" algn="l" rtl="0">
              <a:spcBef>
                <a:spcPts val="0"/>
              </a:spcBef>
              <a:spcAft>
                <a:spcPts val="0"/>
              </a:spcAft>
              <a:buNone/>
            </a:pP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title" idx="4294967295"/>
          </p:nvPr>
        </p:nvSpPr>
        <p:spPr>
          <a:xfrm>
            <a:off x="311700" y="372500"/>
            <a:ext cx="8520600" cy="160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a:solidFill>
                  <a:schemeClr val="accent1"/>
                </a:solidFill>
              </a:rPr>
              <a:t>Thanks</a:t>
            </a:r>
            <a:endParaRPr sz="4100">
              <a:solidFill>
                <a:schemeClr val="accent1"/>
              </a:solidFill>
            </a:endParaRPr>
          </a:p>
        </p:txBody>
      </p:sp>
      <p:sp>
        <p:nvSpPr>
          <p:cNvPr id="157" name="Google Shape;157;p27"/>
          <p:cNvSpPr txBox="1">
            <a:spLocks noGrp="1"/>
          </p:cNvSpPr>
          <p:nvPr>
            <p:ph type="body" idx="4294967295"/>
          </p:nvPr>
        </p:nvSpPr>
        <p:spPr>
          <a:xfrm>
            <a:off x="320250" y="3187950"/>
            <a:ext cx="8520600" cy="16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hlink"/>
                </a:solidFill>
                <a:hlinkClick r:id="rId3"/>
              </a:rPr>
              <a:t>https://www.investopedia.com/</a:t>
            </a:r>
            <a:endParaRPr/>
          </a:p>
          <a:p>
            <a:pPr marL="0" lvl="0" indent="0" algn="l" rtl="0">
              <a:spcBef>
                <a:spcPts val="1600"/>
              </a:spcBef>
              <a:spcAft>
                <a:spcPts val="1600"/>
              </a:spcAft>
              <a:buNone/>
            </a:pPr>
            <a:r>
              <a:rPr lang="en" sz="1600" u="sng">
                <a:solidFill>
                  <a:schemeClr val="hlink"/>
                </a:solidFill>
                <a:hlinkClick r:id="rId4"/>
              </a:rPr>
              <a:t>https://finance.yahoo.com/</a:t>
            </a:r>
            <a:endParaRPr sz="1600"/>
          </a:p>
        </p:txBody>
      </p:sp>
      <p:sp>
        <p:nvSpPr>
          <p:cNvPr id="158" name="Google Shape;158;p27"/>
          <p:cNvSpPr txBox="1"/>
          <p:nvPr/>
        </p:nvSpPr>
        <p:spPr>
          <a:xfrm>
            <a:off x="311700" y="2635425"/>
            <a:ext cx="3683400" cy="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Roboto"/>
                <a:ea typeface="Roboto"/>
                <a:cs typeface="Roboto"/>
                <a:sym typeface="Roboto"/>
              </a:rPr>
              <a:t>References</a:t>
            </a:r>
            <a:endParaRPr sz="24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None/>
            </a:pPr>
            <a:r>
              <a:rPr lang="en"/>
              <a:t>Description : Chosen 10 risky assets</a:t>
            </a:r>
            <a:endParaRPr/>
          </a:p>
          <a:p>
            <a:pPr marL="0" lvl="0" indent="0" algn="l" rtl="0">
              <a:spcBef>
                <a:spcPts val="1600"/>
              </a:spcBef>
              <a:spcAft>
                <a:spcPts val="0"/>
              </a:spcAft>
              <a:buClr>
                <a:schemeClr val="dk2"/>
              </a:buClr>
              <a:buSzPts val="1100"/>
              <a:buNone/>
            </a:pPr>
            <a:r>
              <a:rPr lang="en"/>
              <a:t>Asset: Stocks</a:t>
            </a:r>
            <a:endParaRPr/>
          </a:p>
          <a:p>
            <a:pPr marL="0" lvl="0" indent="0" algn="l" rtl="0">
              <a:spcBef>
                <a:spcPts val="1600"/>
              </a:spcBef>
              <a:spcAft>
                <a:spcPts val="1600"/>
              </a:spcAft>
              <a:buClr>
                <a:schemeClr val="dk2"/>
              </a:buClr>
              <a:buSzPts val="1100"/>
              <a:buNone/>
            </a:pPr>
            <a:r>
              <a:rPr lang="en"/>
              <a:t>Time Period: </a:t>
            </a:r>
            <a:r>
              <a:rPr lang="en" sz="1700"/>
              <a:t>11-17-2023 to 2-17-2024</a:t>
            </a:r>
            <a:endParaRPr sz="1700"/>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Assets Chosen</a:t>
            </a:r>
            <a:endParaRPr/>
          </a:p>
        </p:txBody>
      </p:sp>
      <p:sp>
        <p:nvSpPr>
          <p:cNvPr id="76" name="Google Shape;76;p15"/>
          <p:cNvSpPr txBox="1">
            <a:spLocks noGrp="1"/>
          </p:cNvSpPr>
          <p:nvPr>
            <p:ph type="body" idx="1"/>
          </p:nvPr>
        </p:nvSpPr>
        <p:spPr>
          <a:xfrm>
            <a:off x="387900" y="1254875"/>
            <a:ext cx="8368200" cy="36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pen Sans"/>
                <a:ea typeface="Open Sans"/>
                <a:cs typeface="Open Sans"/>
                <a:sym typeface="Open Sans"/>
              </a:rPr>
              <a:t>We have chosen the following 10 risky assets (stocks) : </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RELIANCE</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TCS</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HDFCBANK</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INFY</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ICICIBANK</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HINDUNILVR</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MRF</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TATAMOTORS</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SBIN</a:t>
            </a:r>
            <a:endParaRPr sz="1400">
              <a:latin typeface="Open Sans"/>
              <a:ea typeface="Open Sans"/>
              <a:cs typeface="Open Sans"/>
              <a:sym typeface="Open Sans"/>
            </a:endParaRPr>
          </a:p>
          <a:p>
            <a:pPr marL="457200" lvl="0" indent="0" algn="l" rtl="0">
              <a:spcBef>
                <a:spcPts val="0"/>
              </a:spcBef>
              <a:spcAft>
                <a:spcPts val="0"/>
              </a:spcAft>
              <a:buNone/>
            </a:pPr>
            <a:r>
              <a:rPr lang="en" sz="1400">
                <a:latin typeface="Open Sans"/>
                <a:ea typeface="Open Sans"/>
                <a:cs typeface="Open Sans"/>
                <a:sym typeface="Open Sans"/>
              </a:rPr>
              <a:t>● IRCTC</a:t>
            </a:r>
            <a:endParaRPr sz="1400">
              <a:latin typeface="Open Sans"/>
              <a:ea typeface="Open Sans"/>
              <a:cs typeface="Open Sans"/>
              <a:sym typeface="Open Sans"/>
            </a:endParaRPr>
          </a:p>
          <a:p>
            <a:pPr marL="457200" lvl="0" indent="0" algn="l" rtl="0">
              <a:spcBef>
                <a:spcPts val="0"/>
              </a:spcBef>
              <a:spcAft>
                <a:spcPts val="0"/>
              </a:spcAft>
              <a:buNone/>
            </a:pPr>
            <a:endParaRPr sz="1400">
              <a:latin typeface="Open Sans"/>
              <a:ea typeface="Open Sans"/>
              <a:cs typeface="Open Sans"/>
              <a:sym typeface="Open Sans"/>
            </a:endParaRPr>
          </a:p>
          <a:p>
            <a:pPr marL="0" lvl="0" indent="0" algn="l" rtl="0">
              <a:spcBef>
                <a:spcPts val="0"/>
              </a:spcBef>
              <a:spcAft>
                <a:spcPts val="0"/>
              </a:spcAft>
              <a:buNone/>
            </a:pPr>
            <a:r>
              <a:rPr lang="en" sz="1400">
                <a:latin typeface="Open Sans"/>
                <a:ea typeface="Open Sans"/>
                <a:cs typeface="Open Sans"/>
                <a:sym typeface="Open Sans"/>
              </a:rPr>
              <a:t>As per the requirements of the assignment we have chosen a time period of 3 months (as per the instructions of the project). </a:t>
            </a:r>
            <a:endParaRPr sz="1100">
              <a:latin typeface="Open Sans"/>
              <a:ea typeface="Open Sans"/>
              <a:cs typeface="Open Sans"/>
              <a:sym typeface="Open Sans"/>
            </a:endParaRPr>
          </a:p>
          <a:p>
            <a:pPr marL="0" lvl="0" indent="0" algn="l" rtl="0">
              <a:spcBef>
                <a:spcPts val="0"/>
              </a:spcBef>
              <a:spcAft>
                <a:spcPts val="0"/>
              </a:spcAft>
              <a:buNone/>
            </a:pPr>
            <a:endParaRPr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34927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Calculating the simple returns for each asset </a:t>
            </a:r>
            <a:endParaRPr/>
          </a:p>
        </p:txBody>
      </p:sp>
      <p:sp>
        <p:nvSpPr>
          <p:cNvPr id="82" name="Google Shape;82;p16"/>
          <p:cNvSpPr txBox="1">
            <a:spLocks noGrp="1"/>
          </p:cNvSpPr>
          <p:nvPr>
            <p:ph type="body" idx="1"/>
          </p:nvPr>
        </p:nvSpPr>
        <p:spPr>
          <a:xfrm>
            <a:off x="387900" y="1211375"/>
            <a:ext cx="8368200" cy="33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Return is calculated by using below formula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3" name="Google Shape;83;p16"/>
          <p:cNvPicPr preferRelativeResize="0"/>
          <p:nvPr/>
        </p:nvPicPr>
        <p:blipFill>
          <a:blip r:embed="rId3">
            <a:alphaModFix/>
          </a:blip>
          <a:stretch>
            <a:fillRect/>
          </a:stretch>
        </p:blipFill>
        <p:spPr>
          <a:xfrm>
            <a:off x="565625" y="1732450"/>
            <a:ext cx="2914650" cy="533725"/>
          </a:xfrm>
          <a:prstGeom prst="rect">
            <a:avLst/>
          </a:prstGeom>
          <a:noFill/>
          <a:ln>
            <a:noFill/>
          </a:ln>
        </p:spPr>
      </p:pic>
      <p:pic>
        <p:nvPicPr>
          <p:cNvPr id="84" name="Google Shape;84;p16"/>
          <p:cNvPicPr preferRelativeResize="0"/>
          <p:nvPr/>
        </p:nvPicPr>
        <p:blipFill>
          <a:blip r:embed="rId4">
            <a:alphaModFix/>
          </a:blip>
          <a:stretch>
            <a:fillRect/>
          </a:stretch>
        </p:blipFill>
        <p:spPr>
          <a:xfrm>
            <a:off x="3199175" y="2353175"/>
            <a:ext cx="5716450" cy="261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34927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Calculating the risk for each asset </a:t>
            </a:r>
            <a:endParaRPr/>
          </a:p>
        </p:txBody>
      </p:sp>
      <p:sp>
        <p:nvSpPr>
          <p:cNvPr id="90" name="Google Shape;90;p17"/>
          <p:cNvSpPr txBox="1">
            <a:spLocks noGrp="1"/>
          </p:cNvSpPr>
          <p:nvPr>
            <p:ph type="body" idx="1"/>
          </p:nvPr>
        </p:nvSpPr>
        <p:spPr>
          <a:xfrm>
            <a:off x="387900" y="1211375"/>
            <a:ext cx="8368200" cy="33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is calculated by using below formula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91" name="Google Shape;91;p17"/>
          <p:cNvPicPr preferRelativeResize="0"/>
          <p:nvPr/>
        </p:nvPicPr>
        <p:blipFill>
          <a:blip r:embed="rId3">
            <a:alphaModFix/>
          </a:blip>
          <a:stretch>
            <a:fillRect/>
          </a:stretch>
        </p:blipFill>
        <p:spPr>
          <a:xfrm>
            <a:off x="652600" y="1620400"/>
            <a:ext cx="2628900" cy="600075"/>
          </a:xfrm>
          <a:prstGeom prst="rect">
            <a:avLst/>
          </a:prstGeom>
          <a:noFill/>
          <a:ln>
            <a:noFill/>
          </a:ln>
        </p:spPr>
      </p:pic>
      <p:pic>
        <p:nvPicPr>
          <p:cNvPr id="92" name="Google Shape;92;p17"/>
          <p:cNvPicPr preferRelativeResize="0"/>
          <p:nvPr/>
        </p:nvPicPr>
        <p:blipFill>
          <a:blip r:embed="rId4">
            <a:alphaModFix/>
          </a:blip>
          <a:stretch>
            <a:fillRect/>
          </a:stretch>
        </p:blipFill>
        <p:spPr>
          <a:xfrm>
            <a:off x="2812500" y="2296600"/>
            <a:ext cx="5943600" cy="26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Markowitz's mean-variance optimization</a:t>
            </a:r>
            <a:endParaRPr/>
          </a:p>
        </p:txBody>
      </p:sp>
      <p:sp>
        <p:nvSpPr>
          <p:cNvPr id="98" name="Google Shape;98;p18"/>
          <p:cNvSpPr txBox="1">
            <a:spLocks noGrp="1"/>
          </p:cNvSpPr>
          <p:nvPr>
            <p:ph type="body" idx="1"/>
          </p:nvPr>
        </p:nvSpPr>
        <p:spPr>
          <a:xfrm>
            <a:off x="387900" y="1450625"/>
            <a:ext cx="8368200" cy="31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Markowitz portfolio optimization is a method used to find the optimal allocation of assets in a portfolio to achieve a desired return with minimum risk (or maximum return for a given level of risk). The key idea behind Markowitz's approach is to consider both the expected return and the risk (typically measured as the variance or standard deviation of returns) of the portfolio when selecting the asset allocation.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Visualisations 10000 Random Portfolio</a:t>
            </a:r>
            <a:endParaRPr/>
          </a:p>
        </p:txBody>
      </p:sp>
      <p:sp>
        <p:nvSpPr>
          <p:cNvPr id="104" name="Google Shape;104;p19"/>
          <p:cNvSpPr txBox="1">
            <a:spLocks noGrp="1"/>
          </p:cNvSpPr>
          <p:nvPr>
            <p:ph type="body" idx="1"/>
          </p:nvPr>
        </p:nvSpPr>
        <p:spPr>
          <a:xfrm>
            <a:off x="387900" y="1798475"/>
            <a:ext cx="8368200" cy="27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19"/>
          <p:cNvPicPr preferRelativeResize="0"/>
          <p:nvPr/>
        </p:nvPicPr>
        <p:blipFill>
          <a:blip r:embed="rId3">
            <a:alphaModFix/>
          </a:blip>
          <a:stretch>
            <a:fillRect/>
          </a:stretch>
        </p:blipFill>
        <p:spPr>
          <a:xfrm>
            <a:off x="387900" y="1472375"/>
            <a:ext cx="8368200" cy="326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Getting the Efficient Frontier</a:t>
            </a:r>
            <a:endParaRPr/>
          </a:p>
        </p:txBody>
      </p:sp>
      <p:sp>
        <p:nvSpPr>
          <p:cNvPr id="111" name="Google Shape;111;p20"/>
          <p:cNvSpPr txBox="1">
            <a:spLocks noGrp="1"/>
          </p:cNvSpPr>
          <p:nvPr>
            <p:ph type="body" idx="1"/>
          </p:nvPr>
        </p:nvSpPr>
        <p:spPr>
          <a:xfrm>
            <a:off x="387900" y="1559350"/>
            <a:ext cx="8368200" cy="300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Initially, we obtain 10,000 randomly generated portfolios with random weights, risks, and returns. Next, we attempt to identify an optimal frontier for each of these risks. That is, there is no portfolio with less risk and the same return or the same risk and higher return if we choose any portfolio on the efficient frontier.To do this, we create an optimization problem with the constraint that the sum of the weights must equal one in order to maximize the returns associated with each sigma (risk). We are then left with a Markowitz efficient frontier.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 of Efficient Frontier</a:t>
            </a:r>
            <a:endParaRPr/>
          </a:p>
        </p:txBody>
      </p:sp>
      <p:sp>
        <p:nvSpPr>
          <p:cNvPr id="117" name="Google Shape;117;p21"/>
          <p:cNvSpPr txBox="1">
            <a:spLocks noGrp="1"/>
          </p:cNvSpPr>
          <p:nvPr>
            <p:ph type="body" idx="1"/>
          </p:nvPr>
        </p:nvSpPr>
        <p:spPr>
          <a:xfrm>
            <a:off x="387900" y="1407125"/>
            <a:ext cx="8368200" cy="3162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500"/>
          </a:p>
          <a:p>
            <a:pPr marL="457200" lvl="0" indent="0" algn="l" rtl="0">
              <a:spcBef>
                <a:spcPts val="1600"/>
              </a:spcBef>
              <a:spcAft>
                <a:spcPts val="1600"/>
              </a:spcAft>
              <a:buNone/>
            </a:pPr>
            <a:endParaRPr/>
          </a:p>
        </p:txBody>
      </p:sp>
      <p:pic>
        <p:nvPicPr>
          <p:cNvPr id="118" name="Google Shape;118;p21"/>
          <p:cNvPicPr preferRelativeResize="0"/>
          <p:nvPr/>
        </p:nvPicPr>
        <p:blipFill>
          <a:blip r:embed="rId3">
            <a:alphaModFix/>
          </a:blip>
          <a:stretch>
            <a:fillRect/>
          </a:stretch>
        </p:blipFill>
        <p:spPr>
          <a:xfrm>
            <a:off x="387900" y="1407125"/>
            <a:ext cx="8368201" cy="33275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54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 Slab</vt:lpstr>
      <vt:lpstr>Roboto</vt:lpstr>
      <vt:lpstr>Open Sans</vt:lpstr>
      <vt:lpstr>Marina</vt:lpstr>
      <vt:lpstr>Project 2: Markowitz portfolio optimization</vt:lpstr>
      <vt:lpstr>Dataset</vt:lpstr>
      <vt:lpstr>Assets Chosen</vt:lpstr>
      <vt:lpstr>Calculating the simple returns for each asset </vt:lpstr>
      <vt:lpstr>Calculating the risk for each asset </vt:lpstr>
      <vt:lpstr>Markowitz's mean-variance optimization</vt:lpstr>
      <vt:lpstr>Visualisations 10000 Random Portfolio</vt:lpstr>
      <vt:lpstr>Getting the Efficient Frontier</vt:lpstr>
      <vt:lpstr>Visualisation of Efficient Frontier</vt:lpstr>
      <vt:lpstr>Choosing two random risk levels</vt:lpstr>
      <vt:lpstr>Visualisation of two chosen points</vt:lpstr>
      <vt:lpstr>The trade-off between risk and return</vt:lpstr>
      <vt:lpstr>The limitations of Markowitz optimization </vt:lpstr>
      <vt:lpstr>Markowitz optimization real-world applications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Markowitz portfolio optimization</dc:title>
  <cp:lastModifiedBy>Harsh</cp:lastModifiedBy>
  <cp:revision>1</cp:revision>
  <dcterms:modified xsi:type="dcterms:W3CDTF">2024-06-29T11:07:43Z</dcterms:modified>
</cp:coreProperties>
</file>