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Slab" charset="0"/>
      <p:regular r:id="rId16"/>
      <p:bold r:id="rId17"/>
    </p:embeddedFont>
    <p:embeddedFont>
      <p:font typeface="Robo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6a0cd514a_3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66a0cd514a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6a0cd514a_3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6a0cd514a_3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6a0cd514a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6a0cd514a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75fce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75fceb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6a05c586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6a05c58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6a0cd514a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6a0cd514a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6a0cd514a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6a0cd514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6a0cd514a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6a0cd514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6a0cd514a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6a0cd514a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vestopedia.com/"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1: Technical Analysis</a:t>
            </a:r>
            <a:endParaRPr/>
          </a:p>
        </p:txBody>
      </p:sp>
      <p:sp>
        <p:nvSpPr>
          <p:cNvPr id="64" name="Google Shape;64;p13"/>
          <p:cNvSpPr txBox="1">
            <a:spLocks noGrp="1"/>
          </p:cNvSpPr>
          <p:nvPr>
            <p:ph type="subTitle" idx="1"/>
          </p:nvPr>
        </p:nvSpPr>
        <p:spPr>
          <a:xfrm>
            <a:off x="1680300" y="3049450"/>
            <a:ext cx="6096900" cy="14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Harsh Sharma (</a:t>
            </a:r>
            <a:r>
              <a:rPr lang="en" dirty="0" smtClean="0"/>
              <a:t>B20CS017)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Combined Indicator</a:t>
            </a:r>
            <a:endParaRPr/>
          </a:p>
        </p:txBody>
      </p:sp>
      <p:sp>
        <p:nvSpPr>
          <p:cNvPr id="136" name="Google Shape;136;p22"/>
          <p:cNvSpPr txBox="1">
            <a:spLocks noGrp="1"/>
          </p:cNvSpPr>
          <p:nvPr>
            <p:ph type="body" idx="1"/>
          </p:nvPr>
        </p:nvSpPr>
        <p:spPr>
          <a:xfrm>
            <a:off x="387900" y="1407125"/>
            <a:ext cx="8368200" cy="31620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Combined Indicator is weighted sum of the used four indicators.</a:t>
            </a:r>
            <a:endParaRPr sz="1700"/>
          </a:p>
          <a:p>
            <a:pPr marL="457200" lvl="0" indent="-336550" algn="l" rtl="0">
              <a:spcBef>
                <a:spcPts val="0"/>
              </a:spcBef>
              <a:spcAft>
                <a:spcPts val="0"/>
              </a:spcAft>
              <a:buSzPts val="1700"/>
              <a:buChar char="●"/>
            </a:pPr>
            <a:r>
              <a:rPr lang="en" sz="1700"/>
              <a:t>Weights are calculated using the correlation matrix calculated in the previous step.</a:t>
            </a:r>
            <a:endParaRPr sz="1700"/>
          </a:p>
          <a:p>
            <a:pPr marL="457200" lvl="0" indent="-336550" algn="l" rtl="0">
              <a:spcBef>
                <a:spcPts val="0"/>
              </a:spcBef>
              <a:spcAft>
                <a:spcPts val="0"/>
              </a:spcAft>
              <a:buSzPts val="1700"/>
              <a:buChar char="●"/>
            </a:pPr>
            <a:r>
              <a:rPr lang="en" sz="1700"/>
              <a:t>For every indicator all covariance values with another indicators are added.</a:t>
            </a:r>
            <a:endParaRPr sz="1700"/>
          </a:p>
          <a:p>
            <a:pPr marL="457200" lvl="0" indent="-336550" algn="l" rtl="0">
              <a:spcBef>
                <a:spcPts val="0"/>
              </a:spcBef>
              <a:spcAft>
                <a:spcPts val="0"/>
              </a:spcAft>
              <a:buSzPts val="1700"/>
              <a:buChar char="●"/>
            </a:pPr>
            <a:r>
              <a:rPr lang="en" sz="1700"/>
              <a:t>Weights are nothing but the sum calculated in the previous step divided by sum of all covariance values.</a:t>
            </a:r>
            <a:endParaRPr sz="1700"/>
          </a:p>
          <a:p>
            <a:pPr marL="457200" lvl="0" indent="-336550" algn="l" rtl="0">
              <a:spcBef>
                <a:spcPts val="0"/>
              </a:spcBef>
              <a:spcAft>
                <a:spcPts val="0"/>
              </a:spcAft>
              <a:buSzPts val="1700"/>
              <a:buChar char="●"/>
            </a:pPr>
            <a:r>
              <a:rPr lang="en" sz="1700"/>
              <a:t>Now every indicator is multiplied by its corresponding weight and added to get the combined indicator or new indicator.</a:t>
            </a:r>
            <a:endParaRPr sz="1700"/>
          </a:p>
          <a:p>
            <a:pPr marL="45720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 of the New Indicator</a:t>
            </a:r>
            <a:endParaRPr/>
          </a:p>
        </p:txBody>
      </p:sp>
      <p:sp>
        <p:nvSpPr>
          <p:cNvPr id="142" name="Google Shape;142;p23"/>
          <p:cNvSpPr txBox="1">
            <a:spLocks noGrp="1"/>
          </p:cNvSpPr>
          <p:nvPr>
            <p:ph type="body" idx="1"/>
          </p:nvPr>
        </p:nvSpPr>
        <p:spPr>
          <a:xfrm>
            <a:off x="387900" y="1363625"/>
            <a:ext cx="8368200" cy="320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3" name="Google Shape;143;p23"/>
          <p:cNvPicPr preferRelativeResize="0"/>
          <p:nvPr/>
        </p:nvPicPr>
        <p:blipFill>
          <a:blip r:embed="rId3">
            <a:alphaModFix/>
          </a:blip>
          <a:stretch>
            <a:fillRect/>
          </a:stretch>
        </p:blipFill>
        <p:spPr>
          <a:xfrm>
            <a:off x="387900" y="1144125"/>
            <a:ext cx="8368201" cy="387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Predictions</a:t>
            </a:r>
            <a:endParaRPr/>
          </a:p>
        </p:txBody>
      </p:sp>
      <p:sp>
        <p:nvSpPr>
          <p:cNvPr id="149" name="Google Shape;149;p24"/>
          <p:cNvSpPr txBox="1">
            <a:spLocks noGrp="1"/>
          </p:cNvSpPr>
          <p:nvPr>
            <p:ph type="body" idx="1"/>
          </p:nvPr>
        </p:nvSpPr>
        <p:spPr>
          <a:xfrm>
            <a:off x="387900" y="1407125"/>
            <a:ext cx="8368200" cy="316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First true outcomes are calculated using the formula </a:t>
            </a:r>
            <a:endParaRPr sz="1500"/>
          </a:p>
          <a:p>
            <a:pPr marL="457200" lvl="0" indent="0" algn="l" rtl="0">
              <a:spcBef>
                <a:spcPts val="1600"/>
              </a:spcBef>
              <a:spcAft>
                <a:spcPts val="0"/>
              </a:spcAft>
              <a:buNone/>
            </a:pPr>
            <a:r>
              <a:rPr lang="en" sz="1700"/>
              <a:t> </a:t>
            </a:r>
            <a:endParaRPr sz="1700"/>
          </a:p>
          <a:p>
            <a:pPr marL="457200" lvl="0" indent="-323850" algn="l" rtl="0">
              <a:spcBef>
                <a:spcPts val="1600"/>
              </a:spcBef>
              <a:spcAft>
                <a:spcPts val="0"/>
              </a:spcAft>
              <a:buSzPts val="1500"/>
              <a:buChar char="●"/>
            </a:pPr>
            <a:r>
              <a:rPr lang="en" sz="1500"/>
              <a:t>If rj &gt;0 then we will long the stock or bull the stock , else short or bear the stock.</a:t>
            </a:r>
            <a:endParaRPr sz="1500"/>
          </a:p>
          <a:p>
            <a:pPr marL="457200" lvl="0" indent="-323850" algn="l" rtl="0">
              <a:spcBef>
                <a:spcPts val="0"/>
              </a:spcBef>
              <a:spcAft>
                <a:spcPts val="0"/>
              </a:spcAft>
              <a:buSzPts val="1500"/>
              <a:buChar char="●"/>
            </a:pPr>
            <a:r>
              <a:rPr lang="en" sz="1500"/>
              <a:t>After this predicted outcomes are calculated on the basis of combined indicator.</a:t>
            </a:r>
            <a:endParaRPr sz="1500"/>
          </a:p>
          <a:p>
            <a:pPr marL="457200" lvl="0" indent="-323850" algn="l" rtl="0">
              <a:spcBef>
                <a:spcPts val="0"/>
              </a:spcBef>
              <a:spcAft>
                <a:spcPts val="0"/>
              </a:spcAft>
              <a:buSzPts val="1500"/>
              <a:buChar char="●"/>
            </a:pPr>
            <a:r>
              <a:rPr lang="en" sz="1500"/>
              <a:t>We have used simple moving average over a period of 10 days to predict the outcomes.</a:t>
            </a:r>
            <a:endParaRPr sz="1500"/>
          </a:p>
          <a:p>
            <a:pPr marL="457200" lvl="0" indent="-323850" algn="l" rtl="0">
              <a:spcBef>
                <a:spcPts val="0"/>
              </a:spcBef>
              <a:spcAft>
                <a:spcPts val="0"/>
              </a:spcAft>
              <a:buSzPts val="1500"/>
              <a:buChar char="●"/>
            </a:pPr>
            <a:r>
              <a:rPr lang="en" sz="1500"/>
              <a:t>If the current new indicator value is greater than the average new indicator value then we will long/bull the stock else short/bear the stock.</a:t>
            </a:r>
            <a:endParaRPr sz="1500"/>
          </a:p>
          <a:p>
            <a:pPr marL="457200" lvl="0" indent="-323850" algn="l" rtl="0">
              <a:spcBef>
                <a:spcPts val="0"/>
              </a:spcBef>
              <a:spcAft>
                <a:spcPts val="0"/>
              </a:spcAft>
              <a:buSzPts val="1500"/>
              <a:buChar char="●"/>
            </a:pPr>
            <a:r>
              <a:rPr lang="en" sz="1500"/>
              <a:t>From this method we achieved the accuracy of 59.84 percentage.</a:t>
            </a:r>
            <a:endParaRPr sz="1500"/>
          </a:p>
        </p:txBody>
      </p:sp>
      <p:pic>
        <p:nvPicPr>
          <p:cNvPr id="150" name="Google Shape;150;p24"/>
          <p:cNvPicPr preferRelativeResize="0"/>
          <p:nvPr/>
        </p:nvPicPr>
        <p:blipFill>
          <a:blip r:embed="rId3">
            <a:alphaModFix/>
          </a:blip>
          <a:stretch>
            <a:fillRect/>
          </a:stretch>
        </p:blipFill>
        <p:spPr>
          <a:xfrm>
            <a:off x="2928938" y="1836600"/>
            <a:ext cx="3286125" cy="60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a:spLocks noGrp="1"/>
          </p:cNvSpPr>
          <p:nvPr>
            <p:ph type="title" idx="4294967295"/>
          </p:nvPr>
        </p:nvSpPr>
        <p:spPr>
          <a:xfrm>
            <a:off x="311700" y="372500"/>
            <a:ext cx="8520600" cy="160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a:solidFill>
                  <a:schemeClr val="accent1"/>
                </a:solidFill>
              </a:rPr>
              <a:t>Thanks</a:t>
            </a:r>
            <a:endParaRPr sz="4100">
              <a:solidFill>
                <a:schemeClr val="accent1"/>
              </a:solidFill>
            </a:endParaRPr>
          </a:p>
        </p:txBody>
      </p:sp>
      <p:sp>
        <p:nvSpPr>
          <p:cNvPr id="157" name="Google Shape;157;p25"/>
          <p:cNvSpPr txBox="1">
            <a:spLocks noGrp="1"/>
          </p:cNvSpPr>
          <p:nvPr>
            <p:ph type="body" idx="4294967295"/>
          </p:nvPr>
        </p:nvSpPr>
        <p:spPr>
          <a:xfrm>
            <a:off x="320250" y="3187950"/>
            <a:ext cx="8520600" cy="16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hlink"/>
                </a:solidFill>
                <a:hlinkClick r:id="rId3"/>
              </a:rPr>
              <a:t>https://www.investopedia.com/</a:t>
            </a:r>
            <a:endParaRPr/>
          </a:p>
          <a:p>
            <a:pPr marL="0" lvl="0" indent="0" algn="l" rtl="0">
              <a:spcBef>
                <a:spcPts val="1600"/>
              </a:spcBef>
              <a:spcAft>
                <a:spcPts val="1600"/>
              </a:spcAft>
              <a:buNone/>
            </a:pPr>
            <a:r>
              <a:rPr lang="en" sz="1600" u="sng">
                <a:solidFill>
                  <a:schemeClr val="hlink"/>
                </a:solidFill>
                <a:hlinkClick r:id="rId4"/>
              </a:rPr>
              <a:t>https://finance.yahoo.com/</a:t>
            </a:r>
            <a:endParaRPr sz="1600"/>
          </a:p>
        </p:txBody>
      </p:sp>
      <p:sp>
        <p:nvSpPr>
          <p:cNvPr id="158" name="Google Shape;158;p25"/>
          <p:cNvSpPr txBox="1"/>
          <p:nvPr/>
        </p:nvSpPr>
        <p:spPr>
          <a:xfrm>
            <a:off x="311700" y="2635425"/>
            <a:ext cx="3683400" cy="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Roboto"/>
                <a:ea typeface="Roboto"/>
                <a:cs typeface="Roboto"/>
                <a:sym typeface="Roboto"/>
              </a:rPr>
              <a:t>References</a:t>
            </a:r>
            <a:endParaRPr sz="24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None/>
            </a:pPr>
            <a:r>
              <a:rPr lang="en"/>
              <a:t>Company: Reliance</a:t>
            </a:r>
            <a:endParaRPr/>
          </a:p>
          <a:p>
            <a:pPr marL="0" lvl="0" indent="0" algn="l" rtl="0">
              <a:spcBef>
                <a:spcPts val="1600"/>
              </a:spcBef>
              <a:spcAft>
                <a:spcPts val="0"/>
              </a:spcAft>
              <a:buClr>
                <a:schemeClr val="dk2"/>
              </a:buClr>
              <a:buSzPts val="1100"/>
              <a:buNone/>
            </a:pPr>
            <a:r>
              <a:rPr lang="en"/>
              <a:t>Asset: Stocks</a:t>
            </a:r>
            <a:endParaRPr/>
          </a:p>
          <a:p>
            <a:pPr marL="0" lvl="0" indent="0" algn="l" rtl="0">
              <a:spcBef>
                <a:spcPts val="1600"/>
              </a:spcBef>
              <a:spcAft>
                <a:spcPts val="1600"/>
              </a:spcAft>
              <a:buClr>
                <a:schemeClr val="dk2"/>
              </a:buClr>
              <a:buSzPts val="1100"/>
              <a:buNone/>
            </a:pPr>
            <a:r>
              <a:rPr lang="en"/>
              <a:t>Time Period: </a:t>
            </a:r>
            <a:r>
              <a:rPr lang="en" sz="1700"/>
              <a:t>1-24-2021 to 1-24-2024</a:t>
            </a:r>
            <a:endParaRPr sz="1700"/>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visualisation</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7" name="Google Shape;77;p15"/>
          <p:cNvPicPr preferRelativeResize="0"/>
          <p:nvPr/>
        </p:nvPicPr>
        <p:blipFill>
          <a:blip r:embed="rId3">
            <a:alphaModFix/>
          </a:blip>
          <a:stretch>
            <a:fillRect/>
          </a:stretch>
        </p:blipFill>
        <p:spPr>
          <a:xfrm>
            <a:off x="362600" y="1200500"/>
            <a:ext cx="8418801" cy="389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p:nvPr/>
        </p:nvSpPr>
        <p:spPr>
          <a:xfrm>
            <a:off x="0" y="0"/>
            <a:ext cx="9161100" cy="152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rPr>
              <a:t>Technical Indicators</a:t>
            </a:r>
            <a:endParaRPr>
              <a:solidFill>
                <a:schemeClr val="accent1"/>
              </a:solidFill>
            </a:endParaRPr>
          </a:p>
        </p:txBody>
      </p:sp>
      <p:sp>
        <p:nvSpPr>
          <p:cNvPr id="84" name="Google Shape;84;p16"/>
          <p:cNvSpPr txBox="1">
            <a:spLocks noGrp="1"/>
          </p:cNvSpPr>
          <p:nvPr>
            <p:ph type="body" idx="4294967295"/>
          </p:nvPr>
        </p:nvSpPr>
        <p:spPr>
          <a:xfrm>
            <a:off x="164925" y="17497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500">
                <a:solidFill>
                  <a:schemeClr val="accent5"/>
                </a:solidFill>
              </a:rPr>
              <a:t>Simple Moving Average</a:t>
            </a:r>
            <a:endParaRPr sz="1500">
              <a:solidFill>
                <a:schemeClr val="accent5"/>
              </a:solidFill>
            </a:endParaRPr>
          </a:p>
        </p:txBody>
      </p:sp>
      <p:sp>
        <p:nvSpPr>
          <p:cNvPr id="85" name="Google Shape;85;p16"/>
          <p:cNvSpPr txBox="1">
            <a:spLocks noGrp="1"/>
          </p:cNvSpPr>
          <p:nvPr>
            <p:ph type="body" idx="4294967295"/>
          </p:nvPr>
        </p:nvSpPr>
        <p:spPr>
          <a:xfrm>
            <a:off x="164925" y="2185897"/>
            <a:ext cx="2209500" cy="1521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100"/>
              <a:t>A simple moving average (SMA) is an arithmetic moving average calculated by adding recent prices and then dividing that figure by the number of time periods in the calculation average</a:t>
            </a:r>
            <a:endParaRPr sz="1100"/>
          </a:p>
        </p:txBody>
      </p:sp>
      <p:sp>
        <p:nvSpPr>
          <p:cNvPr id="86" name="Google Shape;86;p16"/>
          <p:cNvSpPr txBox="1">
            <a:spLocks noGrp="1"/>
          </p:cNvSpPr>
          <p:nvPr>
            <p:ph type="body" idx="4294967295"/>
          </p:nvPr>
        </p:nvSpPr>
        <p:spPr>
          <a:xfrm>
            <a:off x="2374559" y="17497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500">
                <a:solidFill>
                  <a:schemeClr val="accent5"/>
                </a:solidFill>
              </a:rPr>
              <a:t>Relative Strength Index</a:t>
            </a:r>
            <a:endParaRPr sz="1500">
              <a:solidFill>
                <a:schemeClr val="accent5"/>
              </a:solidFill>
            </a:endParaRPr>
          </a:p>
        </p:txBody>
      </p:sp>
      <p:sp>
        <p:nvSpPr>
          <p:cNvPr id="87" name="Google Shape;87;p16"/>
          <p:cNvSpPr txBox="1">
            <a:spLocks noGrp="1"/>
          </p:cNvSpPr>
          <p:nvPr>
            <p:ph type="body" idx="4294967295"/>
          </p:nvPr>
        </p:nvSpPr>
        <p:spPr>
          <a:xfrm>
            <a:off x="2374550" y="2185901"/>
            <a:ext cx="2209500" cy="1885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100"/>
              <a:t>The relative strength index (RSI) is a momentum indicator used in technical analysis. RSI measures the speed and magnitude of a security's recent price changes to evaluate overvalued or undervalued conditions in the price of that security.</a:t>
            </a:r>
            <a:endParaRPr sz="1100"/>
          </a:p>
        </p:txBody>
      </p:sp>
      <p:sp>
        <p:nvSpPr>
          <p:cNvPr id="88" name="Google Shape;88;p16"/>
          <p:cNvSpPr txBox="1">
            <a:spLocks noGrp="1"/>
          </p:cNvSpPr>
          <p:nvPr>
            <p:ph type="body" idx="4294967295"/>
          </p:nvPr>
        </p:nvSpPr>
        <p:spPr>
          <a:xfrm>
            <a:off x="4584180" y="17497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500">
                <a:solidFill>
                  <a:schemeClr val="accent5"/>
                </a:solidFill>
              </a:rPr>
              <a:t>Bollinger Bands</a:t>
            </a:r>
            <a:endParaRPr sz="1500">
              <a:solidFill>
                <a:schemeClr val="accent5"/>
              </a:solidFill>
            </a:endParaRPr>
          </a:p>
        </p:txBody>
      </p:sp>
      <p:sp>
        <p:nvSpPr>
          <p:cNvPr id="89" name="Google Shape;89;p16"/>
          <p:cNvSpPr txBox="1">
            <a:spLocks noGrp="1"/>
          </p:cNvSpPr>
          <p:nvPr>
            <p:ph type="body" idx="4294967295"/>
          </p:nvPr>
        </p:nvSpPr>
        <p:spPr>
          <a:xfrm>
            <a:off x="4584175" y="2185887"/>
            <a:ext cx="2288700" cy="257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100"/>
              <a:t>Bollinger Bands are composed of three lines. One of the more common calculations uses a 20-day simple moving average (SMA) for the middle band. The upper band is calculated by taking the middle band and adding twice the daily standard deviation to that amount. The lower band is calculated by taking the middle band minus two times the daily standard deviation.</a:t>
            </a:r>
            <a:endParaRPr sz="1100"/>
          </a:p>
        </p:txBody>
      </p:sp>
      <p:sp>
        <p:nvSpPr>
          <p:cNvPr id="90" name="Google Shape;90;p16"/>
          <p:cNvSpPr txBox="1">
            <a:spLocks noGrp="1"/>
          </p:cNvSpPr>
          <p:nvPr>
            <p:ph type="body" idx="4294967295"/>
          </p:nvPr>
        </p:nvSpPr>
        <p:spPr>
          <a:xfrm>
            <a:off x="6793801" y="17497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500">
                <a:solidFill>
                  <a:schemeClr val="accent5"/>
                </a:solidFill>
              </a:rPr>
              <a:t>MACD</a:t>
            </a:r>
            <a:endParaRPr sz="1500">
              <a:solidFill>
                <a:schemeClr val="accent5"/>
              </a:solidFill>
            </a:endParaRPr>
          </a:p>
        </p:txBody>
      </p:sp>
      <p:sp>
        <p:nvSpPr>
          <p:cNvPr id="91" name="Google Shape;91;p16"/>
          <p:cNvSpPr txBox="1">
            <a:spLocks noGrp="1"/>
          </p:cNvSpPr>
          <p:nvPr>
            <p:ph type="body" idx="4294967295"/>
          </p:nvPr>
        </p:nvSpPr>
        <p:spPr>
          <a:xfrm>
            <a:off x="6793800" y="2185890"/>
            <a:ext cx="2177400" cy="221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100"/>
              <a:t>Moving average convergence/divergence (MACD, or MAC-D) is a trend-following momentum indicator that shows the relationship between two exponential moving averages (EMAs) of a security’s price. The MACD line is calculated by subtracting the 26-period EMA from the 12-period EMA.</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Visualisations of the Indicators</a:t>
            </a:r>
            <a:endParaRPr/>
          </a:p>
        </p:txBody>
      </p:sp>
      <p:sp>
        <p:nvSpPr>
          <p:cNvPr id="97" name="Google Shape;97;p17"/>
          <p:cNvSpPr txBox="1">
            <a:spLocks noGrp="1"/>
          </p:cNvSpPr>
          <p:nvPr>
            <p:ph type="body" idx="1"/>
          </p:nvPr>
        </p:nvSpPr>
        <p:spPr>
          <a:xfrm>
            <a:off x="387900" y="1798475"/>
            <a:ext cx="8368200" cy="27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8" name="Google Shape;98;p17"/>
          <p:cNvSpPr txBox="1"/>
          <p:nvPr/>
        </p:nvSpPr>
        <p:spPr>
          <a:xfrm>
            <a:off x="387900" y="1341875"/>
            <a:ext cx="43227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Roboto"/>
                <a:ea typeface="Roboto"/>
                <a:cs typeface="Roboto"/>
                <a:sym typeface="Roboto"/>
              </a:rPr>
              <a:t>Simple Moving Average</a:t>
            </a:r>
            <a:endParaRPr sz="2200">
              <a:solidFill>
                <a:schemeClr val="dk1"/>
              </a:solidFill>
              <a:latin typeface="Roboto"/>
              <a:ea typeface="Roboto"/>
              <a:cs typeface="Roboto"/>
              <a:sym typeface="Roboto"/>
            </a:endParaRPr>
          </a:p>
        </p:txBody>
      </p:sp>
      <p:pic>
        <p:nvPicPr>
          <p:cNvPr id="99" name="Google Shape;99;p17"/>
          <p:cNvPicPr preferRelativeResize="0"/>
          <p:nvPr/>
        </p:nvPicPr>
        <p:blipFill>
          <a:blip r:embed="rId3">
            <a:alphaModFix/>
          </a:blip>
          <a:stretch>
            <a:fillRect/>
          </a:stretch>
        </p:blipFill>
        <p:spPr>
          <a:xfrm>
            <a:off x="387900" y="1798475"/>
            <a:ext cx="8433251" cy="322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Visualisations of the Indicators</a:t>
            </a:r>
            <a:endParaRPr/>
          </a:p>
        </p:txBody>
      </p:sp>
      <p:sp>
        <p:nvSpPr>
          <p:cNvPr id="105" name="Google Shape;105;p18"/>
          <p:cNvSpPr txBox="1">
            <a:spLocks noGrp="1"/>
          </p:cNvSpPr>
          <p:nvPr>
            <p:ph type="body" idx="1"/>
          </p:nvPr>
        </p:nvSpPr>
        <p:spPr>
          <a:xfrm>
            <a:off x="387900" y="1798475"/>
            <a:ext cx="8368200" cy="27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6" name="Google Shape;106;p18"/>
          <p:cNvSpPr txBox="1"/>
          <p:nvPr/>
        </p:nvSpPr>
        <p:spPr>
          <a:xfrm>
            <a:off x="387900" y="1341875"/>
            <a:ext cx="43227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Roboto"/>
                <a:ea typeface="Roboto"/>
                <a:cs typeface="Roboto"/>
                <a:sym typeface="Roboto"/>
              </a:rPr>
              <a:t>Relative Strength Index</a:t>
            </a:r>
            <a:endParaRPr sz="2200">
              <a:solidFill>
                <a:schemeClr val="dk1"/>
              </a:solidFill>
              <a:latin typeface="Roboto"/>
              <a:ea typeface="Roboto"/>
              <a:cs typeface="Roboto"/>
              <a:sym typeface="Roboto"/>
            </a:endParaRPr>
          </a:p>
        </p:txBody>
      </p:sp>
      <p:pic>
        <p:nvPicPr>
          <p:cNvPr id="107" name="Google Shape;107;p18"/>
          <p:cNvPicPr preferRelativeResize="0"/>
          <p:nvPr/>
        </p:nvPicPr>
        <p:blipFill>
          <a:blip r:embed="rId3">
            <a:alphaModFix/>
          </a:blip>
          <a:stretch>
            <a:fillRect/>
          </a:stretch>
        </p:blipFill>
        <p:spPr>
          <a:xfrm>
            <a:off x="387900" y="1798475"/>
            <a:ext cx="8368201" cy="326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Visualisations of the Indicators</a:t>
            </a:r>
            <a:endParaRPr/>
          </a:p>
        </p:txBody>
      </p:sp>
      <p:sp>
        <p:nvSpPr>
          <p:cNvPr id="113" name="Google Shape;113;p19"/>
          <p:cNvSpPr txBox="1">
            <a:spLocks noGrp="1"/>
          </p:cNvSpPr>
          <p:nvPr>
            <p:ph type="body" idx="1"/>
          </p:nvPr>
        </p:nvSpPr>
        <p:spPr>
          <a:xfrm>
            <a:off x="387900" y="1798475"/>
            <a:ext cx="8368200" cy="27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4" name="Google Shape;114;p19"/>
          <p:cNvSpPr txBox="1"/>
          <p:nvPr/>
        </p:nvSpPr>
        <p:spPr>
          <a:xfrm>
            <a:off x="387900" y="1341875"/>
            <a:ext cx="43227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Roboto"/>
                <a:ea typeface="Roboto"/>
                <a:cs typeface="Roboto"/>
                <a:sym typeface="Roboto"/>
              </a:rPr>
              <a:t>Bollinger Bands</a:t>
            </a:r>
            <a:endParaRPr sz="2200">
              <a:solidFill>
                <a:schemeClr val="dk1"/>
              </a:solidFill>
              <a:latin typeface="Roboto"/>
              <a:ea typeface="Roboto"/>
              <a:cs typeface="Roboto"/>
              <a:sym typeface="Roboto"/>
            </a:endParaRPr>
          </a:p>
        </p:txBody>
      </p:sp>
      <p:pic>
        <p:nvPicPr>
          <p:cNvPr id="115" name="Google Shape;115;p19"/>
          <p:cNvPicPr preferRelativeResize="0"/>
          <p:nvPr/>
        </p:nvPicPr>
        <p:blipFill>
          <a:blip r:embed="rId3">
            <a:alphaModFix/>
          </a:blip>
          <a:stretch>
            <a:fillRect/>
          </a:stretch>
        </p:blipFill>
        <p:spPr>
          <a:xfrm>
            <a:off x="387900" y="1798475"/>
            <a:ext cx="8368201" cy="312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Visualisations of the Indicators</a:t>
            </a:r>
            <a:endParaRPr/>
          </a:p>
        </p:txBody>
      </p:sp>
      <p:sp>
        <p:nvSpPr>
          <p:cNvPr id="121" name="Google Shape;121;p20"/>
          <p:cNvSpPr txBox="1">
            <a:spLocks noGrp="1"/>
          </p:cNvSpPr>
          <p:nvPr>
            <p:ph type="body" idx="1"/>
          </p:nvPr>
        </p:nvSpPr>
        <p:spPr>
          <a:xfrm>
            <a:off x="387900" y="1863850"/>
            <a:ext cx="8368200" cy="270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2" name="Google Shape;122;p20"/>
          <p:cNvSpPr txBox="1"/>
          <p:nvPr/>
        </p:nvSpPr>
        <p:spPr>
          <a:xfrm>
            <a:off x="387900" y="1341875"/>
            <a:ext cx="66282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chemeClr val="dk1"/>
                </a:solidFill>
                <a:latin typeface="Roboto"/>
                <a:ea typeface="Roboto"/>
                <a:cs typeface="Roboto"/>
                <a:sym typeface="Roboto"/>
              </a:rPr>
              <a:t>MACD (Moving Average Convergence Divergence)</a:t>
            </a:r>
            <a:endParaRPr sz="2200">
              <a:solidFill>
                <a:schemeClr val="dk1"/>
              </a:solidFill>
              <a:latin typeface="Roboto"/>
              <a:ea typeface="Roboto"/>
              <a:cs typeface="Roboto"/>
              <a:sym typeface="Roboto"/>
            </a:endParaRPr>
          </a:p>
          <a:p>
            <a:pPr marL="0" lvl="0" indent="0" algn="l" rtl="0">
              <a:spcBef>
                <a:spcPts val="0"/>
              </a:spcBef>
              <a:spcAft>
                <a:spcPts val="0"/>
              </a:spcAft>
              <a:buNone/>
            </a:pPr>
            <a:endParaRPr sz="2200">
              <a:solidFill>
                <a:schemeClr val="dk1"/>
              </a:solidFill>
              <a:latin typeface="Roboto"/>
              <a:ea typeface="Roboto"/>
              <a:cs typeface="Roboto"/>
              <a:sym typeface="Roboto"/>
            </a:endParaRPr>
          </a:p>
          <a:p>
            <a:pPr marL="0" lvl="0" indent="0" algn="l" rtl="0">
              <a:spcBef>
                <a:spcPts val="0"/>
              </a:spcBef>
              <a:spcAft>
                <a:spcPts val="0"/>
              </a:spcAft>
              <a:buNone/>
            </a:pPr>
            <a:endParaRPr sz="2200">
              <a:solidFill>
                <a:schemeClr val="dk1"/>
              </a:solidFill>
              <a:latin typeface="Roboto"/>
              <a:ea typeface="Roboto"/>
              <a:cs typeface="Roboto"/>
              <a:sym typeface="Roboto"/>
            </a:endParaRPr>
          </a:p>
        </p:txBody>
      </p:sp>
      <p:pic>
        <p:nvPicPr>
          <p:cNvPr id="123" name="Google Shape;123;p20"/>
          <p:cNvPicPr preferRelativeResize="0"/>
          <p:nvPr/>
        </p:nvPicPr>
        <p:blipFill>
          <a:blip r:embed="rId3">
            <a:alphaModFix/>
          </a:blip>
          <a:stretch>
            <a:fillRect/>
          </a:stretch>
        </p:blipFill>
        <p:spPr>
          <a:xfrm>
            <a:off x="387900" y="1863850"/>
            <a:ext cx="8368199" cy="3038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87900" y="458025"/>
            <a:ext cx="8368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Correlation Analysis</a:t>
            </a:r>
            <a:endParaRPr/>
          </a:p>
        </p:txBody>
      </p:sp>
      <p:sp>
        <p:nvSpPr>
          <p:cNvPr id="129" name="Google Shape;129;p21"/>
          <p:cNvSpPr txBox="1">
            <a:spLocks noGrp="1"/>
          </p:cNvSpPr>
          <p:nvPr>
            <p:ph type="body" idx="1"/>
          </p:nvPr>
        </p:nvSpPr>
        <p:spPr>
          <a:xfrm>
            <a:off x="387900" y="1407125"/>
            <a:ext cx="8368200" cy="316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First all the indicators are scaled using min max scaler so that they can come at equal level </a:t>
            </a:r>
            <a:endParaRPr sz="1500"/>
          </a:p>
          <a:p>
            <a:pPr marL="457200" lvl="0" indent="-323850" algn="l" rtl="0">
              <a:spcBef>
                <a:spcPts val="0"/>
              </a:spcBef>
              <a:spcAft>
                <a:spcPts val="0"/>
              </a:spcAft>
              <a:buSzPts val="1500"/>
              <a:buChar char="●"/>
            </a:pPr>
            <a:r>
              <a:rPr lang="en" sz="1500"/>
              <a:t>Now covariance matrix is calculated and visualised using heatmap.</a:t>
            </a:r>
            <a:endParaRPr sz="1500"/>
          </a:p>
          <a:p>
            <a:pPr marL="457200" lvl="0" indent="0" algn="l" rtl="0">
              <a:spcBef>
                <a:spcPts val="1600"/>
              </a:spcBef>
              <a:spcAft>
                <a:spcPts val="1600"/>
              </a:spcAft>
              <a:buNone/>
            </a:pPr>
            <a:endParaRPr/>
          </a:p>
        </p:txBody>
      </p:sp>
      <p:pic>
        <p:nvPicPr>
          <p:cNvPr id="130" name="Google Shape;130;p21"/>
          <p:cNvPicPr preferRelativeResize="0"/>
          <p:nvPr/>
        </p:nvPicPr>
        <p:blipFill>
          <a:blip r:embed="rId3">
            <a:alphaModFix/>
          </a:blip>
          <a:stretch>
            <a:fillRect/>
          </a:stretch>
        </p:blipFill>
        <p:spPr>
          <a:xfrm>
            <a:off x="643750" y="1994325"/>
            <a:ext cx="6829000" cy="30121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 Slab</vt:lpstr>
      <vt:lpstr>Roboto</vt:lpstr>
      <vt:lpstr>Marina</vt:lpstr>
      <vt:lpstr>Project 1: Technical Analysis</vt:lpstr>
      <vt:lpstr>Dataset</vt:lpstr>
      <vt:lpstr>Data visualisation</vt:lpstr>
      <vt:lpstr>Technical Indicators</vt:lpstr>
      <vt:lpstr>Visualisations of the Indicators</vt:lpstr>
      <vt:lpstr>Visualisations of the Indicators</vt:lpstr>
      <vt:lpstr>Visualisations of the Indicators</vt:lpstr>
      <vt:lpstr>Visualisations of the Indicators</vt:lpstr>
      <vt:lpstr>Correlation Analysis</vt:lpstr>
      <vt:lpstr>Combined Indicator</vt:lpstr>
      <vt:lpstr>Visualisation of the New Indicator</vt:lpstr>
      <vt:lpstr>Predictions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Technical Analysis</dc:title>
  <cp:lastModifiedBy>Harsh</cp:lastModifiedBy>
  <cp:revision>1</cp:revision>
  <dcterms:modified xsi:type="dcterms:W3CDTF">2024-06-29T10:45:09Z</dcterms:modified>
</cp:coreProperties>
</file>