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5" r:id="rId3"/>
    <p:sldId id="258" r:id="rId4"/>
    <p:sldId id="259" r:id="rId5"/>
    <p:sldId id="260" r:id="rId6"/>
    <p:sldId id="261" r:id="rId7"/>
    <p:sldId id="262" r:id="rId8"/>
    <p:sldId id="266" r:id="rId9"/>
    <p:sldId id="268" r:id="rId10"/>
    <p:sldId id="267" r:id="rId11"/>
    <p:sldId id="263" r:id="rId12"/>
    <p:sldId id="264"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57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5" name="Text 1"/>
          <p:cNvSpPr/>
          <p:nvPr/>
        </p:nvSpPr>
        <p:spPr>
          <a:xfrm>
            <a:off x="6319599" y="2438876"/>
            <a:ext cx="7477601" cy="958215"/>
          </a:xfrm>
          <a:prstGeom prst="rect">
            <a:avLst/>
          </a:prstGeom>
          <a:noFill/>
          <a:ln/>
        </p:spPr>
        <p:txBody>
          <a:bodyPr wrap="none" rtlCol="0" anchor="t"/>
          <a:lstStyle/>
          <a:p>
            <a:pPr marL="0" indent="0">
              <a:lnSpc>
                <a:spcPts val="7545"/>
              </a:lnSpc>
              <a:buNone/>
            </a:pPr>
            <a:r>
              <a:rPr lang="en-US" sz="6036" dirty="0">
                <a:solidFill>
                  <a:srgbClr val="5C4E3D"/>
                </a:solidFill>
                <a:latin typeface="Libre Baskerville" pitchFamily="34" charset="0"/>
                <a:ea typeface="Libre Baskerville" pitchFamily="34" charset="-122"/>
                <a:cs typeface="Libre Baskerville" pitchFamily="34" charset="-120"/>
              </a:rPr>
              <a:t>RED ALERT</a:t>
            </a:r>
            <a:endParaRPr lang="en-US" sz="6036" dirty="0"/>
          </a:p>
        </p:txBody>
      </p:sp>
      <p:sp>
        <p:nvSpPr>
          <p:cNvPr id="6" name="Text 2"/>
          <p:cNvSpPr/>
          <p:nvPr/>
        </p:nvSpPr>
        <p:spPr>
          <a:xfrm>
            <a:off x="6319599" y="3730347"/>
            <a:ext cx="747760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 Leverage machine learning and deep learning models to build a predictive system that uses real-time news headlines and social media data to provide users with timely alerts about potential stock price movements.</a:t>
            </a:r>
            <a:endParaRPr lang="en-US" sz="1750" dirty="0"/>
          </a:p>
        </p:txBody>
      </p:sp>
      <p:sp>
        <p:nvSpPr>
          <p:cNvPr id="7" name="Shape 3"/>
          <p:cNvSpPr/>
          <p:nvPr/>
        </p:nvSpPr>
        <p:spPr>
          <a:xfrm>
            <a:off x="6319599" y="5418534"/>
            <a:ext cx="355402" cy="355402"/>
          </a:xfrm>
          <a:prstGeom prst="roundRect">
            <a:avLst>
              <a:gd name="adj" fmla="val 25726039"/>
            </a:avLst>
          </a:prstGeom>
          <a:noFill/>
          <a:ln w="7620">
            <a:solidFill>
              <a:srgbClr val="FFFFFF"/>
            </a:solidFill>
            <a:prstDash val="solid"/>
          </a:ln>
        </p:spPr>
      </p:sp>
      <p:pic>
        <p:nvPicPr>
          <p:cNvPr id="11" name="Image 0" descr="preencoded.png">
            <a:extLst>
              <a:ext uri="{FF2B5EF4-FFF2-40B4-BE49-F238E27FC236}">
                <a16:creationId xmlns:a16="http://schemas.microsoft.com/office/drawing/2014/main" id="{34D78E82-7426-480A-8577-BE6E61A87A80}"/>
              </a:ext>
            </a:extLst>
          </p:cNvPr>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82FB093F-D926-03C8-8132-DCEA1AC693BB}"/>
              </a:ext>
            </a:extLst>
          </p:cNvPr>
          <p:cNvSpPr/>
          <p:nvPr/>
        </p:nvSpPr>
        <p:spPr>
          <a:xfrm>
            <a:off x="0" y="0"/>
            <a:ext cx="14630400" cy="8229600"/>
          </a:xfrm>
          <a:prstGeom prst="rect">
            <a:avLst/>
          </a:prstGeom>
          <a:solidFill>
            <a:srgbClr val="F7EDE9"/>
          </a:solidFill>
          <a:ln/>
        </p:spPr>
      </p:sp>
      <p:sp>
        <p:nvSpPr>
          <p:cNvPr id="3" name="Shape 1">
            <a:extLst>
              <a:ext uri="{FF2B5EF4-FFF2-40B4-BE49-F238E27FC236}">
                <a16:creationId xmlns:a16="http://schemas.microsoft.com/office/drawing/2014/main" id="{D5DB8EB8-9561-82C2-3B72-9D8DDBB9D281}"/>
              </a:ext>
            </a:extLst>
          </p:cNvPr>
          <p:cNvSpPr/>
          <p:nvPr/>
        </p:nvSpPr>
        <p:spPr>
          <a:xfrm>
            <a:off x="0" y="0"/>
            <a:ext cx="14630400" cy="8229600"/>
          </a:xfrm>
          <a:prstGeom prst="rect">
            <a:avLst/>
          </a:prstGeom>
          <a:solidFill>
            <a:srgbClr val="FFFCFA"/>
          </a:solidFill>
          <a:ln/>
        </p:spPr>
      </p:sp>
      <p:sp>
        <p:nvSpPr>
          <p:cNvPr id="5" name="Text 2">
            <a:extLst>
              <a:ext uri="{FF2B5EF4-FFF2-40B4-BE49-F238E27FC236}">
                <a16:creationId xmlns:a16="http://schemas.microsoft.com/office/drawing/2014/main" id="{1C6069A1-B680-4335-97FD-FFA461F5802A}"/>
              </a:ext>
            </a:extLst>
          </p:cNvPr>
          <p:cNvSpPr/>
          <p:nvPr/>
        </p:nvSpPr>
        <p:spPr>
          <a:xfrm>
            <a:off x="833200" y="692222"/>
            <a:ext cx="8816410"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The Future of Informed Investing</a:t>
            </a:r>
            <a:endParaRPr lang="en-US" sz="4374" dirty="0"/>
          </a:p>
        </p:txBody>
      </p:sp>
      <p:sp>
        <p:nvSpPr>
          <p:cNvPr id="6" name="Text 3">
            <a:extLst>
              <a:ext uri="{FF2B5EF4-FFF2-40B4-BE49-F238E27FC236}">
                <a16:creationId xmlns:a16="http://schemas.microsoft.com/office/drawing/2014/main" id="{1E9BE721-5628-FEF1-2F19-E99A0471FCF1}"/>
              </a:ext>
            </a:extLst>
          </p:cNvPr>
          <p:cNvSpPr/>
          <p:nvPr/>
        </p:nvSpPr>
        <p:spPr>
          <a:xfrm>
            <a:off x="833200" y="2331401"/>
            <a:ext cx="12506283" cy="4026368"/>
          </a:xfrm>
          <a:prstGeom prst="rect">
            <a:avLst/>
          </a:prstGeom>
          <a:noFill/>
          <a:ln/>
        </p:spPr>
        <p:txBody>
          <a:bodyPr wrap="square" rtlCol="0" anchor="t"/>
          <a:lstStyle/>
          <a:p>
            <a:pPr algn="l"/>
            <a:r>
              <a:rPr lang="en-US" sz="2400" b="1" i="0" dirty="0">
                <a:solidFill>
                  <a:srgbClr val="0D0D0D"/>
                </a:solidFill>
                <a:effectLst/>
                <a:highlight>
                  <a:srgbClr val="FFFFFF"/>
                </a:highlight>
                <a:latin typeface="Söhne"/>
              </a:rPr>
              <a:t>Empowering Investors</a:t>
            </a:r>
          </a:p>
          <a:p>
            <a:pPr algn="l"/>
            <a:endParaRPr lang="en-US" sz="2400" b="1" i="0" dirty="0">
              <a:solidFill>
                <a:srgbClr val="0D0D0D"/>
              </a:solidFill>
              <a:effectLst/>
              <a:highlight>
                <a:srgbClr val="FFFFFF"/>
              </a:highlight>
              <a:latin typeface="Söhne"/>
            </a:endParaRPr>
          </a:p>
          <a:p>
            <a:pPr algn="l">
              <a:buFont typeface="Arial" panose="020B0604020202020204" pitchFamily="34" charset="0"/>
              <a:buChar char="•"/>
            </a:pPr>
            <a:r>
              <a:rPr lang="en-US" sz="2400" b="1" i="0" dirty="0">
                <a:solidFill>
                  <a:srgbClr val="0D0D0D"/>
                </a:solidFill>
                <a:effectLst/>
                <a:highlight>
                  <a:srgbClr val="FFFFFF"/>
                </a:highlight>
                <a:latin typeface="Söhne"/>
              </a:rPr>
              <a:t> Knowledge Base</a:t>
            </a:r>
            <a:r>
              <a:rPr lang="en-US" sz="2400" b="0" i="0" dirty="0">
                <a:solidFill>
                  <a:srgbClr val="0D0D0D"/>
                </a:solidFill>
                <a:effectLst/>
                <a:highlight>
                  <a:srgbClr val="FFFFFF"/>
                </a:highlight>
                <a:latin typeface="Söhne"/>
              </a:rPr>
              <a:t>: Access educational resources and expert insights to enhance your investment skills.</a:t>
            </a:r>
          </a:p>
          <a:p>
            <a:pPr algn="l">
              <a:buFont typeface="Arial" panose="020B0604020202020204" pitchFamily="34" charset="0"/>
              <a:buChar char="•"/>
            </a:pPr>
            <a:endParaRPr lang="en-US" sz="2400" b="0" i="0" dirty="0">
              <a:solidFill>
                <a:srgbClr val="0D0D0D"/>
              </a:solidFill>
              <a:effectLst/>
              <a:highlight>
                <a:srgbClr val="FFFFFF"/>
              </a:highlight>
              <a:latin typeface="Söhne"/>
            </a:endParaRPr>
          </a:p>
          <a:p>
            <a:pPr algn="l">
              <a:buFont typeface="Arial" panose="020B0604020202020204" pitchFamily="34" charset="0"/>
              <a:buChar char="•"/>
            </a:pPr>
            <a:r>
              <a:rPr lang="en-US" sz="2400" b="1" i="0" dirty="0">
                <a:solidFill>
                  <a:srgbClr val="0D0D0D"/>
                </a:solidFill>
                <a:effectLst/>
                <a:highlight>
                  <a:srgbClr val="FFFFFF"/>
                </a:highlight>
                <a:latin typeface="Söhne"/>
              </a:rPr>
              <a:t> Community Engagement</a:t>
            </a:r>
            <a:r>
              <a:rPr lang="en-US" sz="2400" b="0" i="0" dirty="0">
                <a:solidFill>
                  <a:srgbClr val="0D0D0D"/>
                </a:solidFill>
                <a:effectLst/>
                <a:highlight>
                  <a:srgbClr val="FFFFFF"/>
                </a:highlight>
                <a:latin typeface="Söhne"/>
              </a:rPr>
              <a:t>: Connect with a vibrant investor community to share ideas and learn collaboratively.</a:t>
            </a:r>
          </a:p>
          <a:p>
            <a:pPr algn="l">
              <a:buFont typeface="Arial" panose="020B0604020202020204" pitchFamily="34" charset="0"/>
              <a:buChar char="•"/>
            </a:pPr>
            <a:endParaRPr lang="en-US" sz="2400" b="0" i="0" dirty="0">
              <a:solidFill>
                <a:srgbClr val="0D0D0D"/>
              </a:solidFill>
              <a:effectLst/>
              <a:highlight>
                <a:srgbClr val="FFFFFF"/>
              </a:highlight>
              <a:latin typeface="Söhne"/>
            </a:endParaRPr>
          </a:p>
          <a:p>
            <a:pPr algn="l">
              <a:buFont typeface="Arial" panose="020B0604020202020204" pitchFamily="34" charset="0"/>
              <a:buChar char="•"/>
            </a:pPr>
            <a:r>
              <a:rPr lang="en-US" sz="2400" b="1" i="0" dirty="0">
                <a:solidFill>
                  <a:srgbClr val="0D0D0D"/>
                </a:solidFill>
                <a:effectLst/>
                <a:highlight>
                  <a:srgbClr val="FFFFFF"/>
                </a:highlight>
                <a:latin typeface="Söhne"/>
              </a:rPr>
              <a:t> Transparent &amp; Trustworthy</a:t>
            </a:r>
            <a:r>
              <a:rPr lang="en-US" sz="2400" b="0" i="0" dirty="0">
                <a:solidFill>
                  <a:srgbClr val="0D0D0D"/>
                </a:solidFill>
                <a:effectLst/>
                <a:highlight>
                  <a:srgbClr val="FFFFFF"/>
                </a:highlight>
                <a:latin typeface="Söhne"/>
              </a:rPr>
              <a:t>: Benefit from our commitment to data integrity, user privacy, and transparent reporting.</a:t>
            </a:r>
          </a:p>
        </p:txBody>
      </p:sp>
    </p:spTree>
    <p:extLst>
      <p:ext uri="{BB962C8B-B14F-4D97-AF65-F5344CB8AC3E}">
        <p14:creationId xmlns:p14="http://schemas.microsoft.com/office/powerpoint/2010/main" val="46365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2666"/>
            <a:ext cx="14630400" cy="8229600"/>
          </a:xfrm>
          <a:prstGeom prst="rect">
            <a:avLst/>
          </a:prstGeom>
          <a:solidFill>
            <a:srgbClr val="FFFDFA"/>
          </a:solidFill>
          <a:ln/>
        </p:spPr>
      </p:sp>
      <p:sp>
        <p:nvSpPr>
          <p:cNvPr id="5" name="Text 1"/>
          <p:cNvSpPr/>
          <p:nvPr/>
        </p:nvSpPr>
        <p:spPr>
          <a:xfrm>
            <a:off x="419549" y="987449"/>
            <a:ext cx="13377652"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Conclusion and Future Improvements</a:t>
            </a:r>
            <a:endParaRPr lang="en-US" sz="4374" dirty="0"/>
          </a:p>
        </p:txBody>
      </p:sp>
      <p:pic>
        <p:nvPicPr>
          <p:cNvPr id="6" name="Image 2" descr="preencoded.png"/>
          <p:cNvPicPr>
            <a:picLocks noChangeAspect="1"/>
          </p:cNvPicPr>
          <p:nvPr/>
        </p:nvPicPr>
        <p:blipFill>
          <a:blip r:embed="rId4"/>
          <a:stretch>
            <a:fillRect/>
          </a:stretch>
        </p:blipFill>
        <p:spPr>
          <a:xfrm>
            <a:off x="682592" y="2863202"/>
            <a:ext cx="1110972" cy="1777484"/>
          </a:xfrm>
          <a:prstGeom prst="rect">
            <a:avLst/>
          </a:prstGeom>
        </p:spPr>
      </p:pic>
      <p:sp>
        <p:nvSpPr>
          <p:cNvPr id="7" name="Text 2"/>
          <p:cNvSpPr/>
          <p:nvPr/>
        </p:nvSpPr>
        <p:spPr>
          <a:xfrm>
            <a:off x="2242970" y="3008908"/>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Predictive Power</a:t>
            </a:r>
            <a:endParaRPr lang="en-US" sz="2187" dirty="0"/>
          </a:p>
        </p:txBody>
      </p:sp>
      <p:sp>
        <p:nvSpPr>
          <p:cNvPr id="8" name="Text 3"/>
          <p:cNvSpPr/>
          <p:nvPr/>
        </p:nvSpPr>
        <p:spPr>
          <a:xfrm>
            <a:off x="2242970" y="3631616"/>
            <a:ext cx="7862173" cy="710803"/>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The Red Alert has demonstrated the power of leveraging news to predict stock price movements.</a:t>
            </a:r>
            <a:endParaRPr lang="en-US" sz="1750" dirty="0"/>
          </a:p>
        </p:txBody>
      </p:sp>
      <p:pic>
        <p:nvPicPr>
          <p:cNvPr id="9" name="Image 3" descr="preencoded.png"/>
          <p:cNvPicPr>
            <a:picLocks noChangeAspect="1"/>
          </p:cNvPicPr>
          <p:nvPr/>
        </p:nvPicPr>
        <p:blipFill>
          <a:blip r:embed="rId5"/>
          <a:stretch>
            <a:fillRect/>
          </a:stretch>
        </p:blipFill>
        <p:spPr>
          <a:xfrm>
            <a:off x="682592" y="5008911"/>
            <a:ext cx="1110972" cy="1990963"/>
          </a:xfrm>
          <a:prstGeom prst="rect">
            <a:avLst/>
          </a:prstGeom>
        </p:spPr>
      </p:pic>
      <p:sp>
        <p:nvSpPr>
          <p:cNvPr id="10" name="Text 4"/>
          <p:cNvSpPr/>
          <p:nvPr/>
        </p:nvSpPr>
        <p:spPr>
          <a:xfrm>
            <a:off x="2242970" y="5148726"/>
            <a:ext cx="343793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Continuous Refinement</a:t>
            </a:r>
            <a:endParaRPr lang="en-US" sz="2187" dirty="0"/>
          </a:p>
        </p:txBody>
      </p:sp>
      <p:sp>
        <p:nvSpPr>
          <p:cNvPr id="11" name="Text 5"/>
          <p:cNvSpPr/>
          <p:nvPr/>
        </p:nvSpPr>
        <p:spPr>
          <a:xfrm>
            <a:off x="2255912" y="5646926"/>
            <a:ext cx="7862173" cy="1066205"/>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By continually refining the machine learning models and incorporating new data sources, the system can provide even more accurate and timely alerts for users.</a:t>
            </a:r>
            <a:endParaRPr lang="en-US" sz="1750" dirty="0"/>
          </a:p>
        </p:txBody>
      </p:sp>
      <p:pic>
        <p:nvPicPr>
          <p:cNvPr id="4098" name="Picture 2">
            <a:extLst>
              <a:ext uri="{FF2B5EF4-FFF2-40B4-BE49-F238E27FC236}">
                <a16:creationId xmlns:a16="http://schemas.microsoft.com/office/drawing/2014/main" id="{AF49ED9E-EDF5-B785-E62C-FDFF9A4BA8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1165" y="2881446"/>
            <a:ext cx="4284233" cy="2249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Shape 1"/>
          <p:cNvSpPr/>
          <p:nvPr/>
        </p:nvSpPr>
        <p:spPr>
          <a:xfrm>
            <a:off x="0" y="0"/>
            <a:ext cx="14630400" cy="2777490"/>
          </a:xfrm>
          <a:prstGeom prst="rect">
            <a:avLst/>
          </a:prstGeom>
          <a:solidFill>
            <a:srgbClr val="E5E0DF"/>
          </a:solidFill>
          <a:ln/>
        </p:spPr>
      </p:sp>
      <p:pic>
        <p:nvPicPr>
          <p:cNvPr id="6" name="Image 2" descr="preencoded.png"/>
          <p:cNvPicPr>
            <a:picLocks noChangeAspect="1"/>
          </p:cNvPicPr>
          <p:nvPr/>
        </p:nvPicPr>
        <p:blipFill>
          <a:blip r:embed="rId4"/>
          <a:stretch>
            <a:fillRect/>
          </a:stretch>
        </p:blipFill>
        <p:spPr>
          <a:xfrm>
            <a:off x="0" y="0"/>
            <a:ext cx="14630400" cy="2777490"/>
          </a:xfrm>
          <a:prstGeom prst="rect">
            <a:avLst/>
          </a:prstGeom>
        </p:spPr>
      </p:pic>
      <p:sp>
        <p:nvSpPr>
          <p:cNvPr id="7" name="Text 2"/>
          <p:cNvSpPr/>
          <p:nvPr/>
        </p:nvSpPr>
        <p:spPr>
          <a:xfrm>
            <a:off x="1844355" y="4114800"/>
            <a:ext cx="5554980" cy="694373"/>
          </a:xfrm>
          <a:prstGeom prst="rect">
            <a:avLst/>
          </a:prstGeom>
          <a:noFill/>
          <a:ln/>
        </p:spPr>
        <p:txBody>
          <a:bodyPr wrap="none" rtlCol="0" anchor="t"/>
          <a:lstStyle/>
          <a:p>
            <a:pPr marL="0" indent="0">
              <a:lnSpc>
                <a:spcPts val="5468"/>
              </a:lnSpc>
              <a:buNone/>
            </a:pPr>
            <a:r>
              <a:rPr lang="en-US" sz="4374" dirty="0"/>
              <a:t>Q/A</a:t>
            </a:r>
          </a:p>
          <a:p>
            <a:pPr marL="0" indent="0">
              <a:lnSpc>
                <a:spcPts val="5468"/>
              </a:lnSpc>
              <a:buNone/>
            </a:pPr>
            <a:endParaRPr lang="en-US" sz="437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76E1AEFC-E6E3-1081-D02E-6B5E247ADB6F}"/>
              </a:ext>
            </a:extLst>
          </p:cNvPr>
          <p:cNvPicPr>
            <a:picLocks noChangeAspect="1"/>
          </p:cNvPicPr>
          <p:nvPr/>
        </p:nvPicPr>
        <p:blipFill>
          <a:blip r:embed="rId2"/>
          <a:stretch>
            <a:fillRect/>
          </a:stretch>
        </p:blipFill>
        <p:spPr>
          <a:xfrm>
            <a:off x="0" y="0"/>
            <a:ext cx="14630400" cy="8229600"/>
          </a:xfrm>
          <a:prstGeom prst="rect">
            <a:avLst/>
          </a:prstGeom>
        </p:spPr>
      </p:pic>
      <p:sp>
        <p:nvSpPr>
          <p:cNvPr id="6" name="Shape 0">
            <a:extLst>
              <a:ext uri="{FF2B5EF4-FFF2-40B4-BE49-F238E27FC236}">
                <a16:creationId xmlns:a16="http://schemas.microsoft.com/office/drawing/2014/main" id="{84C47F05-47A2-380D-594B-08B34E3FD6D3}"/>
              </a:ext>
            </a:extLst>
          </p:cNvPr>
          <p:cNvSpPr/>
          <p:nvPr/>
        </p:nvSpPr>
        <p:spPr>
          <a:xfrm>
            <a:off x="0" y="0"/>
            <a:ext cx="14630400" cy="8229600"/>
          </a:xfrm>
          <a:prstGeom prst="rect">
            <a:avLst/>
          </a:prstGeom>
          <a:solidFill>
            <a:srgbClr val="FFFDFA"/>
          </a:solidFill>
          <a:ln/>
        </p:spPr>
      </p:sp>
      <p:sp>
        <p:nvSpPr>
          <p:cNvPr id="8" name="Text 1">
            <a:extLst>
              <a:ext uri="{FF2B5EF4-FFF2-40B4-BE49-F238E27FC236}">
                <a16:creationId xmlns:a16="http://schemas.microsoft.com/office/drawing/2014/main" id="{7C55F788-DAAB-63AF-7BC4-7D0E0710BC83}"/>
              </a:ext>
            </a:extLst>
          </p:cNvPr>
          <p:cNvSpPr/>
          <p:nvPr/>
        </p:nvSpPr>
        <p:spPr>
          <a:xfrm>
            <a:off x="833199" y="666975"/>
            <a:ext cx="13033408" cy="2334410"/>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Leveraging News and Social Media Data to Predict Stock Price Movements</a:t>
            </a:r>
            <a:endParaRPr lang="en-US" sz="4374" dirty="0"/>
          </a:p>
        </p:txBody>
      </p:sp>
      <p:sp>
        <p:nvSpPr>
          <p:cNvPr id="16" name="Shape 2">
            <a:extLst>
              <a:ext uri="{FF2B5EF4-FFF2-40B4-BE49-F238E27FC236}">
                <a16:creationId xmlns:a16="http://schemas.microsoft.com/office/drawing/2014/main" id="{4EF2CAF7-04AB-9990-E07E-690F68D04E54}"/>
              </a:ext>
            </a:extLst>
          </p:cNvPr>
          <p:cNvSpPr/>
          <p:nvPr/>
        </p:nvSpPr>
        <p:spPr>
          <a:xfrm>
            <a:off x="902605" y="2614507"/>
            <a:ext cx="12964002" cy="1643350"/>
          </a:xfrm>
          <a:prstGeom prst="roundRect">
            <a:avLst>
              <a:gd name="adj" fmla="val 3680"/>
            </a:avLst>
          </a:prstGeom>
          <a:solidFill>
            <a:srgbClr val="F7EDD4"/>
          </a:solidFill>
          <a:ln w="7620">
            <a:solidFill>
              <a:srgbClr val="DDD3BA"/>
            </a:solidFill>
            <a:prstDash val="solid"/>
          </a:ln>
        </p:spPr>
      </p:sp>
      <p:sp>
        <p:nvSpPr>
          <p:cNvPr id="17" name="Text 3">
            <a:extLst>
              <a:ext uri="{FF2B5EF4-FFF2-40B4-BE49-F238E27FC236}">
                <a16:creationId xmlns:a16="http://schemas.microsoft.com/office/drawing/2014/main" id="{61A0E69A-ABFE-901A-00ED-A214E97F4A2D}"/>
              </a:ext>
            </a:extLst>
          </p:cNvPr>
          <p:cNvSpPr/>
          <p:nvPr/>
        </p:nvSpPr>
        <p:spPr>
          <a:xfrm>
            <a:off x="1070609" y="2835712"/>
            <a:ext cx="9940235"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Uncover Market Insights</a:t>
            </a:r>
            <a:endParaRPr lang="en-US" sz="2187" dirty="0"/>
          </a:p>
        </p:txBody>
      </p:sp>
      <p:sp>
        <p:nvSpPr>
          <p:cNvPr id="18" name="Text 4">
            <a:extLst>
              <a:ext uri="{FF2B5EF4-FFF2-40B4-BE49-F238E27FC236}">
                <a16:creationId xmlns:a16="http://schemas.microsoft.com/office/drawing/2014/main" id="{64C3DD48-18FC-3D3B-173E-986CBF806A4A}"/>
              </a:ext>
            </a:extLst>
          </p:cNvPr>
          <p:cNvSpPr/>
          <p:nvPr/>
        </p:nvSpPr>
        <p:spPr>
          <a:xfrm>
            <a:off x="1070609" y="3316129"/>
            <a:ext cx="11652276" cy="1074803"/>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News headlines and social media discussions can reveal valuable insights into investor sentiment, industry trends, and potential stock price drivers.</a:t>
            </a:r>
            <a:endParaRPr lang="en-US" sz="1750" dirty="0"/>
          </a:p>
        </p:txBody>
      </p:sp>
      <p:sp>
        <p:nvSpPr>
          <p:cNvPr id="19" name="Shape 5">
            <a:extLst>
              <a:ext uri="{FF2B5EF4-FFF2-40B4-BE49-F238E27FC236}">
                <a16:creationId xmlns:a16="http://schemas.microsoft.com/office/drawing/2014/main" id="{7CB54DAF-A044-5169-9F69-CE59CF2DC085}"/>
              </a:ext>
            </a:extLst>
          </p:cNvPr>
          <p:cNvSpPr/>
          <p:nvPr/>
        </p:nvSpPr>
        <p:spPr>
          <a:xfrm>
            <a:off x="902606" y="5184957"/>
            <a:ext cx="12964002" cy="1643350"/>
          </a:xfrm>
          <a:prstGeom prst="roundRect">
            <a:avLst>
              <a:gd name="adj" fmla="val 3680"/>
            </a:avLst>
          </a:prstGeom>
          <a:solidFill>
            <a:srgbClr val="F7EDD4"/>
          </a:solidFill>
          <a:ln w="7620">
            <a:solidFill>
              <a:srgbClr val="DDD3BA"/>
            </a:solidFill>
            <a:prstDash val="solid"/>
          </a:ln>
        </p:spPr>
      </p:sp>
      <p:sp>
        <p:nvSpPr>
          <p:cNvPr id="20" name="Text 6">
            <a:extLst>
              <a:ext uri="{FF2B5EF4-FFF2-40B4-BE49-F238E27FC236}">
                <a16:creationId xmlns:a16="http://schemas.microsoft.com/office/drawing/2014/main" id="{CA60C309-1CB9-6033-D7F5-54E2B63CC551}"/>
              </a:ext>
            </a:extLst>
          </p:cNvPr>
          <p:cNvSpPr/>
          <p:nvPr/>
        </p:nvSpPr>
        <p:spPr>
          <a:xfrm>
            <a:off x="1132395" y="5360960"/>
            <a:ext cx="4709007" cy="416561"/>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Identify Early Signals</a:t>
            </a:r>
            <a:endParaRPr lang="en-US" sz="2187" dirty="0"/>
          </a:p>
        </p:txBody>
      </p:sp>
      <p:sp>
        <p:nvSpPr>
          <p:cNvPr id="21" name="Text 7">
            <a:extLst>
              <a:ext uri="{FF2B5EF4-FFF2-40B4-BE49-F238E27FC236}">
                <a16:creationId xmlns:a16="http://schemas.microsoft.com/office/drawing/2014/main" id="{B078F573-E504-8A15-2CC6-D93DAEC26049}"/>
              </a:ext>
            </a:extLst>
          </p:cNvPr>
          <p:cNvSpPr/>
          <p:nvPr/>
        </p:nvSpPr>
        <p:spPr>
          <a:xfrm>
            <a:off x="1132396" y="5841377"/>
            <a:ext cx="11652276" cy="923074"/>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By analyzing real-time data, the Stock Notifier can detect early signals of impending stock price changes, allowing users to make informed decisions.</a:t>
            </a:r>
            <a:endParaRPr lang="en-US" sz="1750" dirty="0"/>
          </a:p>
        </p:txBody>
      </p:sp>
    </p:spTree>
    <p:extLst>
      <p:ext uri="{BB962C8B-B14F-4D97-AF65-F5344CB8AC3E}">
        <p14:creationId xmlns:p14="http://schemas.microsoft.com/office/powerpoint/2010/main" val="136276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FFFDFA"/>
          </a:solidFill>
          <a:ln/>
        </p:spPr>
      </p:sp>
      <p:pic>
        <p:nvPicPr>
          <p:cNvPr id="4" name="Image 1" descr="preencoded.png"/>
          <p:cNvPicPr>
            <a:picLocks noChangeAspect="1"/>
          </p:cNvPicPr>
          <p:nvPr/>
        </p:nvPicPr>
        <p:blipFill>
          <a:blip r:embed="rId4"/>
          <a:stretch>
            <a:fillRect/>
          </a:stretch>
        </p:blipFill>
        <p:spPr>
          <a:xfrm>
            <a:off x="0" y="0"/>
            <a:ext cx="14630400" cy="2350770"/>
          </a:xfrm>
          <a:prstGeom prst="rect">
            <a:avLst/>
          </a:prstGeom>
        </p:spPr>
      </p:pic>
      <p:sp>
        <p:nvSpPr>
          <p:cNvPr id="5" name="Text 1"/>
          <p:cNvSpPr/>
          <p:nvPr/>
        </p:nvSpPr>
        <p:spPr>
          <a:xfrm>
            <a:off x="2848570" y="2867858"/>
            <a:ext cx="4701659" cy="587693"/>
          </a:xfrm>
          <a:prstGeom prst="rect">
            <a:avLst/>
          </a:prstGeom>
          <a:noFill/>
          <a:ln/>
        </p:spPr>
        <p:txBody>
          <a:bodyPr wrap="none" rtlCol="0" anchor="t"/>
          <a:lstStyle/>
          <a:p>
            <a:pPr marL="0" indent="0">
              <a:lnSpc>
                <a:spcPts val="4628"/>
              </a:lnSpc>
              <a:buNone/>
            </a:pPr>
            <a:r>
              <a:rPr lang="en-US" sz="3702" dirty="0">
                <a:solidFill>
                  <a:srgbClr val="5C4E3D"/>
                </a:solidFill>
                <a:latin typeface="Libre Baskerville" pitchFamily="34" charset="0"/>
                <a:ea typeface="Libre Baskerville" pitchFamily="34" charset="-122"/>
                <a:cs typeface="Libre Baskerville" pitchFamily="34" charset="-120"/>
              </a:rPr>
              <a:t>Data Collection</a:t>
            </a:r>
            <a:endParaRPr lang="en-US" sz="3702" dirty="0"/>
          </a:p>
        </p:txBody>
      </p:sp>
      <p:sp>
        <p:nvSpPr>
          <p:cNvPr id="6" name="Shape 2"/>
          <p:cNvSpPr/>
          <p:nvPr/>
        </p:nvSpPr>
        <p:spPr>
          <a:xfrm>
            <a:off x="7296388" y="3737610"/>
            <a:ext cx="37505" cy="3976688"/>
          </a:xfrm>
          <a:prstGeom prst="roundRect">
            <a:avLst>
              <a:gd name="adj" fmla="val 225652"/>
            </a:avLst>
          </a:prstGeom>
          <a:solidFill>
            <a:srgbClr val="DDD3BA"/>
          </a:solidFill>
          <a:ln/>
        </p:spPr>
      </p:sp>
      <p:sp>
        <p:nvSpPr>
          <p:cNvPr id="7" name="Shape 3"/>
          <p:cNvSpPr/>
          <p:nvPr/>
        </p:nvSpPr>
        <p:spPr>
          <a:xfrm>
            <a:off x="6445329" y="4077355"/>
            <a:ext cx="658178" cy="37505"/>
          </a:xfrm>
          <a:prstGeom prst="roundRect">
            <a:avLst>
              <a:gd name="adj" fmla="val 225652"/>
            </a:avLst>
          </a:prstGeom>
          <a:solidFill>
            <a:srgbClr val="DDD3BA"/>
          </a:solidFill>
          <a:ln/>
        </p:spPr>
      </p:sp>
      <p:sp>
        <p:nvSpPr>
          <p:cNvPr id="8" name="Shape 4"/>
          <p:cNvSpPr/>
          <p:nvPr/>
        </p:nvSpPr>
        <p:spPr>
          <a:xfrm>
            <a:off x="7103507" y="3884533"/>
            <a:ext cx="423148" cy="423148"/>
          </a:xfrm>
          <a:prstGeom prst="roundRect">
            <a:avLst>
              <a:gd name="adj" fmla="val 20000"/>
            </a:avLst>
          </a:prstGeom>
          <a:solidFill>
            <a:srgbClr val="F7EDD4"/>
          </a:solidFill>
          <a:ln w="7620">
            <a:solidFill>
              <a:srgbClr val="DDD3BA"/>
            </a:solidFill>
            <a:prstDash val="solid"/>
          </a:ln>
        </p:spPr>
      </p:sp>
      <p:sp>
        <p:nvSpPr>
          <p:cNvPr id="9" name="Text 5"/>
          <p:cNvSpPr/>
          <p:nvPr/>
        </p:nvSpPr>
        <p:spPr>
          <a:xfrm>
            <a:off x="7252097" y="3919776"/>
            <a:ext cx="125849" cy="352544"/>
          </a:xfrm>
          <a:prstGeom prst="rect">
            <a:avLst/>
          </a:prstGeom>
          <a:noFill/>
          <a:ln/>
        </p:spPr>
        <p:txBody>
          <a:bodyPr wrap="none" rtlCol="0" anchor="t"/>
          <a:lstStyle/>
          <a:p>
            <a:pPr marL="0" indent="0" algn="ctr">
              <a:lnSpc>
                <a:spcPts val="2777"/>
              </a:lnSpc>
              <a:buNone/>
            </a:pPr>
            <a:r>
              <a:rPr lang="en-US" sz="2221" dirty="0">
                <a:solidFill>
                  <a:srgbClr val="454240"/>
                </a:solidFill>
                <a:latin typeface="Libre Baskerville" pitchFamily="34" charset="0"/>
                <a:ea typeface="Libre Baskerville" pitchFamily="34" charset="-122"/>
                <a:cs typeface="Libre Baskerville" pitchFamily="34" charset="-120"/>
              </a:rPr>
              <a:t>1</a:t>
            </a:r>
            <a:endParaRPr lang="en-US" sz="2221" dirty="0"/>
          </a:p>
        </p:txBody>
      </p:sp>
      <p:sp>
        <p:nvSpPr>
          <p:cNvPr id="10" name="Text 6"/>
          <p:cNvSpPr/>
          <p:nvPr/>
        </p:nvSpPr>
        <p:spPr>
          <a:xfrm>
            <a:off x="3028593" y="3925610"/>
            <a:ext cx="3252192" cy="293727"/>
          </a:xfrm>
          <a:prstGeom prst="rect">
            <a:avLst/>
          </a:prstGeom>
          <a:noFill/>
          <a:ln/>
        </p:spPr>
        <p:txBody>
          <a:bodyPr wrap="none" rtlCol="0" anchor="t"/>
          <a:lstStyle/>
          <a:p>
            <a:pPr marL="0" indent="0" algn="r">
              <a:lnSpc>
                <a:spcPts val="2314"/>
              </a:lnSpc>
              <a:buNone/>
            </a:pPr>
            <a:r>
              <a:rPr lang="en-US" sz="1851" dirty="0">
                <a:solidFill>
                  <a:srgbClr val="454240"/>
                </a:solidFill>
                <a:latin typeface="Libre Baskerville" pitchFamily="34" charset="0"/>
                <a:ea typeface="Libre Baskerville" pitchFamily="34" charset="-122"/>
                <a:cs typeface="Libre Baskerville" pitchFamily="34" charset="-120"/>
              </a:rPr>
              <a:t>Gathering Real-Time News</a:t>
            </a:r>
            <a:endParaRPr lang="en-US" sz="1851" dirty="0"/>
          </a:p>
        </p:txBody>
      </p:sp>
      <p:sp>
        <p:nvSpPr>
          <p:cNvPr id="11" name="Text 7"/>
          <p:cNvSpPr/>
          <p:nvPr/>
        </p:nvSpPr>
        <p:spPr>
          <a:xfrm>
            <a:off x="2848570" y="4332089"/>
            <a:ext cx="3432215" cy="1805940"/>
          </a:xfrm>
          <a:prstGeom prst="rect">
            <a:avLst/>
          </a:prstGeom>
          <a:noFill/>
          <a:ln/>
        </p:spPr>
        <p:txBody>
          <a:bodyPr wrap="square" rtlCol="0" anchor="t"/>
          <a:lstStyle/>
          <a:p>
            <a:pPr marL="0" indent="0" algn="r">
              <a:lnSpc>
                <a:spcPts val="2369"/>
              </a:lnSpc>
              <a:buNone/>
            </a:pPr>
            <a:r>
              <a:rPr lang="en-US" sz="1481" dirty="0">
                <a:solidFill>
                  <a:srgbClr val="454240"/>
                </a:solidFill>
                <a:latin typeface="DM Sans" pitchFamily="34" charset="0"/>
                <a:ea typeface="DM Sans" pitchFamily="34" charset="-122"/>
                <a:cs typeface="DM Sans" pitchFamily="34" charset="-120"/>
              </a:rPr>
              <a:t>Gathering real-time news headlines from various online sources such as CNBC is crucial for the Stock Notifier. This data provides valuable insights into market sentiment and potential stock price movements.</a:t>
            </a:r>
            <a:endParaRPr lang="en-US" sz="1481" dirty="0"/>
          </a:p>
        </p:txBody>
      </p:sp>
      <p:sp>
        <p:nvSpPr>
          <p:cNvPr id="12" name="Shape 8"/>
          <p:cNvSpPr/>
          <p:nvPr/>
        </p:nvSpPr>
        <p:spPr>
          <a:xfrm>
            <a:off x="7526655" y="5017591"/>
            <a:ext cx="658178" cy="37505"/>
          </a:xfrm>
          <a:prstGeom prst="roundRect">
            <a:avLst>
              <a:gd name="adj" fmla="val 225652"/>
            </a:avLst>
          </a:prstGeom>
          <a:solidFill>
            <a:srgbClr val="DDD3BA"/>
          </a:solidFill>
          <a:ln/>
        </p:spPr>
      </p:sp>
      <p:sp>
        <p:nvSpPr>
          <p:cNvPr id="13" name="Shape 9"/>
          <p:cNvSpPr/>
          <p:nvPr/>
        </p:nvSpPr>
        <p:spPr>
          <a:xfrm>
            <a:off x="7103507" y="4824770"/>
            <a:ext cx="423148" cy="423148"/>
          </a:xfrm>
          <a:prstGeom prst="roundRect">
            <a:avLst>
              <a:gd name="adj" fmla="val 20000"/>
            </a:avLst>
          </a:prstGeom>
          <a:solidFill>
            <a:srgbClr val="F7EDD4"/>
          </a:solidFill>
          <a:ln w="7620">
            <a:solidFill>
              <a:srgbClr val="DDD3BA"/>
            </a:solidFill>
            <a:prstDash val="solid"/>
          </a:ln>
        </p:spPr>
      </p:sp>
      <p:sp>
        <p:nvSpPr>
          <p:cNvPr id="14" name="Text 10"/>
          <p:cNvSpPr/>
          <p:nvPr/>
        </p:nvSpPr>
        <p:spPr>
          <a:xfrm>
            <a:off x="7228165" y="4860012"/>
            <a:ext cx="173831" cy="352544"/>
          </a:xfrm>
          <a:prstGeom prst="rect">
            <a:avLst/>
          </a:prstGeom>
          <a:noFill/>
          <a:ln/>
        </p:spPr>
        <p:txBody>
          <a:bodyPr wrap="none" rtlCol="0" anchor="t"/>
          <a:lstStyle/>
          <a:p>
            <a:pPr marL="0" indent="0" algn="ctr">
              <a:lnSpc>
                <a:spcPts val="2777"/>
              </a:lnSpc>
              <a:buNone/>
            </a:pPr>
            <a:r>
              <a:rPr lang="en-US" sz="2221" dirty="0">
                <a:solidFill>
                  <a:srgbClr val="454240"/>
                </a:solidFill>
                <a:latin typeface="Libre Baskerville" pitchFamily="34" charset="0"/>
                <a:ea typeface="Libre Baskerville" pitchFamily="34" charset="-122"/>
                <a:cs typeface="Libre Baskerville" pitchFamily="34" charset="-120"/>
              </a:rPr>
              <a:t>2</a:t>
            </a:r>
            <a:endParaRPr lang="en-US" sz="2221" dirty="0"/>
          </a:p>
        </p:txBody>
      </p:sp>
      <p:sp>
        <p:nvSpPr>
          <p:cNvPr id="15" name="Text 11"/>
          <p:cNvSpPr/>
          <p:nvPr/>
        </p:nvSpPr>
        <p:spPr>
          <a:xfrm>
            <a:off x="8349377" y="4865846"/>
            <a:ext cx="2921913" cy="293727"/>
          </a:xfrm>
          <a:prstGeom prst="rect">
            <a:avLst/>
          </a:prstGeom>
          <a:noFill/>
          <a:ln/>
        </p:spPr>
        <p:txBody>
          <a:bodyPr wrap="none" rtlCol="0" anchor="t"/>
          <a:lstStyle/>
          <a:p>
            <a:pPr marL="0" indent="0" algn="l">
              <a:lnSpc>
                <a:spcPts val="2314"/>
              </a:lnSpc>
              <a:buNone/>
            </a:pPr>
            <a:r>
              <a:rPr lang="en-US" sz="1851" dirty="0">
                <a:solidFill>
                  <a:srgbClr val="454240"/>
                </a:solidFill>
                <a:latin typeface="Libre Baskerville" pitchFamily="34" charset="0"/>
                <a:ea typeface="Libre Baskerville" pitchFamily="34" charset="-122"/>
                <a:cs typeface="Libre Baskerville" pitchFamily="34" charset="-120"/>
              </a:rPr>
              <a:t>Advanced Web Scraping</a:t>
            </a:r>
            <a:endParaRPr lang="en-US" sz="1851" dirty="0"/>
          </a:p>
        </p:txBody>
      </p:sp>
      <p:sp>
        <p:nvSpPr>
          <p:cNvPr id="16" name="Text 12"/>
          <p:cNvSpPr/>
          <p:nvPr/>
        </p:nvSpPr>
        <p:spPr>
          <a:xfrm>
            <a:off x="8349377" y="5272326"/>
            <a:ext cx="3432334" cy="1805940"/>
          </a:xfrm>
          <a:prstGeom prst="rect">
            <a:avLst/>
          </a:prstGeom>
          <a:noFill/>
          <a:ln/>
        </p:spPr>
        <p:txBody>
          <a:bodyPr wrap="square" rtlCol="0" anchor="t"/>
          <a:lstStyle/>
          <a:p>
            <a:pPr marL="0" indent="0" algn="l">
              <a:lnSpc>
                <a:spcPts val="2369"/>
              </a:lnSpc>
              <a:buNone/>
            </a:pPr>
            <a:r>
              <a:rPr lang="en-US" sz="1481" dirty="0">
                <a:solidFill>
                  <a:srgbClr val="454240"/>
                </a:solidFill>
                <a:latin typeface="DM Sans" pitchFamily="34" charset="0"/>
                <a:ea typeface="DM Sans" pitchFamily="34" charset="-122"/>
                <a:cs typeface="DM Sans" pitchFamily="34" charset="-120"/>
              </a:rPr>
              <a:t>Using advanced web scraping techniques and APIs, the system collects a constant stream of up-to-date news, ensuring timely and accurate information for the predictive model.</a:t>
            </a:r>
            <a:endParaRPr lang="en-US" sz="148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5" name="Text 1"/>
          <p:cNvSpPr/>
          <p:nvPr/>
        </p:nvSpPr>
        <p:spPr>
          <a:xfrm>
            <a:off x="833199" y="1991916"/>
            <a:ext cx="5790962"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Feature Engineering</a:t>
            </a:r>
            <a:endParaRPr lang="en-US" sz="4374" dirty="0"/>
          </a:p>
        </p:txBody>
      </p:sp>
      <p:sp>
        <p:nvSpPr>
          <p:cNvPr id="6" name="Shape 2"/>
          <p:cNvSpPr/>
          <p:nvPr/>
        </p:nvSpPr>
        <p:spPr>
          <a:xfrm>
            <a:off x="833199" y="3193137"/>
            <a:ext cx="499943" cy="499943"/>
          </a:xfrm>
          <a:prstGeom prst="roundRect">
            <a:avLst>
              <a:gd name="adj" fmla="val 20000"/>
            </a:avLst>
          </a:prstGeom>
          <a:solidFill>
            <a:srgbClr val="F7EDD4"/>
          </a:solidFill>
          <a:ln w="7620">
            <a:solidFill>
              <a:srgbClr val="DDD3BA"/>
            </a:solidFill>
            <a:prstDash val="solid"/>
          </a:ln>
        </p:spPr>
      </p:sp>
      <p:sp>
        <p:nvSpPr>
          <p:cNvPr id="7" name="Text 3"/>
          <p:cNvSpPr/>
          <p:nvPr/>
        </p:nvSpPr>
        <p:spPr>
          <a:xfrm>
            <a:off x="1008817" y="3234809"/>
            <a:ext cx="148709"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8" name="Text 4"/>
          <p:cNvSpPr/>
          <p:nvPr/>
        </p:nvSpPr>
        <p:spPr>
          <a:xfrm>
            <a:off x="1555313" y="3269456"/>
            <a:ext cx="2777490"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Sentiment Analysis</a:t>
            </a:r>
            <a:endParaRPr lang="en-US" sz="2187" dirty="0"/>
          </a:p>
        </p:txBody>
      </p:sp>
      <p:sp>
        <p:nvSpPr>
          <p:cNvPr id="9" name="Text 5"/>
          <p:cNvSpPr/>
          <p:nvPr/>
        </p:nvSpPr>
        <p:spPr>
          <a:xfrm>
            <a:off x="1555313" y="3749873"/>
            <a:ext cx="3820001"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Extract meaningful features from the news headlines to feed into the prediction model. Analyze sentiment, keywords such as company name associated with the headline, to uncover signals of potential stock movements.</a:t>
            </a:r>
            <a:endParaRPr lang="en-US" sz="1750" dirty="0"/>
          </a:p>
        </p:txBody>
      </p:sp>
      <p:sp>
        <p:nvSpPr>
          <p:cNvPr id="10" name="Shape 6"/>
          <p:cNvSpPr/>
          <p:nvPr/>
        </p:nvSpPr>
        <p:spPr>
          <a:xfrm>
            <a:off x="5597485" y="3193137"/>
            <a:ext cx="499943" cy="499943"/>
          </a:xfrm>
          <a:prstGeom prst="roundRect">
            <a:avLst>
              <a:gd name="adj" fmla="val 20000"/>
            </a:avLst>
          </a:prstGeom>
          <a:solidFill>
            <a:srgbClr val="F7EDD4"/>
          </a:solidFill>
          <a:ln w="7620">
            <a:solidFill>
              <a:srgbClr val="DDD3BA"/>
            </a:solidFill>
            <a:prstDash val="solid"/>
          </a:ln>
        </p:spPr>
      </p:sp>
      <p:sp>
        <p:nvSpPr>
          <p:cNvPr id="11" name="Text 7"/>
          <p:cNvSpPr/>
          <p:nvPr/>
        </p:nvSpPr>
        <p:spPr>
          <a:xfrm>
            <a:off x="5744766" y="3234809"/>
            <a:ext cx="205383" cy="416481"/>
          </a:xfrm>
          <a:prstGeom prst="rect">
            <a:avLst/>
          </a:prstGeom>
          <a:noFill/>
          <a:ln/>
        </p:spPr>
        <p:txBody>
          <a:bodyPr wrap="none" rtlCol="0" anchor="t"/>
          <a:lstStyle/>
          <a:p>
            <a:pPr marL="0" indent="0" algn="ctr">
              <a:lnSpc>
                <a:spcPts val="3281"/>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2" name="Text 8"/>
          <p:cNvSpPr/>
          <p:nvPr/>
        </p:nvSpPr>
        <p:spPr>
          <a:xfrm>
            <a:off x="6319599" y="3269456"/>
            <a:ext cx="2779395" cy="347186"/>
          </a:xfrm>
          <a:prstGeom prst="rect">
            <a:avLst/>
          </a:prstGeom>
          <a:noFill/>
          <a:ln/>
        </p:spPr>
        <p:txBody>
          <a:bodyPr wrap="none" rtlCol="0" anchor="t"/>
          <a:lstStyle/>
          <a:p>
            <a:pPr marL="0" indent="0">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Numerical Features</a:t>
            </a:r>
            <a:endParaRPr lang="en-US" sz="2187" dirty="0"/>
          </a:p>
        </p:txBody>
      </p:sp>
      <p:sp>
        <p:nvSpPr>
          <p:cNvPr id="13" name="Text 9"/>
          <p:cNvSpPr/>
          <p:nvPr/>
        </p:nvSpPr>
        <p:spPr>
          <a:xfrm>
            <a:off x="6319599" y="3749873"/>
            <a:ext cx="382000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Engineer numerical features like sentiment scores, topic relevance, and entity associations to capture the nuances of the real-time data.</a:t>
            </a:r>
            <a:endParaRPr lang="en-US" sz="1750" dirty="0"/>
          </a:p>
        </p:txBody>
      </p:sp>
      <p:pic>
        <p:nvPicPr>
          <p:cNvPr id="3074" name="Picture 2">
            <a:extLst>
              <a:ext uri="{FF2B5EF4-FFF2-40B4-BE49-F238E27FC236}">
                <a16:creationId xmlns:a16="http://schemas.microsoft.com/office/drawing/2014/main" id="{662F57CA-7748-3DF6-14E9-96A4AC848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3904" y="530423"/>
            <a:ext cx="407670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DD28AE5-D11C-1465-ED64-61D6AD564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5208" y="4878770"/>
            <a:ext cx="4269700" cy="27178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37993" y="1861304"/>
            <a:ext cx="8427482"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Model Selection and Training</a:t>
            </a:r>
            <a:endParaRPr lang="en-US" sz="4374" dirty="0"/>
          </a:p>
        </p:txBody>
      </p:sp>
      <p:sp>
        <p:nvSpPr>
          <p:cNvPr id="5" name="Text 2"/>
          <p:cNvSpPr/>
          <p:nvPr/>
        </p:nvSpPr>
        <p:spPr>
          <a:xfrm>
            <a:off x="2037993" y="3111103"/>
            <a:ext cx="3512582"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Exploring AI Techniques</a:t>
            </a:r>
            <a:endParaRPr lang="en-US" sz="2187" dirty="0"/>
          </a:p>
        </p:txBody>
      </p:sp>
      <p:sp>
        <p:nvSpPr>
          <p:cNvPr id="6" name="Text 3"/>
          <p:cNvSpPr/>
          <p:nvPr/>
        </p:nvSpPr>
        <p:spPr>
          <a:xfrm>
            <a:off x="2037993" y="3680460"/>
            <a:ext cx="5006221" cy="2487811"/>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Leveraging the latest advancements in artificial intelligence, we have evaluated a range of machine learning and deep learning models such as DeBERTa-v3-base and DistilBERT-base-uncased (for tokenization of news articles), and BLOOM-560M (for multi-label classification of news to get priority).</a:t>
            </a:r>
            <a:endParaRPr lang="en-US" sz="1750" dirty="0"/>
          </a:p>
        </p:txBody>
      </p:sp>
      <p:sp>
        <p:nvSpPr>
          <p:cNvPr id="7" name="Text 4"/>
          <p:cNvSpPr/>
          <p:nvPr/>
        </p:nvSpPr>
        <p:spPr>
          <a:xfrm>
            <a:off x="7593806" y="3111103"/>
            <a:ext cx="2777490"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Model Training</a:t>
            </a:r>
            <a:endParaRPr lang="en-US" sz="2187" dirty="0"/>
          </a:p>
        </p:txBody>
      </p:sp>
      <p:sp>
        <p:nvSpPr>
          <p:cNvPr id="8" name="Text 5"/>
          <p:cNvSpPr/>
          <p:nvPr/>
        </p:nvSpPr>
        <p:spPr>
          <a:xfrm>
            <a:off x="7593806" y="3680460"/>
            <a:ext cx="5006221" cy="142160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Training of the above models will be done on the dataset, and further the model will be evaluated on metrics like Accuracy, Precision, Recall, and F1-score.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
        <p:nvSpPr>
          <p:cNvPr id="4" name="Text 1"/>
          <p:cNvSpPr/>
          <p:nvPr/>
        </p:nvSpPr>
        <p:spPr>
          <a:xfrm>
            <a:off x="2037993" y="2027872"/>
            <a:ext cx="5554980" cy="694373"/>
          </a:xfrm>
          <a:prstGeom prst="rect">
            <a:avLst/>
          </a:prstGeom>
          <a:noFill/>
          <a:ln/>
        </p:spPr>
        <p:txBody>
          <a:bodyPr wrap="non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Alert Generation</a:t>
            </a:r>
            <a:endParaRPr lang="en-US" sz="4374" dirty="0"/>
          </a:p>
        </p:txBody>
      </p:sp>
      <p:pic>
        <p:nvPicPr>
          <p:cNvPr id="5" name="Image 1" descr="preencoded.png"/>
          <p:cNvPicPr>
            <a:picLocks noChangeAspect="1"/>
          </p:cNvPicPr>
          <p:nvPr/>
        </p:nvPicPr>
        <p:blipFill>
          <a:blip r:embed="rId4"/>
          <a:stretch>
            <a:fillRect/>
          </a:stretch>
        </p:blipFill>
        <p:spPr>
          <a:xfrm>
            <a:off x="2037993" y="3166586"/>
            <a:ext cx="555427" cy="555427"/>
          </a:xfrm>
          <a:prstGeom prst="rect">
            <a:avLst/>
          </a:prstGeom>
        </p:spPr>
      </p:pic>
      <p:sp>
        <p:nvSpPr>
          <p:cNvPr id="6" name="Text 2"/>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Timely Alerts</a:t>
            </a:r>
            <a:endParaRPr lang="en-US" sz="2187" dirty="0"/>
          </a:p>
        </p:txBody>
      </p:sp>
      <p:sp>
        <p:nvSpPr>
          <p:cNvPr id="7" name="Text 3"/>
          <p:cNvSpPr/>
          <p:nvPr/>
        </p:nvSpPr>
        <p:spPr>
          <a:xfrm>
            <a:off x="2037993" y="4424601"/>
            <a:ext cx="3295888" cy="1421606"/>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The Stock Notifier will provide user-friendly alerts for predicted stock price movements.</a:t>
            </a:r>
            <a:endParaRPr lang="en-US" sz="1750" dirty="0"/>
          </a:p>
        </p:txBody>
      </p:sp>
      <p:pic>
        <p:nvPicPr>
          <p:cNvPr id="8" name="Image 2" descr="preencoded.png"/>
          <p:cNvPicPr>
            <a:picLocks noChangeAspect="1"/>
          </p:cNvPicPr>
          <p:nvPr/>
        </p:nvPicPr>
        <p:blipFill>
          <a:blip r:embed="rId5"/>
          <a:stretch>
            <a:fillRect/>
          </a:stretch>
        </p:blipFill>
        <p:spPr>
          <a:xfrm>
            <a:off x="5667137" y="3166586"/>
            <a:ext cx="555427" cy="555427"/>
          </a:xfrm>
          <a:prstGeom prst="rect">
            <a:avLst/>
          </a:prstGeom>
        </p:spPr>
      </p:pic>
      <p:sp>
        <p:nvSpPr>
          <p:cNvPr id="9" name="Text 4"/>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Predictive Insights</a:t>
            </a:r>
            <a:endParaRPr lang="en-US" sz="2187" dirty="0"/>
          </a:p>
        </p:txBody>
      </p:sp>
      <p:sp>
        <p:nvSpPr>
          <p:cNvPr id="10" name="Text 5"/>
          <p:cNvSpPr/>
          <p:nvPr/>
        </p:nvSpPr>
        <p:spPr>
          <a:xfrm>
            <a:off x="5667137" y="4424601"/>
            <a:ext cx="3296007" cy="1777008"/>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Leveraging machine learning models, the system will analyze real-time news and social media data to identify potential opportunities and risks.</a:t>
            </a:r>
            <a:endParaRPr lang="en-US" sz="1750" dirty="0"/>
          </a:p>
        </p:txBody>
      </p:sp>
      <p:pic>
        <p:nvPicPr>
          <p:cNvPr id="11" name="Image 3" descr="preencoded.png"/>
          <p:cNvPicPr>
            <a:picLocks noChangeAspect="1"/>
          </p:cNvPicPr>
          <p:nvPr/>
        </p:nvPicPr>
        <p:blipFill>
          <a:blip r:embed="rId6"/>
          <a:stretch>
            <a:fillRect/>
          </a:stretch>
        </p:blipFill>
        <p:spPr>
          <a:xfrm>
            <a:off x="9296400" y="3166586"/>
            <a:ext cx="555427" cy="555427"/>
          </a:xfrm>
          <a:prstGeom prst="rect">
            <a:avLst/>
          </a:prstGeom>
        </p:spPr>
      </p:pic>
      <p:sp>
        <p:nvSpPr>
          <p:cNvPr id="12" name="Text 6"/>
          <p:cNvSpPr/>
          <p:nvPr/>
        </p:nvSpPr>
        <p:spPr>
          <a:xfrm>
            <a:off x="9296400" y="3944183"/>
            <a:ext cx="2966799" cy="347186"/>
          </a:xfrm>
          <a:prstGeom prst="rect">
            <a:avLst/>
          </a:prstGeom>
          <a:noFill/>
          <a:ln/>
        </p:spPr>
        <p:txBody>
          <a:bodyPr wrap="none" rtlCol="0" anchor="t"/>
          <a:lstStyle/>
          <a:p>
            <a:pPr marL="0" indent="0" algn="l">
              <a:lnSpc>
                <a:spcPts val="2734"/>
              </a:lnSpc>
              <a:buNone/>
            </a:pPr>
            <a:r>
              <a:rPr lang="en-US" sz="2187" dirty="0">
                <a:solidFill>
                  <a:srgbClr val="454240"/>
                </a:solidFill>
                <a:latin typeface="Libre Baskerville" pitchFamily="34" charset="0"/>
                <a:ea typeface="Libre Baskerville" pitchFamily="34" charset="-122"/>
                <a:cs typeface="Libre Baskerville" pitchFamily="34" charset="-120"/>
              </a:rPr>
              <a:t>Seamless Integration</a:t>
            </a:r>
            <a:endParaRPr lang="en-US" sz="2187" dirty="0"/>
          </a:p>
        </p:txBody>
      </p:sp>
      <p:sp>
        <p:nvSpPr>
          <p:cNvPr id="13" name="Text 7"/>
          <p:cNvSpPr/>
          <p:nvPr/>
        </p:nvSpPr>
        <p:spPr>
          <a:xfrm>
            <a:off x="9296400" y="4424601"/>
            <a:ext cx="3296007" cy="1421606"/>
          </a:xfrm>
          <a:prstGeom prst="rect">
            <a:avLst/>
          </a:prstGeom>
          <a:noFill/>
          <a:ln/>
        </p:spPr>
        <p:txBody>
          <a:bodyPr wrap="square" rtlCol="0" anchor="t"/>
          <a:lstStyle/>
          <a:p>
            <a:pPr marL="0" indent="0" algn="l">
              <a:lnSpc>
                <a:spcPts val="2799"/>
              </a:lnSpc>
              <a:buNone/>
            </a:pPr>
            <a:r>
              <a:rPr lang="en-US" sz="1750" dirty="0">
                <a:solidFill>
                  <a:srgbClr val="454240"/>
                </a:solidFill>
                <a:latin typeface="DM Sans" pitchFamily="34" charset="0"/>
                <a:ea typeface="DM Sans" pitchFamily="34" charset="-122"/>
                <a:cs typeface="DM Sans" pitchFamily="34" charset="-120"/>
              </a:rPr>
              <a:t>Clear, concise notifications will be delivered to users' mobile devices and integrated into a web-based dashboard.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5304" y="0"/>
            <a:ext cx="14630400" cy="8229600"/>
          </a:xfrm>
          <a:prstGeom prst="rect">
            <a:avLst/>
          </a:prstGeom>
          <a:solidFill>
            <a:srgbClr val="FFFDFA"/>
          </a:solidFill>
          <a:ln/>
        </p:spPr>
      </p:sp>
      <p:sp>
        <p:nvSpPr>
          <p:cNvPr id="4" name="Text 1"/>
          <p:cNvSpPr/>
          <p:nvPr/>
        </p:nvSpPr>
        <p:spPr>
          <a:xfrm>
            <a:off x="564194" y="395721"/>
            <a:ext cx="12861349" cy="1388745"/>
          </a:xfrm>
          <a:prstGeom prst="rect">
            <a:avLst/>
          </a:prstGeom>
          <a:noFill/>
          <a:ln/>
        </p:spPr>
        <p:txBody>
          <a:bodyPr wrap="square" rtlCol="0" anchor="t"/>
          <a:lstStyle/>
          <a:p>
            <a:pPr marL="0" indent="0">
              <a:lnSpc>
                <a:spcPts val="5468"/>
              </a:lnSpc>
              <a:buNone/>
            </a:pPr>
            <a:r>
              <a:rPr lang="en-US" sz="4374" dirty="0">
                <a:solidFill>
                  <a:srgbClr val="5C4E3D"/>
                </a:solidFill>
                <a:latin typeface="Libre Baskerville" pitchFamily="34" charset="0"/>
                <a:ea typeface="Libre Baskerville" pitchFamily="34" charset="-122"/>
                <a:cs typeface="Libre Baskerville" pitchFamily="34" charset="-120"/>
              </a:rPr>
              <a:t>User Interface: Designing an Intuitive Platform</a:t>
            </a:r>
            <a:endParaRPr lang="en-US" sz="4374" dirty="0"/>
          </a:p>
        </p:txBody>
      </p:sp>
      <p:sp>
        <p:nvSpPr>
          <p:cNvPr id="5" name="Text 2"/>
          <p:cNvSpPr/>
          <p:nvPr/>
        </p:nvSpPr>
        <p:spPr>
          <a:xfrm>
            <a:off x="639499" y="2385277"/>
            <a:ext cx="2967038"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Intuitive Dashboards</a:t>
            </a:r>
            <a:endParaRPr lang="en-US" sz="2187" dirty="0"/>
          </a:p>
        </p:txBody>
      </p:sp>
      <p:sp>
        <p:nvSpPr>
          <p:cNvPr id="6" name="Text 3"/>
          <p:cNvSpPr/>
          <p:nvPr/>
        </p:nvSpPr>
        <p:spPr>
          <a:xfrm>
            <a:off x="639499" y="2961441"/>
            <a:ext cx="7848285" cy="1535255"/>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The Stock Notifier features a clean, modern user interface that puts real-time stock data and predictive insights at your fingertips. Intuitive dashboards and visualizations make it easy to monitor portfolios and receive timely alerts on potential price movements.</a:t>
            </a:r>
            <a:endParaRPr lang="en-US" sz="1750" dirty="0"/>
          </a:p>
        </p:txBody>
      </p:sp>
      <p:sp>
        <p:nvSpPr>
          <p:cNvPr id="7" name="Text 4"/>
          <p:cNvSpPr/>
          <p:nvPr/>
        </p:nvSpPr>
        <p:spPr>
          <a:xfrm>
            <a:off x="639499" y="4741516"/>
            <a:ext cx="2921556" cy="347186"/>
          </a:xfrm>
          <a:prstGeom prst="rect">
            <a:avLst/>
          </a:prstGeom>
          <a:noFill/>
          <a:ln/>
        </p:spPr>
        <p:txBody>
          <a:bodyPr wrap="none" rtlCol="0" anchor="t"/>
          <a:lstStyle/>
          <a:p>
            <a:pPr marL="0" indent="0">
              <a:lnSpc>
                <a:spcPts val="2734"/>
              </a:lnSpc>
              <a:buNone/>
            </a:pPr>
            <a:r>
              <a:rPr lang="en-US" sz="2187" dirty="0">
                <a:solidFill>
                  <a:srgbClr val="5C4E3D"/>
                </a:solidFill>
                <a:latin typeface="Libre Baskerville" pitchFamily="34" charset="0"/>
                <a:ea typeface="Libre Baskerville" pitchFamily="34" charset="-122"/>
                <a:cs typeface="Libre Baskerville" pitchFamily="34" charset="-120"/>
              </a:rPr>
              <a:t>Mobile Connectivity</a:t>
            </a:r>
            <a:endParaRPr lang="en-US" sz="2187" dirty="0"/>
          </a:p>
        </p:txBody>
      </p:sp>
      <p:sp>
        <p:nvSpPr>
          <p:cNvPr id="8" name="Text 5"/>
          <p:cNvSpPr/>
          <p:nvPr/>
        </p:nvSpPr>
        <p:spPr>
          <a:xfrm>
            <a:off x="639498" y="5445755"/>
            <a:ext cx="7848285" cy="1535256"/>
          </a:xfrm>
          <a:prstGeom prst="rect">
            <a:avLst/>
          </a:prstGeom>
          <a:noFill/>
          <a:ln/>
        </p:spPr>
        <p:txBody>
          <a:bodyPr wrap="square" rtlCol="0" anchor="t"/>
          <a:lstStyle/>
          <a:p>
            <a:pPr marL="0" indent="0">
              <a:lnSpc>
                <a:spcPts val="2799"/>
              </a:lnSpc>
              <a:buNone/>
            </a:pPr>
            <a:r>
              <a:rPr lang="en-US" sz="1750" dirty="0">
                <a:solidFill>
                  <a:srgbClr val="454240"/>
                </a:solidFill>
                <a:latin typeface="DM Sans" pitchFamily="34" charset="0"/>
                <a:ea typeface="DM Sans" pitchFamily="34" charset="-122"/>
                <a:cs typeface="DM Sans" pitchFamily="34" charset="-120"/>
              </a:rPr>
              <a:t>Seamless integration with mobile devices ensures you stay connected to your investments anywhere, anytime. The platform's user-centric design prioritizes simplicity and ease of use, empowering both novice and experienced investors to make informed decisions.</a:t>
            </a:r>
            <a:endParaRPr lang="en-US" sz="1750" dirty="0"/>
          </a:p>
        </p:txBody>
      </p:sp>
      <p:pic>
        <p:nvPicPr>
          <p:cNvPr id="1026" name="Picture 2">
            <a:extLst>
              <a:ext uri="{FF2B5EF4-FFF2-40B4-BE49-F238E27FC236}">
                <a16:creationId xmlns:a16="http://schemas.microsoft.com/office/drawing/2014/main" id="{17D0A496-CC43-432F-5B17-D3834ACF3F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7718"/>
          <a:stretch/>
        </p:blipFill>
        <p:spPr bwMode="auto">
          <a:xfrm>
            <a:off x="8546924" y="2385278"/>
            <a:ext cx="5718990" cy="2509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1D7A34ED-73C8-E57D-06DC-F23F211AE189}"/>
              </a:ext>
            </a:extLst>
          </p:cNvPr>
          <p:cNvSpPr/>
          <p:nvPr/>
        </p:nvSpPr>
        <p:spPr>
          <a:xfrm>
            <a:off x="0" y="0"/>
            <a:ext cx="14630400" cy="8229600"/>
          </a:xfrm>
          <a:prstGeom prst="rect">
            <a:avLst/>
          </a:prstGeom>
          <a:solidFill>
            <a:srgbClr val="F7EDE9"/>
          </a:solidFill>
          <a:ln/>
        </p:spPr>
      </p:sp>
      <p:sp>
        <p:nvSpPr>
          <p:cNvPr id="3" name="Shape 1">
            <a:extLst>
              <a:ext uri="{FF2B5EF4-FFF2-40B4-BE49-F238E27FC236}">
                <a16:creationId xmlns:a16="http://schemas.microsoft.com/office/drawing/2014/main" id="{19046105-AACE-08C6-8742-03DF6AE30833}"/>
              </a:ext>
            </a:extLst>
          </p:cNvPr>
          <p:cNvSpPr/>
          <p:nvPr/>
        </p:nvSpPr>
        <p:spPr>
          <a:xfrm>
            <a:off x="0" y="0"/>
            <a:ext cx="14630400" cy="8229600"/>
          </a:xfrm>
          <a:prstGeom prst="rect">
            <a:avLst/>
          </a:prstGeom>
          <a:solidFill>
            <a:srgbClr val="FFFCFA"/>
          </a:solidFill>
          <a:ln/>
        </p:spPr>
      </p:sp>
      <p:sp>
        <p:nvSpPr>
          <p:cNvPr id="4" name="Text 2">
            <a:extLst>
              <a:ext uri="{FF2B5EF4-FFF2-40B4-BE49-F238E27FC236}">
                <a16:creationId xmlns:a16="http://schemas.microsoft.com/office/drawing/2014/main" id="{E480BC47-192B-86D4-DA82-C1B2723AD2EF}"/>
              </a:ext>
            </a:extLst>
          </p:cNvPr>
          <p:cNvSpPr/>
          <p:nvPr/>
        </p:nvSpPr>
        <p:spPr>
          <a:xfrm>
            <a:off x="2037993" y="1250394"/>
            <a:ext cx="8315682" cy="694373"/>
          </a:xfrm>
          <a:prstGeom prst="rect">
            <a:avLst/>
          </a:prstGeom>
          <a:noFill/>
          <a:ln/>
        </p:spPr>
        <p:txBody>
          <a:bodyPr wrap="none" rtlCol="0" anchor="t"/>
          <a:lstStyle/>
          <a:p>
            <a:pPr marL="0" indent="0">
              <a:lnSpc>
                <a:spcPts val="5468"/>
              </a:lnSpc>
              <a:buNone/>
            </a:pPr>
            <a:endParaRPr lang="en-US" sz="4374" dirty="0"/>
          </a:p>
        </p:txBody>
      </p:sp>
      <p:sp>
        <p:nvSpPr>
          <p:cNvPr id="5" name="Shape 3">
            <a:extLst>
              <a:ext uri="{FF2B5EF4-FFF2-40B4-BE49-F238E27FC236}">
                <a16:creationId xmlns:a16="http://schemas.microsoft.com/office/drawing/2014/main" id="{243CBDA6-AB30-E878-3086-F6F117377450}"/>
              </a:ext>
            </a:extLst>
          </p:cNvPr>
          <p:cNvSpPr/>
          <p:nvPr/>
        </p:nvSpPr>
        <p:spPr>
          <a:xfrm>
            <a:off x="876166" y="1918513"/>
            <a:ext cx="10699061" cy="2361605"/>
          </a:xfrm>
          <a:prstGeom prst="roundRect">
            <a:avLst>
              <a:gd name="adj" fmla="val 4234"/>
            </a:avLst>
          </a:prstGeom>
          <a:solidFill>
            <a:srgbClr val="EBE2E0"/>
          </a:solidFill>
          <a:ln w="7620">
            <a:solidFill>
              <a:srgbClr val="D1C8C6"/>
            </a:solidFill>
            <a:prstDash val="solid"/>
          </a:ln>
        </p:spPr>
        <p:txBody>
          <a:bodyPr/>
          <a:lstStyle/>
          <a:p>
            <a:endParaRPr lang="en-IN" dirty="0"/>
          </a:p>
        </p:txBody>
      </p:sp>
      <p:sp>
        <p:nvSpPr>
          <p:cNvPr id="6" name="Text 4">
            <a:extLst>
              <a:ext uri="{FF2B5EF4-FFF2-40B4-BE49-F238E27FC236}">
                <a16:creationId xmlns:a16="http://schemas.microsoft.com/office/drawing/2014/main" id="{5EABBD62-AB26-6A07-9987-A2E6C6911051}"/>
              </a:ext>
            </a:extLst>
          </p:cNvPr>
          <p:cNvSpPr/>
          <p:nvPr/>
        </p:nvSpPr>
        <p:spPr>
          <a:xfrm>
            <a:off x="1105957" y="2148304"/>
            <a:ext cx="5752194" cy="347186"/>
          </a:xfrm>
          <a:prstGeom prst="rect">
            <a:avLst/>
          </a:prstGeom>
          <a:noFill/>
          <a:ln/>
        </p:spPr>
        <p:txBody>
          <a:bodyPr wrap="none" rtlCol="0" anchor="t"/>
          <a:lstStyle/>
          <a:p>
            <a:pPr marL="0" indent="0">
              <a:lnSpc>
                <a:spcPts val="2734"/>
              </a:lnSpc>
              <a:buNone/>
            </a:pPr>
            <a:r>
              <a:rPr lang="en-US" sz="2187" b="1" dirty="0"/>
              <a:t>Subscription Model</a:t>
            </a:r>
          </a:p>
        </p:txBody>
      </p:sp>
      <p:sp>
        <p:nvSpPr>
          <p:cNvPr id="7" name="Text 5">
            <a:extLst>
              <a:ext uri="{FF2B5EF4-FFF2-40B4-BE49-F238E27FC236}">
                <a16:creationId xmlns:a16="http://schemas.microsoft.com/office/drawing/2014/main" id="{B09FF9FD-D7F9-1616-2521-78ABAE4E1A90}"/>
              </a:ext>
            </a:extLst>
          </p:cNvPr>
          <p:cNvSpPr/>
          <p:nvPr/>
        </p:nvSpPr>
        <p:spPr>
          <a:xfrm>
            <a:off x="1105957" y="2628721"/>
            <a:ext cx="9747267" cy="1421606"/>
          </a:xfrm>
          <a:prstGeom prst="rect">
            <a:avLst/>
          </a:prstGeom>
          <a:noFill/>
          <a:ln/>
        </p:spPr>
        <p:txBody>
          <a:bodyPr wrap="square" rtlCol="0" anchor="t"/>
          <a:lstStyle/>
          <a:p>
            <a:pPr marL="342900" indent="-342900">
              <a:lnSpc>
                <a:spcPts val="2799"/>
              </a:lnSpc>
              <a:buAutoNum type="arabicPeriod"/>
            </a:pPr>
            <a:r>
              <a:rPr lang="en-US" sz="1750" dirty="0"/>
              <a:t>Freemium Model: Offer basic news alerts for free and charge a subscription fee for premium features like real-time alerts, personalized news curation, advanced analytics, etc.</a:t>
            </a:r>
          </a:p>
          <a:p>
            <a:pPr marL="342900" indent="-342900">
              <a:lnSpc>
                <a:spcPts val="2799"/>
              </a:lnSpc>
              <a:buAutoNum type="arabicPeriod"/>
            </a:pPr>
            <a:r>
              <a:rPr lang="en-IN" sz="1750" dirty="0"/>
              <a:t>Tiered Subscription</a:t>
            </a:r>
            <a:r>
              <a:rPr lang="en-US" sz="1750" dirty="0"/>
              <a:t> : Offer multiple subscription tiers (e.g., Basic, Premium, Pro) with varying levels of features and benefits.</a:t>
            </a:r>
          </a:p>
        </p:txBody>
      </p:sp>
      <p:sp>
        <p:nvSpPr>
          <p:cNvPr id="11" name="Shape 9">
            <a:extLst>
              <a:ext uri="{FF2B5EF4-FFF2-40B4-BE49-F238E27FC236}">
                <a16:creationId xmlns:a16="http://schemas.microsoft.com/office/drawing/2014/main" id="{605F71EE-4293-62E8-63A0-0A91D7155007}"/>
              </a:ext>
            </a:extLst>
          </p:cNvPr>
          <p:cNvSpPr/>
          <p:nvPr/>
        </p:nvSpPr>
        <p:spPr>
          <a:xfrm>
            <a:off x="876167" y="4812565"/>
            <a:ext cx="10699060" cy="2361605"/>
          </a:xfrm>
          <a:prstGeom prst="roundRect">
            <a:avLst>
              <a:gd name="adj" fmla="val 4984"/>
            </a:avLst>
          </a:prstGeom>
          <a:solidFill>
            <a:srgbClr val="EBE2E0"/>
          </a:solidFill>
          <a:ln w="7620">
            <a:solidFill>
              <a:srgbClr val="D1C8C6"/>
            </a:solidFill>
            <a:prstDash val="solid"/>
          </a:ln>
        </p:spPr>
      </p:sp>
      <p:sp>
        <p:nvSpPr>
          <p:cNvPr id="12" name="Text 10">
            <a:extLst>
              <a:ext uri="{FF2B5EF4-FFF2-40B4-BE49-F238E27FC236}">
                <a16:creationId xmlns:a16="http://schemas.microsoft.com/office/drawing/2014/main" id="{13D064E9-B413-BE34-3D1D-078CC60C9910}"/>
              </a:ext>
            </a:extLst>
          </p:cNvPr>
          <p:cNvSpPr/>
          <p:nvPr/>
        </p:nvSpPr>
        <p:spPr>
          <a:xfrm>
            <a:off x="1105957" y="4959296"/>
            <a:ext cx="5786222" cy="408691"/>
          </a:xfrm>
          <a:prstGeom prst="rect">
            <a:avLst/>
          </a:prstGeom>
          <a:noFill/>
          <a:ln/>
        </p:spPr>
        <p:txBody>
          <a:bodyPr wrap="none" rtlCol="0" anchor="t"/>
          <a:lstStyle/>
          <a:p>
            <a:pPr algn="l"/>
            <a:r>
              <a:rPr lang="en-IN" sz="2187" b="1" dirty="0"/>
              <a:t>Partnerships and Collaborations</a:t>
            </a:r>
          </a:p>
        </p:txBody>
      </p:sp>
      <p:sp>
        <p:nvSpPr>
          <p:cNvPr id="13" name="Text 11">
            <a:extLst>
              <a:ext uri="{FF2B5EF4-FFF2-40B4-BE49-F238E27FC236}">
                <a16:creationId xmlns:a16="http://schemas.microsoft.com/office/drawing/2014/main" id="{DD86E2EB-E57E-1C3B-DC9E-AC8AE4BFA7A1}"/>
              </a:ext>
            </a:extLst>
          </p:cNvPr>
          <p:cNvSpPr/>
          <p:nvPr/>
        </p:nvSpPr>
        <p:spPr>
          <a:xfrm>
            <a:off x="1105957" y="5522773"/>
            <a:ext cx="9747266" cy="1255085"/>
          </a:xfrm>
          <a:prstGeom prst="rect">
            <a:avLst/>
          </a:prstGeom>
          <a:noFill/>
          <a:ln/>
        </p:spPr>
        <p:txBody>
          <a:bodyPr wrap="square" rtlCol="0" anchor="t"/>
          <a:lstStyle/>
          <a:p>
            <a:pPr algn="l">
              <a:buFont typeface="+mj-lt"/>
              <a:buAutoNum type="arabicPeriod"/>
            </a:pPr>
            <a:r>
              <a:rPr lang="en-US" sz="1750" dirty="0"/>
              <a:t>Media Partnerships: Collaborate with media outlets or financial news providers to offer exclusive content or features to your users.</a:t>
            </a:r>
          </a:p>
          <a:p>
            <a:pPr algn="l">
              <a:buFont typeface="+mj-lt"/>
              <a:buAutoNum type="arabicPeriod"/>
            </a:pPr>
            <a:endParaRPr lang="en-US" sz="1750" dirty="0"/>
          </a:p>
          <a:p>
            <a:pPr algn="l">
              <a:buFont typeface="+mj-lt"/>
              <a:buAutoNum type="arabicPeriod"/>
            </a:pPr>
            <a:r>
              <a:rPr lang="en-US" sz="1750" dirty="0"/>
              <a:t>Educational Partnerships: Partner with educational institutions or organizations to offer financial literacy courses, workshops, or webinars through your platform.</a:t>
            </a:r>
          </a:p>
          <a:p>
            <a:pPr marL="0" indent="0">
              <a:lnSpc>
                <a:spcPts val="2799"/>
              </a:lnSpc>
              <a:buNone/>
            </a:pPr>
            <a:endParaRPr lang="en-US" sz="1750" dirty="0"/>
          </a:p>
        </p:txBody>
      </p:sp>
      <p:sp>
        <p:nvSpPr>
          <p:cNvPr id="19" name="TextBox 18">
            <a:extLst>
              <a:ext uri="{FF2B5EF4-FFF2-40B4-BE49-F238E27FC236}">
                <a16:creationId xmlns:a16="http://schemas.microsoft.com/office/drawing/2014/main" id="{374B34B3-B9F4-4CA1-8AA3-04E9671B0CB6}"/>
              </a:ext>
            </a:extLst>
          </p:cNvPr>
          <p:cNvSpPr txBox="1"/>
          <p:nvPr/>
        </p:nvSpPr>
        <p:spPr>
          <a:xfrm>
            <a:off x="876167" y="694047"/>
            <a:ext cx="7315200" cy="797654"/>
          </a:xfrm>
          <a:prstGeom prst="rect">
            <a:avLst/>
          </a:prstGeom>
          <a:noFill/>
        </p:spPr>
        <p:txBody>
          <a:bodyPr wrap="square">
            <a:spAutoFit/>
          </a:bodyPr>
          <a:lstStyle/>
          <a:p>
            <a:pPr marL="0" indent="0">
              <a:lnSpc>
                <a:spcPts val="5468"/>
              </a:lnSpc>
              <a:buNone/>
            </a:pPr>
            <a:r>
              <a:rPr lang="en-US" sz="4800" dirty="0"/>
              <a:t>Business Model</a:t>
            </a:r>
          </a:p>
        </p:txBody>
      </p:sp>
    </p:spTree>
    <p:extLst>
      <p:ext uri="{BB962C8B-B14F-4D97-AF65-F5344CB8AC3E}">
        <p14:creationId xmlns:p14="http://schemas.microsoft.com/office/powerpoint/2010/main" val="235242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2D8F35B8-B8B1-615E-3E04-4D0218B7E241}"/>
              </a:ext>
            </a:extLst>
          </p:cNvPr>
          <p:cNvSpPr/>
          <p:nvPr/>
        </p:nvSpPr>
        <p:spPr>
          <a:xfrm>
            <a:off x="0" y="0"/>
            <a:ext cx="14630400" cy="8229600"/>
          </a:xfrm>
          <a:prstGeom prst="rect">
            <a:avLst/>
          </a:prstGeom>
          <a:solidFill>
            <a:srgbClr val="F7EDE9"/>
          </a:solidFill>
          <a:ln/>
        </p:spPr>
      </p:sp>
      <p:sp>
        <p:nvSpPr>
          <p:cNvPr id="3" name="Shape 1">
            <a:extLst>
              <a:ext uri="{FF2B5EF4-FFF2-40B4-BE49-F238E27FC236}">
                <a16:creationId xmlns:a16="http://schemas.microsoft.com/office/drawing/2014/main" id="{ECDA2A58-AA9C-2B3D-E2FA-B292AB076EE0}"/>
              </a:ext>
            </a:extLst>
          </p:cNvPr>
          <p:cNvSpPr/>
          <p:nvPr/>
        </p:nvSpPr>
        <p:spPr>
          <a:xfrm>
            <a:off x="46616" y="0"/>
            <a:ext cx="14630400" cy="8229600"/>
          </a:xfrm>
          <a:prstGeom prst="rect">
            <a:avLst/>
          </a:prstGeom>
          <a:solidFill>
            <a:srgbClr val="FFFCFA"/>
          </a:solidFill>
          <a:ln/>
        </p:spPr>
      </p:sp>
      <p:sp>
        <p:nvSpPr>
          <p:cNvPr id="4" name="Text 2">
            <a:extLst>
              <a:ext uri="{FF2B5EF4-FFF2-40B4-BE49-F238E27FC236}">
                <a16:creationId xmlns:a16="http://schemas.microsoft.com/office/drawing/2014/main" id="{69E90C16-730D-C07E-E89F-36A319694428}"/>
              </a:ext>
            </a:extLst>
          </p:cNvPr>
          <p:cNvSpPr/>
          <p:nvPr/>
        </p:nvSpPr>
        <p:spPr>
          <a:xfrm>
            <a:off x="1941174" y="879925"/>
            <a:ext cx="9513927"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Highlighting the Competitive Advantage</a:t>
            </a:r>
            <a:endParaRPr lang="en-US" sz="4374" dirty="0"/>
          </a:p>
        </p:txBody>
      </p:sp>
      <p:pic>
        <p:nvPicPr>
          <p:cNvPr id="5" name="Image 0" descr="preencoded.png">
            <a:extLst>
              <a:ext uri="{FF2B5EF4-FFF2-40B4-BE49-F238E27FC236}">
                <a16:creationId xmlns:a16="http://schemas.microsoft.com/office/drawing/2014/main" id="{336AA421-D0E6-3B3A-2041-C2CC38948A98}"/>
              </a:ext>
            </a:extLst>
          </p:cNvPr>
          <p:cNvPicPr>
            <a:picLocks noChangeAspect="1"/>
          </p:cNvPicPr>
          <p:nvPr/>
        </p:nvPicPr>
        <p:blipFill>
          <a:blip r:embed="rId2"/>
          <a:stretch>
            <a:fillRect/>
          </a:stretch>
        </p:blipFill>
        <p:spPr>
          <a:xfrm>
            <a:off x="2037993" y="2637592"/>
            <a:ext cx="555427" cy="555427"/>
          </a:xfrm>
          <a:prstGeom prst="rect">
            <a:avLst/>
          </a:prstGeom>
        </p:spPr>
      </p:pic>
      <p:sp>
        <p:nvSpPr>
          <p:cNvPr id="6" name="Text 3">
            <a:extLst>
              <a:ext uri="{FF2B5EF4-FFF2-40B4-BE49-F238E27FC236}">
                <a16:creationId xmlns:a16="http://schemas.microsoft.com/office/drawing/2014/main" id="{37D01DF0-1380-CC96-2459-0C09DD9722CC}"/>
              </a:ext>
            </a:extLst>
          </p:cNvPr>
          <p:cNvSpPr/>
          <p:nvPr/>
        </p:nvSpPr>
        <p:spPr>
          <a:xfrm>
            <a:off x="2037993" y="3415189"/>
            <a:ext cx="2388632"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Data-Driven Insights</a:t>
            </a:r>
            <a:endParaRPr lang="en-US" sz="2187" dirty="0"/>
          </a:p>
        </p:txBody>
      </p:sp>
      <p:sp>
        <p:nvSpPr>
          <p:cNvPr id="7" name="Text 4">
            <a:extLst>
              <a:ext uri="{FF2B5EF4-FFF2-40B4-BE49-F238E27FC236}">
                <a16:creationId xmlns:a16="http://schemas.microsoft.com/office/drawing/2014/main" id="{19B5DF6D-A86E-1237-343C-9728952657A8}"/>
              </a:ext>
            </a:extLst>
          </p:cNvPr>
          <p:cNvSpPr/>
          <p:nvPr/>
        </p:nvSpPr>
        <p:spPr>
          <a:xfrm>
            <a:off x="2037993" y="4242792"/>
            <a:ext cx="2388632"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Leveraging advanced data analytics to provide users with unparalleled market intelligence and investment guidance.</a:t>
            </a:r>
            <a:endParaRPr lang="en-US" sz="1750" dirty="0"/>
          </a:p>
        </p:txBody>
      </p:sp>
      <p:pic>
        <p:nvPicPr>
          <p:cNvPr id="8" name="Image 1" descr="preencoded.png">
            <a:extLst>
              <a:ext uri="{FF2B5EF4-FFF2-40B4-BE49-F238E27FC236}">
                <a16:creationId xmlns:a16="http://schemas.microsoft.com/office/drawing/2014/main" id="{FD135969-C616-6FF3-9A8F-97FFFD425DB2}"/>
              </a:ext>
            </a:extLst>
          </p:cNvPr>
          <p:cNvPicPr>
            <a:picLocks noChangeAspect="1"/>
          </p:cNvPicPr>
          <p:nvPr/>
        </p:nvPicPr>
        <p:blipFill>
          <a:blip r:embed="rId3"/>
          <a:stretch>
            <a:fillRect/>
          </a:stretch>
        </p:blipFill>
        <p:spPr>
          <a:xfrm>
            <a:off x="4759881" y="2637592"/>
            <a:ext cx="555427" cy="555427"/>
          </a:xfrm>
          <a:prstGeom prst="rect">
            <a:avLst/>
          </a:prstGeom>
        </p:spPr>
      </p:pic>
      <p:sp>
        <p:nvSpPr>
          <p:cNvPr id="9" name="Text 5">
            <a:extLst>
              <a:ext uri="{FF2B5EF4-FFF2-40B4-BE49-F238E27FC236}">
                <a16:creationId xmlns:a16="http://schemas.microsoft.com/office/drawing/2014/main" id="{604AACF2-A183-C5A5-620C-275EAF454696}"/>
              </a:ext>
            </a:extLst>
          </p:cNvPr>
          <p:cNvSpPr/>
          <p:nvPr/>
        </p:nvSpPr>
        <p:spPr>
          <a:xfrm>
            <a:off x="4759881" y="3415189"/>
            <a:ext cx="2388632"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Personalized Experience</a:t>
            </a:r>
            <a:endParaRPr lang="en-US" sz="2187" dirty="0"/>
          </a:p>
        </p:txBody>
      </p:sp>
      <p:sp>
        <p:nvSpPr>
          <p:cNvPr id="10" name="Text 6">
            <a:extLst>
              <a:ext uri="{FF2B5EF4-FFF2-40B4-BE49-F238E27FC236}">
                <a16:creationId xmlns:a16="http://schemas.microsoft.com/office/drawing/2014/main" id="{FF642B19-C5F6-D12D-57D9-2B4340B81240}"/>
              </a:ext>
            </a:extLst>
          </p:cNvPr>
          <p:cNvSpPr/>
          <p:nvPr/>
        </p:nvSpPr>
        <p:spPr>
          <a:xfrm>
            <a:off x="4759881" y="4242792"/>
            <a:ext cx="2388632" cy="1777008"/>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Delivering a tailored experience that caters to the unique needs and preferences of each individual user.</a:t>
            </a:r>
            <a:endParaRPr lang="en-US" sz="1750" dirty="0"/>
          </a:p>
        </p:txBody>
      </p:sp>
      <p:pic>
        <p:nvPicPr>
          <p:cNvPr id="11" name="Image 2" descr="preencoded.png">
            <a:extLst>
              <a:ext uri="{FF2B5EF4-FFF2-40B4-BE49-F238E27FC236}">
                <a16:creationId xmlns:a16="http://schemas.microsoft.com/office/drawing/2014/main" id="{24866714-3EE6-F937-416B-8EA60E1B9ABC}"/>
              </a:ext>
            </a:extLst>
          </p:cNvPr>
          <p:cNvPicPr>
            <a:picLocks noChangeAspect="1"/>
          </p:cNvPicPr>
          <p:nvPr/>
        </p:nvPicPr>
        <p:blipFill>
          <a:blip r:embed="rId4"/>
          <a:stretch>
            <a:fillRect/>
          </a:stretch>
        </p:blipFill>
        <p:spPr>
          <a:xfrm>
            <a:off x="7481768" y="2637592"/>
            <a:ext cx="555427" cy="555427"/>
          </a:xfrm>
          <a:prstGeom prst="rect">
            <a:avLst/>
          </a:prstGeom>
        </p:spPr>
      </p:pic>
      <p:sp>
        <p:nvSpPr>
          <p:cNvPr id="12" name="Text 7">
            <a:extLst>
              <a:ext uri="{FF2B5EF4-FFF2-40B4-BE49-F238E27FC236}">
                <a16:creationId xmlns:a16="http://schemas.microsoft.com/office/drawing/2014/main" id="{B2B95DF1-388F-7210-FF9B-E4629A2CF9DF}"/>
              </a:ext>
            </a:extLst>
          </p:cNvPr>
          <p:cNvSpPr/>
          <p:nvPr/>
        </p:nvSpPr>
        <p:spPr>
          <a:xfrm>
            <a:off x="7481768" y="3415189"/>
            <a:ext cx="2388632"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User-Centric Approach</a:t>
            </a:r>
            <a:endParaRPr lang="en-US" sz="2187" dirty="0"/>
          </a:p>
        </p:txBody>
      </p:sp>
      <p:sp>
        <p:nvSpPr>
          <p:cNvPr id="13" name="Text 8">
            <a:extLst>
              <a:ext uri="{FF2B5EF4-FFF2-40B4-BE49-F238E27FC236}">
                <a16:creationId xmlns:a16="http://schemas.microsoft.com/office/drawing/2014/main" id="{73EE575B-CF71-C8CA-545C-99F7A9E55BE7}"/>
              </a:ext>
            </a:extLst>
          </p:cNvPr>
          <p:cNvSpPr/>
          <p:nvPr/>
        </p:nvSpPr>
        <p:spPr>
          <a:xfrm>
            <a:off x="7481768" y="4242792"/>
            <a:ext cx="2388632" cy="2487811"/>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Prioritizing the user's needs and continuously incorporating their feedback to enhance the overall product experience.</a:t>
            </a:r>
            <a:endParaRPr lang="en-US" sz="1750" dirty="0"/>
          </a:p>
        </p:txBody>
      </p:sp>
      <p:pic>
        <p:nvPicPr>
          <p:cNvPr id="14" name="Image 3" descr="preencoded.png">
            <a:extLst>
              <a:ext uri="{FF2B5EF4-FFF2-40B4-BE49-F238E27FC236}">
                <a16:creationId xmlns:a16="http://schemas.microsoft.com/office/drawing/2014/main" id="{29714161-1602-9419-D32C-AC2F2C61E35F}"/>
              </a:ext>
            </a:extLst>
          </p:cNvPr>
          <p:cNvPicPr>
            <a:picLocks noChangeAspect="1"/>
          </p:cNvPicPr>
          <p:nvPr/>
        </p:nvPicPr>
        <p:blipFill>
          <a:blip r:embed="rId5"/>
          <a:stretch>
            <a:fillRect/>
          </a:stretch>
        </p:blipFill>
        <p:spPr>
          <a:xfrm>
            <a:off x="10397294" y="2616176"/>
            <a:ext cx="555427" cy="555427"/>
          </a:xfrm>
          <a:prstGeom prst="rect">
            <a:avLst/>
          </a:prstGeom>
        </p:spPr>
      </p:pic>
      <p:sp>
        <p:nvSpPr>
          <p:cNvPr id="15" name="Text 9">
            <a:extLst>
              <a:ext uri="{FF2B5EF4-FFF2-40B4-BE49-F238E27FC236}">
                <a16:creationId xmlns:a16="http://schemas.microsoft.com/office/drawing/2014/main" id="{FC0FBEC9-811A-B5DB-9B8B-A4A716CE993C}"/>
              </a:ext>
            </a:extLst>
          </p:cNvPr>
          <p:cNvSpPr/>
          <p:nvPr/>
        </p:nvSpPr>
        <p:spPr>
          <a:xfrm>
            <a:off x="10357544" y="3344942"/>
            <a:ext cx="2388751" cy="694373"/>
          </a:xfrm>
          <a:prstGeom prst="rect">
            <a:avLst/>
          </a:prstGeom>
          <a:noFill/>
          <a:ln/>
        </p:spPr>
        <p:txBody>
          <a:bodyPr wrap="squar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Real-Time Responsiveness</a:t>
            </a:r>
            <a:endParaRPr lang="en-US" sz="2187" dirty="0"/>
          </a:p>
        </p:txBody>
      </p:sp>
      <p:sp>
        <p:nvSpPr>
          <p:cNvPr id="16" name="Text 10">
            <a:extLst>
              <a:ext uri="{FF2B5EF4-FFF2-40B4-BE49-F238E27FC236}">
                <a16:creationId xmlns:a16="http://schemas.microsoft.com/office/drawing/2014/main" id="{F4C0A6B2-40A8-1999-C155-57911F09E3BD}"/>
              </a:ext>
            </a:extLst>
          </p:cNvPr>
          <p:cNvSpPr/>
          <p:nvPr/>
        </p:nvSpPr>
        <p:spPr>
          <a:xfrm>
            <a:off x="10397294" y="4242792"/>
            <a:ext cx="2388751" cy="2132409"/>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Ensuring users receive the most up-to-date information and alerts, enabling them to make timely investment decisions.</a:t>
            </a:r>
            <a:endParaRPr lang="en-US" sz="1750" dirty="0"/>
          </a:p>
        </p:txBody>
      </p:sp>
    </p:spTree>
    <p:extLst>
      <p:ext uri="{BB962C8B-B14F-4D97-AF65-F5344CB8AC3E}">
        <p14:creationId xmlns:p14="http://schemas.microsoft.com/office/powerpoint/2010/main" val="4074581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778</Words>
  <Application>Microsoft Office PowerPoint</Application>
  <PresentationFormat>Custom</PresentationFormat>
  <Paragraphs>77</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Crimson Pro</vt:lpstr>
      <vt:lpstr>DM Sans</vt:lpstr>
      <vt:lpstr>Libre Baskerville</vt:lpstr>
      <vt:lpstr>Open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Nandini Agrawal</cp:lastModifiedBy>
  <cp:revision>3</cp:revision>
  <dcterms:created xsi:type="dcterms:W3CDTF">2024-04-21T06:46:55Z</dcterms:created>
  <dcterms:modified xsi:type="dcterms:W3CDTF">2024-04-21T08:59:35Z</dcterms:modified>
</cp:coreProperties>
</file>