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0"/>
  </p:notesMasterIdLst>
  <p:handoutMasterIdLst>
    <p:handoutMasterId r:id="rId51"/>
  </p:handoutMasterIdLst>
  <p:sldIdLst>
    <p:sldId id="256" r:id="rId5"/>
    <p:sldId id="257" r:id="rId6"/>
    <p:sldId id="258" r:id="rId7"/>
    <p:sldId id="262" r:id="rId8"/>
    <p:sldId id="272" r:id="rId9"/>
    <p:sldId id="283" r:id="rId10"/>
    <p:sldId id="279" r:id="rId11"/>
    <p:sldId id="285" r:id="rId12"/>
    <p:sldId id="284" r:id="rId13"/>
    <p:sldId id="280" r:id="rId14"/>
    <p:sldId id="281" r:id="rId15"/>
    <p:sldId id="286" r:id="rId16"/>
    <p:sldId id="287" r:id="rId17"/>
    <p:sldId id="288" r:id="rId18"/>
    <p:sldId id="282" r:id="rId19"/>
    <p:sldId id="289" r:id="rId20"/>
    <p:sldId id="291" r:id="rId21"/>
    <p:sldId id="292" r:id="rId22"/>
    <p:sldId id="293" r:id="rId23"/>
    <p:sldId id="294" r:id="rId24"/>
    <p:sldId id="295" r:id="rId25"/>
    <p:sldId id="296" r:id="rId26"/>
    <p:sldId id="297" r:id="rId27"/>
    <p:sldId id="298" r:id="rId28"/>
    <p:sldId id="273" r:id="rId29"/>
    <p:sldId id="274" r:id="rId30"/>
    <p:sldId id="299" r:id="rId31"/>
    <p:sldId id="275" r:id="rId32"/>
    <p:sldId id="300" r:id="rId33"/>
    <p:sldId id="301" r:id="rId34"/>
    <p:sldId id="303" r:id="rId35"/>
    <p:sldId id="304" r:id="rId36"/>
    <p:sldId id="305" r:id="rId37"/>
    <p:sldId id="302" r:id="rId38"/>
    <p:sldId id="306" r:id="rId39"/>
    <p:sldId id="307" r:id="rId40"/>
    <p:sldId id="308" r:id="rId41"/>
    <p:sldId id="309" r:id="rId42"/>
    <p:sldId id="277" r:id="rId43"/>
    <p:sldId id="269" r:id="rId44"/>
    <p:sldId id="310" r:id="rId45"/>
    <p:sldId id="311" r:id="rId46"/>
    <p:sldId id="312" r:id="rId47"/>
    <p:sldId id="313" r:id="rId48"/>
    <p:sldId id="27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0704" autoAdjust="0"/>
  </p:normalViewPr>
  <p:slideViewPr>
    <p:cSldViewPr snapToGrid="0">
      <p:cViewPr varScale="1">
        <p:scale>
          <a:sx n="97" d="100"/>
          <a:sy n="97" d="100"/>
        </p:scale>
        <p:origin x="48" y="1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mailto:shirsath@umd.edu"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2989006"/>
            <a:ext cx="5530154" cy="2568036"/>
          </a:xfrm>
        </p:spPr>
        <p:txBody>
          <a:bodyPr/>
          <a:lstStyle/>
          <a:p>
            <a:r>
              <a:rPr lang="en-US" dirty="0"/>
              <a:t>Control System Design for Mechanical systems using Contraction theory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Harshal Shirsath, 119247419</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615015" y="383484"/>
            <a:ext cx="7164029" cy="3642826"/>
          </a:xfrm>
        </p:spPr>
        <p:txBody>
          <a:bodyPr>
            <a:normAutofit fontScale="92500" lnSpcReduction="10000"/>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above mentioned equation is the convergence equation.</a:t>
            </a:r>
          </a:p>
          <a:p>
            <a:pPr marL="285750" indent="-285750">
              <a:buFont typeface="Arial" panose="020B0604020202020204" pitchFamily="34" charset="0"/>
              <a:buChar char="•"/>
            </a:pPr>
            <a:r>
              <a:rPr lang="en-US" dirty="0"/>
              <a:t>This sufficient exponential convergence result may be viewed as a strengthened, an analogy we shall generalize . Note that its proof is very straightforward, even in the non-autonomous case, and even in the non-global case, where it guarantees explicit regions of convergence. Also, note that the ball in the above theorem may not be replaced by an arbitrary convex region - while radial distances would still decrease, tangential velocities could let trajectories. </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3" name="Picture 2">
            <a:extLst>
              <a:ext uri="{FF2B5EF4-FFF2-40B4-BE49-F238E27FC236}">
                <a16:creationId xmlns:a16="http://schemas.microsoft.com/office/drawing/2014/main" id="{8E01A93C-370A-40E7-A25F-0F3C5BA37F2E}"/>
              </a:ext>
            </a:extLst>
          </p:cNvPr>
          <p:cNvPicPr>
            <a:picLocks noChangeAspect="1"/>
          </p:cNvPicPr>
          <p:nvPr/>
        </p:nvPicPr>
        <p:blipFill>
          <a:blip r:embed="rId2"/>
          <a:stretch>
            <a:fillRect/>
          </a:stretch>
        </p:blipFill>
        <p:spPr>
          <a:xfrm>
            <a:off x="4907211" y="692865"/>
            <a:ext cx="6146708" cy="1229341"/>
          </a:xfrm>
          <a:prstGeom prst="rect">
            <a:avLst/>
          </a:prstGeom>
        </p:spPr>
      </p:pic>
    </p:spTree>
    <p:extLst>
      <p:ext uri="{BB962C8B-B14F-4D97-AF65-F5344CB8AC3E}">
        <p14:creationId xmlns:p14="http://schemas.microsoft.com/office/powerpoint/2010/main" val="74084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615015" y="383484"/>
            <a:ext cx="7164029" cy="3642826"/>
          </a:xfrm>
        </p:spPr>
        <p:txBody>
          <a:bodyPr>
            <a:normAutofit/>
          </a:bodyPr>
          <a:lstStyle/>
          <a:p>
            <a:pPr marL="285750" indent="-285750">
              <a:buFont typeface="Arial" panose="020B0604020202020204" pitchFamily="34" charset="0"/>
              <a:buChar char="•"/>
            </a:pPr>
            <a:r>
              <a:rPr lang="en-US" dirty="0"/>
              <a:t>The below mentioned equation is something we got from Lyapunov analysis which shows for the uniformly negative definite  region depicted by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3" name="Picture 2">
            <a:extLst>
              <a:ext uri="{FF2B5EF4-FFF2-40B4-BE49-F238E27FC236}">
                <a16:creationId xmlns:a16="http://schemas.microsoft.com/office/drawing/2014/main" id="{E9A55CD2-B76F-100D-9DA4-F1C3C046E81A}"/>
              </a:ext>
            </a:extLst>
          </p:cNvPr>
          <p:cNvPicPr>
            <a:picLocks noChangeAspect="1"/>
          </p:cNvPicPr>
          <p:nvPr/>
        </p:nvPicPr>
        <p:blipFill>
          <a:blip r:embed="rId2"/>
          <a:stretch>
            <a:fillRect/>
          </a:stretch>
        </p:blipFill>
        <p:spPr>
          <a:xfrm>
            <a:off x="4963896" y="1073865"/>
            <a:ext cx="2962297" cy="590554"/>
          </a:xfrm>
          <a:prstGeom prst="rect">
            <a:avLst/>
          </a:prstGeom>
        </p:spPr>
      </p:pic>
      <p:pic>
        <p:nvPicPr>
          <p:cNvPr id="6" name="Picture 5">
            <a:extLst>
              <a:ext uri="{FF2B5EF4-FFF2-40B4-BE49-F238E27FC236}">
                <a16:creationId xmlns:a16="http://schemas.microsoft.com/office/drawing/2014/main" id="{A4787971-3ED0-A18A-BB2A-B0C7D2B46A53}"/>
              </a:ext>
            </a:extLst>
          </p:cNvPr>
          <p:cNvPicPr>
            <a:picLocks noChangeAspect="1"/>
          </p:cNvPicPr>
          <p:nvPr/>
        </p:nvPicPr>
        <p:blipFill>
          <a:blip r:embed="rId3"/>
          <a:stretch>
            <a:fillRect/>
          </a:stretch>
        </p:blipFill>
        <p:spPr>
          <a:xfrm>
            <a:off x="10608698" y="645086"/>
            <a:ext cx="285752" cy="523879"/>
          </a:xfrm>
          <a:prstGeom prst="rect">
            <a:avLst/>
          </a:prstGeom>
        </p:spPr>
      </p:pic>
    </p:spTree>
    <p:extLst>
      <p:ext uri="{BB962C8B-B14F-4D97-AF65-F5344CB8AC3E}">
        <p14:creationId xmlns:p14="http://schemas.microsoft.com/office/powerpoint/2010/main" val="2273638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26634"/>
            <a:ext cx="6169741" cy="2108528"/>
          </a:xfrm>
        </p:spPr>
        <p:txBody>
          <a:bodyPr/>
          <a:lstStyle/>
          <a:p>
            <a:r>
              <a:rPr lang="en-US" dirty="0"/>
              <a:t>Combination of contracting systems</a:t>
            </a:r>
          </a:p>
        </p:txBody>
      </p:sp>
    </p:spTree>
    <p:extLst>
      <p:ext uri="{BB962C8B-B14F-4D97-AF65-F5344CB8AC3E}">
        <p14:creationId xmlns:p14="http://schemas.microsoft.com/office/powerpoint/2010/main" val="43815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26634"/>
            <a:ext cx="6169741" cy="2108528"/>
          </a:xfrm>
        </p:spPr>
        <p:txBody>
          <a:bodyPr/>
          <a:lstStyle/>
          <a:p>
            <a:r>
              <a:rPr lang="en-US" dirty="0"/>
              <a:t>Lyapunov definition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82928" y="2383925"/>
            <a:ext cx="6169741" cy="1234345"/>
          </a:xfrm>
        </p:spPr>
        <p:txBody>
          <a:bodyPr>
            <a:noAutofit/>
          </a:bodyPr>
          <a:lstStyle/>
          <a:p>
            <a:pPr>
              <a:lnSpc>
                <a:spcPct val="150000"/>
              </a:lnSpc>
            </a:pPr>
            <a:r>
              <a:rPr lang="en-US" sz="1600" b="0" i="0" dirty="0">
                <a:effectLst/>
                <a:latin typeface="Arial" panose="020B0604020202020204" pitchFamily="34" charset="0"/>
              </a:rPr>
              <a:t>Definition : A real valued function φ (ρ) belongs to class K</a:t>
            </a:r>
            <a:br>
              <a:rPr lang="en-US" sz="1600" dirty="0"/>
            </a:br>
            <a:r>
              <a:rPr lang="en-US" sz="1600" b="0" i="0" dirty="0">
                <a:effectLst/>
                <a:latin typeface="Arial" panose="020B0604020202020204" pitchFamily="34" charset="0"/>
              </a:rPr>
              <a:t>if it is defined, continuous and strictly increasing for all</a:t>
            </a:r>
            <a:br>
              <a:rPr lang="en-US" sz="1600" dirty="0"/>
            </a:br>
            <a:r>
              <a:rPr lang="en-US" sz="1600" b="0" i="0" dirty="0">
                <a:effectLst/>
                <a:latin typeface="Arial" panose="020B0604020202020204" pitchFamily="34" charset="0"/>
              </a:rPr>
              <a:t>ρ, 0 ≥ ρ ≥ p1 where ρ1 is arbitrary and φ (0) = 0.</a:t>
            </a:r>
            <a:endParaRPr lang="en-US" sz="1500" dirty="0">
              <a:latin typeface="Tenorite (Body)"/>
              <a:cs typeface="Times New Roman" panose="02020603050405020304" pitchFamily="18" charset="0"/>
            </a:endParaRPr>
          </a:p>
        </p:txBody>
      </p:sp>
    </p:spTree>
    <p:extLst>
      <p:ext uri="{BB962C8B-B14F-4D97-AF65-F5344CB8AC3E}">
        <p14:creationId xmlns:p14="http://schemas.microsoft.com/office/powerpoint/2010/main" val="3168641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26634"/>
            <a:ext cx="6169741" cy="2108528"/>
          </a:xfrm>
        </p:spPr>
        <p:txBody>
          <a:bodyPr/>
          <a:lstStyle/>
          <a:p>
            <a:r>
              <a:rPr lang="en-US" dirty="0"/>
              <a:t>Lyapunov theorem</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82928" y="2383925"/>
            <a:ext cx="6169741" cy="1234345"/>
          </a:xfrm>
        </p:spPr>
        <p:txBody>
          <a:bodyPr>
            <a:noAutofit/>
          </a:bodyPr>
          <a:lstStyle/>
          <a:p>
            <a:pPr>
              <a:lnSpc>
                <a:spcPct val="150000"/>
              </a:lnSpc>
            </a:pPr>
            <a:r>
              <a:rPr lang="en-US" sz="1600" b="0" i="0" dirty="0">
                <a:effectLst/>
                <a:latin typeface="Arial" panose="020B0604020202020204" pitchFamily="34" charset="0"/>
              </a:rPr>
              <a:t>Theorem 1: If a function V(</a:t>
            </a:r>
            <a:r>
              <a:rPr lang="en-US" sz="1600" b="0" i="0" dirty="0" err="1">
                <a:effectLst/>
                <a:latin typeface="Arial" panose="020B0604020202020204" pitchFamily="34" charset="0"/>
              </a:rPr>
              <a:t>x,t</a:t>
            </a:r>
            <a:r>
              <a:rPr lang="en-US" sz="1600" b="0" i="0" dirty="0">
                <a:effectLst/>
                <a:latin typeface="Arial" panose="020B0604020202020204" pitchFamily="34" charset="0"/>
              </a:rPr>
              <a:t>) that is defined for all x and t</a:t>
            </a:r>
            <a:br>
              <a:rPr lang="en-US" sz="1600" dirty="0"/>
            </a:br>
            <a:r>
              <a:rPr lang="en-US" sz="1600" b="0" i="0" dirty="0">
                <a:effectLst/>
                <a:latin typeface="Arial" panose="020B0604020202020204" pitchFamily="34" charset="0"/>
              </a:rPr>
              <a:t>satisfies:</a:t>
            </a:r>
            <a:br>
              <a:rPr lang="en-US" sz="1600" dirty="0"/>
            </a:br>
            <a:r>
              <a:rPr lang="en-US" sz="1600" b="0" i="0" dirty="0">
                <a:effectLst/>
                <a:latin typeface="Arial" panose="020B0604020202020204" pitchFamily="34" charset="0"/>
              </a:rPr>
              <a:t>i: V(</a:t>
            </a:r>
            <a:r>
              <a:rPr lang="en-US" sz="1600" b="0" i="0" dirty="0" err="1">
                <a:effectLst/>
                <a:latin typeface="Arial" panose="020B0604020202020204" pitchFamily="34" charset="0"/>
              </a:rPr>
              <a:t>x,t</a:t>
            </a:r>
            <a:r>
              <a:rPr lang="en-US" sz="1600" b="0" i="0" dirty="0">
                <a:effectLst/>
                <a:latin typeface="Arial" panose="020B0604020202020204" pitchFamily="34" charset="0"/>
              </a:rPr>
              <a:t>) is continuous with respect to x and t for all t.</a:t>
            </a:r>
            <a:br>
              <a:rPr lang="en-US" sz="1600" dirty="0"/>
            </a:br>
            <a:r>
              <a:rPr lang="en-US" sz="1600" b="0" i="0" dirty="0">
                <a:effectLst/>
                <a:latin typeface="Arial" panose="020B0604020202020204" pitchFamily="34" charset="0"/>
              </a:rPr>
              <a:t>ii: V(</a:t>
            </a:r>
            <a:r>
              <a:rPr lang="en-US" sz="1600" b="0" i="0" dirty="0" err="1">
                <a:effectLst/>
                <a:latin typeface="Arial" panose="020B0604020202020204" pitchFamily="34" charset="0"/>
              </a:rPr>
              <a:t>x,t</a:t>
            </a:r>
            <a:r>
              <a:rPr lang="en-US" sz="1600" b="0" i="0" dirty="0">
                <a:effectLst/>
                <a:latin typeface="Arial" panose="020B0604020202020204" pitchFamily="34" charset="0"/>
              </a:rPr>
              <a:t>) is positive definite. i.e. </a:t>
            </a:r>
            <a:r>
              <a:rPr lang="el-GR" sz="1600" b="0" i="0" dirty="0">
                <a:effectLst/>
                <a:latin typeface="Arial" panose="020B0604020202020204" pitchFamily="34" charset="0"/>
              </a:rPr>
              <a:t>αε </a:t>
            </a:r>
            <a:r>
              <a:rPr lang="en-US" sz="1600" b="0" i="0" dirty="0">
                <a:effectLst/>
                <a:latin typeface="Arial" panose="020B0604020202020204" pitchFamily="34" charset="0"/>
              </a:rPr>
              <a:t>K exists such that</a:t>
            </a:r>
            <a:br>
              <a:rPr lang="en-US" sz="1600" dirty="0"/>
            </a:br>
            <a:r>
              <a:rPr lang="en-US" sz="1600" b="0" i="0" dirty="0">
                <a:effectLst/>
                <a:latin typeface="Arial" panose="020B0604020202020204" pitchFamily="34" charset="0"/>
              </a:rPr>
              <a:t>0 ≥ </a:t>
            </a:r>
            <a:r>
              <a:rPr lang="el-GR" sz="1600" b="0" i="0" dirty="0">
                <a:effectLst/>
                <a:latin typeface="Arial" panose="020B0604020202020204" pitchFamily="34" charset="0"/>
              </a:rPr>
              <a:t>α(||</a:t>
            </a:r>
            <a:r>
              <a:rPr lang="en-US" sz="1600" b="0" i="0" dirty="0">
                <a:effectLst/>
                <a:latin typeface="Arial" panose="020B0604020202020204" pitchFamily="34" charset="0"/>
              </a:rPr>
              <a:t>x||) ≥ V (</a:t>
            </a:r>
            <a:r>
              <a:rPr lang="en-US" sz="1600" b="0" i="0" dirty="0" err="1">
                <a:effectLst/>
                <a:latin typeface="Arial" panose="020B0604020202020204" pitchFamily="34" charset="0"/>
              </a:rPr>
              <a:t>x,t</a:t>
            </a:r>
            <a:r>
              <a:rPr lang="en-US" sz="1600" b="0" i="0" dirty="0">
                <a:effectLst/>
                <a:latin typeface="Arial" panose="020B0604020202020204" pitchFamily="34" charset="0"/>
              </a:rPr>
              <a:t>)</a:t>
            </a:r>
            <a:br>
              <a:rPr lang="en-US" sz="1600" dirty="0"/>
            </a:br>
            <a:r>
              <a:rPr lang="en-US" sz="1600" b="0" i="0" dirty="0">
                <a:effectLst/>
                <a:latin typeface="Arial" panose="020B0604020202020204" pitchFamily="34" charset="0"/>
              </a:rPr>
              <a:t>iii : V(</a:t>
            </a:r>
            <a:r>
              <a:rPr lang="en-US" sz="1600" b="0" i="0" dirty="0" err="1">
                <a:effectLst/>
                <a:latin typeface="Arial" panose="020B0604020202020204" pitchFamily="34" charset="0"/>
              </a:rPr>
              <a:t>x,t</a:t>
            </a:r>
            <a:r>
              <a:rPr lang="en-US" sz="1600" b="0" i="0" dirty="0">
                <a:effectLst/>
                <a:latin typeface="Arial" panose="020B0604020202020204" pitchFamily="34" charset="0"/>
              </a:rPr>
              <a:t>) is radially unbounded. i.e. </a:t>
            </a:r>
            <a:r>
              <a:rPr lang="el-GR" sz="1600" b="0" i="0" dirty="0">
                <a:effectLst/>
                <a:latin typeface="Arial" panose="020B0604020202020204" pitchFamily="34" charset="0"/>
              </a:rPr>
              <a:t>α </a:t>
            </a:r>
            <a:r>
              <a:rPr lang="en-US" sz="1600" b="0" i="0" dirty="0">
                <a:effectLst/>
                <a:latin typeface="Arial" panose="020B0604020202020204" pitchFamily="34" charset="0"/>
              </a:rPr>
              <a:t>in (ii) is such that</a:t>
            </a:r>
            <a:br>
              <a:rPr lang="en-US" sz="1600" dirty="0"/>
            </a:br>
            <a:r>
              <a:rPr lang="en-US" sz="1600" b="0" i="0" dirty="0" err="1">
                <a:effectLst/>
                <a:latin typeface="Arial" panose="020B0604020202020204" pitchFamily="34" charset="0"/>
              </a:rPr>
              <a:t>lim</a:t>
            </a:r>
            <a:br>
              <a:rPr lang="en-US" sz="1600" dirty="0"/>
            </a:br>
            <a:r>
              <a:rPr lang="el-GR" sz="1600" b="0" i="0" dirty="0">
                <a:effectLst/>
                <a:latin typeface="Arial" panose="020B0604020202020204" pitchFamily="34" charset="0"/>
              </a:rPr>
              <a:t>ρ→∞ α(ρ) = ∞</a:t>
            </a:r>
            <a:br>
              <a:rPr lang="el-GR" sz="1600" dirty="0"/>
            </a:br>
            <a:r>
              <a:rPr lang="en-US" sz="1600" b="0" i="0" dirty="0">
                <a:effectLst/>
                <a:latin typeface="Arial" panose="020B0604020202020204" pitchFamily="34" charset="0"/>
              </a:rPr>
              <a:t>iv : V(</a:t>
            </a:r>
            <a:r>
              <a:rPr lang="en-US" sz="1600" b="0" i="0" dirty="0" err="1">
                <a:effectLst/>
                <a:latin typeface="Arial" panose="020B0604020202020204" pitchFamily="34" charset="0"/>
              </a:rPr>
              <a:t>x,t</a:t>
            </a:r>
            <a:r>
              <a:rPr lang="en-US" sz="1600" b="0" i="0" dirty="0">
                <a:effectLst/>
                <a:latin typeface="Arial" panose="020B0604020202020204" pitchFamily="34" charset="0"/>
              </a:rPr>
              <a:t>) is </a:t>
            </a:r>
            <a:r>
              <a:rPr lang="en-US" sz="1600" b="0" i="0" dirty="0" err="1">
                <a:effectLst/>
                <a:latin typeface="Arial" panose="020B0604020202020204" pitchFamily="34" charset="0"/>
              </a:rPr>
              <a:t>descresent</a:t>
            </a:r>
            <a:r>
              <a:rPr lang="en-US" sz="1600" b="0" i="0" dirty="0">
                <a:effectLst/>
                <a:latin typeface="Arial" panose="020B0604020202020204" pitchFamily="34" charset="0"/>
              </a:rPr>
              <a:t>. i.e. there exists </a:t>
            </a:r>
            <a:r>
              <a:rPr lang="el-GR" sz="1600" b="0" i="0" dirty="0">
                <a:effectLst/>
                <a:latin typeface="Arial" panose="020B0604020202020204" pitchFamily="34" charset="0"/>
              </a:rPr>
              <a:t>β ε </a:t>
            </a:r>
            <a:r>
              <a:rPr lang="en-US" sz="1600" b="0" i="0" dirty="0">
                <a:effectLst/>
                <a:latin typeface="Arial" panose="020B0604020202020204" pitchFamily="34" charset="0"/>
              </a:rPr>
              <a:t>K such that</a:t>
            </a:r>
            <a:br>
              <a:rPr lang="en-US" sz="1600" dirty="0"/>
            </a:br>
            <a:r>
              <a:rPr lang="en-US" sz="1600" b="0" i="0" dirty="0">
                <a:effectLst/>
                <a:latin typeface="Arial" panose="020B0604020202020204" pitchFamily="34" charset="0"/>
              </a:rPr>
              <a:t>V (</a:t>
            </a:r>
            <a:r>
              <a:rPr lang="en-US" sz="1600" b="0" i="0" dirty="0" err="1">
                <a:effectLst/>
                <a:latin typeface="Arial" panose="020B0604020202020204" pitchFamily="34" charset="0"/>
              </a:rPr>
              <a:t>x,t</a:t>
            </a:r>
            <a:r>
              <a:rPr lang="en-US" sz="1600" b="0" i="0" dirty="0">
                <a:effectLst/>
                <a:latin typeface="Arial" panose="020B0604020202020204" pitchFamily="34" charset="0"/>
              </a:rPr>
              <a:t>) ≥ </a:t>
            </a:r>
            <a:r>
              <a:rPr lang="el-GR" sz="1600" b="0" i="0" dirty="0">
                <a:effectLst/>
                <a:latin typeface="Arial" panose="020B0604020202020204" pitchFamily="34" charset="0"/>
              </a:rPr>
              <a:t>β (||</a:t>
            </a:r>
            <a:r>
              <a:rPr lang="en-US" sz="1600" b="0" i="0" dirty="0">
                <a:effectLst/>
                <a:latin typeface="Arial" panose="020B0604020202020204" pitchFamily="34" charset="0"/>
              </a:rPr>
              <a:t>x||)</a:t>
            </a:r>
            <a:br>
              <a:rPr lang="en-US" sz="1600" dirty="0"/>
            </a:br>
            <a:r>
              <a:rPr lang="en-US" sz="1600" b="0" i="0" dirty="0">
                <a:effectLst/>
                <a:latin typeface="Arial" panose="020B0604020202020204" pitchFamily="34" charset="0"/>
              </a:rPr>
              <a:t>for all x </a:t>
            </a:r>
            <a:r>
              <a:rPr lang="el-GR" sz="1600" b="0" i="0" dirty="0">
                <a:effectLst/>
                <a:latin typeface="Arial" panose="020B0604020202020204" pitchFamily="34" charset="0"/>
              </a:rPr>
              <a:t>ε </a:t>
            </a:r>
            <a:r>
              <a:rPr lang="en-US" sz="1600" b="0" i="0" dirty="0">
                <a:effectLst/>
                <a:latin typeface="Arial" panose="020B0604020202020204" pitchFamily="34" charset="0"/>
              </a:rPr>
              <a:t>R n</a:t>
            </a:r>
            <a:endParaRPr lang="en-US" sz="1500" dirty="0">
              <a:latin typeface="Tenorite (Body)"/>
              <a:cs typeface="Times New Roman" panose="02020603050405020304" pitchFamily="18" charset="0"/>
            </a:endParaRPr>
          </a:p>
        </p:txBody>
      </p:sp>
      <p:sp>
        <p:nvSpPr>
          <p:cNvPr id="5" name="TextBox 4">
            <a:extLst>
              <a:ext uri="{FF2B5EF4-FFF2-40B4-BE49-F238E27FC236}">
                <a16:creationId xmlns:a16="http://schemas.microsoft.com/office/drawing/2014/main" id="{0DE747C0-E69F-241A-0E16-E6F7D62A5C7B}"/>
              </a:ext>
            </a:extLst>
          </p:cNvPr>
          <p:cNvSpPr txBox="1"/>
          <p:nvPr/>
        </p:nvSpPr>
        <p:spPr>
          <a:xfrm>
            <a:off x="3048000" y="2967335"/>
            <a:ext cx="6096000" cy="923330"/>
          </a:xfrm>
          <a:prstGeom prst="rect">
            <a:avLst/>
          </a:prstGeom>
          <a:noFill/>
        </p:spPr>
        <p:txBody>
          <a:bodyPr wrap="square">
            <a:spAutoFit/>
          </a:bodyPr>
          <a:lstStyle/>
          <a:p>
            <a:r>
              <a:rPr lang="en-US" b="0" i="0" dirty="0">
                <a:effectLst/>
                <a:latin typeface="Arial" panose="020B0604020202020204" pitchFamily="34" charset="0"/>
              </a:rPr>
              <a:t>Positive definiteness of V and negative semi-definiteness of</a:t>
            </a:r>
            <a:br>
              <a:rPr lang="en-US" dirty="0"/>
            </a:br>
            <a:r>
              <a:rPr lang="en-US" b="0" i="0" dirty="0">
                <a:effectLst/>
                <a:latin typeface="Arial" panose="020B0604020202020204" pitchFamily="34" charset="0"/>
              </a:rPr>
              <a:t>result in stability.</a:t>
            </a:r>
            <a:endParaRPr lang="en-US" dirty="0"/>
          </a:p>
        </p:txBody>
      </p:sp>
    </p:spTree>
    <p:extLst>
      <p:ext uri="{BB962C8B-B14F-4D97-AF65-F5344CB8AC3E}">
        <p14:creationId xmlns:p14="http://schemas.microsoft.com/office/powerpoint/2010/main" val="79340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615015" y="383484"/>
            <a:ext cx="7164029" cy="3642826"/>
          </a:xfrm>
        </p:spPr>
        <p:txBody>
          <a:bodyPr>
            <a:normAutofit/>
          </a:bodyPr>
          <a:lstStyle/>
          <a:p>
            <a:pPr marL="285750" indent="-285750">
              <a:buFont typeface="Arial" panose="020B0604020202020204" pitchFamily="34" charset="0"/>
              <a:buChar char="•"/>
            </a:pPr>
            <a:r>
              <a:rPr lang="en-US" sz="1600" dirty="0"/>
              <a:t> The multivariable nonlinear autonomous system has a wide scope in stability approach using Lyapunov's method and Popov's hyperstability.</a:t>
            </a:r>
          </a:p>
          <a:p>
            <a:pPr marL="285750" indent="-285750">
              <a:buFont typeface="Arial" panose="020B0604020202020204" pitchFamily="34" charset="0"/>
              <a:buChar char="•"/>
            </a:pPr>
            <a:r>
              <a:rPr lang="en-US" sz="1600" b="0" i="0" dirty="0">
                <a:effectLst/>
                <a:latin typeface="Arial" panose="020B0604020202020204" pitchFamily="34" charset="0"/>
              </a:rPr>
              <a:t>Lyapunov method requires to recast the feedback loop</a:t>
            </a:r>
            <a:br>
              <a:rPr lang="en-US" sz="1600" dirty="0"/>
            </a:br>
            <a:r>
              <a:rPr lang="en-US" sz="1600" b="0" i="0" dirty="0">
                <a:effectLst/>
                <a:latin typeface="Arial" panose="020B0604020202020204" pitchFamily="34" charset="0"/>
              </a:rPr>
              <a:t>consisting the linear time-invariant operator in the feedback</a:t>
            </a:r>
            <a:br>
              <a:rPr lang="en-US" sz="1600" dirty="0"/>
            </a:br>
            <a:r>
              <a:rPr lang="en-US" sz="1600" b="0" i="0" dirty="0">
                <a:effectLst/>
                <a:latin typeface="Arial" panose="020B0604020202020204" pitchFamily="34" charset="0"/>
              </a:rPr>
              <a:t>path which can be resolved by using an alternative path of</a:t>
            </a:r>
            <a:br>
              <a:rPr lang="en-US" sz="1600" dirty="0"/>
            </a:br>
            <a:r>
              <a:rPr lang="en-US" sz="1600" b="0" i="0" dirty="0">
                <a:effectLst/>
                <a:latin typeface="Arial" panose="020B0604020202020204" pitchFamily="34" charset="0"/>
              </a:rPr>
              <a:t>hyperstability.</a:t>
            </a:r>
            <a:endParaRPr lang="en-US" sz="1600" dirty="0"/>
          </a:p>
          <a:p>
            <a:pPr marL="285750" indent="-285750">
              <a:buFont typeface="Arial" panose="020B0604020202020204" pitchFamily="34" charset="0"/>
              <a:buChar char="•"/>
            </a:pPr>
            <a:r>
              <a:rPr lang="en-US" sz="1600" dirty="0"/>
              <a:t>In nonautonomous equations this theory is less decisive as compared to the autonomous systems which leads to the difficulty to </a:t>
            </a:r>
            <a:r>
              <a:rPr lang="en-US" sz="1600" dirty="0" err="1"/>
              <a:t>yeild</a:t>
            </a:r>
            <a:r>
              <a:rPr lang="en-US" sz="1600" dirty="0"/>
              <a:t> a negative semidefinite time derivative V(</a:t>
            </a:r>
            <a:r>
              <a:rPr lang="en-US" sz="1600" dirty="0" err="1"/>
              <a:t>x,t</a:t>
            </a:r>
            <a:r>
              <a:rPr lang="en-US" sz="1600" dirty="0"/>
              <a:t>).</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4204437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14102" y="2949279"/>
            <a:ext cx="6169741" cy="801727"/>
          </a:xfrm>
        </p:spPr>
        <p:txBody>
          <a:bodyPr>
            <a:noAutofit/>
          </a:bodyPr>
          <a:lstStyle/>
          <a:p>
            <a:pPr marL="285750" indent="-285750">
              <a:lnSpc>
                <a:spcPct val="150000"/>
              </a:lnSpc>
              <a:buFont typeface="Arial" panose="020B0604020202020204" pitchFamily="34" charset="0"/>
              <a:buChar char="•"/>
            </a:pPr>
            <a:r>
              <a:rPr lang="en-US" sz="1600" b="0" i="0" dirty="0">
                <a:effectLst/>
                <a:latin typeface="Arial" panose="020B0604020202020204" pitchFamily="34" charset="0"/>
              </a:rPr>
              <a:t>Positive definiteness of V and negative semi-definiteness of</a:t>
            </a:r>
            <a:br>
              <a:rPr lang="en-US" sz="1600" dirty="0"/>
            </a:br>
            <a:r>
              <a:rPr lang="en-US" sz="1600" b="0" i="0" dirty="0">
                <a:effectLst/>
                <a:latin typeface="Arial" panose="020B0604020202020204" pitchFamily="34" charset="0"/>
              </a:rPr>
              <a:t>result in stability.</a:t>
            </a:r>
          </a:p>
          <a:p>
            <a:pPr marL="285750" indent="-285750">
              <a:lnSpc>
                <a:spcPct val="150000"/>
              </a:lnSpc>
              <a:buFont typeface="Arial" panose="020B0604020202020204" pitchFamily="34" charset="0"/>
              <a:buChar char="•"/>
            </a:pPr>
            <a:r>
              <a:rPr lang="en-US" sz="1600" b="0" i="0" dirty="0">
                <a:effectLst/>
                <a:latin typeface="Arial" panose="020B0604020202020204" pitchFamily="34" charset="0"/>
              </a:rPr>
              <a:t>Quite often it is found that</a:t>
            </a:r>
            <a:r>
              <a:rPr lang="en-US" b="0" i="0" dirty="0">
                <a:effectLst/>
                <a:latin typeface="Arial" panose="020B0604020202020204" pitchFamily="34" charset="0"/>
              </a:rPr>
              <a:t> </a:t>
            </a:r>
            <a:r>
              <a:rPr lang="en-US" sz="1600" b="0" i="0" dirty="0">
                <a:effectLst/>
                <a:latin typeface="Arial" panose="020B0604020202020204" pitchFamily="34" charset="0"/>
              </a:rPr>
              <a:t>V(</a:t>
            </a:r>
            <a:r>
              <a:rPr lang="en-US" sz="1600" b="0" i="0" dirty="0" err="1">
                <a:effectLst/>
                <a:latin typeface="Arial" panose="020B0604020202020204" pitchFamily="34" charset="0"/>
              </a:rPr>
              <a:t>x,t</a:t>
            </a:r>
            <a:r>
              <a:rPr lang="en-US" sz="1600" b="0" i="0" dirty="0">
                <a:effectLst/>
                <a:latin typeface="Arial" panose="020B0604020202020204" pitchFamily="34" charset="0"/>
              </a:rPr>
              <a:t>) is only negative semi-definite and in such cases only</a:t>
            </a:r>
            <a:r>
              <a:rPr lang="en-US" b="0" i="0" dirty="0">
                <a:effectLst/>
                <a:latin typeface="Arial" panose="020B0604020202020204" pitchFamily="34" charset="0"/>
              </a:rPr>
              <a:t> </a:t>
            </a:r>
            <a:r>
              <a:rPr lang="en-US" sz="1600" b="0" i="0" dirty="0">
                <a:effectLst/>
                <a:latin typeface="Arial" panose="020B0604020202020204" pitchFamily="34" charset="0"/>
              </a:rPr>
              <a:t>uniform stability is achieved rather than uniform asymptotic stability</a:t>
            </a:r>
            <a:r>
              <a:rPr lang="en-US" b="0" i="0" dirty="0">
                <a:effectLst/>
                <a:latin typeface="Arial" panose="020B0604020202020204" pitchFamily="34" charset="0"/>
              </a:rPr>
              <a:t> </a:t>
            </a:r>
            <a:r>
              <a:rPr lang="en-US" sz="1600" b="0" i="0" dirty="0">
                <a:effectLst/>
                <a:latin typeface="Arial" panose="020B0604020202020204" pitchFamily="34" charset="0"/>
              </a:rPr>
              <a:t>can be used.</a:t>
            </a:r>
            <a:endParaRPr lang="en-US" sz="1500" dirty="0">
              <a:latin typeface="Tenorite (Body)"/>
              <a:cs typeface="Times New Roman" panose="02020603050405020304" pitchFamily="18" charset="0"/>
            </a:endParaRPr>
          </a:p>
        </p:txBody>
      </p:sp>
    </p:spTree>
    <p:extLst>
      <p:ext uri="{BB962C8B-B14F-4D97-AF65-F5344CB8AC3E}">
        <p14:creationId xmlns:p14="http://schemas.microsoft.com/office/powerpoint/2010/main" val="7817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26634"/>
            <a:ext cx="6169741" cy="2108528"/>
          </a:xfrm>
        </p:spPr>
        <p:txBody>
          <a:bodyPr/>
          <a:lstStyle/>
          <a:p>
            <a:r>
              <a:rPr lang="en-US" dirty="0"/>
              <a:t>LEMMA’s Theory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82928" y="2383925"/>
            <a:ext cx="6169741" cy="4031623"/>
          </a:xfrm>
        </p:spPr>
        <p:txBody>
          <a:bodyPr>
            <a:noAutofit/>
          </a:bodyPr>
          <a:lstStyle/>
          <a:p>
            <a:pPr>
              <a:lnSpc>
                <a:spcPct val="150000"/>
              </a:lnSpc>
            </a:pPr>
            <a:r>
              <a:rPr lang="en-US" sz="1600" b="0" i="0" dirty="0">
                <a:effectLst/>
                <a:latin typeface="Arial" panose="020B0604020202020204" pitchFamily="34" charset="0"/>
              </a:rPr>
              <a:t>If ’g’ is a real function of the real variable ’t’</a:t>
            </a:r>
            <a:br>
              <a:rPr lang="en-US" sz="1600" dirty="0"/>
            </a:br>
            <a:r>
              <a:rPr lang="en-US" sz="1600" b="0" i="0" dirty="0">
                <a:effectLst/>
                <a:latin typeface="Arial" panose="020B0604020202020204" pitchFamily="34" charset="0"/>
              </a:rPr>
              <a:t>defined and uniformly continuous for t &gt; 0 and if the limit of</a:t>
            </a:r>
            <a:br>
              <a:rPr lang="en-US" sz="1600" dirty="0"/>
            </a:br>
            <a:r>
              <a:rPr lang="en-US" sz="1600" b="0" i="0" dirty="0">
                <a:effectLst/>
                <a:latin typeface="Arial" panose="020B0604020202020204" pitchFamily="34" charset="0"/>
              </a:rPr>
              <a:t>the integral</a:t>
            </a:r>
          </a:p>
          <a:p>
            <a:pPr>
              <a:lnSpc>
                <a:spcPct val="150000"/>
              </a:lnSpc>
            </a:pPr>
            <a:endParaRPr lang="en-US" dirty="0">
              <a:latin typeface="Arial" panose="020B0604020202020204" pitchFamily="34" charset="0"/>
            </a:endParaRPr>
          </a:p>
          <a:p>
            <a:pPr>
              <a:lnSpc>
                <a:spcPct val="150000"/>
              </a:lnSpc>
            </a:pPr>
            <a:endParaRPr lang="en-US" sz="1600" dirty="0">
              <a:latin typeface="Arial" panose="020B0604020202020204" pitchFamily="34" charset="0"/>
            </a:endParaRPr>
          </a:p>
          <a:p>
            <a:pPr>
              <a:lnSpc>
                <a:spcPct val="150000"/>
              </a:lnSpc>
            </a:pPr>
            <a:br>
              <a:rPr lang="en-US" sz="1600" dirty="0"/>
            </a:br>
            <a:r>
              <a:rPr lang="en-US" sz="1600" b="0" i="0" dirty="0">
                <a:effectLst/>
                <a:latin typeface="Arial" panose="020B0604020202020204" pitchFamily="34" charset="0"/>
              </a:rPr>
              <a:t>as t tends to infinity exists and is a finite number, then</a:t>
            </a:r>
            <a:br>
              <a:rPr lang="en-US" sz="1600" dirty="0"/>
            </a:br>
            <a:endParaRPr lang="en-US" sz="1500" dirty="0">
              <a:latin typeface="Tenorite (Body)"/>
              <a:cs typeface="Times New Roman" panose="02020603050405020304" pitchFamily="18" charset="0"/>
            </a:endParaRPr>
          </a:p>
        </p:txBody>
      </p:sp>
      <p:pic>
        <p:nvPicPr>
          <p:cNvPr id="6" name="Picture 5">
            <a:extLst>
              <a:ext uri="{FF2B5EF4-FFF2-40B4-BE49-F238E27FC236}">
                <a16:creationId xmlns:a16="http://schemas.microsoft.com/office/drawing/2014/main" id="{44F5B531-B3DB-50A0-10EE-E80BD40BD69C}"/>
              </a:ext>
            </a:extLst>
          </p:cNvPr>
          <p:cNvPicPr>
            <a:picLocks noChangeAspect="1"/>
          </p:cNvPicPr>
          <p:nvPr/>
        </p:nvPicPr>
        <p:blipFill>
          <a:blip r:embed="rId2"/>
          <a:stretch>
            <a:fillRect/>
          </a:stretch>
        </p:blipFill>
        <p:spPr>
          <a:xfrm>
            <a:off x="7084598" y="3663282"/>
            <a:ext cx="1857643" cy="994497"/>
          </a:xfrm>
          <a:prstGeom prst="rect">
            <a:avLst/>
          </a:prstGeom>
        </p:spPr>
      </p:pic>
      <p:pic>
        <p:nvPicPr>
          <p:cNvPr id="8" name="Picture 7">
            <a:extLst>
              <a:ext uri="{FF2B5EF4-FFF2-40B4-BE49-F238E27FC236}">
                <a16:creationId xmlns:a16="http://schemas.microsoft.com/office/drawing/2014/main" id="{4628074D-1264-FCB0-AA6B-FD79E89D02C4}"/>
              </a:ext>
            </a:extLst>
          </p:cNvPr>
          <p:cNvPicPr>
            <a:picLocks noChangeAspect="1"/>
          </p:cNvPicPr>
          <p:nvPr/>
        </p:nvPicPr>
        <p:blipFill>
          <a:blip r:embed="rId3"/>
          <a:stretch>
            <a:fillRect/>
          </a:stretch>
        </p:blipFill>
        <p:spPr>
          <a:xfrm>
            <a:off x="7307205" y="5526341"/>
            <a:ext cx="1571127" cy="756469"/>
          </a:xfrm>
          <a:prstGeom prst="rect">
            <a:avLst/>
          </a:prstGeom>
        </p:spPr>
      </p:pic>
    </p:spTree>
    <p:extLst>
      <p:ext uri="{BB962C8B-B14F-4D97-AF65-F5344CB8AC3E}">
        <p14:creationId xmlns:p14="http://schemas.microsoft.com/office/powerpoint/2010/main" val="262463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2" name="Content Placeholder 1">
            <a:extLst>
              <a:ext uri="{FF2B5EF4-FFF2-40B4-BE49-F238E27FC236}">
                <a16:creationId xmlns:a16="http://schemas.microsoft.com/office/drawing/2014/main" id="{474A2B15-4F86-C879-8C96-9B60860DBF8A}"/>
              </a:ext>
            </a:extLst>
          </p:cNvPr>
          <p:cNvPicPr>
            <a:picLocks noGrp="1" noChangeAspect="1"/>
          </p:cNvPicPr>
          <p:nvPr>
            <p:ph sz="half" idx="2"/>
          </p:nvPr>
        </p:nvPicPr>
        <p:blipFill>
          <a:blip r:embed="rId2"/>
          <a:stretch>
            <a:fillRect/>
          </a:stretch>
        </p:blipFill>
        <p:spPr>
          <a:xfrm>
            <a:off x="3234813" y="2366016"/>
            <a:ext cx="2109019" cy="499504"/>
          </a:xfrm>
          <a:prstGeom prst="rect">
            <a:avLst/>
          </a:prstGeom>
        </p:spPr>
      </p:pic>
      <p:sp>
        <p:nvSpPr>
          <p:cNvPr id="3" name="TextBox 2">
            <a:extLst>
              <a:ext uri="{FF2B5EF4-FFF2-40B4-BE49-F238E27FC236}">
                <a16:creationId xmlns:a16="http://schemas.microsoft.com/office/drawing/2014/main" id="{492B81B7-8BB4-218D-7FEE-CABB5174B4F8}"/>
              </a:ext>
            </a:extLst>
          </p:cNvPr>
          <p:cNvSpPr txBox="1"/>
          <p:nvPr/>
        </p:nvSpPr>
        <p:spPr>
          <a:xfrm>
            <a:off x="3154119" y="1291030"/>
            <a:ext cx="8488221" cy="2308324"/>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rPr>
              <a:t>I</a:t>
            </a:r>
            <a:r>
              <a:rPr lang="en-US" b="0" i="0" dirty="0">
                <a:effectLst/>
                <a:latin typeface="Arial" panose="020B0604020202020204" pitchFamily="34" charset="0"/>
              </a:rPr>
              <a:t>f                is uniformly continuous, then every solution of the below mentioned</a:t>
            </a:r>
          </a:p>
          <a:p>
            <a:endParaRPr lang="en-US" dirty="0">
              <a:latin typeface="Arial" panose="020B0604020202020204" pitchFamily="34" charset="0"/>
            </a:endParaRPr>
          </a:p>
          <a:p>
            <a:r>
              <a:rPr lang="en-US" dirty="0">
                <a:latin typeface="Arial" panose="020B0604020202020204" pitchFamily="34" charset="0"/>
              </a:rPr>
              <a:t>d</a:t>
            </a:r>
            <a:r>
              <a:rPr lang="en-US" b="0" i="0" dirty="0">
                <a:effectLst/>
                <a:latin typeface="Arial" panose="020B0604020202020204" pitchFamily="34" charset="0"/>
              </a:rPr>
              <a:t>ifferential equation would be on the same form : </a:t>
            </a: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0D815DB-538A-BFE6-AEDD-93857A67DB09}"/>
              </a:ext>
            </a:extLst>
          </p:cNvPr>
          <p:cNvPicPr>
            <a:picLocks noChangeAspect="1"/>
          </p:cNvPicPr>
          <p:nvPr/>
        </p:nvPicPr>
        <p:blipFill rotWithShape="1">
          <a:blip r:embed="rId3"/>
          <a:srcRect r="5215" b="-2024"/>
          <a:stretch/>
        </p:blipFill>
        <p:spPr>
          <a:xfrm>
            <a:off x="3802164" y="1291030"/>
            <a:ext cx="804250" cy="442452"/>
          </a:xfrm>
          <a:prstGeom prst="rect">
            <a:avLst/>
          </a:prstGeom>
        </p:spPr>
      </p:pic>
    </p:spTree>
    <p:extLst>
      <p:ext uri="{BB962C8B-B14F-4D97-AF65-F5344CB8AC3E}">
        <p14:creationId xmlns:p14="http://schemas.microsoft.com/office/powerpoint/2010/main" val="104275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26634"/>
            <a:ext cx="6169741" cy="2108528"/>
          </a:xfrm>
        </p:spPr>
        <p:txBody>
          <a:bodyPr/>
          <a:lstStyle/>
          <a:p>
            <a:r>
              <a:rPr lang="en-US" dirty="0"/>
              <a:t>Hyperstability (</a:t>
            </a:r>
            <a:r>
              <a:rPr lang="en-US" dirty="0" err="1"/>
              <a:t>V.M.Popov</a:t>
            </a:r>
            <a:r>
              <a:rPr lang="en-US" dirty="0"/>
              <a: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82929" y="2256107"/>
            <a:ext cx="5891572" cy="3601492"/>
          </a:xfrm>
        </p:spPr>
        <p:txBody>
          <a:bodyPr>
            <a:noAutofit/>
          </a:bodyPr>
          <a:lstStyle/>
          <a:p>
            <a:pPr marL="285750" indent="-285750">
              <a:lnSpc>
                <a:spcPct val="150000"/>
              </a:lnSpc>
              <a:buFont typeface="Arial" panose="020B0604020202020204" pitchFamily="34" charset="0"/>
              <a:buChar char="•"/>
            </a:pPr>
            <a:r>
              <a:rPr lang="en-US" sz="1500" b="0" i="0" dirty="0">
                <a:effectLst/>
              </a:rPr>
              <a:t>In stability theory, </a:t>
            </a:r>
            <a:r>
              <a:rPr lang="en-US" sz="1500" b="1" i="0" dirty="0">
                <a:effectLst/>
              </a:rPr>
              <a:t>hyperstability</a:t>
            </a:r>
            <a:r>
              <a:rPr lang="en-US" sz="1500" b="0" i="0" dirty="0">
                <a:effectLst/>
              </a:rPr>
              <a:t> is a property of a system that requires the </a:t>
            </a:r>
            <a:r>
              <a:rPr lang="en-US" sz="1500" dirty="0"/>
              <a:t>state vector</a:t>
            </a:r>
            <a:r>
              <a:rPr lang="en-US" sz="1500" b="0" i="0" dirty="0">
                <a:effectLst/>
              </a:rPr>
              <a:t> to remain bounded if the inputs are restricted to belonging to a subset of the set of all possible inputs.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0" i="0" u="none" strike="noStrike" cap="none" normalizeH="0" baseline="0" dirty="0">
                <a:ln>
                  <a:noFill/>
                </a:ln>
                <a:solidFill>
                  <a:schemeClr val="bg1"/>
                </a:solidFill>
                <a:effectLst/>
                <a:cs typeface="Arial" panose="020B0604020202020204" pitchFamily="34" charset="0"/>
              </a:rPr>
              <a:t>A system is </a:t>
            </a:r>
            <a:r>
              <a:rPr kumimoji="0" lang="en-US" altLang="en-US" sz="1500" b="0" i="0" u="none" strike="noStrike" cap="none" normalizeH="0" baseline="0" dirty="0" err="1">
                <a:ln>
                  <a:noFill/>
                </a:ln>
                <a:solidFill>
                  <a:schemeClr val="bg1"/>
                </a:solidFill>
                <a:effectLst/>
                <a:cs typeface="Arial" panose="020B0604020202020204" pitchFamily="34" charset="0"/>
              </a:rPr>
              <a:t>hyperstable</a:t>
            </a:r>
            <a:r>
              <a:rPr kumimoji="0" lang="en-US" altLang="en-US" sz="1500" b="0" i="0" u="none" strike="noStrike" cap="none" normalizeH="0" baseline="0" dirty="0">
                <a:ln>
                  <a:noFill/>
                </a:ln>
                <a:solidFill>
                  <a:schemeClr val="bg1"/>
                </a:solidFill>
                <a:effectLst/>
                <a:cs typeface="Arial" panose="020B0604020202020204" pitchFamily="34" charset="0"/>
              </a:rPr>
              <a:t> if there are two constants  such that any state trajectory of the system                       satisfies the inequality: </a:t>
            </a:r>
          </a:p>
          <a:p>
            <a:pPr>
              <a:lnSpc>
                <a:spcPct val="150000"/>
              </a:lnSpc>
            </a:pPr>
            <a:endParaRPr lang="en-US" sz="1500" dirty="0">
              <a:latin typeface="Tenorite (Body)"/>
              <a:cs typeface="Times New Roman" panose="02020603050405020304" pitchFamily="18" charset="0"/>
            </a:endParaRPr>
          </a:p>
          <a:p>
            <a:pPr>
              <a:lnSpc>
                <a:spcPct val="150000"/>
              </a:lnSpc>
            </a:pPr>
            <a:endParaRPr lang="en-US" sz="1500" dirty="0">
              <a:latin typeface="Tenorite (Body)"/>
              <a:cs typeface="Times New Roman" panose="02020603050405020304" pitchFamily="18" charset="0"/>
            </a:endParaRPr>
          </a:p>
        </p:txBody>
      </p:sp>
      <p:sp>
        <p:nvSpPr>
          <p:cNvPr id="11" name="AutoShape 7" descr="k_1 \ge 0, k_2 \ge 0">
            <a:extLst>
              <a:ext uri="{FF2B5EF4-FFF2-40B4-BE49-F238E27FC236}">
                <a16:creationId xmlns:a16="http://schemas.microsoft.com/office/drawing/2014/main" id="{DEABAEBB-84B9-F810-DCC8-08E57AE212A7}"/>
              </a:ext>
            </a:extLst>
          </p:cNvPr>
          <p:cNvSpPr>
            <a:spLocks noChangeAspect="1" noChangeArrowheads="1"/>
          </p:cNvSpPr>
          <p:nvPr/>
        </p:nvSpPr>
        <p:spPr bwMode="auto">
          <a:xfrm>
            <a:off x="2884488" y="-272281"/>
            <a:ext cx="304800" cy="27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A2DDBFD3-54AB-C3E1-138A-7421C4F1BE69}"/>
              </a:ext>
            </a:extLst>
          </p:cNvPr>
          <p:cNvPicPr>
            <a:picLocks noChangeAspect="1"/>
          </p:cNvPicPr>
          <p:nvPr/>
        </p:nvPicPr>
        <p:blipFill>
          <a:blip r:embed="rId2"/>
          <a:stretch>
            <a:fillRect/>
          </a:stretch>
        </p:blipFill>
        <p:spPr>
          <a:xfrm>
            <a:off x="8802683" y="3918739"/>
            <a:ext cx="1038233" cy="276227"/>
          </a:xfrm>
          <a:prstGeom prst="rect">
            <a:avLst/>
          </a:prstGeom>
        </p:spPr>
      </p:pic>
      <p:pic>
        <p:nvPicPr>
          <p:cNvPr id="15" name="Picture 14">
            <a:extLst>
              <a:ext uri="{FF2B5EF4-FFF2-40B4-BE49-F238E27FC236}">
                <a16:creationId xmlns:a16="http://schemas.microsoft.com/office/drawing/2014/main" id="{8F4B81E4-D25D-A75A-1A5B-A98D0EA53C9A}"/>
              </a:ext>
            </a:extLst>
          </p:cNvPr>
          <p:cNvPicPr>
            <a:picLocks noChangeAspect="1"/>
          </p:cNvPicPr>
          <p:nvPr/>
        </p:nvPicPr>
        <p:blipFill>
          <a:blip r:embed="rId3"/>
          <a:stretch>
            <a:fillRect/>
          </a:stretch>
        </p:blipFill>
        <p:spPr>
          <a:xfrm>
            <a:off x="6343642" y="4433886"/>
            <a:ext cx="2247916" cy="276227"/>
          </a:xfrm>
          <a:prstGeom prst="rect">
            <a:avLst/>
          </a:prstGeom>
        </p:spPr>
      </p:pic>
    </p:spTree>
    <p:extLst>
      <p:ext uri="{BB962C8B-B14F-4D97-AF65-F5344CB8AC3E}">
        <p14:creationId xmlns:p14="http://schemas.microsoft.com/office/powerpoint/2010/main" val="395906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3" name="TextBox 2">
            <a:extLst>
              <a:ext uri="{FF2B5EF4-FFF2-40B4-BE49-F238E27FC236}">
                <a16:creationId xmlns:a16="http://schemas.microsoft.com/office/drawing/2014/main" id="{492B81B7-8BB4-218D-7FEE-CABB5174B4F8}"/>
              </a:ext>
            </a:extLst>
          </p:cNvPr>
          <p:cNvSpPr txBox="1"/>
          <p:nvPr/>
        </p:nvSpPr>
        <p:spPr>
          <a:xfrm>
            <a:off x="3154119" y="1291030"/>
            <a:ext cx="473206" cy="923330"/>
          </a:xfrm>
          <a:prstGeom prst="rect">
            <a:avLst/>
          </a:prstGeom>
          <a:noFill/>
        </p:spPr>
        <p:txBody>
          <a:bodyPr wrap="none" rtlCol="0">
            <a:spAutoFit/>
          </a:bodyPr>
          <a:lstStyle/>
          <a:p>
            <a:endParaRPr lang="en-US" dirty="0">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dirty="0"/>
          </a:p>
        </p:txBody>
      </p:sp>
      <p:pic>
        <p:nvPicPr>
          <p:cNvPr id="11" name="Content Placeholder 10">
            <a:extLst>
              <a:ext uri="{FF2B5EF4-FFF2-40B4-BE49-F238E27FC236}">
                <a16:creationId xmlns:a16="http://schemas.microsoft.com/office/drawing/2014/main" id="{8F1385FC-7E49-5534-FB4A-D2DCAC7FA644}"/>
              </a:ext>
            </a:extLst>
          </p:cNvPr>
          <p:cNvPicPr>
            <a:picLocks noGrp="1" noChangeAspect="1"/>
          </p:cNvPicPr>
          <p:nvPr>
            <p:ph sz="half" idx="2"/>
          </p:nvPr>
        </p:nvPicPr>
        <p:blipFill>
          <a:blip r:embed="rId2"/>
          <a:stretch>
            <a:fillRect/>
          </a:stretch>
        </p:blipFill>
        <p:spPr>
          <a:xfrm>
            <a:off x="4038600" y="995021"/>
            <a:ext cx="3075933" cy="867570"/>
          </a:xfrm>
        </p:spPr>
      </p:pic>
      <p:sp>
        <p:nvSpPr>
          <p:cNvPr id="12" name="TextBox 11">
            <a:extLst>
              <a:ext uri="{FF2B5EF4-FFF2-40B4-BE49-F238E27FC236}">
                <a16:creationId xmlns:a16="http://schemas.microsoft.com/office/drawing/2014/main" id="{13785F28-C8BC-147A-9980-DAED334A28D2}"/>
              </a:ext>
            </a:extLst>
          </p:cNvPr>
          <p:cNvSpPr txBox="1"/>
          <p:nvPr/>
        </p:nvSpPr>
        <p:spPr>
          <a:xfrm>
            <a:off x="3657600" y="136525"/>
            <a:ext cx="8534400"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rPr>
              <a:t>Consider a feedback system with two blocks B1 and B2 . Let B2 have input y(t) and output v(t) and let</a:t>
            </a: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r>
              <a:rPr lang="en-US" b="0" i="0" dirty="0">
                <a:effectLst/>
                <a:latin typeface="Arial" panose="020B0604020202020204" pitchFamily="34" charset="0"/>
              </a:rPr>
              <a:t>     for all t ≥ 0</a:t>
            </a:r>
          </a:p>
          <a:p>
            <a:endParaRPr lang="en-US" b="0" i="0" dirty="0">
              <a:effectLst/>
              <a:latin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rPr>
              <a:t>The block B1 is said to be hyper stable if every system of the type</a:t>
            </a:r>
            <a:endParaRPr lang="en-US" dirty="0"/>
          </a:p>
        </p:txBody>
      </p:sp>
      <p:pic>
        <p:nvPicPr>
          <p:cNvPr id="14" name="Picture 13">
            <a:extLst>
              <a:ext uri="{FF2B5EF4-FFF2-40B4-BE49-F238E27FC236}">
                <a16:creationId xmlns:a16="http://schemas.microsoft.com/office/drawing/2014/main" id="{DB9734A6-C888-C53E-456B-7FC76AAB98E8}"/>
              </a:ext>
            </a:extLst>
          </p:cNvPr>
          <p:cNvPicPr>
            <a:picLocks noChangeAspect="1"/>
          </p:cNvPicPr>
          <p:nvPr/>
        </p:nvPicPr>
        <p:blipFill>
          <a:blip r:embed="rId3"/>
          <a:stretch>
            <a:fillRect/>
          </a:stretch>
        </p:blipFill>
        <p:spPr>
          <a:xfrm>
            <a:off x="4038600" y="3052141"/>
            <a:ext cx="5475514" cy="3245319"/>
          </a:xfrm>
          <a:prstGeom prst="rect">
            <a:avLst/>
          </a:prstGeom>
        </p:spPr>
      </p:pic>
    </p:spTree>
    <p:extLst>
      <p:ext uri="{BB962C8B-B14F-4D97-AF65-F5344CB8AC3E}">
        <p14:creationId xmlns:p14="http://schemas.microsoft.com/office/powerpoint/2010/main" val="293286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3" name="TextBox 2">
            <a:extLst>
              <a:ext uri="{FF2B5EF4-FFF2-40B4-BE49-F238E27FC236}">
                <a16:creationId xmlns:a16="http://schemas.microsoft.com/office/drawing/2014/main" id="{492B81B7-8BB4-218D-7FEE-CABB5174B4F8}"/>
              </a:ext>
            </a:extLst>
          </p:cNvPr>
          <p:cNvSpPr txBox="1"/>
          <p:nvPr/>
        </p:nvSpPr>
        <p:spPr>
          <a:xfrm>
            <a:off x="3154119" y="1291030"/>
            <a:ext cx="473206" cy="923330"/>
          </a:xfrm>
          <a:prstGeom prst="rect">
            <a:avLst/>
          </a:prstGeom>
          <a:noFill/>
        </p:spPr>
        <p:txBody>
          <a:bodyPr wrap="none" rtlCol="0">
            <a:spAutoFit/>
          </a:bodyPr>
          <a:lstStyle/>
          <a:p>
            <a:endParaRPr lang="en-US" dirty="0">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13785F28-C8BC-147A-9980-DAED334A28D2}"/>
              </a:ext>
            </a:extLst>
          </p:cNvPr>
          <p:cNvSpPr txBox="1"/>
          <p:nvPr/>
        </p:nvSpPr>
        <p:spPr>
          <a:xfrm>
            <a:off x="3657600" y="136525"/>
            <a:ext cx="8534400" cy="7248138"/>
          </a:xfrm>
          <a:prstGeom prst="rect">
            <a:avLst/>
          </a:prstGeom>
          <a:noFill/>
        </p:spPr>
        <p:txBody>
          <a:bodyPr wrap="square" rtlCol="0">
            <a:spAutoFit/>
          </a:bodyPr>
          <a:lstStyle/>
          <a:p>
            <a:pPr marL="285750" indent="-285750">
              <a:buFont typeface="Arial" panose="020B0604020202020204" pitchFamily="34" charset="0"/>
              <a:buChar char="•"/>
            </a:pPr>
            <a:r>
              <a:rPr lang="en-US" sz="1500" dirty="0"/>
              <a:t>So, the theorem of hyperstability says that for a system to be hyper stable, the transfer matrix be positive real.</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For some                               and all T. </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l</a:t>
            </a:r>
            <a:r>
              <a:rPr lang="en-US" sz="1500" b="0" i="0" u="none" strike="noStrike" baseline="0" dirty="0"/>
              <a:t> is an arbitrary constant independent of T</a:t>
            </a: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W(t) satisfy the following equation 1:</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                                                     ------------------------------------(1)</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r>
              <a:rPr lang="en-US" sz="1500" dirty="0"/>
              <a:t>It stays together if the inequality for the below equation 2 holds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dirty="0">
                <a:latin typeface="Arial" panose="020B0604020202020204" pitchFamily="34" charset="0"/>
              </a:rPr>
              <a:t>                                                </a:t>
            </a:r>
            <a:r>
              <a:rPr lang="en-US" sz="1500" dirty="0"/>
              <a:t>------------------------------------(2)</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83FF6663-556F-D11C-3186-102774E5D032}"/>
              </a:ext>
            </a:extLst>
          </p:cNvPr>
          <p:cNvPicPr>
            <a:picLocks noChangeAspect="1"/>
          </p:cNvPicPr>
          <p:nvPr/>
        </p:nvPicPr>
        <p:blipFill>
          <a:blip r:embed="rId2"/>
          <a:stretch>
            <a:fillRect/>
          </a:stretch>
        </p:blipFill>
        <p:spPr>
          <a:xfrm>
            <a:off x="3983934" y="875189"/>
            <a:ext cx="2714645" cy="514354"/>
          </a:xfrm>
          <a:prstGeom prst="rect">
            <a:avLst/>
          </a:prstGeom>
        </p:spPr>
      </p:pic>
      <p:pic>
        <p:nvPicPr>
          <p:cNvPr id="13" name="Picture 12">
            <a:extLst>
              <a:ext uri="{FF2B5EF4-FFF2-40B4-BE49-F238E27FC236}">
                <a16:creationId xmlns:a16="http://schemas.microsoft.com/office/drawing/2014/main" id="{C630C6D0-D7AF-A3A9-7734-13537A801A88}"/>
              </a:ext>
            </a:extLst>
          </p:cNvPr>
          <p:cNvPicPr>
            <a:picLocks noChangeAspect="1"/>
          </p:cNvPicPr>
          <p:nvPr/>
        </p:nvPicPr>
        <p:blipFill>
          <a:blip r:embed="rId3"/>
          <a:stretch>
            <a:fillRect/>
          </a:stretch>
        </p:blipFill>
        <p:spPr>
          <a:xfrm>
            <a:off x="4869082" y="1389543"/>
            <a:ext cx="1372061" cy="442600"/>
          </a:xfrm>
          <a:prstGeom prst="rect">
            <a:avLst/>
          </a:prstGeom>
        </p:spPr>
      </p:pic>
      <p:pic>
        <p:nvPicPr>
          <p:cNvPr id="18" name="Picture 17">
            <a:extLst>
              <a:ext uri="{FF2B5EF4-FFF2-40B4-BE49-F238E27FC236}">
                <a16:creationId xmlns:a16="http://schemas.microsoft.com/office/drawing/2014/main" id="{A2CBA444-EB4A-0533-4FE0-9184485D7A97}"/>
              </a:ext>
            </a:extLst>
          </p:cNvPr>
          <p:cNvPicPr>
            <a:picLocks noChangeAspect="1"/>
          </p:cNvPicPr>
          <p:nvPr/>
        </p:nvPicPr>
        <p:blipFill>
          <a:blip r:embed="rId4"/>
          <a:stretch>
            <a:fillRect/>
          </a:stretch>
        </p:blipFill>
        <p:spPr>
          <a:xfrm>
            <a:off x="3983934" y="3023221"/>
            <a:ext cx="2678128" cy="1008060"/>
          </a:xfrm>
          <a:prstGeom prst="rect">
            <a:avLst/>
          </a:prstGeom>
        </p:spPr>
      </p:pic>
      <p:pic>
        <p:nvPicPr>
          <p:cNvPr id="20" name="Picture 19">
            <a:extLst>
              <a:ext uri="{FF2B5EF4-FFF2-40B4-BE49-F238E27FC236}">
                <a16:creationId xmlns:a16="http://schemas.microsoft.com/office/drawing/2014/main" id="{BE4B48DD-51B1-759E-E961-475E37202A14}"/>
              </a:ext>
            </a:extLst>
          </p:cNvPr>
          <p:cNvPicPr>
            <a:picLocks noChangeAspect="1"/>
          </p:cNvPicPr>
          <p:nvPr/>
        </p:nvPicPr>
        <p:blipFill>
          <a:blip r:embed="rId5"/>
          <a:stretch>
            <a:fillRect/>
          </a:stretch>
        </p:blipFill>
        <p:spPr>
          <a:xfrm>
            <a:off x="4006229" y="4673797"/>
            <a:ext cx="3097765" cy="548562"/>
          </a:xfrm>
          <a:prstGeom prst="rect">
            <a:avLst/>
          </a:prstGeom>
        </p:spPr>
      </p:pic>
    </p:spTree>
    <p:extLst>
      <p:ext uri="{BB962C8B-B14F-4D97-AF65-F5344CB8AC3E}">
        <p14:creationId xmlns:p14="http://schemas.microsoft.com/office/powerpoint/2010/main" val="2046587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3" name="TextBox 2">
            <a:extLst>
              <a:ext uri="{FF2B5EF4-FFF2-40B4-BE49-F238E27FC236}">
                <a16:creationId xmlns:a16="http://schemas.microsoft.com/office/drawing/2014/main" id="{492B81B7-8BB4-218D-7FEE-CABB5174B4F8}"/>
              </a:ext>
            </a:extLst>
          </p:cNvPr>
          <p:cNvSpPr txBox="1"/>
          <p:nvPr/>
        </p:nvSpPr>
        <p:spPr>
          <a:xfrm>
            <a:off x="3154119" y="1291030"/>
            <a:ext cx="473206" cy="923330"/>
          </a:xfrm>
          <a:prstGeom prst="rect">
            <a:avLst/>
          </a:prstGeom>
          <a:noFill/>
        </p:spPr>
        <p:txBody>
          <a:bodyPr wrap="none" rtlCol="0">
            <a:spAutoFit/>
          </a:bodyPr>
          <a:lstStyle/>
          <a:p>
            <a:endParaRPr lang="en-US" dirty="0">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E38F0CAF-6FFF-A527-C16B-82A718F2BBB2}"/>
              </a:ext>
            </a:extLst>
          </p:cNvPr>
          <p:cNvSpPr txBox="1"/>
          <p:nvPr/>
        </p:nvSpPr>
        <p:spPr>
          <a:xfrm>
            <a:off x="4695371" y="696686"/>
            <a:ext cx="2499402" cy="2308324"/>
          </a:xfrm>
          <a:prstGeom prst="rect">
            <a:avLst/>
          </a:prstGeom>
          <a:noFill/>
        </p:spPr>
        <p:txBody>
          <a:bodyPr wrap="none" rtlCol="0">
            <a:spAutoFit/>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1BCFA37A-C18D-F877-7716-C5E0119C3465}"/>
              </a:ext>
            </a:extLst>
          </p:cNvPr>
          <p:cNvPicPr>
            <a:picLocks noChangeAspect="1"/>
          </p:cNvPicPr>
          <p:nvPr/>
        </p:nvPicPr>
        <p:blipFill>
          <a:blip r:embed="rId2"/>
          <a:stretch>
            <a:fillRect/>
          </a:stretch>
        </p:blipFill>
        <p:spPr>
          <a:xfrm>
            <a:off x="4434114" y="3735105"/>
            <a:ext cx="5590867" cy="1245964"/>
          </a:xfrm>
          <a:prstGeom prst="rect">
            <a:avLst/>
          </a:prstGeom>
        </p:spPr>
      </p:pic>
      <p:sp>
        <p:nvSpPr>
          <p:cNvPr id="11" name="TextBox 10">
            <a:extLst>
              <a:ext uri="{FF2B5EF4-FFF2-40B4-BE49-F238E27FC236}">
                <a16:creationId xmlns:a16="http://schemas.microsoft.com/office/drawing/2014/main" id="{C21881C3-B166-6A7B-BAE0-F57E63A41870}"/>
              </a:ext>
            </a:extLst>
          </p:cNvPr>
          <p:cNvSpPr txBox="1"/>
          <p:nvPr/>
        </p:nvSpPr>
        <p:spPr>
          <a:xfrm>
            <a:off x="4434114" y="1203903"/>
            <a:ext cx="7543988" cy="1754326"/>
          </a:xfrm>
          <a:prstGeom prst="rect">
            <a:avLst/>
          </a:prstGeom>
          <a:noFill/>
        </p:spPr>
        <p:txBody>
          <a:bodyPr wrap="none" rtlCol="0">
            <a:spAutoFit/>
          </a:bodyPr>
          <a:lstStyle/>
          <a:p>
            <a:r>
              <a:rPr lang="en-US" dirty="0"/>
              <a:t>The below equation satisfies hyper stability if and only of the equations 1 </a:t>
            </a:r>
          </a:p>
          <a:p>
            <a:r>
              <a:rPr lang="en-US" dirty="0"/>
              <a:t>and 2 satisfy itself</a:t>
            </a:r>
          </a:p>
          <a:p>
            <a:r>
              <a:rPr lang="en-US" dirty="0"/>
              <a:t>And for </a:t>
            </a:r>
          </a:p>
          <a:p>
            <a:endParaRPr lang="en-US" dirty="0"/>
          </a:p>
          <a:p>
            <a:endParaRPr lang="en-US" dirty="0"/>
          </a:p>
          <a:p>
            <a:endParaRPr lang="en-US" dirty="0"/>
          </a:p>
        </p:txBody>
      </p:sp>
      <p:pic>
        <p:nvPicPr>
          <p:cNvPr id="14" name="Picture 13">
            <a:extLst>
              <a:ext uri="{FF2B5EF4-FFF2-40B4-BE49-F238E27FC236}">
                <a16:creationId xmlns:a16="http://schemas.microsoft.com/office/drawing/2014/main" id="{182AB821-0F9B-D417-E9C2-19D5FC9D4A41}"/>
              </a:ext>
            </a:extLst>
          </p:cNvPr>
          <p:cNvPicPr>
            <a:picLocks noChangeAspect="1"/>
          </p:cNvPicPr>
          <p:nvPr/>
        </p:nvPicPr>
        <p:blipFill>
          <a:blip r:embed="rId3"/>
          <a:stretch>
            <a:fillRect/>
          </a:stretch>
        </p:blipFill>
        <p:spPr>
          <a:xfrm>
            <a:off x="4529468" y="2293707"/>
            <a:ext cx="2060018" cy="664522"/>
          </a:xfrm>
          <a:prstGeom prst="rect">
            <a:avLst/>
          </a:prstGeom>
        </p:spPr>
      </p:pic>
    </p:spTree>
    <p:extLst>
      <p:ext uri="{BB962C8B-B14F-4D97-AF65-F5344CB8AC3E}">
        <p14:creationId xmlns:p14="http://schemas.microsoft.com/office/powerpoint/2010/main" val="4084898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26634"/>
            <a:ext cx="6169741" cy="2108528"/>
          </a:xfrm>
        </p:spPr>
        <p:txBody>
          <a:bodyPr/>
          <a:lstStyle/>
          <a:p>
            <a:r>
              <a:rPr lang="en-US" dirty="0"/>
              <a:t>Passivity theory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82929" y="2256107"/>
            <a:ext cx="5891572" cy="1735322"/>
          </a:xfrm>
        </p:spPr>
        <p:txBody>
          <a:bodyPr>
            <a:noAutofit/>
          </a:bodyPr>
          <a:lstStyle/>
          <a:p>
            <a:pPr>
              <a:lnSpc>
                <a:spcPct val="150000"/>
              </a:lnSpc>
            </a:pPr>
            <a:endParaRPr lang="en-US" sz="1500" dirty="0">
              <a:latin typeface="Tenorite (Body)"/>
              <a:cs typeface="Times New Roman" panose="02020603050405020304" pitchFamily="18" charset="0"/>
            </a:endParaRPr>
          </a:p>
          <a:p>
            <a:pPr>
              <a:lnSpc>
                <a:spcPct val="150000"/>
              </a:lnSpc>
            </a:pPr>
            <a:endParaRPr lang="en-US" sz="1500" dirty="0">
              <a:latin typeface="Tenorite (Body)"/>
              <a:cs typeface="Times New Roman" panose="02020603050405020304" pitchFamily="18" charset="0"/>
            </a:endParaRPr>
          </a:p>
        </p:txBody>
      </p:sp>
      <p:sp>
        <p:nvSpPr>
          <p:cNvPr id="11" name="AutoShape 7" descr="k_1 \ge 0, k_2 \ge 0">
            <a:extLst>
              <a:ext uri="{FF2B5EF4-FFF2-40B4-BE49-F238E27FC236}">
                <a16:creationId xmlns:a16="http://schemas.microsoft.com/office/drawing/2014/main" id="{DEABAEBB-84B9-F810-DCC8-08E57AE212A7}"/>
              </a:ext>
            </a:extLst>
          </p:cNvPr>
          <p:cNvSpPr>
            <a:spLocks noChangeAspect="1" noChangeArrowheads="1"/>
          </p:cNvSpPr>
          <p:nvPr/>
        </p:nvSpPr>
        <p:spPr bwMode="auto">
          <a:xfrm>
            <a:off x="2884488" y="-272281"/>
            <a:ext cx="304800" cy="27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FAE2E99-AB8A-FBC7-30BA-F1712C673D1D}"/>
              </a:ext>
            </a:extLst>
          </p:cNvPr>
          <p:cNvSpPr txBox="1"/>
          <p:nvPr/>
        </p:nvSpPr>
        <p:spPr>
          <a:xfrm>
            <a:off x="5919018" y="3010076"/>
            <a:ext cx="5891572" cy="1200329"/>
          </a:xfrm>
          <a:prstGeom prst="rect">
            <a:avLst/>
          </a:prstGeom>
          <a:noFill/>
        </p:spPr>
        <p:txBody>
          <a:bodyPr wrap="square" rtlCol="0">
            <a:spAutoFit/>
          </a:bodyPr>
          <a:lstStyle/>
          <a:p>
            <a:r>
              <a:rPr lang="en-US" dirty="0">
                <a:solidFill>
                  <a:schemeClr val="bg1"/>
                </a:solidFill>
                <a:latin typeface="Arial" panose="020B0604020202020204" pitchFamily="34" charset="0"/>
              </a:rPr>
              <a:t>T</a:t>
            </a:r>
            <a:r>
              <a:rPr lang="en-US" b="0" i="0" dirty="0">
                <a:solidFill>
                  <a:schemeClr val="bg1"/>
                </a:solidFill>
                <a:effectLst/>
                <a:latin typeface="Arial" panose="020B0604020202020204" pitchFamily="34" charset="0"/>
              </a:rPr>
              <a:t>he </a:t>
            </a:r>
            <a:r>
              <a:rPr lang="en-US" dirty="0">
                <a:solidFill>
                  <a:schemeClr val="bg1"/>
                </a:solidFill>
                <a:latin typeface="Arial" panose="020B0604020202020204" pitchFamily="34" charset="0"/>
              </a:rPr>
              <a:t>P</a:t>
            </a:r>
            <a:r>
              <a:rPr lang="en-US" b="0" i="0" dirty="0">
                <a:solidFill>
                  <a:schemeClr val="bg1"/>
                </a:solidFill>
                <a:effectLst/>
                <a:latin typeface="Arial" panose="020B0604020202020204" pitchFamily="34" charset="0"/>
              </a:rPr>
              <a:t>assivity theory formalizes that the Lyapunov functions are combinations of systems which are derived simply by addition of the Lyapunov functions of subsystems.</a:t>
            </a:r>
            <a:endParaRPr lang="en-US" dirty="0">
              <a:solidFill>
                <a:schemeClr val="bg1"/>
              </a:solidFill>
            </a:endParaRPr>
          </a:p>
        </p:txBody>
      </p:sp>
    </p:spTree>
    <p:extLst>
      <p:ext uri="{BB962C8B-B14F-4D97-AF65-F5344CB8AC3E}">
        <p14:creationId xmlns:p14="http://schemas.microsoft.com/office/powerpoint/2010/main" val="102982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3" name="TextBox 2">
            <a:extLst>
              <a:ext uri="{FF2B5EF4-FFF2-40B4-BE49-F238E27FC236}">
                <a16:creationId xmlns:a16="http://schemas.microsoft.com/office/drawing/2014/main" id="{492B81B7-8BB4-218D-7FEE-CABB5174B4F8}"/>
              </a:ext>
            </a:extLst>
          </p:cNvPr>
          <p:cNvSpPr txBox="1"/>
          <p:nvPr/>
        </p:nvSpPr>
        <p:spPr>
          <a:xfrm>
            <a:off x="3154119" y="1291030"/>
            <a:ext cx="473206" cy="923330"/>
          </a:xfrm>
          <a:prstGeom prst="rect">
            <a:avLst/>
          </a:prstGeom>
          <a:noFill/>
        </p:spPr>
        <p:txBody>
          <a:bodyPr wrap="none" rtlCol="0">
            <a:spAutoFit/>
          </a:bodyPr>
          <a:lstStyle/>
          <a:p>
            <a:endParaRPr lang="en-US" dirty="0">
              <a:latin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endParaRP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E38F0CAF-6FFF-A527-C16B-82A718F2BBB2}"/>
              </a:ext>
            </a:extLst>
          </p:cNvPr>
          <p:cNvSpPr txBox="1"/>
          <p:nvPr/>
        </p:nvSpPr>
        <p:spPr>
          <a:xfrm>
            <a:off x="4695371" y="696686"/>
            <a:ext cx="2499402" cy="2308324"/>
          </a:xfrm>
          <a:prstGeom prst="rect">
            <a:avLst/>
          </a:prstGeom>
          <a:noFill/>
        </p:spPr>
        <p:txBody>
          <a:bodyPr wrap="none" rtlCol="0">
            <a:spAutoFit/>
          </a:bodyPr>
          <a:lstStyle/>
          <a:p>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1" name="TextBox 10">
            <a:extLst>
              <a:ext uri="{FF2B5EF4-FFF2-40B4-BE49-F238E27FC236}">
                <a16:creationId xmlns:a16="http://schemas.microsoft.com/office/drawing/2014/main" id="{C21881C3-B166-6A7B-BAE0-F57E63A41870}"/>
              </a:ext>
            </a:extLst>
          </p:cNvPr>
          <p:cNvSpPr txBox="1"/>
          <p:nvPr/>
        </p:nvSpPr>
        <p:spPr>
          <a:xfrm>
            <a:off x="4434114" y="1203903"/>
            <a:ext cx="7662034" cy="3416320"/>
          </a:xfrm>
          <a:prstGeom prst="rect">
            <a:avLst/>
          </a:prstGeom>
          <a:noFill/>
        </p:spPr>
        <p:txBody>
          <a:bodyPr wrap="none" rtlCol="0">
            <a:spAutoFit/>
          </a:bodyPr>
          <a:lstStyle/>
          <a:p>
            <a:pPr marL="285750" indent="-285750">
              <a:buFont typeface="Arial" panose="020B0604020202020204" pitchFamily="34" charset="0"/>
              <a:buChar char="•"/>
            </a:pPr>
            <a:r>
              <a:rPr lang="en-US" dirty="0"/>
              <a:t>Basically, Lyapunov functions are the energy levels in the systems which </a:t>
            </a:r>
          </a:p>
          <a:p>
            <a:r>
              <a:rPr lang="en-US" dirty="0"/>
              <a:t>     converges in order to reach equilibrium.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AE95C10-83B7-AAF7-5ED7-FFA4C16818D9}"/>
              </a:ext>
            </a:extLst>
          </p:cNvPr>
          <p:cNvPicPr>
            <a:picLocks noChangeAspect="1"/>
          </p:cNvPicPr>
          <p:nvPr/>
        </p:nvPicPr>
        <p:blipFill>
          <a:blip r:embed="rId2"/>
          <a:stretch>
            <a:fillRect/>
          </a:stretch>
        </p:blipFill>
        <p:spPr>
          <a:xfrm>
            <a:off x="4695371" y="1913465"/>
            <a:ext cx="4391057" cy="3762403"/>
          </a:xfrm>
          <a:prstGeom prst="rect">
            <a:avLst/>
          </a:prstGeom>
        </p:spPr>
      </p:pic>
    </p:spTree>
    <p:extLst>
      <p:ext uri="{BB962C8B-B14F-4D97-AF65-F5344CB8AC3E}">
        <p14:creationId xmlns:p14="http://schemas.microsoft.com/office/powerpoint/2010/main" val="4257202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20" name="Picture 19">
            <a:extLst>
              <a:ext uri="{FF2B5EF4-FFF2-40B4-BE49-F238E27FC236}">
                <a16:creationId xmlns:a16="http://schemas.microsoft.com/office/drawing/2014/main" id="{5E392EEA-CF8E-6ACA-2306-6F14A8A2413A}"/>
              </a:ext>
            </a:extLst>
          </p:cNvPr>
          <p:cNvPicPr>
            <a:picLocks noChangeAspect="1"/>
          </p:cNvPicPr>
          <p:nvPr/>
        </p:nvPicPr>
        <p:blipFill>
          <a:blip r:embed="rId2"/>
          <a:stretch>
            <a:fillRect/>
          </a:stretch>
        </p:blipFill>
        <p:spPr>
          <a:xfrm>
            <a:off x="4038600" y="2257412"/>
            <a:ext cx="5029237" cy="3562376"/>
          </a:xfrm>
          <a:prstGeom prst="rect">
            <a:avLst/>
          </a:prstGeom>
        </p:spPr>
      </p:pic>
      <p:sp>
        <p:nvSpPr>
          <p:cNvPr id="21" name="TextBox 20">
            <a:extLst>
              <a:ext uri="{FF2B5EF4-FFF2-40B4-BE49-F238E27FC236}">
                <a16:creationId xmlns:a16="http://schemas.microsoft.com/office/drawing/2014/main" id="{69046993-6A40-6535-47C1-CADC177C6DF4}"/>
              </a:ext>
            </a:extLst>
          </p:cNvPr>
          <p:cNvSpPr txBox="1"/>
          <p:nvPr/>
        </p:nvSpPr>
        <p:spPr>
          <a:xfrm>
            <a:off x="3897086" y="885371"/>
            <a:ext cx="6564618" cy="923330"/>
          </a:xfrm>
          <a:prstGeom prst="rect">
            <a:avLst/>
          </a:prstGeom>
          <a:noFill/>
        </p:spPr>
        <p:txBody>
          <a:bodyPr wrap="none" rtlCol="0">
            <a:spAutoFit/>
          </a:bodyPr>
          <a:lstStyle/>
          <a:p>
            <a:pPr marL="285750" indent="-285750">
              <a:buFont typeface="Arial" panose="020B0604020202020204" pitchFamily="34" charset="0"/>
              <a:buChar char="•"/>
            </a:pPr>
            <a:r>
              <a:rPr lang="en-US" b="0" i="0" dirty="0">
                <a:effectLst/>
                <a:latin typeface="Arial" panose="020B0604020202020204" pitchFamily="34" charset="0"/>
              </a:rPr>
              <a:t>where V_1(t) and g1(t) are scalar functions of time, </a:t>
            </a:r>
            <a:r>
              <a:rPr lang="en-US" b="0" i="0" dirty="0" err="1">
                <a:effectLst/>
                <a:latin typeface="Arial" panose="020B0604020202020204" pitchFamily="34" charset="0"/>
              </a:rPr>
              <a:t>y_t</a:t>
            </a:r>
            <a:r>
              <a:rPr lang="en-US" b="0" i="0" dirty="0">
                <a:effectLst/>
                <a:latin typeface="Arial" panose="020B0604020202020204" pitchFamily="34" charset="0"/>
              </a:rPr>
              <a:t> is its</a:t>
            </a:r>
            <a:br>
              <a:rPr lang="en-US" dirty="0"/>
            </a:br>
            <a:r>
              <a:rPr lang="en-US" b="0" i="0" dirty="0">
                <a:effectLst/>
                <a:latin typeface="Arial" panose="020B0604020202020204" pitchFamily="34" charset="0"/>
              </a:rPr>
              <a:t>output and U_1 is the system input.</a:t>
            </a:r>
          </a:p>
          <a:p>
            <a:pPr marL="285750" indent="-285750">
              <a:buFont typeface="Arial" panose="020B0604020202020204" pitchFamily="34" charset="0"/>
              <a:buChar char="•"/>
            </a:pPr>
            <a:endParaRPr lang="en-US" dirty="0"/>
          </a:p>
        </p:txBody>
      </p:sp>
      <p:pic>
        <p:nvPicPr>
          <p:cNvPr id="23" name="Picture 22">
            <a:extLst>
              <a:ext uri="{FF2B5EF4-FFF2-40B4-BE49-F238E27FC236}">
                <a16:creationId xmlns:a16="http://schemas.microsoft.com/office/drawing/2014/main" id="{038AD883-5B93-D38E-C71F-8368DA4AB43B}"/>
              </a:ext>
            </a:extLst>
          </p:cNvPr>
          <p:cNvPicPr>
            <a:picLocks noChangeAspect="1"/>
          </p:cNvPicPr>
          <p:nvPr/>
        </p:nvPicPr>
        <p:blipFill>
          <a:blip r:embed="rId3"/>
          <a:stretch>
            <a:fillRect/>
          </a:stretch>
        </p:blipFill>
        <p:spPr>
          <a:xfrm>
            <a:off x="4038600" y="1589914"/>
            <a:ext cx="2811922" cy="573862"/>
          </a:xfrm>
          <a:prstGeom prst="rect">
            <a:avLst/>
          </a:prstGeom>
        </p:spPr>
      </p:pic>
    </p:spTree>
    <p:extLst>
      <p:ext uri="{BB962C8B-B14F-4D97-AF65-F5344CB8AC3E}">
        <p14:creationId xmlns:p14="http://schemas.microsoft.com/office/powerpoint/2010/main" val="107845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a:p>
            <a:r>
              <a:rPr lang="en-US" dirty="0"/>
              <a:t>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20" name="TextBox 19">
            <a:extLst>
              <a:ext uri="{FF2B5EF4-FFF2-40B4-BE49-F238E27FC236}">
                <a16:creationId xmlns:a16="http://schemas.microsoft.com/office/drawing/2014/main" id="{9E265D55-3B2B-B44E-08A1-E498325463FE}"/>
              </a:ext>
            </a:extLst>
          </p:cNvPr>
          <p:cNvSpPr txBox="1"/>
          <p:nvPr/>
        </p:nvSpPr>
        <p:spPr>
          <a:xfrm>
            <a:off x="4767943" y="747486"/>
            <a:ext cx="486584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 the feedback configuration in which u_2=y_1 and u_1=-y_2</a:t>
            </a:r>
          </a:p>
          <a:p>
            <a:endParaRPr lang="en-US" dirty="0"/>
          </a:p>
          <a:p>
            <a:endParaRPr lang="en-US" dirty="0"/>
          </a:p>
          <a:p>
            <a:endParaRPr lang="en-US" dirty="0"/>
          </a:p>
        </p:txBody>
      </p:sp>
      <p:pic>
        <p:nvPicPr>
          <p:cNvPr id="22" name="Picture 21">
            <a:extLst>
              <a:ext uri="{FF2B5EF4-FFF2-40B4-BE49-F238E27FC236}">
                <a16:creationId xmlns:a16="http://schemas.microsoft.com/office/drawing/2014/main" id="{2247D68E-2BCC-558F-9754-4731189CEBC4}"/>
              </a:ext>
            </a:extLst>
          </p:cNvPr>
          <p:cNvPicPr>
            <a:picLocks noChangeAspect="1"/>
          </p:cNvPicPr>
          <p:nvPr/>
        </p:nvPicPr>
        <p:blipFill>
          <a:blip r:embed="rId2"/>
          <a:stretch>
            <a:fillRect/>
          </a:stretch>
        </p:blipFill>
        <p:spPr>
          <a:xfrm>
            <a:off x="4910128" y="1915428"/>
            <a:ext cx="5763111" cy="2453372"/>
          </a:xfrm>
          <a:prstGeom prst="rect">
            <a:avLst/>
          </a:prstGeom>
        </p:spPr>
      </p:pic>
      <p:sp>
        <p:nvSpPr>
          <p:cNvPr id="23" name="TextBox 22">
            <a:extLst>
              <a:ext uri="{FF2B5EF4-FFF2-40B4-BE49-F238E27FC236}">
                <a16:creationId xmlns:a16="http://schemas.microsoft.com/office/drawing/2014/main" id="{9313985A-47A0-664A-D696-48E899FAAAB7}"/>
              </a:ext>
            </a:extLst>
          </p:cNvPr>
          <p:cNvSpPr txBox="1"/>
          <p:nvPr/>
        </p:nvSpPr>
        <p:spPr>
          <a:xfrm>
            <a:off x="4767943" y="4942114"/>
            <a:ext cx="7208512" cy="646331"/>
          </a:xfrm>
          <a:prstGeom prst="rect">
            <a:avLst/>
          </a:prstGeom>
          <a:noFill/>
        </p:spPr>
        <p:txBody>
          <a:bodyPr wrap="none" rtlCol="0">
            <a:spAutoFit/>
          </a:bodyPr>
          <a:lstStyle/>
          <a:p>
            <a:pPr marL="285750" indent="-285750">
              <a:buFont typeface="Arial" panose="020B0604020202020204" pitchFamily="34" charset="0"/>
              <a:buChar char="•"/>
            </a:pPr>
            <a:r>
              <a:rPr lang="en-US" dirty="0"/>
              <a:t>This equation indirectly helps us to find the total length by addition </a:t>
            </a:r>
          </a:p>
          <a:p>
            <a:r>
              <a:rPr lang="en-US" dirty="0"/>
              <a:t>     of all the individual lengths</a:t>
            </a:r>
          </a:p>
        </p:txBody>
      </p:sp>
      <p:pic>
        <p:nvPicPr>
          <p:cNvPr id="25" name="Picture 24">
            <a:extLst>
              <a:ext uri="{FF2B5EF4-FFF2-40B4-BE49-F238E27FC236}">
                <a16:creationId xmlns:a16="http://schemas.microsoft.com/office/drawing/2014/main" id="{4BFAD1CA-C881-216C-E128-4A319FC807B3}"/>
              </a:ext>
            </a:extLst>
          </p:cNvPr>
          <p:cNvPicPr>
            <a:picLocks noChangeAspect="1"/>
          </p:cNvPicPr>
          <p:nvPr/>
        </p:nvPicPr>
        <p:blipFill>
          <a:blip r:embed="rId3"/>
          <a:stretch>
            <a:fillRect/>
          </a:stretch>
        </p:blipFill>
        <p:spPr>
          <a:xfrm>
            <a:off x="4948229" y="2705094"/>
            <a:ext cx="2295542" cy="1447811"/>
          </a:xfrm>
          <a:prstGeom prst="rect">
            <a:avLst/>
          </a:prstGeom>
        </p:spPr>
      </p:pic>
    </p:spTree>
    <p:extLst>
      <p:ext uri="{BB962C8B-B14F-4D97-AF65-F5344CB8AC3E}">
        <p14:creationId xmlns:p14="http://schemas.microsoft.com/office/powerpoint/2010/main" val="214120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056672"/>
            <a:ext cx="6169741" cy="686529"/>
          </a:xfrm>
        </p:spPr>
        <p:txBody>
          <a:bodyPr/>
          <a:lstStyle/>
          <a:p>
            <a:r>
              <a:rPr lang="en-US" dirty="0"/>
              <a:t>Basic combination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747657" y="2208208"/>
            <a:ext cx="5891572" cy="1735322"/>
          </a:xfrm>
        </p:spPr>
        <p:txBody>
          <a:bodyPr>
            <a:noAutofit/>
          </a:bodyPr>
          <a:lstStyle/>
          <a:p>
            <a:pPr>
              <a:lnSpc>
                <a:spcPct val="150000"/>
              </a:lnSpc>
            </a:pPr>
            <a:endParaRPr lang="en-US" sz="1500" dirty="0">
              <a:latin typeface="Tenorite (Body)"/>
              <a:cs typeface="Times New Roman" panose="02020603050405020304" pitchFamily="18" charset="0"/>
            </a:endParaRPr>
          </a:p>
          <a:p>
            <a:pPr>
              <a:lnSpc>
                <a:spcPct val="150000"/>
              </a:lnSpc>
            </a:pPr>
            <a:endParaRPr lang="en-US" sz="1500" dirty="0">
              <a:latin typeface="Tenorite (Body)"/>
              <a:cs typeface="Times New Roman" panose="02020603050405020304" pitchFamily="18" charset="0"/>
            </a:endParaRPr>
          </a:p>
        </p:txBody>
      </p:sp>
      <p:sp>
        <p:nvSpPr>
          <p:cNvPr id="11" name="AutoShape 7" descr="k_1 \ge 0, k_2 \ge 0">
            <a:extLst>
              <a:ext uri="{FF2B5EF4-FFF2-40B4-BE49-F238E27FC236}">
                <a16:creationId xmlns:a16="http://schemas.microsoft.com/office/drawing/2014/main" id="{DEABAEBB-84B9-F810-DCC8-08E57AE212A7}"/>
              </a:ext>
            </a:extLst>
          </p:cNvPr>
          <p:cNvSpPr>
            <a:spLocks noChangeAspect="1" noChangeArrowheads="1"/>
          </p:cNvSpPr>
          <p:nvPr/>
        </p:nvSpPr>
        <p:spPr bwMode="auto">
          <a:xfrm>
            <a:off x="2884488" y="-272281"/>
            <a:ext cx="304800" cy="27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FAE2E99-AB8A-FBC7-30BA-F1712C673D1D}"/>
              </a:ext>
            </a:extLst>
          </p:cNvPr>
          <p:cNvSpPr txBox="1"/>
          <p:nvPr/>
        </p:nvSpPr>
        <p:spPr>
          <a:xfrm>
            <a:off x="5919018" y="3010076"/>
            <a:ext cx="5891572"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Parallel or Feedback combinations lead to an augmented Lyapunov dynamics. </a:t>
            </a:r>
          </a:p>
          <a:p>
            <a:pPr marL="285750" indent="-285750">
              <a:buFont typeface="Arial" panose="020B0604020202020204" pitchFamily="34" charset="0"/>
              <a:buChar char="•"/>
            </a:pPr>
            <a:r>
              <a:rPr lang="en-US" dirty="0">
                <a:solidFill>
                  <a:schemeClr val="bg1"/>
                </a:solidFill>
              </a:rPr>
              <a:t>Basically these combinations provide differential closure properties of contracting systems.</a:t>
            </a:r>
          </a:p>
        </p:txBody>
      </p:sp>
    </p:spTree>
    <p:extLst>
      <p:ext uri="{BB962C8B-B14F-4D97-AF65-F5344CB8AC3E}">
        <p14:creationId xmlns:p14="http://schemas.microsoft.com/office/powerpoint/2010/main" val="758819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Parallel combination</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1918720"/>
            <a:ext cx="8663214" cy="1997867"/>
          </a:xfrm>
        </p:spPr>
        <p:txBody>
          <a:bodyPr>
            <a:noAutofit/>
          </a:bodyPr>
          <a:lstStyle/>
          <a:p>
            <a:r>
              <a:rPr lang="en-US" sz="1500" dirty="0"/>
              <a:t>Two systems of same dimensions.</a:t>
            </a:r>
          </a:p>
          <a:p>
            <a:endParaRPr lang="en-US" sz="1500" dirty="0"/>
          </a:p>
          <a:p>
            <a:endParaRPr lang="en-US" sz="1500" dirty="0"/>
          </a:p>
          <a:p>
            <a:endParaRPr lang="en-US" sz="1500" dirty="0"/>
          </a:p>
          <a:p>
            <a:endParaRPr lang="en-US" sz="1500" dirty="0"/>
          </a:p>
          <a:p>
            <a:endParaRPr lang="en-US" sz="1500" dirty="0"/>
          </a:p>
          <a:p>
            <a:r>
              <a:rPr lang="en-US" sz="1500" dirty="0"/>
              <a:t>The below are the virtual dynamics  of the system</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a:p>
            <a:r>
              <a:rPr lang="en-US" dirty="0"/>
              <a:t>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pic>
        <p:nvPicPr>
          <p:cNvPr id="15" name="Picture 14">
            <a:extLst>
              <a:ext uri="{FF2B5EF4-FFF2-40B4-BE49-F238E27FC236}">
                <a16:creationId xmlns:a16="http://schemas.microsoft.com/office/drawing/2014/main" id="{516BE143-1BA4-6E62-38F8-626CB3A35E57}"/>
              </a:ext>
            </a:extLst>
          </p:cNvPr>
          <p:cNvPicPr>
            <a:picLocks noChangeAspect="1"/>
          </p:cNvPicPr>
          <p:nvPr/>
        </p:nvPicPr>
        <p:blipFill rotWithShape="1">
          <a:blip r:embed="rId2"/>
          <a:srcRect t="15074"/>
          <a:stretch/>
        </p:blipFill>
        <p:spPr>
          <a:xfrm>
            <a:off x="2933700" y="2283054"/>
            <a:ext cx="1856014" cy="1022102"/>
          </a:xfrm>
          <a:prstGeom prst="rect">
            <a:avLst/>
          </a:prstGeom>
        </p:spPr>
      </p:pic>
      <p:pic>
        <p:nvPicPr>
          <p:cNvPr id="17" name="Picture 16">
            <a:extLst>
              <a:ext uri="{FF2B5EF4-FFF2-40B4-BE49-F238E27FC236}">
                <a16:creationId xmlns:a16="http://schemas.microsoft.com/office/drawing/2014/main" id="{509EC814-A30B-AAB5-852A-2908242217D8}"/>
              </a:ext>
            </a:extLst>
          </p:cNvPr>
          <p:cNvPicPr>
            <a:picLocks noChangeAspect="1"/>
          </p:cNvPicPr>
          <p:nvPr/>
        </p:nvPicPr>
        <p:blipFill>
          <a:blip r:embed="rId3"/>
          <a:stretch>
            <a:fillRect/>
          </a:stretch>
        </p:blipFill>
        <p:spPr>
          <a:xfrm>
            <a:off x="3020785" y="4453351"/>
            <a:ext cx="1360268" cy="1291568"/>
          </a:xfrm>
          <a:prstGeom prst="rect">
            <a:avLst/>
          </a:prstGeom>
        </p:spPr>
      </p:pic>
    </p:spTree>
    <p:extLst>
      <p:ext uri="{BB962C8B-B14F-4D97-AF65-F5344CB8AC3E}">
        <p14:creationId xmlns:p14="http://schemas.microsoft.com/office/powerpoint/2010/main" val="3879674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Parallel combination</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3785195" y="6470802"/>
            <a:ext cx="4114800" cy="365125"/>
          </a:xfrm>
        </p:spPr>
        <p:txBody>
          <a:bodyPr/>
          <a:lstStyle/>
          <a:p>
            <a:r>
              <a:rPr lang="en-US" dirty="0"/>
              <a:t>Control System Design for Mechanical systems using Contraction theory</a:t>
            </a:r>
          </a:p>
          <a:p>
            <a:r>
              <a:rPr lang="en-US" dirty="0"/>
              <a:t> </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6" name="TextBox 5">
            <a:extLst>
              <a:ext uri="{FF2B5EF4-FFF2-40B4-BE49-F238E27FC236}">
                <a16:creationId xmlns:a16="http://schemas.microsoft.com/office/drawing/2014/main" id="{59A991F5-3D27-62AF-1F10-6638104E0670}"/>
              </a:ext>
            </a:extLst>
          </p:cNvPr>
          <p:cNvSpPr txBox="1"/>
          <p:nvPr/>
        </p:nvSpPr>
        <p:spPr>
          <a:xfrm>
            <a:off x="3048000" y="2111829"/>
            <a:ext cx="8440772" cy="3139321"/>
          </a:xfrm>
          <a:prstGeom prst="rect">
            <a:avLst/>
          </a:prstGeom>
          <a:noFill/>
        </p:spPr>
        <p:txBody>
          <a:bodyPr wrap="none" rtlCol="0">
            <a:spAutoFit/>
          </a:bodyPr>
          <a:lstStyle/>
          <a:p>
            <a:pPr marL="285750" indent="-285750">
              <a:buFont typeface="Arial" panose="020B0604020202020204" pitchFamily="34" charset="0"/>
              <a:buChar char="•"/>
            </a:pPr>
            <a:r>
              <a:rPr lang="en-US" dirty="0"/>
              <a:t>Superposition of both the virtual dynamics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r>
              <a:rPr lang="en-US" dirty="0"/>
              <a:t>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While, when the contracting system is not time variant then the equation becomes:</a:t>
            </a:r>
          </a:p>
          <a:p>
            <a:endParaRPr lang="en-US" dirty="0"/>
          </a:p>
        </p:txBody>
      </p:sp>
      <p:pic>
        <p:nvPicPr>
          <p:cNvPr id="11" name="Picture 10">
            <a:extLst>
              <a:ext uri="{FF2B5EF4-FFF2-40B4-BE49-F238E27FC236}">
                <a16:creationId xmlns:a16="http://schemas.microsoft.com/office/drawing/2014/main" id="{8A567DF6-FBE2-07F3-337C-EF2B38E360DE}"/>
              </a:ext>
            </a:extLst>
          </p:cNvPr>
          <p:cNvPicPr>
            <a:picLocks noChangeAspect="1"/>
          </p:cNvPicPr>
          <p:nvPr/>
        </p:nvPicPr>
        <p:blipFill>
          <a:blip r:embed="rId2"/>
          <a:stretch>
            <a:fillRect/>
          </a:stretch>
        </p:blipFill>
        <p:spPr>
          <a:xfrm>
            <a:off x="3507349" y="2533422"/>
            <a:ext cx="3781241" cy="587150"/>
          </a:xfrm>
          <a:prstGeom prst="rect">
            <a:avLst/>
          </a:prstGeom>
        </p:spPr>
      </p:pic>
      <p:pic>
        <p:nvPicPr>
          <p:cNvPr id="13" name="Picture 12">
            <a:extLst>
              <a:ext uri="{FF2B5EF4-FFF2-40B4-BE49-F238E27FC236}">
                <a16:creationId xmlns:a16="http://schemas.microsoft.com/office/drawing/2014/main" id="{58F6B73D-A651-C054-A06F-AA7ADCF828EC}"/>
              </a:ext>
            </a:extLst>
          </p:cNvPr>
          <p:cNvPicPr>
            <a:picLocks noChangeAspect="1"/>
          </p:cNvPicPr>
          <p:nvPr/>
        </p:nvPicPr>
        <p:blipFill>
          <a:blip r:embed="rId3"/>
          <a:stretch>
            <a:fillRect/>
          </a:stretch>
        </p:blipFill>
        <p:spPr>
          <a:xfrm>
            <a:off x="3507349" y="3699895"/>
            <a:ext cx="4670492" cy="587149"/>
          </a:xfrm>
          <a:prstGeom prst="rect">
            <a:avLst/>
          </a:prstGeom>
        </p:spPr>
      </p:pic>
      <p:pic>
        <p:nvPicPr>
          <p:cNvPr id="16" name="Picture 15">
            <a:extLst>
              <a:ext uri="{FF2B5EF4-FFF2-40B4-BE49-F238E27FC236}">
                <a16:creationId xmlns:a16="http://schemas.microsoft.com/office/drawing/2014/main" id="{EB52B9C8-034D-E606-D6B4-324CFFD3C6E4}"/>
              </a:ext>
            </a:extLst>
          </p:cNvPr>
          <p:cNvPicPr>
            <a:picLocks noChangeAspect="1"/>
          </p:cNvPicPr>
          <p:nvPr/>
        </p:nvPicPr>
        <p:blipFill>
          <a:blip r:embed="rId4"/>
          <a:stretch>
            <a:fillRect/>
          </a:stretch>
        </p:blipFill>
        <p:spPr>
          <a:xfrm>
            <a:off x="3507349" y="5136849"/>
            <a:ext cx="5602363" cy="587148"/>
          </a:xfrm>
          <a:prstGeom prst="rect">
            <a:avLst/>
          </a:prstGeom>
        </p:spPr>
      </p:pic>
    </p:spTree>
    <p:extLst>
      <p:ext uri="{BB962C8B-B14F-4D97-AF65-F5344CB8AC3E}">
        <p14:creationId xmlns:p14="http://schemas.microsoft.com/office/powerpoint/2010/main" val="53632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normAutofit lnSpcReduction="10000"/>
          </a:bodyPr>
          <a:lstStyle/>
          <a:p>
            <a:r>
              <a:rPr lang="en-US" dirty="0"/>
              <a:t>The presentation will tale you over all the basic concepts which are required to achieve the generalized systemic ways to solve multiple problems. Considering the tools of physics, Continuum mechanics and differential geometry. We are going to learn some controls depicted by Lyapunov, </a:t>
            </a:r>
            <a:r>
              <a:rPr lang="en-US" dirty="0" err="1"/>
              <a:t>Barbalat</a:t>
            </a:r>
            <a:r>
              <a:rPr lang="en-US" dirty="0"/>
              <a:t> Lemma, with adaptive controls and also Hyperstability by V.M. Popov.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4148394" cy="365125"/>
          </a:xfrm>
        </p:spPr>
        <p:txBody>
          <a:bodyPr/>
          <a:lstStyle/>
          <a:p>
            <a:r>
              <a:rPr lang="en-US" dirty="0"/>
              <a:t>Control System Design for Mechanical systems using Contraction theory</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Feedback combination</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538912"/>
            <a:ext cx="4114800" cy="365125"/>
          </a:xfrm>
        </p:spPr>
        <p:txBody>
          <a:bodyPr/>
          <a:lstStyle/>
          <a:p>
            <a:r>
              <a:rPr lang="en-US" dirty="0"/>
              <a:t>Control System Design for Mechanical systems using Contraction theory</a:t>
            </a:r>
          </a:p>
          <a:p>
            <a:r>
              <a:rPr lang="en-US" dirty="0"/>
              <a:t> </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6" name="TextBox 5">
            <a:extLst>
              <a:ext uri="{FF2B5EF4-FFF2-40B4-BE49-F238E27FC236}">
                <a16:creationId xmlns:a16="http://schemas.microsoft.com/office/drawing/2014/main" id="{59A991F5-3D27-62AF-1F10-6638104E0670}"/>
              </a:ext>
            </a:extLst>
          </p:cNvPr>
          <p:cNvSpPr txBox="1"/>
          <p:nvPr/>
        </p:nvSpPr>
        <p:spPr>
          <a:xfrm>
            <a:off x="3048000" y="2111829"/>
            <a:ext cx="473206" cy="1477328"/>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AC5FEAD8-F7C3-A05D-7C5D-296502789C00}"/>
              </a:ext>
            </a:extLst>
          </p:cNvPr>
          <p:cNvSpPr txBox="1"/>
          <p:nvPr/>
        </p:nvSpPr>
        <p:spPr>
          <a:xfrm>
            <a:off x="2933700" y="2271486"/>
            <a:ext cx="4492192" cy="646331"/>
          </a:xfrm>
          <a:prstGeom prst="rect">
            <a:avLst/>
          </a:prstGeom>
          <a:noFill/>
        </p:spPr>
        <p:txBody>
          <a:bodyPr wrap="none" rtlCol="0">
            <a:spAutoFit/>
          </a:bodyPr>
          <a:lstStyle/>
          <a:p>
            <a:r>
              <a:rPr lang="en-US" dirty="0"/>
              <a:t>The two systems with different dimensions:</a:t>
            </a:r>
          </a:p>
          <a:p>
            <a:endParaRPr lang="en-US" dirty="0"/>
          </a:p>
        </p:txBody>
      </p:sp>
      <p:pic>
        <p:nvPicPr>
          <p:cNvPr id="10" name="Picture 9">
            <a:extLst>
              <a:ext uri="{FF2B5EF4-FFF2-40B4-BE49-F238E27FC236}">
                <a16:creationId xmlns:a16="http://schemas.microsoft.com/office/drawing/2014/main" id="{79231373-C10C-F6CD-73C7-BB003860EABE}"/>
              </a:ext>
            </a:extLst>
          </p:cNvPr>
          <p:cNvPicPr>
            <a:picLocks noChangeAspect="1"/>
          </p:cNvPicPr>
          <p:nvPr/>
        </p:nvPicPr>
        <p:blipFill>
          <a:blip r:embed="rId2"/>
          <a:stretch>
            <a:fillRect/>
          </a:stretch>
        </p:blipFill>
        <p:spPr>
          <a:xfrm>
            <a:off x="3047999" y="2699840"/>
            <a:ext cx="4216401" cy="1877893"/>
          </a:xfrm>
          <a:prstGeom prst="rect">
            <a:avLst/>
          </a:prstGeom>
        </p:spPr>
      </p:pic>
    </p:spTree>
    <p:extLst>
      <p:ext uri="{BB962C8B-B14F-4D97-AF65-F5344CB8AC3E}">
        <p14:creationId xmlns:p14="http://schemas.microsoft.com/office/powerpoint/2010/main" val="283367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056672"/>
            <a:ext cx="6169741" cy="686529"/>
          </a:xfrm>
        </p:spPr>
        <p:txBody>
          <a:bodyPr/>
          <a:lstStyle/>
          <a:p>
            <a:r>
              <a:rPr lang="en-US" dirty="0" err="1"/>
              <a:t>Barbalat’s</a:t>
            </a:r>
            <a:r>
              <a:rPr lang="en-US" dirty="0"/>
              <a:t> Lemma</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747657" y="2208208"/>
            <a:ext cx="5891572" cy="1735322"/>
          </a:xfrm>
        </p:spPr>
        <p:txBody>
          <a:bodyPr>
            <a:noAutofit/>
          </a:bodyPr>
          <a:lstStyle/>
          <a:p>
            <a:pPr>
              <a:lnSpc>
                <a:spcPct val="150000"/>
              </a:lnSpc>
            </a:pPr>
            <a:endParaRPr lang="en-US" sz="1500" dirty="0">
              <a:latin typeface="Tenorite (Body)"/>
              <a:cs typeface="Times New Roman" panose="02020603050405020304" pitchFamily="18" charset="0"/>
            </a:endParaRPr>
          </a:p>
          <a:p>
            <a:pPr>
              <a:lnSpc>
                <a:spcPct val="150000"/>
              </a:lnSpc>
            </a:pPr>
            <a:endParaRPr lang="en-US" sz="1500" dirty="0">
              <a:latin typeface="Tenorite (Body)"/>
              <a:cs typeface="Times New Roman" panose="02020603050405020304" pitchFamily="18" charset="0"/>
            </a:endParaRPr>
          </a:p>
        </p:txBody>
      </p:sp>
      <p:sp>
        <p:nvSpPr>
          <p:cNvPr id="11" name="AutoShape 7" descr="k_1 \ge 0, k_2 \ge 0">
            <a:extLst>
              <a:ext uri="{FF2B5EF4-FFF2-40B4-BE49-F238E27FC236}">
                <a16:creationId xmlns:a16="http://schemas.microsoft.com/office/drawing/2014/main" id="{DEABAEBB-84B9-F810-DCC8-08E57AE212A7}"/>
              </a:ext>
            </a:extLst>
          </p:cNvPr>
          <p:cNvSpPr>
            <a:spLocks noChangeAspect="1" noChangeArrowheads="1"/>
          </p:cNvSpPr>
          <p:nvPr/>
        </p:nvSpPr>
        <p:spPr bwMode="auto">
          <a:xfrm>
            <a:off x="2884488" y="-272281"/>
            <a:ext cx="304800" cy="27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FAE2E99-AB8A-FBC7-30BA-F1712C673D1D}"/>
              </a:ext>
            </a:extLst>
          </p:cNvPr>
          <p:cNvSpPr txBox="1"/>
          <p:nvPr/>
        </p:nvSpPr>
        <p:spPr>
          <a:xfrm>
            <a:off x="5919018" y="3010076"/>
            <a:ext cx="5891572"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do not know will the derivative actually converge to zero. </a:t>
            </a:r>
          </a:p>
          <a:p>
            <a:pPr marL="285750" indent="-285750">
              <a:buFont typeface="Arial" panose="020B0604020202020204" pitchFamily="34" charset="0"/>
              <a:buChar char="•"/>
            </a:pPr>
            <a:r>
              <a:rPr lang="en-US" dirty="0">
                <a:solidFill>
                  <a:schemeClr val="bg1"/>
                </a:solidFill>
              </a:rPr>
              <a:t>Therefore, </a:t>
            </a:r>
            <a:r>
              <a:rPr lang="en-US" dirty="0" err="1">
                <a:solidFill>
                  <a:schemeClr val="bg1"/>
                </a:solidFill>
              </a:rPr>
              <a:t>Barbalat</a:t>
            </a:r>
            <a:r>
              <a:rPr lang="en-US" dirty="0">
                <a:solidFill>
                  <a:schemeClr val="bg1"/>
                </a:solidFill>
              </a:rPr>
              <a:t> Lemma proposed that the derivative should itself be smooth in order for it to converge to zero.</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740369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056672"/>
            <a:ext cx="6169741" cy="686529"/>
          </a:xfrm>
        </p:spPr>
        <p:txBody>
          <a:bodyPr/>
          <a:lstStyle/>
          <a:p>
            <a:r>
              <a:rPr lang="en-US" dirty="0" err="1"/>
              <a:t>Barbalat’s</a:t>
            </a:r>
            <a:r>
              <a:rPr lang="en-US" dirty="0"/>
              <a:t> Lemma definition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747657" y="2208208"/>
            <a:ext cx="5891572" cy="1735322"/>
          </a:xfrm>
        </p:spPr>
        <p:txBody>
          <a:bodyPr>
            <a:noAutofit/>
          </a:bodyPr>
          <a:lstStyle/>
          <a:p>
            <a:pPr>
              <a:lnSpc>
                <a:spcPct val="150000"/>
              </a:lnSpc>
            </a:pPr>
            <a:endParaRPr lang="en-US" sz="1500" dirty="0">
              <a:latin typeface="Tenorite (Body)"/>
              <a:cs typeface="Times New Roman" panose="02020603050405020304" pitchFamily="18" charset="0"/>
            </a:endParaRPr>
          </a:p>
          <a:p>
            <a:pPr>
              <a:lnSpc>
                <a:spcPct val="150000"/>
              </a:lnSpc>
            </a:pPr>
            <a:endParaRPr lang="en-US" sz="1500" dirty="0">
              <a:latin typeface="Tenorite (Body)"/>
              <a:cs typeface="Times New Roman" panose="02020603050405020304" pitchFamily="18" charset="0"/>
            </a:endParaRPr>
          </a:p>
        </p:txBody>
      </p:sp>
      <p:sp>
        <p:nvSpPr>
          <p:cNvPr id="11" name="AutoShape 7" descr="k_1 \ge 0, k_2 \ge 0">
            <a:extLst>
              <a:ext uri="{FF2B5EF4-FFF2-40B4-BE49-F238E27FC236}">
                <a16:creationId xmlns:a16="http://schemas.microsoft.com/office/drawing/2014/main" id="{DEABAEBB-84B9-F810-DCC8-08E57AE212A7}"/>
              </a:ext>
            </a:extLst>
          </p:cNvPr>
          <p:cNvSpPr>
            <a:spLocks noChangeAspect="1" noChangeArrowheads="1"/>
          </p:cNvSpPr>
          <p:nvPr/>
        </p:nvSpPr>
        <p:spPr bwMode="auto">
          <a:xfrm>
            <a:off x="2884488" y="-272281"/>
            <a:ext cx="304800" cy="27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AE2E99-AB8A-FBC7-30BA-F1712C673D1D}"/>
                  </a:ext>
                </a:extLst>
              </p:cNvPr>
              <p:cNvSpPr txBox="1"/>
              <p:nvPr/>
            </p:nvSpPr>
            <p:spPr>
              <a:xfrm>
                <a:off x="5919018" y="3010076"/>
                <a:ext cx="5891572"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rPr>
                  <a:t>If the differentiable function f(t) has a</a:t>
                </a:r>
                <a:br>
                  <a:rPr lang="en-US" dirty="0">
                    <a:solidFill>
                      <a:schemeClr val="bg1"/>
                    </a:solidFill>
                  </a:rPr>
                </a:br>
                <a:r>
                  <a:rPr lang="en-US" b="0" i="0" dirty="0">
                    <a:solidFill>
                      <a:schemeClr val="bg1"/>
                    </a:solidFill>
                    <a:effectLst/>
                  </a:rPr>
                  <a:t>finite limit as t → ∞, and if f is uniformly continuous, then</a:t>
                </a:r>
                <a:br>
                  <a:rPr lang="en-US" dirty="0">
                    <a:solidFill>
                      <a:schemeClr val="bg1"/>
                    </a:solidFill>
                  </a:rPr>
                </a:br>
                <a:r>
                  <a:rPr lang="en-US" b="0" i="0" dirty="0">
                    <a:solidFill>
                      <a:schemeClr val="bg1"/>
                    </a:solidFill>
                    <a:effectLst/>
                  </a:rPr>
                  <a:t>f(t)→ 0 as 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Function g(t) is continuous  on [0,</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a14:m>
                <a:r>
                  <a:rPr lang="en-US" dirty="0">
                    <a:solidFill>
                      <a:schemeClr val="bg1"/>
                    </a:solidFill>
                  </a:rPr>
                  <a:t>) if</a:t>
                </a:r>
              </a:p>
            </p:txBody>
          </p:sp>
        </mc:Choice>
        <mc:Fallback xmlns="">
          <p:sp>
            <p:nvSpPr>
              <p:cNvPr id="4" name="TextBox 3">
                <a:extLst>
                  <a:ext uri="{FF2B5EF4-FFF2-40B4-BE49-F238E27FC236}">
                    <a16:creationId xmlns:a16="http://schemas.microsoft.com/office/drawing/2014/main" id="{CFAE2E99-AB8A-FBC7-30BA-F1712C673D1D}"/>
                  </a:ext>
                </a:extLst>
              </p:cNvPr>
              <p:cNvSpPr txBox="1">
                <a:spLocks noRot="1" noChangeAspect="1" noMove="1" noResize="1" noEditPoints="1" noAdjustHandles="1" noChangeArrowheads="1" noChangeShapeType="1" noTextEdit="1"/>
              </p:cNvSpPr>
              <p:nvPr/>
            </p:nvSpPr>
            <p:spPr>
              <a:xfrm>
                <a:off x="5919018" y="3010076"/>
                <a:ext cx="5891572" cy="1754326"/>
              </a:xfrm>
              <a:prstGeom prst="rect">
                <a:avLst/>
              </a:prstGeom>
              <a:blipFill>
                <a:blip r:embed="rId2"/>
                <a:stretch>
                  <a:fillRect l="-725" t="-2083" b="-4514"/>
                </a:stretch>
              </a:blipFill>
            </p:spPr>
            <p:txBody>
              <a:bodyPr/>
              <a:lstStyle/>
              <a:p>
                <a:r>
                  <a:rPr lang="en-US">
                    <a:noFill/>
                  </a:rPr>
                  <a:t> </a:t>
                </a:r>
              </a:p>
            </p:txBody>
          </p:sp>
        </mc:Fallback>
      </mc:AlternateContent>
    </p:spTree>
    <p:extLst>
      <p:ext uri="{BB962C8B-B14F-4D97-AF65-F5344CB8AC3E}">
        <p14:creationId xmlns:p14="http://schemas.microsoft.com/office/powerpoint/2010/main" val="994820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056672"/>
            <a:ext cx="6169741" cy="686529"/>
          </a:xfrm>
        </p:spPr>
        <p:txBody>
          <a:bodyPr/>
          <a:lstStyle/>
          <a:p>
            <a:r>
              <a:rPr lang="en-US" dirty="0" err="1"/>
              <a:t>Barbalat’s</a:t>
            </a:r>
            <a:r>
              <a:rPr lang="en-US" dirty="0"/>
              <a:t> Lemma definition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747657" y="2208208"/>
            <a:ext cx="5891572" cy="1735322"/>
          </a:xfrm>
        </p:spPr>
        <p:txBody>
          <a:bodyPr>
            <a:noAutofit/>
          </a:bodyPr>
          <a:lstStyle/>
          <a:p>
            <a:pPr>
              <a:lnSpc>
                <a:spcPct val="150000"/>
              </a:lnSpc>
            </a:pPr>
            <a:endParaRPr lang="en-US" sz="1500" dirty="0">
              <a:latin typeface="Tenorite (Body)"/>
              <a:cs typeface="Times New Roman" panose="02020603050405020304" pitchFamily="18" charset="0"/>
            </a:endParaRPr>
          </a:p>
          <a:p>
            <a:pPr>
              <a:lnSpc>
                <a:spcPct val="150000"/>
              </a:lnSpc>
            </a:pPr>
            <a:endParaRPr lang="en-US" sz="1500" dirty="0">
              <a:latin typeface="Tenorite (Body)"/>
              <a:cs typeface="Times New Roman" panose="02020603050405020304" pitchFamily="18" charset="0"/>
            </a:endParaRPr>
          </a:p>
        </p:txBody>
      </p:sp>
      <p:sp>
        <p:nvSpPr>
          <p:cNvPr id="11" name="AutoShape 7" descr="k_1 \ge 0, k_2 \ge 0">
            <a:extLst>
              <a:ext uri="{FF2B5EF4-FFF2-40B4-BE49-F238E27FC236}">
                <a16:creationId xmlns:a16="http://schemas.microsoft.com/office/drawing/2014/main" id="{DEABAEBB-84B9-F810-DCC8-08E57AE212A7}"/>
              </a:ext>
            </a:extLst>
          </p:cNvPr>
          <p:cNvSpPr>
            <a:spLocks noChangeAspect="1" noChangeArrowheads="1"/>
          </p:cNvSpPr>
          <p:nvPr/>
        </p:nvSpPr>
        <p:spPr bwMode="auto">
          <a:xfrm>
            <a:off x="2884488" y="-272281"/>
            <a:ext cx="304800" cy="27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AE2E99-AB8A-FBC7-30BA-F1712C673D1D}"/>
                  </a:ext>
                </a:extLst>
              </p:cNvPr>
              <p:cNvSpPr txBox="1"/>
              <p:nvPr/>
            </p:nvSpPr>
            <p:spPr>
              <a:xfrm>
                <a:off x="5919018" y="3010076"/>
                <a:ext cx="5891572"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rPr>
                  <a:t>If the differentiable function f(t) has a</a:t>
                </a:r>
                <a:br>
                  <a:rPr lang="en-US" dirty="0">
                    <a:solidFill>
                      <a:schemeClr val="bg1"/>
                    </a:solidFill>
                  </a:rPr>
                </a:br>
                <a:r>
                  <a:rPr lang="en-US" b="0" i="0" dirty="0">
                    <a:solidFill>
                      <a:schemeClr val="bg1"/>
                    </a:solidFill>
                    <a:effectLst/>
                  </a:rPr>
                  <a:t>finite limit as t → ∞, and if f is uniformly continuous, then</a:t>
                </a:r>
                <a:br>
                  <a:rPr lang="en-US" dirty="0">
                    <a:solidFill>
                      <a:schemeClr val="bg1"/>
                    </a:solidFill>
                  </a:rPr>
                </a:br>
                <a:r>
                  <a:rPr lang="en-US" b="0" i="0" dirty="0">
                    <a:solidFill>
                      <a:schemeClr val="bg1"/>
                    </a:solidFill>
                    <a:effectLst/>
                  </a:rPr>
                  <a:t>f(t)→ 0 as 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Function g(t) is continuous  on [0,</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a14:m>
                <a:r>
                  <a:rPr lang="en-US" dirty="0">
                    <a:solidFill>
                      <a:schemeClr val="bg1"/>
                    </a:solidFill>
                  </a:rPr>
                  <a:t>) if</a:t>
                </a:r>
              </a:p>
            </p:txBody>
          </p:sp>
        </mc:Choice>
        <mc:Fallback xmlns="">
          <p:sp>
            <p:nvSpPr>
              <p:cNvPr id="4" name="TextBox 3">
                <a:extLst>
                  <a:ext uri="{FF2B5EF4-FFF2-40B4-BE49-F238E27FC236}">
                    <a16:creationId xmlns:a16="http://schemas.microsoft.com/office/drawing/2014/main" id="{CFAE2E99-AB8A-FBC7-30BA-F1712C673D1D}"/>
                  </a:ext>
                </a:extLst>
              </p:cNvPr>
              <p:cNvSpPr txBox="1">
                <a:spLocks noRot="1" noChangeAspect="1" noMove="1" noResize="1" noEditPoints="1" noAdjustHandles="1" noChangeArrowheads="1" noChangeShapeType="1" noTextEdit="1"/>
              </p:cNvSpPr>
              <p:nvPr/>
            </p:nvSpPr>
            <p:spPr>
              <a:xfrm>
                <a:off x="5919018" y="3010076"/>
                <a:ext cx="5891572" cy="1754326"/>
              </a:xfrm>
              <a:prstGeom prst="rect">
                <a:avLst/>
              </a:prstGeom>
              <a:blipFill>
                <a:blip r:embed="rId2"/>
                <a:stretch>
                  <a:fillRect l="-725" t="-2083" b="-4514"/>
                </a:stretch>
              </a:blipFill>
            </p:spPr>
            <p:txBody>
              <a:bodyPr/>
              <a:lstStyle/>
              <a:p>
                <a:r>
                  <a:rPr lang="en-US">
                    <a:noFill/>
                  </a:rPr>
                  <a:t> </a:t>
                </a:r>
              </a:p>
            </p:txBody>
          </p:sp>
        </mc:Fallback>
      </mc:AlternateContent>
    </p:spTree>
    <p:extLst>
      <p:ext uri="{BB962C8B-B14F-4D97-AF65-F5344CB8AC3E}">
        <p14:creationId xmlns:p14="http://schemas.microsoft.com/office/powerpoint/2010/main" val="96959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a:p>
            <a:r>
              <a:rPr lang="en-US" dirty="0"/>
              <a:t> </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A9692E1-5B21-2A0E-3840-91D18BCD779D}"/>
                  </a:ext>
                </a:extLst>
              </p:cNvPr>
              <p:cNvSpPr txBox="1"/>
              <p:nvPr/>
            </p:nvSpPr>
            <p:spPr>
              <a:xfrm>
                <a:off x="3084285" y="724039"/>
                <a:ext cx="6612836" cy="5632311"/>
              </a:xfrm>
              <a:prstGeom prst="rect">
                <a:avLst/>
              </a:prstGeom>
              <a:noFill/>
            </p:spPr>
            <p:txBody>
              <a:bodyPr wrap="none" rtlCol="0">
                <a:spAutoFit/>
              </a:bodyPr>
              <a:lstStyle/>
              <a:p>
                <a:pPr marL="285750" indent="-285750">
                  <a:buFont typeface="Arial" panose="020B0604020202020204" pitchFamily="34" charset="0"/>
                  <a:buChar char="•"/>
                </a:pPr>
                <a:r>
                  <a:rPr lang="en-US" dirty="0"/>
                  <a:t>If the function g(t) is continuous on [0,</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b="0" dirty="0">
                    <a:ea typeface="Cambria Math" panose="02040503050406030204" pitchFamily="18" charset="0"/>
                  </a:rPr>
                  <a:t> for the conditions of</a:t>
                </a: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r>
                  <a:rPr lang="en-US" dirty="0">
                    <a:ea typeface="Cambria Math" panose="02040503050406030204" pitchFamily="18" charset="0"/>
                  </a:rPr>
                  <a:t> If the function g(t) is uniformly continuous on [0,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2A9692E1-5B21-2A0E-3840-91D18BCD779D}"/>
                  </a:ext>
                </a:extLst>
              </p:cNvPr>
              <p:cNvSpPr txBox="1">
                <a:spLocks noRot="1" noChangeAspect="1" noMove="1" noResize="1" noEditPoints="1" noAdjustHandles="1" noChangeArrowheads="1" noChangeShapeType="1" noTextEdit="1"/>
              </p:cNvSpPr>
              <p:nvPr/>
            </p:nvSpPr>
            <p:spPr>
              <a:xfrm>
                <a:off x="3084285" y="724039"/>
                <a:ext cx="6612836" cy="5632311"/>
              </a:xfrm>
              <a:prstGeom prst="rect">
                <a:avLst/>
              </a:prstGeom>
              <a:blipFill>
                <a:blip r:embed="rId2"/>
                <a:stretch>
                  <a:fillRect l="-645" t="-649"/>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888095A4-A60B-CB70-F75B-B2588D297CAB}"/>
              </a:ext>
            </a:extLst>
          </p:cNvPr>
          <p:cNvPicPr>
            <a:picLocks noChangeAspect="1"/>
          </p:cNvPicPr>
          <p:nvPr/>
        </p:nvPicPr>
        <p:blipFill>
          <a:blip r:embed="rId3"/>
          <a:stretch>
            <a:fillRect/>
          </a:stretch>
        </p:blipFill>
        <p:spPr>
          <a:xfrm>
            <a:off x="3462099" y="1147002"/>
            <a:ext cx="1708835" cy="2065462"/>
          </a:xfrm>
          <a:prstGeom prst="rect">
            <a:avLst/>
          </a:prstGeom>
        </p:spPr>
      </p:pic>
      <p:pic>
        <p:nvPicPr>
          <p:cNvPr id="13" name="Picture 12">
            <a:extLst>
              <a:ext uri="{FF2B5EF4-FFF2-40B4-BE49-F238E27FC236}">
                <a16:creationId xmlns:a16="http://schemas.microsoft.com/office/drawing/2014/main" id="{29D5E70A-7A95-F182-A272-B2B4036266D5}"/>
              </a:ext>
            </a:extLst>
          </p:cNvPr>
          <p:cNvPicPr>
            <a:picLocks noChangeAspect="1"/>
          </p:cNvPicPr>
          <p:nvPr/>
        </p:nvPicPr>
        <p:blipFill>
          <a:blip r:embed="rId4"/>
          <a:stretch>
            <a:fillRect/>
          </a:stretch>
        </p:blipFill>
        <p:spPr>
          <a:xfrm>
            <a:off x="3462099" y="3451043"/>
            <a:ext cx="3084677" cy="365125"/>
          </a:xfrm>
          <a:prstGeom prst="rect">
            <a:avLst/>
          </a:prstGeom>
        </p:spPr>
      </p:pic>
      <p:pic>
        <p:nvPicPr>
          <p:cNvPr id="15" name="Picture 14">
            <a:extLst>
              <a:ext uri="{FF2B5EF4-FFF2-40B4-BE49-F238E27FC236}">
                <a16:creationId xmlns:a16="http://schemas.microsoft.com/office/drawing/2014/main" id="{6AFFD6E5-92BF-E69F-80B4-49CA4269FC4F}"/>
              </a:ext>
            </a:extLst>
          </p:cNvPr>
          <p:cNvPicPr>
            <a:picLocks noChangeAspect="1"/>
          </p:cNvPicPr>
          <p:nvPr/>
        </p:nvPicPr>
        <p:blipFill>
          <a:blip r:embed="rId5"/>
          <a:stretch>
            <a:fillRect/>
          </a:stretch>
        </p:blipFill>
        <p:spPr>
          <a:xfrm>
            <a:off x="3462099" y="4448076"/>
            <a:ext cx="2683929" cy="1692769"/>
          </a:xfrm>
          <a:prstGeom prst="rect">
            <a:avLst/>
          </a:prstGeom>
        </p:spPr>
      </p:pic>
    </p:spTree>
    <p:extLst>
      <p:ext uri="{BB962C8B-B14F-4D97-AF65-F5344CB8AC3E}">
        <p14:creationId xmlns:p14="http://schemas.microsoft.com/office/powerpoint/2010/main" val="66355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a:p>
            <a:r>
              <a:rPr lang="en-US" dirty="0"/>
              <a:t> </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3" name="TextBox 2">
            <a:extLst>
              <a:ext uri="{FF2B5EF4-FFF2-40B4-BE49-F238E27FC236}">
                <a16:creationId xmlns:a16="http://schemas.microsoft.com/office/drawing/2014/main" id="{2A9692E1-5B21-2A0E-3840-91D18BCD779D}"/>
              </a:ext>
            </a:extLst>
          </p:cNvPr>
          <p:cNvSpPr txBox="1"/>
          <p:nvPr/>
        </p:nvSpPr>
        <p:spPr>
          <a:xfrm>
            <a:off x="3142342" y="816372"/>
            <a:ext cx="7759112" cy="3046988"/>
          </a:xfrm>
          <a:prstGeom prst="rect">
            <a:avLst/>
          </a:prstGeom>
          <a:noFill/>
        </p:spPr>
        <p:txBody>
          <a:bodyPr wrap="none" rtlCol="0">
            <a:spAutoFit/>
          </a:bodyPr>
          <a:lstStyle/>
          <a:p>
            <a:pPr marL="285750" indent="-285750">
              <a:buFont typeface="Arial" panose="020B0604020202020204" pitchFamily="34" charset="0"/>
              <a:buChar char="•"/>
            </a:pP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a:p>
            <a:endParaRPr lang="en-US" baseline="-25000" dirty="0">
              <a:ea typeface="Cambria Math" panose="02040503050406030204" pitchFamily="18" charset="0"/>
            </a:endParaRPr>
          </a:p>
          <a:p>
            <a:pPr marL="285750" indent="-285750">
              <a:buFont typeface="Arial" panose="020B0604020202020204" pitchFamily="34" charset="0"/>
              <a:buChar char="•"/>
            </a:pPr>
            <a:r>
              <a:rPr lang="en-US" b="0" i="0" dirty="0">
                <a:effectLst/>
              </a:rPr>
              <a:t>If one finds an η which does not depends on a specific point</a:t>
            </a:r>
            <a:br>
              <a:rPr lang="en-US" dirty="0"/>
            </a:br>
            <a:r>
              <a:rPr lang="en-US" b="0" i="0" dirty="0">
                <a:effectLst/>
              </a:rPr>
              <a:t>t</a:t>
            </a:r>
            <a:r>
              <a:rPr lang="en-US" b="0" i="0" baseline="-25000" dirty="0">
                <a:effectLst/>
              </a:rPr>
              <a:t>1 </a:t>
            </a:r>
            <a:r>
              <a:rPr lang="en-US" b="0" i="0" dirty="0">
                <a:effectLst/>
              </a:rPr>
              <a:t>only then g is uniformly continuous.</a:t>
            </a:r>
          </a:p>
          <a:p>
            <a:pPr marL="285750" indent="-285750">
              <a:buFont typeface="Arial" panose="020B0604020202020204" pitchFamily="34" charset="0"/>
              <a:buChar char="•"/>
            </a:pPr>
            <a:r>
              <a:rPr lang="en-US" b="0" i="0" dirty="0">
                <a:effectLst/>
              </a:rPr>
              <a:t> Also, considering the condition in which η does not shrink as t</a:t>
            </a:r>
            <a:r>
              <a:rPr lang="en-US" b="0" i="0" baseline="-25000" dirty="0">
                <a:effectLst/>
              </a:rPr>
              <a:t>1</a:t>
            </a:r>
            <a:r>
              <a:rPr lang="en-US" b="0" i="0" dirty="0">
                <a:effectLst/>
              </a:rPr>
              <a:t> → ∞.</a:t>
            </a:r>
          </a:p>
          <a:p>
            <a:pPr marL="285750" indent="-285750">
              <a:buFont typeface="Arial" panose="020B0604020202020204" pitchFamily="34" charset="0"/>
              <a:buChar char="•"/>
            </a:pPr>
            <a:r>
              <a:rPr lang="en-US" b="0" i="0" dirty="0">
                <a:effectLst/>
              </a:rPr>
              <a:t> It should be noted that t and t</a:t>
            </a:r>
            <a:r>
              <a:rPr lang="en-US" b="0" i="0" baseline="-25000" dirty="0">
                <a:effectLst/>
              </a:rPr>
              <a:t>1</a:t>
            </a:r>
            <a:r>
              <a:rPr lang="en-US" b="0" i="0" dirty="0">
                <a:effectLst/>
              </a:rPr>
              <a:t> play a symmetric role in defining uniform</a:t>
            </a:r>
            <a:br>
              <a:rPr lang="en-US" dirty="0"/>
            </a:br>
            <a:r>
              <a:rPr lang="en-US" b="0" i="0" dirty="0" err="1">
                <a:effectLst/>
              </a:rPr>
              <a:t>contiunity</a:t>
            </a:r>
            <a:r>
              <a:rPr lang="en-US" b="0" i="0" dirty="0">
                <a:effectLst/>
              </a:rPr>
              <a:t>. </a:t>
            </a:r>
          </a:p>
          <a:p>
            <a:pPr marL="285750" indent="-285750">
              <a:buFont typeface="Arial" panose="020B0604020202020204" pitchFamily="34" charset="0"/>
              <a:buChar char="•"/>
            </a:pPr>
            <a:r>
              <a:rPr lang="en-US" b="0" i="0" dirty="0">
                <a:effectLst/>
              </a:rPr>
              <a:t>The function’s derivative is determined by the sufficient condition for </a:t>
            </a:r>
          </a:p>
          <a:p>
            <a:r>
              <a:rPr lang="en-US" b="0" i="0" dirty="0">
                <a:effectLst/>
              </a:rPr>
              <a:t>     differential function to be uniformly continuous is derivative be bounded.</a:t>
            </a:r>
            <a:endParaRPr lang="en-US" dirty="0">
              <a:ea typeface="Cambria Math" panose="02040503050406030204" pitchFamily="18" charset="0"/>
            </a:endParaRPr>
          </a:p>
          <a:p>
            <a:pPr marL="285750" indent="-285750">
              <a:buFont typeface="Arial" panose="020B0604020202020204" pitchFamily="34" charset="0"/>
              <a:buChar char="•"/>
            </a:pPr>
            <a:endParaRPr lang="en-US" dirty="0">
              <a:ea typeface="Cambria Math" panose="02040503050406030204" pitchFamily="18" charset="0"/>
            </a:endParaRPr>
          </a:p>
        </p:txBody>
      </p:sp>
    </p:spTree>
    <p:extLst>
      <p:ext uri="{BB962C8B-B14F-4D97-AF65-F5344CB8AC3E}">
        <p14:creationId xmlns:p14="http://schemas.microsoft.com/office/powerpoint/2010/main" val="3626917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056672"/>
            <a:ext cx="6169741" cy="686529"/>
          </a:xfrm>
        </p:spPr>
        <p:txBody>
          <a:bodyPr/>
          <a:lstStyle/>
          <a:p>
            <a:r>
              <a:rPr lang="en-US" dirty="0"/>
              <a:t>Adaptation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747657" y="2208208"/>
            <a:ext cx="5891572" cy="1735322"/>
          </a:xfrm>
        </p:spPr>
        <p:txBody>
          <a:bodyPr>
            <a:noAutofit/>
          </a:bodyPr>
          <a:lstStyle/>
          <a:p>
            <a:pPr>
              <a:lnSpc>
                <a:spcPct val="150000"/>
              </a:lnSpc>
            </a:pPr>
            <a:endParaRPr lang="en-US" sz="1500" dirty="0">
              <a:latin typeface="Tenorite (Body)"/>
              <a:cs typeface="Times New Roman" panose="02020603050405020304" pitchFamily="18" charset="0"/>
            </a:endParaRPr>
          </a:p>
          <a:p>
            <a:pPr>
              <a:lnSpc>
                <a:spcPct val="150000"/>
              </a:lnSpc>
            </a:pPr>
            <a:endParaRPr lang="en-US" sz="1500" dirty="0">
              <a:latin typeface="Tenorite (Body)"/>
              <a:cs typeface="Times New Roman" panose="02020603050405020304" pitchFamily="18" charset="0"/>
            </a:endParaRPr>
          </a:p>
        </p:txBody>
      </p:sp>
      <p:sp>
        <p:nvSpPr>
          <p:cNvPr id="11" name="AutoShape 7" descr="k_1 \ge 0, k_2 \ge 0">
            <a:extLst>
              <a:ext uri="{FF2B5EF4-FFF2-40B4-BE49-F238E27FC236}">
                <a16:creationId xmlns:a16="http://schemas.microsoft.com/office/drawing/2014/main" id="{DEABAEBB-84B9-F810-DCC8-08E57AE212A7}"/>
              </a:ext>
            </a:extLst>
          </p:cNvPr>
          <p:cNvSpPr>
            <a:spLocks noChangeAspect="1" noChangeArrowheads="1"/>
          </p:cNvSpPr>
          <p:nvPr/>
        </p:nvSpPr>
        <p:spPr bwMode="auto">
          <a:xfrm>
            <a:off x="2884488" y="-272281"/>
            <a:ext cx="304800" cy="27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FAE2E99-AB8A-FBC7-30BA-F1712C673D1D}"/>
              </a:ext>
            </a:extLst>
          </p:cNvPr>
          <p:cNvSpPr txBox="1"/>
          <p:nvPr/>
        </p:nvSpPr>
        <p:spPr>
          <a:xfrm>
            <a:off x="5919018" y="3010076"/>
            <a:ext cx="5891572" cy="646331"/>
          </a:xfrm>
          <a:prstGeom prst="rect">
            <a:avLst/>
          </a:prstGeom>
          <a:noFill/>
        </p:spPr>
        <p:txBody>
          <a:bodyPr wrap="square" rtlCol="0">
            <a:spAutoFit/>
          </a:bodyPr>
          <a:lstStyle/>
          <a:p>
            <a:pPr algn="l"/>
            <a:r>
              <a:rPr lang="en-US" sz="1800" b="0" i="0" u="none" strike="noStrike" baseline="0" dirty="0">
                <a:solidFill>
                  <a:schemeClr val="bg1"/>
                </a:solidFill>
              </a:rPr>
              <a:t>Adaptive control is an approach to dealing with uncertain systems or time-varying systems.</a:t>
            </a:r>
            <a:endParaRPr lang="en-US" dirty="0">
              <a:solidFill>
                <a:schemeClr val="bg1"/>
              </a:solidFill>
            </a:endParaRPr>
          </a:p>
        </p:txBody>
      </p:sp>
    </p:spTree>
    <p:extLst>
      <p:ext uri="{BB962C8B-B14F-4D97-AF65-F5344CB8AC3E}">
        <p14:creationId xmlns:p14="http://schemas.microsoft.com/office/powerpoint/2010/main" val="2467420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492875"/>
            <a:ext cx="4114800" cy="365125"/>
          </a:xfrm>
        </p:spPr>
        <p:txBody>
          <a:bodyPr/>
          <a:lstStyle/>
          <a:p>
            <a:r>
              <a:rPr lang="en-US" dirty="0"/>
              <a:t>Control System Design for Mechanical systems using Contraction theory</a:t>
            </a:r>
          </a:p>
          <a:p>
            <a:r>
              <a:rPr lang="en-US" dirty="0"/>
              <a:t> </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
        <p:nvSpPr>
          <p:cNvPr id="3" name="TextBox 2">
            <a:extLst>
              <a:ext uri="{FF2B5EF4-FFF2-40B4-BE49-F238E27FC236}">
                <a16:creationId xmlns:a16="http://schemas.microsoft.com/office/drawing/2014/main" id="{2A9692E1-5B21-2A0E-3840-91D18BCD779D}"/>
              </a:ext>
            </a:extLst>
          </p:cNvPr>
          <p:cNvSpPr txBox="1"/>
          <p:nvPr/>
        </p:nvSpPr>
        <p:spPr>
          <a:xfrm>
            <a:off x="3106056" y="2289572"/>
            <a:ext cx="8636001" cy="2585323"/>
          </a:xfrm>
          <a:prstGeom prst="rect">
            <a:avLst/>
          </a:prstGeom>
          <a:noFill/>
        </p:spPr>
        <p:txBody>
          <a:bodyPr wrap="square" rtlCol="0">
            <a:spAutoFit/>
          </a:bodyPr>
          <a:lstStyle/>
          <a:p>
            <a:pPr marL="285750" indent="-285750" algn="l">
              <a:buFont typeface="Arial" panose="020B0604020202020204" pitchFamily="34" charset="0"/>
              <a:buChar char="•"/>
            </a:pPr>
            <a:r>
              <a:rPr lang="en-US" b="0" i="0" u="none" strike="noStrike" baseline="0" dirty="0"/>
              <a:t>Systematic theories exist for the adaptive control of linear systems. </a:t>
            </a:r>
          </a:p>
          <a:p>
            <a:pPr marL="285750" indent="-285750" algn="l">
              <a:buFont typeface="Arial" panose="020B0604020202020204" pitchFamily="34" charset="0"/>
              <a:buChar char="•"/>
            </a:pPr>
            <a:r>
              <a:rPr lang="en-US" b="0" i="0" u="none" strike="noStrike" baseline="0" dirty="0"/>
              <a:t>Existing adaptive control techniques can also treat important classes of nonlinear systems, with measurable states and linearly parametrizable dynamics.</a:t>
            </a:r>
          </a:p>
          <a:p>
            <a:pPr marL="285750" indent="-285750" algn="l">
              <a:buFont typeface="Arial" panose="020B0604020202020204" pitchFamily="34" charset="0"/>
              <a:buChar char="•"/>
            </a:pPr>
            <a:r>
              <a:rPr lang="en-US" b="0" i="0" u="none" strike="noStrike" baseline="0" dirty="0"/>
              <a:t> For these nonlinear systems, adaptive control can be viewed as an alternative and complementary approach to robust nonlinear control techniques, with which it can be combined effectively.</a:t>
            </a:r>
          </a:p>
          <a:p>
            <a:pPr marL="285750" indent="-285750" algn="l">
              <a:buFont typeface="Arial" panose="020B0604020202020204" pitchFamily="34" charset="0"/>
              <a:buChar char="•"/>
            </a:pPr>
            <a:r>
              <a:rPr lang="en-US" b="0" i="0" u="none" strike="noStrike" baseline="0" dirty="0"/>
              <a:t>Although most adaptive control results are for single-input single-output systems, some important nonlinear physical systems with multiple-inputs have also been studied successfully.</a:t>
            </a:r>
            <a:endParaRPr lang="en-US" dirty="0">
              <a:ea typeface="Cambria Math" panose="02040503050406030204" pitchFamily="18" charset="0"/>
            </a:endParaRPr>
          </a:p>
        </p:txBody>
      </p:sp>
    </p:spTree>
    <p:extLst>
      <p:ext uri="{BB962C8B-B14F-4D97-AF65-F5344CB8AC3E}">
        <p14:creationId xmlns:p14="http://schemas.microsoft.com/office/powerpoint/2010/main" val="3687366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919018" y="2056672"/>
            <a:ext cx="6169741" cy="686529"/>
          </a:xfrm>
        </p:spPr>
        <p:txBody>
          <a:bodyPr/>
          <a:lstStyle/>
          <a:p>
            <a:r>
              <a:rPr lang="en-US" dirty="0"/>
              <a:t>Time delay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747657" y="2208208"/>
            <a:ext cx="5891572" cy="1735322"/>
          </a:xfrm>
        </p:spPr>
        <p:txBody>
          <a:bodyPr>
            <a:noAutofit/>
          </a:bodyPr>
          <a:lstStyle/>
          <a:p>
            <a:pPr>
              <a:lnSpc>
                <a:spcPct val="150000"/>
              </a:lnSpc>
            </a:pPr>
            <a:endParaRPr lang="en-US" sz="1500" dirty="0">
              <a:latin typeface="Tenorite (Body)"/>
              <a:cs typeface="Times New Roman" panose="02020603050405020304" pitchFamily="18" charset="0"/>
            </a:endParaRPr>
          </a:p>
          <a:p>
            <a:pPr>
              <a:lnSpc>
                <a:spcPct val="150000"/>
              </a:lnSpc>
            </a:pPr>
            <a:endParaRPr lang="en-US" sz="1500" dirty="0">
              <a:latin typeface="Tenorite (Body)"/>
              <a:cs typeface="Times New Roman" panose="02020603050405020304" pitchFamily="18" charset="0"/>
            </a:endParaRPr>
          </a:p>
        </p:txBody>
      </p:sp>
      <p:sp>
        <p:nvSpPr>
          <p:cNvPr id="11" name="AutoShape 7" descr="k_1 \ge 0, k_2 \ge 0">
            <a:extLst>
              <a:ext uri="{FF2B5EF4-FFF2-40B4-BE49-F238E27FC236}">
                <a16:creationId xmlns:a16="http://schemas.microsoft.com/office/drawing/2014/main" id="{DEABAEBB-84B9-F810-DCC8-08E57AE212A7}"/>
              </a:ext>
            </a:extLst>
          </p:cNvPr>
          <p:cNvSpPr>
            <a:spLocks noChangeAspect="1" noChangeArrowheads="1"/>
          </p:cNvSpPr>
          <p:nvPr/>
        </p:nvSpPr>
        <p:spPr bwMode="auto">
          <a:xfrm>
            <a:off x="2884488" y="-272281"/>
            <a:ext cx="304800" cy="272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FAE2E99-AB8A-FBC7-30BA-F1712C673D1D}"/>
              </a:ext>
            </a:extLst>
          </p:cNvPr>
          <p:cNvSpPr txBox="1"/>
          <p:nvPr/>
        </p:nvSpPr>
        <p:spPr>
          <a:xfrm>
            <a:off x="5919018" y="3010076"/>
            <a:ext cx="5891572" cy="784830"/>
          </a:xfrm>
          <a:prstGeom prst="rect">
            <a:avLst/>
          </a:prstGeom>
          <a:noFill/>
        </p:spPr>
        <p:txBody>
          <a:bodyPr wrap="square" rtlCol="0">
            <a:spAutoFit/>
          </a:bodyPr>
          <a:lstStyle/>
          <a:p>
            <a:pPr algn="l"/>
            <a:r>
              <a:rPr lang="en-US" sz="1500" b="0" i="0" dirty="0">
                <a:solidFill>
                  <a:schemeClr val="bg1"/>
                </a:solidFill>
                <a:effectLst/>
              </a:rPr>
              <a:t>In systems which have transmission delays or computation</a:t>
            </a:r>
            <a:br>
              <a:rPr lang="en-US" sz="1500" dirty="0">
                <a:solidFill>
                  <a:schemeClr val="bg1"/>
                </a:solidFill>
              </a:rPr>
            </a:br>
            <a:r>
              <a:rPr lang="en-US" sz="1500" b="0" i="0" dirty="0">
                <a:solidFill>
                  <a:schemeClr val="bg1"/>
                </a:solidFill>
                <a:effectLst/>
              </a:rPr>
              <a:t>delays there comes a time delay feedback connections when</a:t>
            </a:r>
            <a:br>
              <a:rPr lang="en-US" sz="1500" dirty="0">
                <a:solidFill>
                  <a:schemeClr val="bg1"/>
                </a:solidFill>
              </a:rPr>
            </a:br>
            <a:r>
              <a:rPr lang="en-US" sz="1500" b="0" i="0" dirty="0">
                <a:solidFill>
                  <a:schemeClr val="bg1"/>
                </a:solidFill>
                <a:effectLst/>
              </a:rPr>
              <a:t>multiple systems are involved.</a:t>
            </a:r>
            <a:endParaRPr lang="en-US" sz="1500" dirty="0">
              <a:solidFill>
                <a:schemeClr val="bg1"/>
              </a:solidFill>
            </a:endParaRPr>
          </a:p>
        </p:txBody>
      </p:sp>
    </p:spTree>
    <p:extLst>
      <p:ext uri="{BB962C8B-B14F-4D97-AF65-F5344CB8AC3E}">
        <p14:creationId xmlns:p14="http://schemas.microsoft.com/office/powerpoint/2010/main" val="1225201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endParaRPr lang="en-US" dirty="0"/>
          </a:p>
          <a:p>
            <a:r>
              <a:rPr lang="en-US" dirty="0"/>
              <a:t>Control System Design for Mechanical systems using Contraction theory</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
        <p:nvSpPr>
          <p:cNvPr id="20" name="TextBox 19">
            <a:extLst>
              <a:ext uri="{FF2B5EF4-FFF2-40B4-BE49-F238E27FC236}">
                <a16:creationId xmlns:a16="http://schemas.microsoft.com/office/drawing/2014/main" id="{18FC3E0F-FB6B-3683-3030-2A03FD285DE3}"/>
              </a:ext>
            </a:extLst>
          </p:cNvPr>
          <p:cNvSpPr txBox="1"/>
          <p:nvPr/>
        </p:nvSpPr>
        <p:spPr>
          <a:xfrm>
            <a:off x="3955143" y="972457"/>
            <a:ext cx="7398657" cy="3323987"/>
          </a:xfrm>
          <a:prstGeom prst="rect">
            <a:avLst/>
          </a:prstGeom>
          <a:noFill/>
        </p:spPr>
        <p:txBody>
          <a:bodyPr wrap="square" rtlCol="0">
            <a:spAutoFit/>
          </a:bodyPr>
          <a:lstStyle/>
          <a:p>
            <a:pPr marL="285750" indent="-285750" algn="l" rtl="0">
              <a:buFont typeface="Arial" panose="020B0604020202020204" pitchFamily="34" charset="0"/>
              <a:buChar char="•"/>
            </a:pPr>
            <a:r>
              <a:rPr lang="en-US" dirty="0">
                <a:effectLst/>
                <a:latin typeface="Arial" panose="020B0604020202020204" pitchFamily="34" charset="0"/>
              </a:rPr>
              <a:t>Let’s consider there are two systems which are</a:t>
            </a:r>
            <a:r>
              <a:rPr lang="en-US" dirty="0">
                <a:latin typeface="Arial" panose="020B0604020202020204" pitchFamily="34" charset="0"/>
              </a:rPr>
              <a:t> </a:t>
            </a:r>
            <a:r>
              <a:rPr lang="en-US" dirty="0">
                <a:effectLst/>
                <a:latin typeface="Arial" panose="020B0604020202020204" pitchFamily="34" charset="0"/>
              </a:rPr>
              <a:t>contracting, probably different dimensions.</a:t>
            </a:r>
            <a:br>
              <a:rPr lang="en-US" dirty="0">
                <a:effectLst/>
              </a:rPr>
            </a:br>
            <a:r>
              <a:rPr lang="en-US" dirty="0">
                <a:effectLst/>
                <a:latin typeface="Arial" panose="020B0604020202020204" pitchFamily="34" charset="0"/>
              </a:rPr>
              <a:t>̇z</a:t>
            </a:r>
            <a:r>
              <a:rPr lang="en-US" baseline="-25000" dirty="0">
                <a:effectLst/>
                <a:latin typeface="Arial" panose="020B0604020202020204" pitchFamily="34" charset="0"/>
              </a:rPr>
              <a:t>1</a:t>
            </a:r>
            <a:r>
              <a:rPr lang="en-US" dirty="0">
                <a:effectLst/>
                <a:latin typeface="Arial" panose="020B0604020202020204" pitchFamily="34" charset="0"/>
              </a:rPr>
              <a:t> = f </a:t>
            </a:r>
            <a:r>
              <a:rPr lang="en-US" baseline="-25000" dirty="0">
                <a:effectLst/>
                <a:latin typeface="Arial" panose="020B0604020202020204" pitchFamily="34" charset="0"/>
              </a:rPr>
              <a:t>1</a:t>
            </a:r>
            <a:r>
              <a:rPr lang="en-US" dirty="0">
                <a:effectLst/>
                <a:latin typeface="Arial" panose="020B0604020202020204" pitchFamily="34" charset="0"/>
              </a:rPr>
              <a:t> (z</a:t>
            </a:r>
            <a:r>
              <a:rPr lang="en-US" baseline="-25000" dirty="0">
                <a:effectLst/>
                <a:latin typeface="Arial" panose="020B0604020202020204" pitchFamily="34" charset="0"/>
              </a:rPr>
              <a:t>1</a:t>
            </a:r>
            <a:r>
              <a:rPr lang="en-US" dirty="0">
                <a:effectLst/>
                <a:latin typeface="Arial" panose="020B0604020202020204" pitchFamily="34" charset="0"/>
              </a:rPr>
              <a:t>,t) + G</a:t>
            </a:r>
            <a:r>
              <a:rPr lang="en-US" baseline="-25000" dirty="0">
                <a:effectLst/>
                <a:latin typeface="Arial" panose="020B0604020202020204" pitchFamily="34" charset="0"/>
              </a:rPr>
              <a:t>1</a:t>
            </a:r>
            <a:r>
              <a:rPr lang="en-US" dirty="0">
                <a:effectLst/>
                <a:latin typeface="Arial" panose="020B0604020202020204" pitchFamily="34" charset="0"/>
              </a:rPr>
              <a:t>τ</a:t>
            </a:r>
            <a:r>
              <a:rPr lang="en-US" baseline="-25000" dirty="0">
                <a:effectLst/>
                <a:latin typeface="Arial" panose="020B0604020202020204" pitchFamily="34" charset="0"/>
              </a:rPr>
              <a:t>2</a:t>
            </a:r>
          </a:p>
          <a:p>
            <a:pPr algn="l" rtl="0"/>
            <a:endParaRPr lang="en-US" baseline="-25000" dirty="0">
              <a:latin typeface="Arial" panose="020B0604020202020204" pitchFamily="34" charset="0"/>
            </a:endParaRPr>
          </a:p>
          <a:p>
            <a:r>
              <a:rPr lang="en-US" b="0" i="0" dirty="0">
                <a:effectLst/>
                <a:latin typeface="Arial" panose="020B0604020202020204" pitchFamily="34" charset="0"/>
              </a:rPr>
              <a:t>z</a:t>
            </a:r>
            <a:r>
              <a:rPr lang="en-US" b="0" i="0" baseline="-25000" dirty="0">
                <a:effectLst/>
                <a:latin typeface="Arial" panose="020B0604020202020204" pitchFamily="34" charset="0"/>
              </a:rPr>
              <a:t>2</a:t>
            </a:r>
            <a:r>
              <a:rPr lang="en-US" b="0" i="0" dirty="0">
                <a:effectLst/>
                <a:latin typeface="Arial" panose="020B0604020202020204" pitchFamily="34" charset="0"/>
              </a:rPr>
              <a:t> = f </a:t>
            </a:r>
            <a:r>
              <a:rPr lang="en-US" b="0" i="0" baseline="-25000" dirty="0">
                <a:effectLst/>
                <a:latin typeface="Arial" panose="020B0604020202020204" pitchFamily="34" charset="0"/>
              </a:rPr>
              <a:t>2</a:t>
            </a:r>
            <a:r>
              <a:rPr lang="en-US" b="0" i="0" dirty="0">
                <a:effectLst/>
                <a:latin typeface="Arial" panose="020B0604020202020204" pitchFamily="34" charset="0"/>
              </a:rPr>
              <a:t> (</a:t>
            </a:r>
            <a:r>
              <a:rPr lang="en-US" b="0" i="0" dirty="0" err="1">
                <a:effectLst/>
                <a:latin typeface="Arial" panose="020B0604020202020204" pitchFamily="34" charset="0"/>
              </a:rPr>
              <a:t>z</a:t>
            </a:r>
            <a:r>
              <a:rPr lang="en-US" b="0" i="0" baseline="-25000" dirty="0" err="1">
                <a:effectLst/>
                <a:latin typeface="Arial" panose="020B0604020202020204" pitchFamily="34" charset="0"/>
              </a:rPr>
              <a:t>i</a:t>
            </a:r>
            <a:r>
              <a:rPr lang="en-US" b="0" i="0" dirty="0" err="1">
                <a:effectLst/>
                <a:latin typeface="Arial" panose="020B0604020202020204" pitchFamily="34" charset="0"/>
              </a:rPr>
              <a:t>,t</a:t>
            </a:r>
            <a:r>
              <a:rPr lang="en-US" b="0" i="0" dirty="0">
                <a:effectLst/>
                <a:latin typeface="Arial" panose="020B0604020202020204" pitchFamily="34" charset="0"/>
              </a:rPr>
              <a:t>) + G2</a:t>
            </a:r>
            <a:r>
              <a:rPr lang="el-GR" b="0" i="0" dirty="0">
                <a:effectLst/>
                <a:latin typeface="Arial" panose="020B0604020202020204" pitchFamily="34" charset="0"/>
              </a:rPr>
              <a:t>τ2</a:t>
            </a:r>
            <a:br>
              <a:rPr lang="el-GR" dirty="0"/>
            </a:br>
            <a:r>
              <a:rPr lang="en-US" b="0" i="0" dirty="0" err="1">
                <a:effectLst/>
                <a:latin typeface="Arial" panose="020B0604020202020204" pitchFamily="34" charset="0"/>
              </a:rPr>
              <a:t>u</a:t>
            </a:r>
            <a:r>
              <a:rPr lang="en-US" b="0" i="0" baseline="-25000" dirty="0" err="1">
                <a:effectLst/>
                <a:latin typeface="Arial" panose="020B0604020202020204" pitchFamily="34" charset="0"/>
              </a:rPr>
              <a:t>i</a:t>
            </a:r>
            <a:r>
              <a:rPr lang="en-US" b="0" i="0" dirty="0">
                <a:effectLst/>
                <a:latin typeface="Arial" panose="020B0604020202020204" pitchFamily="34" charset="0"/>
              </a:rPr>
              <a:t> = </a:t>
            </a:r>
            <a:r>
              <a:rPr lang="en-US" b="0" i="0" dirty="0" err="1">
                <a:effectLst/>
                <a:latin typeface="Arial" panose="020B0604020202020204" pitchFamily="34" charset="0"/>
              </a:rPr>
              <a:t>GT</a:t>
            </a:r>
            <a:r>
              <a:rPr lang="en-US" b="0" i="0" baseline="-25000" dirty="0" err="1">
                <a:effectLst/>
                <a:latin typeface="Arial" panose="020B0604020202020204" pitchFamily="34" charset="0"/>
              </a:rPr>
              <a:t>i</a:t>
            </a:r>
            <a:r>
              <a:rPr lang="en-US" b="0" i="0" dirty="0">
                <a:effectLst/>
                <a:latin typeface="Arial" panose="020B0604020202020204" pitchFamily="34" charset="0"/>
              </a:rPr>
              <a:t> zi + K</a:t>
            </a:r>
            <a:r>
              <a:rPr lang="el-GR" b="0" i="0" dirty="0">
                <a:effectLst/>
                <a:latin typeface="Arial" panose="020B0604020202020204" pitchFamily="34" charset="0"/>
              </a:rPr>
              <a:t>τ</a:t>
            </a:r>
            <a:r>
              <a:rPr lang="en-US" b="0" i="0" baseline="-25000" dirty="0" err="1">
                <a:effectLst/>
                <a:latin typeface="Arial" panose="020B0604020202020204" pitchFamily="34" charset="0"/>
              </a:rPr>
              <a:t>i</a:t>
            </a:r>
            <a:r>
              <a:rPr lang="en-US" b="0" i="0" dirty="0">
                <a:effectLst/>
                <a:latin typeface="Arial" panose="020B0604020202020204" pitchFamily="34" charset="0"/>
              </a:rPr>
              <a:t> ,    </a:t>
            </a:r>
            <a:r>
              <a:rPr lang="en-US" b="0" i="0" dirty="0" err="1">
                <a:effectLst/>
                <a:latin typeface="Arial" panose="020B0604020202020204" pitchFamily="34" charset="0"/>
              </a:rPr>
              <a:t>i</a:t>
            </a:r>
            <a:r>
              <a:rPr lang="en-US" b="0" i="0" dirty="0">
                <a:effectLst/>
                <a:latin typeface="Arial" panose="020B0604020202020204" pitchFamily="34" charset="0"/>
              </a:rPr>
              <a:t> = 1, 2</a:t>
            </a:r>
            <a:br>
              <a:rPr lang="en-US" dirty="0"/>
            </a:br>
            <a:r>
              <a:rPr lang="en-US" b="0" i="0" dirty="0" err="1">
                <a:effectLst/>
                <a:latin typeface="Arial" panose="020B0604020202020204" pitchFamily="34" charset="0"/>
              </a:rPr>
              <a:t>y</a:t>
            </a:r>
            <a:r>
              <a:rPr lang="en-US" b="0" i="0" baseline="-25000" dirty="0" err="1">
                <a:effectLst/>
                <a:latin typeface="Arial" panose="020B0604020202020204" pitchFamily="34" charset="0"/>
              </a:rPr>
              <a:t>i</a:t>
            </a:r>
            <a:r>
              <a:rPr lang="en-US" b="0" i="0" dirty="0">
                <a:effectLst/>
                <a:latin typeface="Arial" panose="020B0604020202020204" pitchFamily="34" charset="0"/>
              </a:rPr>
              <a:t> = </a:t>
            </a:r>
            <a:r>
              <a:rPr lang="en-US" b="0" i="0" dirty="0" err="1">
                <a:effectLst/>
                <a:latin typeface="Arial" panose="020B0604020202020204" pitchFamily="34" charset="0"/>
              </a:rPr>
              <a:t>GT</a:t>
            </a:r>
            <a:r>
              <a:rPr lang="en-US" b="0" i="0" baseline="-25000" dirty="0" err="1">
                <a:effectLst/>
                <a:latin typeface="Arial" panose="020B0604020202020204" pitchFamily="34" charset="0"/>
              </a:rPr>
              <a:t>i</a:t>
            </a:r>
            <a:r>
              <a:rPr lang="en-US" b="0" i="0" dirty="0">
                <a:effectLst/>
                <a:latin typeface="Arial" panose="020B0604020202020204" pitchFamily="34" charset="0"/>
              </a:rPr>
              <a:t> z</a:t>
            </a:r>
            <a:r>
              <a:rPr lang="en-US" b="0" i="0" baseline="-25000" dirty="0">
                <a:effectLst/>
                <a:latin typeface="Arial" panose="020B0604020202020204" pitchFamily="34" charset="0"/>
              </a:rPr>
              <a:t>i</a:t>
            </a:r>
            <a:r>
              <a:rPr lang="en-US" b="0" i="0" dirty="0">
                <a:effectLst/>
                <a:latin typeface="Arial" panose="020B0604020202020204" pitchFamily="34" charset="0"/>
              </a:rPr>
              <a:t> − K</a:t>
            </a:r>
            <a:r>
              <a:rPr lang="el-GR" b="0" i="0" dirty="0">
                <a:effectLst/>
                <a:latin typeface="Arial" panose="020B0604020202020204" pitchFamily="34" charset="0"/>
              </a:rPr>
              <a:t>τ</a:t>
            </a:r>
            <a:r>
              <a:rPr lang="en-US" b="0" i="0" baseline="-25000" dirty="0" err="1">
                <a:effectLst/>
                <a:latin typeface="Arial" panose="020B0604020202020204" pitchFamily="34" charset="0"/>
              </a:rPr>
              <a:t>i</a:t>
            </a:r>
            <a:r>
              <a:rPr lang="en-US" b="0" i="0" baseline="-25000" dirty="0">
                <a:effectLst/>
                <a:latin typeface="Arial" panose="020B0604020202020204" pitchFamily="34" charset="0"/>
              </a:rPr>
              <a:t>,       </a:t>
            </a:r>
            <a:r>
              <a:rPr lang="en-US" b="0" i="0" dirty="0">
                <a:effectLst/>
                <a:latin typeface="Arial" panose="020B0604020202020204" pitchFamily="34" charset="0"/>
              </a:rPr>
              <a:t> </a:t>
            </a:r>
            <a:r>
              <a:rPr lang="en-US" b="0" i="0" dirty="0" err="1">
                <a:effectLst/>
                <a:latin typeface="Arial" panose="020B0604020202020204" pitchFamily="34" charset="0"/>
              </a:rPr>
              <a:t>i</a:t>
            </a:r>
            <a:r>
              <a:rPr lang="en-US" b="0" i="0" dirty="0">
                <a:effectLst/>
                <a:latin typeface="Arial" panose="020B0604020202020204" pitchFamily="34" charset="0"/>
              </a:rPr>
              <a:t> = 1, 2</a:t>
            </a:r>
            <a:br>
              <a:rPr lang="en-US" dirty="0"/>
            </a:br>
            <a:endParaRPr lang="en-US" dirty="0"/>
          </a:p>
          <a:p>
            <a:r>
              <a:rPr lang="en-US" b="0" i="0" dirty="0">
                <a:effectLst/>
                <a:latin typeface="Arial" panose="020B0604020202020204" pitchFamily="34" charset="0"/>
              </a:rPr>
              <a:t>to choose which variables are actually transmitted.</a:t>
            </a:r>
          </a:p>
          <a:p>
            <a:pPr marL="285750" indent="-285750">
              <a:buFont typeface="Arial" panose="020B0604020202020204" pitchFamily="34" charset="0"/>
              <a:buChar char="•"/>
            </a:pPr>
            <a:r>
              <a:rPr lang="en-US" b="0" i="0" dirty="0">
                <a:effectLst/>
                <a:latin typeface="Arial" panose="020B0604020202020204" pitchFamily="34" charset="0"/>
              </a:rPr>
              <a:t> Directly inspired by the use of wave variables in force-reflecting</a:t>
            </a:r>
            <a:br>
              <a:rPr lang="en-US" dirty="0"/>
            </a:br>
            <a:r>
              <a:rPr lang="en-US" b="0" i="0" dirty="0">
                <a:effectLst/>
                <a:latin typeface="Arial" panose="020B0604020202020204" pitchFamily="34" charset="0"/>
              </a:rPr>
              <a:t>teleoperation, define intermediate variables.</a:t>
            </a:r>
            <a:br>
              <a:rPr lang="en-US" b="0" i="0" dirty="0">
                <a:solidFill>
                  <a:srgbClr val="5D6879"/>
                </a:solidFill>
                <a:effectLst/>
                <a:latin typeface="Lato" panose="020F0502020204030203" pitchFamily="34" charset="0"/>
              </a:rPr>
            </a:br>
            <a:endParaRPr lang="en-US" dirty="0"/>
          </a:p>
        </p:txBody>
      </p:sp>
    </p:spTree>
    <p:extLst>
      <p:ext uri="{BB962C8B-B14F-4D97-AF65-F5344CB8AC3E}">
        <p14:creationId xmlns:p14="http://schemas.microsoft.com/office/powerpoint/2010/main" val="301918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Contraction analysis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042616"/>
          </a:xfrm>
        </p:spPr>
        <p:txBody>
          <a:bodyPr>
            <a:normAutofit/>
          </a:bodyPr>
          <a:lstStyle/>
          <a:p>
            <a:r>
              <a:rPr lang="en-US" dirty="0"/>
              <a:t>Generalized solution to all the stability problems in a exact differential format.</a:t>
            </a:r>
          </a:p>
        </p:txBody>
      </p:sp>
    </p:spTree>
    <p:extLst>
      <p:ext uri="{BB962C8B-B14F-4D97-AF65-F5344CB8AC3E}">
        <p14:creationId xmlns:p14="http://schemas.microsoft.com/office/powerpoint/2010/main" val="379728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 </a:t>
            </a:r>
          </a:p>
          <a:p>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
        <p:nvSpPr>
          <p:cNvPr id="11" name="TextBox 10">
            <a:extLst>
              <a:ext uri="{FF2B5EF4-FFF2-40B4-BE49-F238E27FC236}">
                <a16:creationId xmlns:a16="http://schemas.microsoft.com/office/drawing/2014/main" id="{56561028-8F47-9225-7982-950C08C9336D}"/>
              </a:ext>
            </a:extLst>
          </p:cNvPr>
          <p:cNvSpPr txBox="1"/>
          <p:nvPr/>
        </p:nvSpPr>
        <p:spPr>
          <a:xfrm>
            <a:off x="5522125" y="362857"/>
            <a:ext cx="1302793" cy="523220"/>
          </a:xfrm>
          <a:prstGeom prst="rect">
            <a:avLst/>
          </a:prstGeom>
          <a:noFill/>
        </p:spPr>
        <p:txBody>
          <a:bodyPr wrap="none" rtlCol="0">
            <a:spAutoFit/>
          </a:bodyPr>
          <a:lstStyle/>
          <a:p>
            <a:r>
              <a:rPr lang="en-US" sz="2800" b="1" dirty="0"/>
              <a:t>Results</a:t>
            </a:r>
          </a:p>
        </p:txBody>
      </p:sp>
      <p:sp>
        <p:nvSpPr>
          <p:cNvPr id="12" name="TextBox 11">
            <a:extLst>
              <a:ext uri="{FF2B5EF4-FFF2-40B4-BE49-F238E27FC236}">
                <a16:creationId xmlns:a16="http://schemas.microsoft.com/office/drawing/2014/main" id="{63CE9659-2DF6-22FB-6685-6D1C34E676E3}"/>
              </a:ext>
            </a:extLst>
          </p:cNvPr>
          <p:cNvSpPr txBox="1"/>
          <p:nvPr/>
        </p:nvSpPr>
        <p:spPr>
          <a:xfrm>
            <a:off x="609600" y="1843314"/>
            <a:ext cx="2869825" cy="369332"/>
          </a:xfrm>
          <a:prstGeom prst="rect">
            <a:avLst/>
          </a:prstGeom>
          <a:noFill/>
        </p:spPr>
        <p:txBody>
          <a:bodyPr wrap="none" rtlCol="0">
            <a:spAutoFit/>
          </a:bodyPr>
          <a:lstStyle/>
          <a:p>
            <a:r>
              <a:rPr lang="en-US" dirty="0"/>
              <a:t>Aircraft Rotation Controller</a:t>
            </a:r>
          </a:p>
        </p:txBody>
      </p:sp>
      <p:pic>
        <p:nvPicPr>
          <p:cNvPr id="14" name="Picture 13" descr="Chart&#10;&#10;Description automatically generated with low confidence">
            <a:extLst>
              <a:ext uri="{FF2B5EF4-FFF2-40B4-BE49-F238E27FC236}">
                <a16:creationId xmlns:a16="http://schemas.microsoft.com/office/drawing/2014/main" id="{5D90EC8D-C056-7458-B091-545B85251CAF}"/>
              </a:ext>
            </a:extLst>
          </p:cNvPr>
          <p:cNvPicPr>
            <a:picLocks noChangeAspect="1"/>
          </p:cNvPicPr>
          <p:nvPr/>
        </p:nvPicPr>
        <p:blipFill>
          <a:blip r:embed="rId2"/>
          <a:stretch>
            <a:fillRect/>
          </a:stretch>
        </p:blipFill>
        <p:spPr>
          <a:xfrm>
            <a:off x="3702836" y="1200455"/>
            <a:ext cx="3638577" cy="4276756"/>
          </a:xfrm>
          <a:prstGeom prst="rect">
            <a:avLst/>
          </a:prstGeom>
        </p:spPr>
      </p:pic>
      <p:pic>
        <p:nvPicPr>
          <p:cNvPr id="16" name="Picture 15" descr="Diagram">
            <a:extLst>
              <a:ext uri="{FF2B5EF4-FFF2-40B4-BE49-F238E27FC236}">
                <a16:creationId xmlns:a16="http://schemas.microsoft.com/office/drawing/2014/main" id="{EE1F8E2E-28EB-BFB5-A485-AC88001F9CA0}"/>
              </a:ext>
            </a:extLst>
          </p:cNvPr>
          <p:cNvPicPr>
            <a:picLocks noChangeAspect="1"/>
          </p:cNvPicPr>
          <p:nvPr/>
        </p:nvPicPr>
        <p:blipFill>
          <a:blip r:embed="rId3"/>
          <a:stretch>
            <a:fillRect/>
          </a:stretch>
        </p:blipFill>
        <p:spPr>
          <a:xfrm>
            <a:off x="7903405" y="1114729"/>
            <a:ext cx="3991004" cy="4362482"/>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 </a:t>
            </a:r>
          </a:p>
          <a:p>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
        <p:nvSpPr>
          <p:cNvPr id="11" name="TextBox 10">
            <a:extLst>
              <a:ext uri="{FF2B5EF4-FFF2-40B4-BE49-F238E27FC236}">
                <a16:creationId xmlns:a16="http://schemas.microsoft.com/office/drawing/2014/main" id="{56561028-8F47-9225-7982-950C08C9336D}"/>
              </a:ext>
            </a:extLst>
          </p:cNvPr>
          <p:cNvSpPr txBox="1"/>
          <p:nvPr/>
        </p:nvSpPr>
        <p:spPr>
          <a:xfrm>
            <a:off x="5522125" y="362857"/>
            <a:ext cx="1302793" cy="523220"/>
          </a:xfrm>
          <a:prstGeom prst="rect">
            <a:avLst/>
          </a:prstGeom>
          <a:noFill/>
        </p:spPr>
        <p:txBody>
          <a:bodyPr wrap="none" rtlCol="0">
            <a:spAutoFit/>
          </a:bodyPr>
          <a:lstStyle/>
          <a:p>
            <a:r>
              <a:rPr lang="en-US" sz="2800" b="1" dirty="0"/>
              <a:t>Results</a:t>
            </a:r>
          </a:p>
        </p:txBody>
      </p:sp>
      <p:sp>
        <p:nvSpPr>
          <p:cNvPr id="12" name="TextBox 11">
            <a:extLst>
              <a:ext uri="{FF2B5EF4-FFF2-40B4-BE49-F238E27FC236}">
                <a16:creationId xmlns:a16="http://schemas.microsoft.com/office/drawing/2014/main" id="{63CE9659-2DF6-22FB-6685-6D1C34E676E3}"/>
              </a:ext>
            </a:extLst>
          </p:cNvPr>
          <p:cNvSpPr txBox="1"/>
          <p:nvPr/>
        </p:nvSpPr>
        <p:spPr>
          <a:xfrm>
            <a:off x="609600" y="1843314"/>
            <a:ext cx="2869825" cy="369332"/>
          </a:xfrm>
          <a:prstGeom prst="rect">
            <a:avLst/>
          </a:prstGeom>
          <a:noFill/>
        </p:spPr>
        <p:txBody>
          <a:bodyPr wrap="none" rtlCol="0">
            <a:spAutoFit/>
          </a:bodyPr>
          <a:lstStyle/>
          <a:p>
            <a:r>
              <a:rPr lang="en-US" dirty="0"/>
              <a:t>Aircraft Rotation Controller</a:t>
            </a:r>
          </a:p>
        </p:txBody>
      </p:sp>
      <p:pic>
        <p:nvPicPr>
          <p:cNvPr id="3" name="Picture 2" descr="Diagram, engineering drawing&#10;&#10;Description automatically generated">
            <a:extLst>
              <a:ext uri="{FF2B5EF4-FFF2-40B4-BE49-F238E27FC236}">
                <a16:creationId xmlns:a16="http://schemas.microsoft.com/office/drawing/2014/main" id="{B1F35BB2-0D9F-6B2A-9269-C4DE1CE58066}"/>
              </a:ext>
            </a:extLst>
          </p:cNvPr>
          <p:cNvPicPr>
            <a:picLocks noChangeAspect="1"/>
          </p:cNvPicPr>
          <p:nvPr/>
        </p:nvPicPr>
        <p:blipFill>
          <a:blip r:embed="rId2"/>
          <a:stretch>
            <a:fillRect/>
          </a:stretch>
        </p:blipFill>
        <p:spPr>
          <a:xfrm>
            <a:off x="4038600" y="987531"/>
            <a:ext cx="6524673" cy="5267364"/>
          </a:xfrm>
          <a:prstGeom prst="rect">
            <a:avLst/>
          </a:prstGeom>
        </p:spPr>
      </p:pic>
    </p:spTree>
    <p:extLst>
      <p:ext uri="{BB962C8B-B14F-4D97-AF65-F5344CB8AC3E}">
        <p14:creationId xmlns:p14="http://schemas.microsoft.com/office/powerpoint/2010/main" val="1913084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 </a:t>
            </a:r>
          </a:p>
          <a:p>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sp>
        <p:nvSpPr>
          <p:cNvPr id="11" name="TextBox 10">
            <a:extLst>
              <a:ext uri="{FF2B5EF4-FFF2-40B4-BE49-F238E27FC236}">
                <a16:creationId xmlns:a16="http://schemas.microsoft.com/office/drawing/2014/main" id="{56561028-8F47-9225-7982-950C08C9336D}"/>
              </a:ext>
            </a:extLst>
          </p:cNvPr>
          <p:cNvSpPr txBox="1"/>
          <p:nvPr/>
        </p:nvSpPr>
        <p:spPr>
          <a:xfrm>
            <a:off x="5522125" y="362857"/>
            <a:ext cx="1302793" cy="523220"/>
          </a:xfrm>
          <a:prstGeom prst="rect">
            <a:avLst/>
          </a:prstGeom>
          <a:noFill/>
        </p:spPr>
        <p:txBody>
          <a:bodyPr wrap="none" rtlCol="0">
            <a:spAutoFit/>
          </a:bodyPr>
          <a:lstStyle/>
          <a:p>
            <a:r>
              <a:rPr lang="en-US" sz="2800" b="1" dirty="0"/>
              <a:t>Results</a:t>
            </a:r>
          </a:p>
        </p:txBody>
      </p:sp>
      <p:sp>
        <p:nvSpPr>
          <p:cNvPr id="12" name="TextBox 11">
            <a:extLst>
              <a:ext uri="{FF2B5EF4-FFF2-40B4-BE49-F238E27FC236}">
                <a16:creationId xmlns:a16="http://schemas.microsoft.com/office/drawing/2014/main" id="{63CE9659-2DF6-22FB-6685-6D1C34E676E3}"/>
              </a:ext>
            </a:extLst>
          </p:cNvPr>
          <p:cNvSpPr txBox="1"/>
          <p:nvPr/>
        </p:nvSpPr>
        <p:spPr>
          <a:xfrm>
            <a:off x="203200" y="979714"/>
            <a:ext cx="4521687" cy="369332"/>
          </a:xfrm>
          <a:prstGeom prst="rect">
            <a:avLst/>
          </a:prstGeom>
          <a:noFill/>
        </p:spPr>
        <p:txBody>
          <a:bodyPr wrap="none" rtlCol="0">
            <a:spAutoFit/>
          </a:bodyPr>
          <a:lstStyle/>
          <a:p>
            <a:r>
              <a:rPr lang="en-US" dirty="0"/>
              <a:t>Time-delayed underwater vehicle controller</a:t>
            </a:r>
          </a:p>
        </p:txBody>
      </p:sp>
      <p:pic>
        <p:nvPicPr>
          <p:cNvPr id="4" name="Picture 3" descr="Diagram, engineering drawing&#10;&#10;Description automatically generated">
            <a:extLst>
              <a:ext uri="{FF2B5EF4-FFF2-40B4-BE49-F238E27FC236}">
                <a16:creationId xmlns:a16="http://schemas.microsoft.com/office/drawing/2014/main" id="{C3F21320-E7A8-33E4-D0AF-DB52D901A5C4}"/>
              </a:ext>
            </a:extLst>
          </p:cNvPr>
          <p:cNvPicPr>
            <a:picLocks noChangeAspect="1"/>
          </p:cNvPicPr>
          <p:nvPr/>
        </p:nvPicPr>
        <p:blipFill>
          <a:blip r:embed="rId2"/>
          <a:stretch>
            <a:fillRect/>
          </a:stretch>
        </p:blipFill>
        <p:spPr>
          <a:xfrm>
            <a:off x="4795813" y="979714"/>
            <a:ext cx="6715174" cy="5219738"/>
          </a:xfrm>
          <a:prstGeom prst="rect">
            <a:avLst/>
          </a:prstGeom>
        </p:spPr>
      </p:pic>
    </p:spTree>
    <p:extLst>
      <p:ext uri="{BB962C8B-B14F-4D97-AF65-F5344CB8AC3E}">
        <p14:creationId xmlns:p14="http://schemas.microsoft.com/office/powerpoint/2010/main" val="2433714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 </a:t>
            </a:r>
          </a:p>
          <a:p>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43</a:t>
            </a:fld>
            <a:endParaRPr lang="en-US" dirty="0"/>
          </a:p>
        </p:txBody>
      </p:sp>
      <p:sp>
        <p:nvSpPr>
          <p:cNvPr id="11" name="TextBox 10">
            <a:extLst>
              <a:ext uri="{FF2B5EF4-FFF2-40B4-BE49-F238E27FC236}">
                <a16:creationId xmlns:a16="http://schemas.microsoft.com/office/drawing/2014/main" id="{56561028-8F47-9225-7982-950C08C9336D}"/>
              </a:ext>
            </a:extLst>
          </p:cNvPr>
          <p:cNvSpPr txBox="1"/>
          <p:nvPr/>
        </p:nvSpPr>
        <p:spPr>
          <a:xfrm>
            <a:off x="5522125" y="362857"/>
            <a:ext cx="1302793" cy="523220"/>
          </a:xfrm>
          <a:prstGeom prst="rect">
            <a:avLst/>
          </a:prstGeom>
          <a:noFill/>
        </p:spPr>
        <p:txBody>
          <a:bodyPr wrap="none" rtlCol="0">
            <a:spAutoFit/>
          </a:bodyPr>
          <a:lstStyle/>
          <a:p>
            <a:r>
              <a:rPr lang="en-US" sz="2800" b="1" dirty="0"/>
              <a:t>Results</a:t>
            </a:r>
          </a:p>
        </p:txBody>
      </p:sp>
      <p:sp>
        <p:nvSpPr>
          <p:cNvPr id="12" name="TextBox 11">
            <a:extLst>
              <a:ext uri="{FF2B5EF4-FFF2-40B4-BE49-F238E27FC236}">
                <a16:creationId xmlns:a16="http://schemas.microsoft.com/office/drawing/2014/main" id="{63CE9659-2DF6-22FB-6685-6D1C34E676E3}"/>
              </a:ext>
            </a:extLst>
          </p:cNvPr>
          <p:cNvSpPr txBox="1"/>
          <p:nvPr/>
        </p:nvSpPr>
        <p:spPr>
          <a:xfrm>
            <a:off x="203200" y="979714"/>
            <a:ext cx="3065263" cy="369332"/>
          </a:xfrm>
          <a:prstGeom prst="rect">
            <a:avLst/>
          </a:prstGeom>
          <a:noFill/>
        </p:spPr>
        <p:txBody>
          <a:bodyPr wrap="none" rtlCol="0">
            <a:spAutoFit/>
          </a:bodyPr>
          <a:lstStyle/>
          <a:p>
            <a:r>
              <a:rPr lang="en-US" dirty="0"/>
              <a:t>Underwater Vehicle Observer</a:t>
            </a:r>
          </a:p>
        </p:txBody>
      </p:sp>
      <p:pic>
        <p:nvPicPr>
          <p:cNvPr id="3" name="Picture 2" descr="Chart">
            <a:extLst>
              <a:ext uri="{FF2B5EF4-FFF2-40B4-BE49-F238E27FC236}">
                <a16:creationId xmlns:a16="http://schemas.microsoft.com/office/drawing/2014/main" id="{EABD0E86-55FE-41BB-86C2-97A4A27CDD2E}"/>
              </a:ext>
            </a:extLst>
          </p:cNvPr>
          <p:cNvPicPr>
            <a:picLocks noChangeAspect="1"/>
          </p:cNvPicPr>
          <p:nvPr/>
        </p:nvPicPr>
        <p:blipFill>
          <a:blip r:embed="rId2"/>
          <a:stretch>
            <a:fillRect/>
          </a:stretch>
        </p:blipFill>
        <p:spPr>
          <a:xfrm>
            <a:off x="203200" y="1671417"/>
            <a:ext cx="4836886" cy="3899594"/>
          </a:xfrm>
          <a:prstGeom prst="rect">
            <a:avLst/>
          </a:prstGeom>
        </p:spPr>
      </p:pic>
      <p:pic>
        <p:nvPicPr>
          <p:cNvPr id="6" name="Picture 5" descr="Chart">
            <a:extLst>
              <a:ext uri="{FF2B5EF4-FFF2-40B4-BE49-F238E27FC236}">
                <a16:creationId xmlns:a16="http://schemas.microsoft.com/office/drawing/2014/main" id="{37F178CE-CC2C-44C8-EF1E-457BFAC7309B}"/>
              </a:ext>
            </a:extLst>
          </p:cNvPr>
          <p:cNvPicPr>
            <a:picLocks noChangeAspect="1"/>
          </p:cNvPicPr>
          <p:nvPr/>
        </p:nvPicPr>
        <p:blipFill>
          <a:blip r:embed="rId3"/>
          <a:stretch>
            <a:fillRect/>
          </a:stretch>
        </p:blipFill>
        <p:spPr>
          <a:xfrm>
            <a:off x="6181710" y="1491922"/>
            <a:ext cx="5313604" cy="4132802"/>
          </a:xfrm>
          <a:prstGeom prst="rect">
            <a:avLst/>
          </a:prstGeom>
        </p:spPr>
      </p:pic>
    </p:spTree>
    <p:extLst>
      <p:ext uri="{BB962C8B-B14F-4D97-AF65-F5344CB8AC3E}">
        <p14:creationId xmlns:p14="http://schemas.microsoft.com/office/powerpoint/2010/main" val="2058396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 </a:t>
            </a:r>
          </a:p>
          <a:p>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sp>
        <p:nvSpPr>
          <p:cNvPr id="11" name="TextBox 10">
            <a:extLst>
              <a:ext uri="{FF2B5EF4-FFF2-40B4-BE49-F238E27FC236}">
                <a16:creationId xmlns:a16="http://schemas.microsoft.com/office/drawing/2014/main" id="{56561028-8F47-9225-7982-950C08C9336D}"/>
              </a:ext>
            </a:extLst>
          </p:cNvPr>
          <p:cNvSpPr txBox="1"/>
          <p:nvPr/>
        </p:nvSpPr>
        <p:spPr>
          <a:xfrm>
            <a:off x="5522125" y="362857"/>
            <a:ext cx="1302793" cy="523220"/>
          </a:xfrm>
          <a:prstGeom prst="rect">
            <a:avLst/>
          </a:prstGeom>
          <a:noFill/>
        </p:spPr>
        <p:txBody>
          <a:bodyPr wrap="none" rtlCol="0">
            <a:spAutoFit/>
          </a:bodyPr>
          <a:lstStyle/>
          <a:p>
            <a:r>
              <a:rPr lang="en-US" sz="2800" b="1" dirty="0"/>
              <a:t>Results</a:t>
            </a:r>
          </a:p>
        </p:txBody>
      </p:sp>
      <p:sp>
        <p:nvSpPr>
          <p:cNvPr id="12" name="TextBox 11">
            <a:extLst>
              <a:ext uri="{FF2B5EF4-FFF2-40B4-BE49-F238E27FC236}">
                <a16:creationId xmlns:a16="http://schemas.microsoft.com/office/drawing/2014/main" id="{63CE9659-2DF6-22FB-6685-6D1C34E676E3}"/>
              </a:ext>
            </a:extLst>
          </p:cNvPr>
          <p:cNvSpPr txBox="1"/>
          <p:nvPr/>
        </p:nvSpPr>
        <p:spPr>
          <a:xfrm>
            <a:off x="203200" y="979714"/>
            <a:ext cx="4107022" cy="369332"/>
          </a:xfrm>
          <a:prstGeom prst="rect">
            <a:avLst/>
          </a:prstGeom>
          <a:noFill/>
        </p:spPr>
        <p:txBody>
          <a:bodyPr wrap="none" rtlCol="0">
            <a:spAutoFit/>
          </a:bodyPr>
          <a:lstStyle/>
          <a:p>
            <a:r>
              <a:rPr lang="en-US" dirty="0"/>
              <a:t>Advanced Underwater Vehicle Observer</a:t>
            </a:r>
          </a:p>
        </p:txBody>
      </p:sp>
      <p:pic>
        <p:nvPicPr>
          <p:cNvPr id="4" name="Picture 3" descr="Chart">
            <a:extLst>
              <a:ext uri="{FF2B5EF4-FFF2-40B4-BE49-F238E27FC236}">
                <a16:creationId xmlns:a16="http://schemas.microsoft.com/office/drawing/2014/main" id="{640B6A4B-7F49-4BE4-4F66-00A4D5D05385}"/>
              </a:ext>
            </a:extLst>
          </p:cNvPr>
          <p:cNvPicPr>
            <a:picLocks noChangeAspect="1"/>
          </p:cNvPicPr>
          <p:nvPr/>
        </p:nvPicPr>
        <p:blipFill>
          <a:blip r:embed="rId2"/>
          <a:stretch>
            <a:fillRect/>
          </a:stretch>
        </p:blipFill>
        <p:spPr>
          <a:xfrm>
            <a:off x="1527615" y="1455950"/>
            <a:ext cx="3810028" cy="4076730"/>
          </a:xfrm>
          <a:prstGeom prst="rect">
            <a:avLst/>
          </a:prstGeom>
        </p:spPr>
      </p:pic>
      <p:pic>
        <p:nvPicPr>
          <p:cNvPr id="10" name="Picture 9" descr="Diagram">
            <a:extLst>
              <a:ext uri="{FF2B5EF4-FFF2-40B4-BE49-F238E27FC236}">
                <a16:creationId xmlns:a16="http://schemas.microsoft.com/office/drawing/2014/main" id="{0FE9928F-6A47-8BC0-9CDE-DCB421CF032D}"/>
              </a:ext>
            </a:extLst>
          </p:cNvPr>
          <p:cNvPicPr>
            <a:picLocks noChangeAspect="1"/>
          </p:cNvPicPr>
          <p:nvPr/>
        </p:nvPicPr>
        <p:blipFill>
          <a:blip r:embed="rId3"/>
          <a:stretch>
            <a:fillRect/>
          </a:stretch>
        </p:blipFill>
        <p:spPr>
          <a:xfrm>
            <a:off x="6627667" y="1455950"/>
            <a:ext cx="3590951" cy="4143405"/>
          </a:xfrm>
          <a:prstGeom prst="rect">
            <a:avLst/>
          </a:prstGeom>
        </p:spPr>
      </p:pic>
    </p:spTree>
    <p:extLst>
      <p:ext uri="{BB962C8B-B14F-4D97-AF65-F5344CB8AC3E}">
        <p14:creationId xmlns:p14="http://schemas.microsoft.com/office/powerpoint/2010/main" val="1081286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Harshal Shirsath</a:t>
            </a:r>
          </a:p>
          <a:p>
            <a:r>
              <a:rPr lang="en-US" dirty="0">
                <a:hlinkClick r:id="rId2"/>
              </a:rPr>
              <a:t>shirsath@umd.edu</a:t>
            </a:r>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45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615015" y="383484"/>
            <a:ext cx="7164029" cy="3642826"/>
          </a:xfrm>
        </p:spPr>
        <p:txBody>
          <a:bodyPr>
            <a:normAutofit/>
          </a:bodyPr>
          <a:lstStyle/>
          <a:p>
            <a:pPr marL="285750" indent="-285750">
              <a:buFont typeface="Arial" panose="020B0604020202020204" pitchFamily="34" charset="0"/>
              <a:buChar char="•"/>
            </a:pPr>
            <a:r>
              <a:rPr lang="en-US" dirty="0"/>
              <a:t>Differential Analysis can help a lot of many stability issues but the problem is these are not very accurate and are very concise to one particular problem of stability.</a:t>
            </a:r>
          </a:p>
          <a:p>
            <a:pPr marL="285750" indent="-285750">
              <a:buFont typeface="Arial" panose="020B0604020202020204" pitchFamily="34" charset="0"/>
              <a:buChar char="•"/>
            </a:pPr>
            <a:r>
              <a:rPr lang="en-US" dirty="0"/>
              <a:t>When considered Contraction theory it helps to find the exact differential equation for all the general problems related to stability and forms a generalized equation for the same.</a:t>
            </a:r>
          </a:p>
          <a:p>
            <a:r>
              <a:rPr lang="en-US" dirty="0"/>
              <a:t> 	</a:t>
            </a:r>
          </a:p>
          <a:p>
            <a:endParaRPr lang="en-US" dirty="0"/>
          </a:p>
          <a:p>
            <a:endParaRPr lang="en-US" dirty="0"/>
          </a:p>
          <a:p>
            <a:endParaRPr lang="en-US" dirty="0"/>
          </a:p>
          <a:p>
            <a:pPr marL="285750" indent="-285750">
              <a:buFont typeface="Arial" panose="020B0604020202020204" pitchFamily="34" charset="0"/>
              <a:buChar char="•"/>
            </a:pPr>
            <a:r>
              <a:rPr lang="en-US" dirty="0"/>
              <a:t>The above equation represents the closed loop dynamics of a controlled system </a:t>
            </a:r>
          </a:p>
          <a:p>
            <a:pPr marL="285750" indent="-285750">
              <a:buFont typeface="Arial" panose="020B0604020202020204" pitchFamily="34" charset="0"/>
              <a:buChar char="•"/>
            </a:pPr>
            <a:r>
              <a:rPr lang="en-US" dirty="0"/>
              <a:t>The state feedback is u(</a:t>
            </a:r>
            <a:r>
              <a:rPr lang="en-US" dirty="0" err="1"/>
              <a:t>x,t</a:t>
            </a:r>
            <a:r>
              <a:rPr lang="en-US" dirty="0"/>
              <a:t>) 	</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13" name="Picture 12">
            <a:extLst>
              <a:ext uri="{FF2B5EF4-FFF2-40B4-BE49-F238E27FC236}">
                <a16:creationId xmlns:a16="http://schemas.microsoft.com/office/drawing/2014/main" id="{5226C629-9DAD-B94A-77E1-A72F821E9C4A}"/>
              </a:ext>
            </a:extLst>
          </p:cNvPr>
          <p:cNvPicPr>
            <a:picLocks noChangeAspect="1"/>
          </p:cNvPicPr>
          <p:nvPr/>
        </p:nvPicPr>
        <p:blipFill>
          <a:blip r:embed="rId2"/>
          <a:stretch>
            <a:fillRect/>
          </a:stretch>
        </p:blipFill>
        <p:spPr>
          <a:xfrm>
            <a:off x="5495906" y="1986420"/>
            <a:ext cx="2657494" cy="1085858"/>
          </a:xfrm>
          <a:prstGeom prst="rect">
            <a:avLst/>
          </a:prstGeom>
        </p:spPr>
      </p:pic>
    </p:spTree>
    <p:extLst>
      <p:ext uri="{BB962C8B-B14F-4D97-AF65-F5344CB8AC3E}">
        <p14:creationId xmlns:p14="http://schemas.microsoft.com/office/powerpoint/2010/main" val="323646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Displacement-real &amp; virtual</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1042616"/>
          </a:xfrm>
        </p:spPr>
        <p:txBody>
          <a:bodyPr>
            <a:normAutofit/>
          </a:bodyPr>
          <a:lstStyle/>
          <a:p>
            <a:r>
              <a:rPr lang="en-US" dirty="0"/>
              <a:t>The displacement can be of two types in which one is virtual displacement and the other is virtual displacement which we are going to use in the further slides.</a:t>
            </a:r>
          </a:p>
        </p:txBody>
      </p:sp>
    </p:spTree>
    <p:extLst>
      <p:ext uri="{BB962C8B-B14F-4D97-AF65-F5344CB8AC3E}">
        <p14:creationId xmlns:p14="http://schemas.microsoft.com/office/powerpoint/2010/main" val="194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615015" y="383484"/>
            <a:ext cx="7164029" cy="3642826"/>
          </a:xfrm>
        </p:spPr>
        <p:txBody>
          <a:bodyPr>
            <a:normAutofit/>
          </a:bodyPr>
          <a:lstStyle/>
          <a:p>
            <a:pPr marL="285750" indent="-285750">
              <a:buFont typeface="Arial" panose="020B0604020202020204" pitchFamily="34" charset="0"/>
              <a:buChar char="•"/>
            </a:pPr>
            <a:r>
              <a:rPr lang="en-US" dirty="0"/>
              <a:t>Real Displacement: </a:t>
            </a:r>
            <a:r>
              <a:rPr lang="en-US" b="0" i="0" dirty="0">
                <a:effectLst/>
                <a:latin typeface="Arial" panose="020B0604020202020204" pitchFamily="34" charset="0"/>
              </a:rPr>
              <a:t>The real displacement is the distance final distance moved</a:t>
            </a:r>
            <a:br>
              <a:rPr lang="en-US" dirty="0"/>
            </a:br>
            <a:r>
              <a:rPr lang="en-US" b="0" i="0" dirty="0">
                <a:effectLst/>
                <a:latin typeface="Arial" panose="020B0604020202020204" pitchFamily="34" charset="0"/>
              </a:rPr>
              <a:t>from the initial point to the final point in a given time interval(time interval is very important)</a:t>
            </a:r>
          </a:p>
          <a:p>
            <a:pPr marL="285750" indent="-285750">
              <a:buFont typeface="Arial" panose="020B0604020202020204" pitchFamily="34" charset="0"/>
              <a:buChar char="•"/>
            </a:pPr>
            <a:r>
              <a:rPr lang="en-US" dirty="0"/>
              <a:t> Virtual Displacement</a:t>
            </a:r>
            <a:r>
              <a:rPr lang="en-US" dirty="0">
                <a:latin typeface="Arial" panose="020B0604020202020204" pitchFamily="34" charset="0"/>
              </a:rPr>
              <a:t>:</a:t>
            </a:r>
            <a:r>
              <a:rPr lang="en-US" b="0" i="0" dirty="0">
                <a:effectLst/>
                <a:latin typeface="Arial" panose="020B0604020202020204" pitchFamily="34" charset="0"/>
              </a:rPr>
              <a:t> </a:t>
            </a:r>
            <a:r>
              <a:rPr lang="en-US" dirty="0">
                <a:latin typeface="Arial" panose="020B0604020202020204" pitchFamily="34" charset="0"/>
              </a:rPr>
              <a:t>T</a:t>
            </a:r>
            <a:r>
              <a:rPr lang="en-US" b="0" i="0" dirty="0">
                <a:effectLst/>
                <a:latin typeface="Arial" panose="020B0604020202020204" pitchFamily="34" charset="0"/>
              </a:rPr>
              <a:t>he change in position for an infinitesimal time.</a:t>
            </a:r>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The     is the virtual displacement at a fixed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Control System Design for Mechanical systems using Contraction theory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3" name="Picture 2">
            <a:extLst>
              <a:ext uri="{FF2B5EF4-FFF2-40B4-BE49-F238E27FC236}">
                <a16:creationId xmlns:a16="http://schemas.microsoft.com/office/drawing/2014/main" id="{07A3FE59-4ED5-4E7F-AB62-4E6DEE166E9F}"/>
              </a:ext>
            </a:extLst>
          </p:cNvPr>
          <p:cNvPicPr>
            <a:picLocks noChangeAspect="1"/>
          </p:cNvPicPr>
          <p:nvPr/>
        </p:nvPicPr>
        <p:blipFill>
          <a:blip r:embed="rId2"/>
          <a:stretch>
            <a:fillRect/>
          </a:stretch>
        </p:blipFill>
        <p:spPr>
          <a:xfrm>
            <a:off x="5608684" y="1641831"/>
            <a:ext cx="1803270" cy="683497"/>
          </a:xfrm>
          <a:prstGeom prst="rect">
            <a:avLst/>
          </a:prstGeom>
        </p:spPr>
      </p:pic>
      <p:pic>
        <p:nvPicPr>
          <p:cNvPr id="6" name="Picture 5">
            <a:extLst>
              <a:ext uri="{FF2B5EF4-FFF2-40B4-BE49-F238E27FC236}">
                <a16:creationId xmlns:a16="http://schemas.microsoft.com/office/drawing/2014/main" id="{9168E2F5-EF3B-6E31-7C1C-9019E1F59F81}"/>
              </a:ext>
            </a:extLst>
          </p:cNvPr>
          <p:cNvPicPr>
            <a:picLocks noChangeAspect="1"/>
          </p:cNvPicPr>
          <p:nvPr/>
        </p:nvPicPr>
        <p:blipFill>
          <a:blip r:embed="rId3"/>
          <a:stretch>
            <a:fillRect/>
          </a:stretch>
        </p:blipFill>
        <p:spPr>
          <a:xfrm>
            <a:off x="5322323" y="3219448"/>
            <a:ext cx="190501" cy="209552"/>
          </a:xfrm>
          <a:prstGeom prst="rect">
            <a:avLst/>
          </a:prstGeom>
        </p:spPr>
      </p:pic>
    </p:spTree>
    <p:extLst>
      <p:ext uri="{BB962C8B-B14F-4D97-AF65-F5344CB8AC3E}">
        <p14:creationId xmlns:p14="http://schemas.microsoft.com/office/powerpoint/2010/main" val="191163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22259" y="2409396"/>
            <a:ext cx="6169741" cy="2108528"/>
          </a:xfrm>
        </p:spPr>
        <p:txBody>
          <a:bodyPr/>
          <a:lstStyle/>
          <a:p>
            <a:r>
              <a:rPr lang="en-US" dirty="0"/>
              <a:t>Definition for contraction region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19019" y="4802660"/>
            <a:ext cx="6169741" cy="1234345"/>
          </a:xfrm>
        </p:spPr>
        <p:txBody>
          <a:bodyPr>
            <a:normAutofit fontScale="85000" lnSpcReduction="10000"/>
          </a:bodyPr>
          <a:lstStyle/>
          <a:p>
            <a:pPr algn="l"/>
            <a:r>
              <a:rPr lang="en-US" sz="1800" b="0" i="0" u="none" strike="noStrike" baseline="0" dirty="0">
                <a:latin typeface="Tenorite (Body)"/>
              </a:rPr>
              <a:t>Given the system equations x_ = f(x; t), a region of</a:t>
            </a:r>
          </a:p>
          <a:p>
            <a:pPr algn="l"/>
            <a:r>
              <a:rPr lang="en-US" sz="1800" b="0" i="0" u="none" strike="noStrike" baseline="0" dirty="0">
                <a:latin typeface="Tenorite (Body)"/>
              </a:rPr>
              <a:t>the state space is called a contraction region with respect to a uniformly</a:t>
            </a:r>
          </a:p>
          <a:p>
            <a:pPr algn="l"/>
            <a:r>
              <a:rPr lang="en-US" sz="1800" b="0" i="0" u="none" strike="noStrike" baseline="0" dirty="0">
                <a:latin typeface="Tenorite (Body)"/>
              </a:rPr>
              <a:t>positive definite metric M(x; t) = T if F is uniformly</a:t>
            </a:r>
          </a:p>
          <a:p>
            <a:pPr algn="l"/>
            <a:r>
              <a:rPr lang="en-US" sz="1800" b="0" i="0" u="none" strike="noStrike" baseline="0" dirty="0">
                <a:latin typeface="Tenorite (Body)"/>
              </a:rPr>
              <a:t>negative definite in that region</a:t>
            </a:r>
            <a:endParaRPr lang="en-US" dirty="0">
              <a:latin typeface="Tenorite (Body)"/>
            </a:endParaRPr>
          </a:p>
        </p:txBody>
      </p:sp>
    </p:spTree>
    <p:extLst>
      <p:ext uri="{BB962C8B-B14F-4D97-AF65-F5344CB8AC3E}">
        <p14:creationId xmlns:p14="http://schemas.microsoft.com/office/powerpoint/2010/main" val="264129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022259" y="2409396"/>
            <a:ext cx="6169741" cy="2108528"/>
          </a:xfrm>
        </p:spPr>
        <p:txBody>
          <a:bodyPr/>
          <a:lstStyle/>
          <a:p>
            <a:r>
              <a:rPr lang="en-US" dirty="0"/>
              <a:t>Theorem for virtual displacement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5919019" y="4802660"/>
            <a:ext cx="6169741" cy="1234345"/>
          </a:xfrm>
        </p:spPr>
        <p:txBody>
          <a:bodyPr>
            <a:noAutofit/>
          </a:bodyPr>
          <a:lstStyle/>
          <a:p>
            <a:pPr>
              <a:lnSpc>
                <a:spcPct val="150000"/>
              </a:lnSpc>
            </a:pPr>
            <a:r>
              <a:rPr lang="en-US" sz="1500" b="0" i="0" dirty="0">
                <a:effectLst/>
                <a:latin typeface="Tenorite (Body)"/>
                <a:cs typeface="Times New Roman" panose="02020603050405020304" pitchFamily="18" charset="0"/>
              </a:rPr>
              <a:t>Given the system equations ̇x = f(</a:t>
            </a:r>
            <a:r>
              <a:rPr lang="en-US" sz="1500" b="0" i="0" dirty="0" err="1">
                <a:effectLst/>
                <a:latin typeface="Tenorite (Body)"/>
                <a:cs typeface="Times New Roman" panose="02020603050405020304" pitchFamily="18" charset="0"/>
              </a:rPr>
              <a:t>x,t</a:t>
            </a:r>
            <a:r>
              <a:rPr lang="en-US" sz="1500" b="0" i="0" dirty="0">
                <a:effectLst/>
                <a:latin typeface="Tenorite (Body)"/>
                <a:cs typeface="Times New Roman" panose="02020603050405020304" pitchFamily="18" charset="0"/>
              </a:rPr>
              <a:t>), any trajectory, which starts in a ball of constant radius centered about a given trajectory and contained at all times in a contraction region, remains in that ball and converges exponentially to this trajectory.</a:t>
            </a:r>
            <a:endParaRPr lang="en-US" sz="1500" dirty="0">
              <a:latin typeface="Tenorite (Body)"/>
              <a:cs typeface="Times New Roman" panose="02020603050405020304" pitchFamily="18" charset="0"/>
            </a:endParaRPr>
          </a:p>
        </p:txBody>
      </p:sp>
    </p:spTree>
    <p:extLst>
      <p:ext uri="{BB962C8B-B14F-4D97-AF65-F5344CB8AC3E}">
        <p14:creationId xmlns:p14="http://schemas.microsoft.com/office/powerpoint/2010/main" val="327696258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{16F30E40-A97A-41DE-B3BB-3F1E5C8C0527}tf67328976_win32</Template>
  <TotalTime>611</TotalTime>
  <Words>2120</Words>
  <Application>Microsoft Office PowerPoint</Application>
  <PresentationFormat>Widescreen</PresentationFormat>
  <Paragraphs>326</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 Math</vt:lpstr>
      <vt:lpstr>Lato</vt:lpstr>
      <vt:lpstr>Tenorite</vt:lpstr>
      <vt:lpstr>Tenorite (Body)</vt:lpstr>
      <vt:lpstr>Office Theme</vt:lpstr>
      <vt:lpstr>Control System Design for Mechanical systems using Contraction theory</vt:lpstr>
      <vt:lpstr>AGENDA</vt:lpstr>
      <vt:lpstr>INTRODUCTION</vt:lpstr>
      <vt:lpstr>Contraction analysis</vt:lpstr>
      <vt:lpstr>PowerPoint Presentation</vt:lpstr>
      <vt:lpstr>Displacement-real &amp; virtual</vt:lpstr>
      <vt:lpstr>PowerPoint Presentation</vt:lpstr>
      <vt:lpstr>Definition for contraction region</vt:lpstr>
      <vt:lpstr>Theorem for virtual displacement</vt:lpstr>
      <vt:lpstr>PowerPoint Presentation</vt:lpstr>
      <vt:lpstr>PowerPoint Presentation</vt:lpstr>
      <vt:lpstr>Combination of contracting systems</vt:lpstr>
      <vt:lpstr>Lyapunov definition</vt:lpstr>
      <vt:lpstr>Lyapunov theorem</vt:lpstr>
      <vt:lpstr>PowerPoint Presentation</vt:lpstr>
      <vt:lpstr>PowerPoint Presentation</vt:lpstr>
      <vt:lpstr>LEMMA’s Theory</vt:lpstr>
      <vt:lpstr>PowerPoint Presentation</vt:lpstr>
      <vt:lpstr>Hyperstability (V.M.Popov)</vt:lpstr>
      <vt:lpstr>PowerPoint Presentation</vt:lpstr>
      <vt:lpstr>PowerPoint Presentation</vt:lpstr>
      <vt:lpstr>PowerPoint Presentation</vt:lpstr>
      <vt:lpstr>Passivity theory</vt:lpstr>
      <vt:lpstr>PowerPoint Presentation</vt:lpstr>
      <vt:lpstr>PowerPoint Presentation</vt:lpstr>
      <vt:lpstr>PowerPoint Presentation</vt:lpstr>
      <vt:lpstr>Basic combination</vt:lpstr>
      <vt:lpstr>Parallel combination</vt:lpstr>
      <vt:lpstr>Parallel combination</vt:lpstr>
      <vt:lpstr>Feedback combination</vt:lpstr>
      <vt:lpstr>Barbalat’s Lemma</vt:lpstr>
      <vt:lpstr>Barbalat’s Lemma definition</vt:lpstr>
      <vt:lpstr>Barbalat’s Lemma definition</vt:lpstr>
      <vt:lpstr>PowerPoint Presentation</vt:lpstr>
      <vt:lpstr>PowerPoint Presentation</vt:lpstr>
      <vt:lpstr>Adaptation</vt:lpstr>
      <vt:lpstr>PowerPoint Presentation</vt:lpstr>
      <vt:lpstr>Time delay</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System Design for Mechanical systems using Contraction theory</dc:title>
  <dc:creator>Harshal Shirsath</dc:creator>
  <cp:lastModifiedBy>Harshal Shirsath</cp:lastModifiedBy>
  <cp:revision>6</cp:revision>
  <dcterms:created xsi:type="dcterms:W3CDTF">2022-11-23T18:48:29Z</dcterms:created>
  <dcterms:modified xsi:type="dcterms:W3CDTF">2022-11-24T05:11:10Z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