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5" r:id="rId1"/>
    <p:sldMasterId id="2147483865" r:id="rId2"/>
    <p:sldMasterId id="2147483877" r:id="rId3"/>
  </p:sldMasterIdLst>
  <p:notesMasterIdLst>
    <p:notesMasterId r:id="rId32"/>
  </p:notesMasterIdLst>
  <p:sldIdLst>
    <p:sldId id="256" r:id="rId4"/>
    <p:sldId id="257" r:id="rId5"/>
    <p:sldId id="275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6" r:id="rId24"/>
    <p:sldId id="277" r:id="rId25"/>
    <p:sldId id="278" r:id="rId26"/>
    <p:sldId id="279" r:id="rId27"/>
    <p:sldId id="281" r:id="rId28"/>
    <p:sldId id="282" r:id="rId29"/>
    <p:sldId id="283" r:id="rId30"/>
    <p:sldId id="284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712" autoAdjust="0"/>
  </p:normalViewPr>
  <p:slideViewPr>
    <p:cSldViewPr snapToGrid="0">
      <p:cViewPr varScale="1">
        <p:scale>
          <a:sx n="81" d="100"/>
          <a:sy n="81" d="100"/>
        </p:scale>
        <p:origin x="30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DA590F-1130-44B9-8297-E8778103C377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76BF82-6F6F-497D-8048-7226216AE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999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76BF82-6F6F-497D-8048-7226216AE87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320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CFBD9-61AD-4421-BF48-24371DED8122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63870-6627-4213-BA76-94C001608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126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CFBD9-61AD-4421-BF48-24371DED8122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63870-6627-4213-BA76-94C001608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458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CFBD9-61AD-4421-BF48-24371DED8122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63870-6627-4213-BA76-94C001608999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086241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CFBD9-61AD-4421-BF48-24371DED8122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63870-6627-4213-BA76-94C001608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0938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CFBD9-61AD-4421-BF48-24371DED8122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63870-6627-4213-BA76-94C00160899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872566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CFBD9-61AD-4421-BF48-24371DED8122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63870-6627-4213-BA76-94C001608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2609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CFBD9-61AD-4421-BF48-24371DED8122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63870-6627-4213-BA76-94C001608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606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CFBD9-61AD-4421-BF48-24371DED8122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63870-6627-4213-BA76-94C001608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8104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CFBD9-61AD-4421-BF48-24371DED8122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63870-6627-4213-BA76-94C001608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752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CFBD9-61AD-4421-BF48-24371DED8122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63870-6627-4213-BA76-94C001608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2672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CFBD9-61AD-4421-BF48-24371DED8122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63870-6627-4213-BA76-94C001608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933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CFBD9-61AD-4421-BF48-24371DED8122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63870-6627-4213-BA76-94C001608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5878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CFBD9-61AD-4421-BF48-24371DED8122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63870-6627-4213-BA76-94C001608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663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CFBD9-61AD-4421-BF48-24371DED8122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63870-6627-4213-BA76-94C001608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5343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CFBD9-61AD-4421-BF48-24371DED8122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63870-6627-4213-BA76-94C001608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00398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CFBD9-61AD-4421-BF48-24371DED8122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63870-6627-4213-BA76-94C001608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69626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CFBD9-61AD-4421-BF48-24371DED8122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63870-6627-4213-BA76-94C001608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73285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CFBD9-61AD-4421-BF48-24371DED8122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63870-6627-4213-BA76-94C001608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33720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CFBD9-61AD-4421-BF48-24371DED8122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63870-6627-4213-BA76-94C001608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31321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CFBD9-61AD-4421-BF48-24371DED8122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63870-6627-4213-BA76-94C001608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1955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CFBD9-61AD-4421-BF48-24371DED8122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63870-6627-4213-BA76-94C001608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4614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CFBD9-61AD-4421-BF48-24371DED8122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63870-6627-4213-BA76-94C001608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604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CFBD9-61AD-4421-BF48-24371DED8122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63870-6627-4213-BA76-94C001608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85116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CFBD9-61AD-4421-BF48-24371DED8122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63870-6627-4213-BA76-94C001608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53235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CFBD9-61AD-4421-BF48-24371DED8122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63870-6627-4213-BA76-94C001608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52547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CFBD9-61AD-4421-BF48-24371DED8122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63870-6627-4213-BA76-94C001608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30862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CFBD9-61AD-4421-BF48-24371DED8122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63870-6627-4213-BA76-94C001608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82969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CFBD9-61AD-4421-BF48-24371DED8122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63870-6627-4213-BA76-94C001608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32310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CFBD9-61AD-4421-BF48-24371DED8122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63870-6627-4213-BA76-94C001608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75438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CFBD9-61AD-4421-BF48-24371DED8122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63870-6627-4213-BA76-94C001608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3426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CFBD9-61AD-4421-BF48-24371DED8122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63870-6627-4213-BA76-94C001608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45360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CFBD9-61AD-4421-BF48-24371DED8122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63870-6627-4213-BA76-94C001608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59237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CFBD9-61AD-4421-BF48-24371DED8122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63870-6627-4213-BA76-94C00160899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1036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CFBD9-61AD-4421-BF48-24371DED8122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63870-6627-4213-BA76-94C001608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97225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CFBD9-61AD-4421-BF48-24371DED8122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63870-6627-4213-BA76-94C001608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3549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CFBD9-61AD-4421-BF48-24371DED8122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63870-6627-4213-BA76-94C001608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69975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CFBD9-61AD-4421-BF48-24371DED8122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63870-6627-4213-BA76-94C001608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94513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CFBD9-61AD-4421-BF48-24371DED8122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63870-6627-4213-BA76-94C001608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06830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CFBD9-61AD-4421-BF48-24371DED8122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63870-6627-4213-BA76-94C001608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529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CFBD9-61AD-4421-BF48-24371DED8122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63870-6627-4213-BA76-94C001608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820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CFBD9-61AD-4421-BF48-24371DED8122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63870-6627-4213-BA76-94C001608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297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CFBD9-61AD-4421-BF48-24371DED8122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63870-6627-4213-BA76-94C001608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13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CFBD9-61AD-4421-BF48-24371DED8122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63870-6627-4213-BA76-94C001608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934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CFBD9-61AD-4421-BF48-24371DED8122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63870-6627-4213-BA76-94C001608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923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40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0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9.xml"/><Relationship Id="rId17" Type="http://schemas.openxmlformats.org/officeDocument/2006/relationships/slideLayout" Target="../slideLayouts/slideLayout44.xml"/><Relationship Id="rId2" Type="http://schemas.openxmlformats.org/officeDocument/2006/relationships/slideLayout" Target="../slideLayouts/slideLayout29.xml"/><Relationship Id="rId16" Type="http://schemas.openxmlformats.org/officeDocument/2006/relationships/slideLayout" Target="../slideLayouts/slideLayout43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5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37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41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7CFBD9-61AD-4421-BF48-24371DED8122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AC63870-6627-4213-BA76-94C001608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284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  <p:sldLayoutId id="2147483778" r:id="rId13"/>
    <p:sldLayoutId id="2147483779" r:id="rId14"/>
    <p:sldLayoutId id="2147483780" r:id="rId15"/>
    <p:sldLayoutId id="214748378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7CFBD9-61AD-4421-BF48-24371DED8122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C63870-6627-4213-BA76-94C001608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695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6" r:id="rId1"/>
    <p:sldLayoutId id="2147483867" r:id="rId2"/>
    <p:sldLayoutId id="2147483868" r:id="rId3"/>
    <p:sldLayoutId id="2147483869" r:id="rId4"/>
    <p:sldLayoutId id="2147483870" r:id="rId5"/>
    <p:sldLayoutId id="2147483871" r:id="rId6"/>
    <p:sldLayoutId id="2147483872" r:id="rId7"/>
    <p:sldLayoutId id="2147483873" r:id="rId8"/>
    <p:sldLayoutId id="2147483874" r:id="rId9"/>
    <p:sldLayoutId id="2147483875" r:id="rId10"/>
    <p:sldLayoutId id="214748387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37CFBD9-61AD-4421-BF48-24371DED8122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C63870-6627-4213-BA76-94C001608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5773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8" r:id="rId1"/>
    <p:sldLayoutId id="2147483879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  <p:sldLayoutId id="2147483889" r:id="rId12"/>
    <p:sldLayoutId id="2147483890" r:id="rId13"/>
    <p:sldLayoutId id="2147483891" r:id="rId14"/>
    <p:sldLayoutId id="2147483892" r:id="rId15"/>
    <p:sldLayoutId id="2147483893" r:id="rId16"/>
    <p:sldLayoutId id="214748389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1826" y="-193183"/>
            <a:ext cx="132738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832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1015" y="407963"/>
            <a:ext cx="4811151" cy="858129"/>
          </a:xfrm>
        </p:spPr>
        <p:txBody>
          <a:bodyPr>
            <a:normAutofit fontScale="90000"/>
          </a:bodyPr>
          <a:lstStyle/>
          <a:p>
            <a:r>
              <a:rPr lang="en-US" b="1" i="1" dirty="0" smtClean="0"/>
              <a:t>VISUALIZATION</a:t>
            </a:r>
            <a:endParaRPr lang="en-US" b="1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0843" y="4951827"/>
            <a:ext cx="11226019" cy="1448973"/>
          </a:xfrm>
          <a:solidFill>
            <a:schemeClr val="bg1"/>
          </a:solidFill>
        </p:spPr>
        <p:txBody>
          <a:bodyPr>
            <a:normAutofit fontScale="55000" lnSpcReduction="20000"/>
          </a:bodyPr>
          <a:lstStyle/>
          <a:p>
            <a:r>
              <a:rPr lang="en-US" sz="7000" i="1" dirty="0" smtClean="0"/>
              <a:t>CONCLUSION</a:t>
            </a:r>
          </a:p>
          <a:p>
            <a:r>
              <a:rPr lang="en-US" sz="4400" dirty="0"/>
              <a:t>As per the above observation  most number of offenders were known to victims with number as high as 168454 and in the second place comes the neighbours.</a:t>
            </a:r>
          </a:p>
          <a:p>
            <a:endParaRPr lang="en-US" sz="4400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843" y="1266093"/>
            <a:ext cx="10761784" cy="294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314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Juveniles family background, education and economic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7446"/>
            <a:ext cx="10515600" cy="5064369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ANSWER-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29770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963" y="365125"/>
            <a:ext cx="10945837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Which state has more crime against children and women?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07963" y="1797489"/>
            <a:ext cx="11629292" cy="4912800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ANSWER - </a:t>
            </a:r>
            <a:r>
              <a:rPr lang="en-US" sz="3000" dirty="0"/>
              <a:t>SELECT c.STATE_UT,(w.total_crime_on_women+c.total_crime_on_children) as </a:t>
            </a:r>
            <a:r>
              <a:rPr lang="en-US" sz="3000" dirty="0" err="1"/>
              <a:t>Total_Crime</a:t>
            </a:r>
            <a:r>
              <a:rPr lang="en-US" sz="3000" dirty="0"/>
              <a:t> from(SELECT STATE_UT,(sum(rape)+sum(</a:t>
            </a:r>
            <a:r>
              <a:rPr lang="en-US" sz="3000" dirty="0" err="1"/>
              <a:t>KidnappingandAbduction</a:t>
            </a:r>
            <a:r>
              <a:rPr lang="en-US" sz="3000" dirty="0"/>
              <a:t>)+sum(</a:t>
            </a:r>
            <a:r>
              <a:rPr lang="en-US" sz="3000" dirty="0" err="1"/>
              <a:t>DowryDeaths</a:t>
            </a:r>
            <a:r>
              <a:rPr lang="en-US" sz="3000" dirty="0"/>
              <a:t>)+sum(</a:t>
            </a:r>
            <a:r>
              <a:rPr lang="en-US" sz="3000" dirty="0" err="1"/>
              <a:t>Assaultonwomenwithintenttooutragehermodesty</a:t>
            </a:r>
            <a:r>
              <a:rPr lang="en-US" sz="3000" dirty="0"/>
              <a:t>)+sum(</a:t>
            </a:r>
            <a:r>
              <a:rPr lang="en-US" sz="3000" dirty="0" err="1"/>
              <a:t>InsulttomodestyofWomen</a:t>
            </a:r>
            <a:r>
              <a:rPr lang="en-US" sz="3000" dirty="0"/>
              <a:t>)+sum(</a:t>
            </a:r>
            <a:r>
              <a:rPr lang="en-US" sz="3000" dirty="0" err="1"/>
              <a:t>CrueltybyHusbandorhisRelatives</a:t>
            </a:r>
            <a:r>
              <a:rPr lang="en-US" sz="3000" dirty="0"/>
              <a:t>)+sum(</a:t>
            </a:r>
            <a:r>
              <a:rPr lang="en-US" sz="3000" dirty="0" err="1"/>
              <a:t>ImportationofGirls</a:t>
            </a:r>
            <a:r>
              <a:rPr lang="en-US" sz="3000" dirty="0"/>
              <a:t>)) as total_crime_on_women from District_wise_crimes_committed_against_women_2001_2012 GROUP by STATE_UT order by total_crime_on_women DESC) as W join (SELECT STATE_UT,sum(total) as total_crime_on_children from District_wise_crimes_committed_against_children_2001_2012 GROUP by STATE_UT order by sum(total) desc)as C on c.STATE_UT=W.STATE_UT ORDER by (w.total_crime_on_women+c.total_crime_on_children) DESC limit 5;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299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916" y="165832"/>
            <a:ext cx="11072447" cy="1325563"/>
          </a:xfrm>
        </p:spPr>
        <p:txBody>
          <a:bodyPr>
            <a:normAutofit/>
          </a:bodyPr>
          <a:lstStyle/>
          <a:p>
            <a:r>
              <a:rPr lang="en-US" b="1" dirty="0" smtClean="0"/>
              <a:t>RESULT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353" y="1336431"/>
            <a:ext cx="11549575" cy="5521569"/>
          </a:xfrm>
        </p:spPr>
      </p:pic>
    </p:spTree>
    <p:extLst>
      <p:ext uri="{BB962C8B-B14F-4D97-AF65-F5344CB8AC3E}">
        <p14:creationId xmlns:p14="http://schemas.microsoft.com/office/powerpoint/2010/main" val="2495357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/>
              <a:t>VISUALIZATION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8200" y="1167618"/>
            <a:ext cx="10515600" cy="3460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1053371" y="4628270"/>
            <a:ext cx="1062281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i="1" dirty="0" smtClean="0"/>
              <a:t>CONCLUSION</a:t>
            </a:r>
          </a:p>
          <a:p>
            <a:r>
              <a:rPr lang="en-US" sz="2800" dirty="0"/>
              <a:t>from the above data it is clearly visible here here that uttar </a:t>
            </a:r>
            <a:r>
              <a:rPr lang="en-US" sz="2800" dirty="0" err="1"/>
              <a:t>pradesh</a:t>
            </a:r>
            <a:r>
              <a:rPr lang="en-US" sz="2800" dirty="0"/>
              <a:t> has the highest crime rate against children and woman</a:t>
            </a:r>
          </a:p>
          <a:p>
            <a:endParaRPr lang="en-US" sz="4400" i="1" dirty="0" smtClean="0"/>
          </a:p>
        </p:txBody>
      </p:sp>
    </p:spTree>
    <p:extLst>
      <p:ext uri="{BB962C8B-B14F-4D97-AF65-F5344CB8AC3E}">
        <p14:creationId xmlns:p14="http://schemas.microsoft.com/office/powerpoint/2010/main" val="834285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CRIMES ON CHILDREN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589649"/>
            <a:ext cx="10515600" cy="5008099"/>
          </a:xfrm>
        </p:spPr>
        <p:txBody>
          <a:bodyPr/>
          <a:lstStyle/>
          <a:p>
            <a:r>
              <a:rPr lang="en-US" dirty="0" smtClean="0"/>
              <a:t>ANSWER-</a:t>
            </a:r>
            <a:r>
              <a:rPr lang="en-US" dirty="0"/>
              <a:t>SELECT STATE_UT,sum(total) as Total_Crime_On_Children from District_wise_crimes_committed_against_children_2001_2012 GROUP by STATE_UT order by sum(total) desc limit 5;</a:t>
            </a:r>
          </a:p>
          <a:p>
            <a:r>
              <a:rPr lang="en-US" dirty="0" smtClean="0"/>
              <a:t>RESULT-</a:t>
            </a:r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3756074"/>
            <a:ext cx="11161542" cy="2841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658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/>
              <a:t>VISUALIZATION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b="1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616" y="1109979"/>
            <a:ext cx="10515600" cy="2715065"/>
          </a:xfrm>
        </p:spPr>
      </p:pic>
      <p:sp>
        <p:nvSpPr>
          <p:cNvPr id="7" name="Rectangle 6"/>
          <p:cNvSpPr/>
          <p:nvPr/>
        </p:nvSpPr>
        <p:spPr>
          <a:xfrm>
            <a:off x="1165914" y="4246732"/>
            <a:ext cx="30778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i="1" dirty="0" smtClean="0"/>
              <a:t>CONCLUSION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838199" y="4913365"/>
            <a:ext cx="1039250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effectLst/>
                <a:latin typeface="Courier New" panose="02070309020205020404" pitchFamily="49" charset="0"/>
              </a:rPr>
              <a:t>here we can </a:t>
            </a:r>
            <a:r>
              <a:rPr lang="en-US" sz="2400" b="1" dirty="0" smtClean="0">
                <a:effectLst/>
                <a:latin typeface="Courier New" panose="02070309020205020404" pitchFamily="49" charset="0"/>
              </a:rPr>
              <a:t>analyze</a:t>
            </a:r>
            <a:r>
              <a:rPr lang="en-US" sz="2400" b="1" dirty="0" smtClean="0">
                <a:effectLst/>
                <a:latin typeface="Courier New" panose="02070309020205020404" pitchFamily="49" charset="0"/>
              </a:rPr>
              <a:t> from the above plot that Madhya </a:t>
            </a:r>
            <a:r>
              <a:rPr lang="en-US" sz="2400" b="1" dirty="0" err="1" smtClean="0">
                <a:effectLst/>
                <a:latin typeface="Courier New" panose="02070309020205020404" pitchFamily="49" charset="0"/>
              </a:rPr>
              <a:t>pradesh</a:t>
            </a:r>
            <a:r>
              <a:rPr lang="en-US" sz="2400" b="1" dirty="0" smtClean="0">
                <a:effectLst/>
                <a:latin typeface="Courier New" panose="02070309020205020404" pitchFamily="49" charset="0"/>
              </a:rPr>
              <a:t> have the highest number of crimes  against children </a:t>
            </a:r>
            <a:r>
              <a:rPr lang="en-US" sz="2400" b="1" dirty="0" err="1" smtClean="0">
                <a:effectLst/>
                <a:latin typeface="Courier New" panose="02070309020205020404" pitchFamily="49" charset="0"/>
              </a:rPr>
              <a:t>i.e</a:t>
            </a:r>
            <a:r>
              <a:rPr lang="en-US" sz="2400" b="1" dirty="0" smtClean="0">
                <a:effectLst/>
                <a:latin typeface="Courier New" panose="02070309020205020404" pitchFamily="49" charset="0"/>
              </a:rPr>
              <a:t>  90770</a:t>
            </a:r>
            <a:endParaRPr lang="en-US" sz="2400" b="1" dirty="0"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273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2013"/>
          </a:xfrm>
        </p:spPr>
        <p:txBody>
          <a:bodyPr/>
          <a:lstStyle/>
          <a:p>
            <a:r>
              <a:rPr lang="en-US" b="1" dirty="0" smtClean="0"/>
              <a:t>CRIME ON WOMEN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43356"/>
            <a:ext cx="10767646" cy="211015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SELECT STATE_UT, (sum(rape)+sum(</a:t>
            </a:r>
            <a:r>
              <a:rPr lang="en-US" dirty="0" err="1"/>
              <a:t>KidnappingandAbduction</a:t>
            </a:r>
            <a:r>
              <a:rPr lang="en-US" dirty="0"/>
              <a:t>)+sum(</a:t>
            </a:r>
            <a:r>
              <a:rPr lang="en-US" dirty="0" err="1"/>
              <a:t>DowryDeaths</a:t>
            </a:r>
            <a:r>
              <a:rPr lang="en-US" dirty="0"/>
              <a:t>)+sum(</a:t>
            </a:r>
            <a:r>
              <a:rPr lang="en-US" dirty="0" err="1"/>
              <a:t>Assaultonwomenwithintenttooutragehermodesty</a:t>
            </a:r>
            <a:r>
              <a:rPr lang="en-US" dirty="0"/>
              <a:t>)+sum(</a:t>
            </a:r>
            <a:r>
              <a:rPr lang="en-US" dirty="0" err="1"/>
              <a:t>InsulttomodestyofWomen</a:t>
            </a:r>
            <a:r>
              <a:rPr lang="en-US" dirty="0"/>
              <a:t>)+sum(</a:t>
            </a:r>
            <a:r>
              <a:rPr lang="en-US" dirty="0" err="1"/>
              <a:t>CrueltybyHusbandorhisRelatives</a:t>
            </a:r>
            <a:r>
              <a:rPr lang="en-US" dirty="0"/>
              <a:t>)+sum(</a:t>
            </a:r>
            <a:r>
              <a:rPr lang="en-US" dirty="0" err="1"/>
              <a:t>ImportationofGirls</a:t>
            </a:r>
            <a:r>
              <a:rPr lang="en-US" dirty="0"/>
              <a:t>)) as </a:t>
            </a:r>
            <a:r>
              <a:rPr lang="en-US" dirty="0" err="1"/>
              <a:t>Total_Crime_On_Women</a:t>
            </a:r>
            <a:r>
              <a:rPr lang="en-US" dirty="0"/>
              <a:t> from District_wise_crimes_committed_against_women_2001_2012 GROUP by STATE_UT order by total_crime_on_women DESC limit 5;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01969" y="2927811"/>
            <a:ext cx="544516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 smtClean="0"/>
              <a:t>RESULT</a:t>
            </a:r>
            <a:endParaRPr lang="en-US" sz="4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69" y="3575608"/>
            <a:ext cx="11230708" cy="3012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369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1231" y="246186"/>
            <a:ext cx="4783015" cy="656492"/>
          </a:xfrm>
        </p:spPr>
        <p:txBody>
          <a:bodyPr>
            <a:normAutofit fontScale="90000"/>
          </a:bodyPr>
          <a:lstStyle/>
          <a:p>
            <a:r>
              <a:rPr lang="en-US" b="1" i="1" dirty="0" smtClean="0"/>
              <a:t>VISUALIZATION</a:t>
            </a:r>
            <a:endParaRPr lang="en-US" b="1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4173415" cy="805839"/>
          </a:xfrm>
        </p:spPr>
        <p:txBody>
          <a:bodyPr/>
          <a:lstStyle/>
          <a:p>
            <a:r>
              <a:rPr lang="en-US" sz="4400" i="1" dirty="0" smtClean="0"/>
              <a:t>CONCLUSION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92" y="902679"/>
            <a:ext cx="10468708" cy="256735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230923" y="4749242"/>
            <a:ext cx="1042181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bg2">
                    <a:lumMod val="10000"/>
                  </a:schemeClr>
                </a:solidFill>
                <a:effectLst/>
                <a:latin typeface="Courier New" panose="02070309020205020404" pitchFamily="49" charset="0"/>
              </a:rPr>
              <a:t>here we can </a:t>
            </a:r>
            <a:r>
              <a:rPr lang="en-US" sz="2400" b="1" dirty="0" err="1" smtClean="0">
                <a:solidFill>
                  <a:schemeClr val="bg2">
                    <a:lumMod val="10000"/>
                  </a:schemeClr>
                </a:solidFill>
                <a:effectLst/>
                <a:latin typeface="Courier New" panose="02070309020205020404" pitchFamily="49" charset="0"/>
              </a:rPr>
              <a:t>analye</a:t>
            </a:r>
            <a:r>
              <a:rPr lang="en-US" sz="2400" b="1" dirty="0" smtClean="0">
                <a:solidFill>
                  <a:schemeClr val="bg2">
                    <a:lumMod val="10000"/>
                  </a:schemeClr>
                </a:solidFill>
                <a:effectLst/>
                <a:latin typeface="Courier New" panose="02070309020205020404" pitchFamily="49" charset="0"/>
              </a:rPr>
              <a:t> from the above plot that </a:t>
            </a:r>
            <a:r>
              <a:rPr lang="en-US" sz="2400" b="1" dirty="0" err="1" smtClean="0">
                <a:solidFill>
                  <a:schemeClr val="bg2">
                    <a:lumMod val="10000"/>
                  </a:schemeClr>
                </a:solidFill>
                <a:effectLst/>
                <a:latin typeface="Courier New" panose="02070309020205020404" pitchFamily="49" charset="0"/>
              </a:rPr>
              <a:t>Andrapradesh</a:t>
            </a:r>
            <a:r>
              <a:rPr lang="en-US" sz="2400" b="1" dirty="0" smtClean="0">
                <a:solidFill>
                  <a:schemeClr val="bg2">
                    <a:lumMod val="10000"/>
                  </a:schemeClr>
                </a:solidFill>
                <a:effectLst/>
                <a:latin typeface="Courier New" panose="02070309020205020404" pitchFamily="49" charset="0"/>
              </a:rPr>
              <a:t> have the highest number of crimes  against woman </a:t>
            </a:r>
            <a:r>
              <a:rPr lang="en-US" sz="2400" b="1" dirty="0" err="1" smtClean="0">
                <a:solidFill>
                  <a:schemeClr val="bg2">
                    <a:lumMod val="10000"/>
                  </a:schemeClr>
                </a:solidFill>
                <a:effectLst/>
                <a:latin typeface="Courier New" panose="02070309020205020404" pitchFamily="49" charset="0"/>
              </a:rPr>
              <a:t>i.e</a:t>
            </a:r>
            <a:r>
              <a:rPr lang="en-US" sz="2400" b="1" dirty="0" smtClean="0">
                <a:solidFill>
                  <a:schemeClr val="bg2">
                    <a:lumMod val="10000"/>
                  </a:schemeClr>
                </a:solidFill>
                <a:effectLst/>
                <a:latin typeface="Courier New" panose="02070309020205020404" pitchFamily="49" charset="0"/>
              </a:rPr>
              <a:t> 2.4 lakhs</a:t>
            </a:r>
            <a:endParaRPr lang="en-US" sz="2400" b="1" dirty="0">
              <a:solidFill>
                <a:schemeClr val="bg2">
                  <a:lumMod val="10000"/>
                </a:schemeClr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0292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852613" y="668338"/>
            <a:ext cx="10339387" cy="703262"/>
          </a:xfrm>
        </p:spPr>
        <p:txBody>
          <a:bodyPr>
            <a:normAutofit/>
          </a:bodyPr>
          <a:lstStyle/>
          <a:p>
            <a:r>
              <a:rPr lang="en-US" dirty="0"/>
              <a:t>Age group wise murder victim</a:t>
            </a:r>
          </a:p>
        </p:txBody>
      </p:sp>
      <p:sp>
        <p:nvSpPr>
          <p:cNvPr id="4" name="Rectangle 3"/>
          <p:cNvSpPr/>
          <p:nvPr/>
        </p:nvSpPr>
        <p:spPr>
          <a:xfrm>
            <a:off x="879230" y="1521042"/>
            <a:ext cx="1103141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ANSWER-</a:t>
            </a:r>
            <a:r>
              <a:rPr lang="en-US" sz="2800" dirty="0"/>
              <a:t>select sum(Victims_Above_50_Yrs)as total_Above_50Yrs,sum(Victims_Upto_10_15_Yrs) as total_Victims_between_10to15Yrs,sum(Victims_Upto_10_Yrs) as total_Victims_Upto_10_Yrs,sum(Victims_Upto_15_18_Yrs) as total_Victims_Upto_15_18_Yrs,sum(Victims_Upto_18_30_Yrs) as total_Victims_Upto_18_30_Yrs,sum(Victims_Upto_30_50_Yrs) as total_Victims_Upto_30_50_Yrs from </a:t>
            </a:r>
            <a:r>
              <a:rPr lang="en-US" sz="2800" dirty="0" err="1"/>
              <a:t>Murder_victim_age_sex</a:t>
            </a:r>
            <a:r>
              <a:rPr lang="en-US" sz="2800" dirty="0"/>
              <a:t> ;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46186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96214" y="586948"/>
            <a:ext cx="808793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CRIMES IN INDIA</a:t>
            </a:r>
            <a:endParaRPr 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71470" y="2165678"/>
            <a:ext cx="788616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dirty="0" smtClean="0">
                <a:solidFill>
                  <a:srgbClr val="202124"/>
                </a:solidFill>
                <a:latin typeface="arial" panose="020B0604020202020204" pitchFamily="34" charset="0"/>
              </a:rPr>
              <a:t>.</a:t>
            </a:r>
            <a:r>
              <a:rPr lang="en-US" sz="2000" b="1" dirty="0">
                <a:solidFill>
                  <a:srgbClr val="202124"/>
                </a:solidFill>
                <a:latin typeface="arial" panose="020B0604020202020204" pitchFamily="34" charset="0"/>
              </a:rPr>
              <a:t>A</a:t>
            </a:r>
            <a:r>
              <a:rPr lang="en-US" sz="2000" b="1" i="0" dirty="0" smtClean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n action or omission which constitutes an offence and is punishable by law.</a:t>
            </a:r>
            <a:endParaRPr lang="en-US" sz="2000" b="1" dirty="0"/>
          </a:p>
        </p:txBody>
      </p:sp>
      <p:sp>
        <p:nvSpPr>
          <p:cNvPr id="5" name="Right Arrow 4"/>
          <p:cNvSpPr/>
          <p:nvPr/>
        </p:nvSpPr>
        <p:spPr>
          <a:xfrm>
            <a:off x="871471" y="2710068"/>
            <a:ext cx="287628" cy="3422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871470" y="3596683"/>
            <a:ext cx="287629" cy="3571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159099" y="3633398"/>
            <a:ext cx="838414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0" dirty="0" smtClean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'an offence which goes beyond the personal and into the public sphere, breaking prohibitory rules or laws, to which legitimate punishments or sanctions are attached, and which requires the intervention of a public authority. </a:t>
            </a:r>
            <a:r>
              <a:rPr lang="en-US" b="0" i="0" dirty="0" smtClean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'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119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91662" y="290119"/>
            <a:ext cx="327073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/>
              <a:t>RESULT</a:t>
            </a:r>
            <a:endParaRPr lang="en-US" sz="4000" dirty="0"/>
          </a:p>
        </p:txBody>
      </p:sp>
      <p:sp>
        <p:nvSpPr>
          <p:cNvPr id="4" name="Rectangle 3"/>
          <p:cNvSpPr/>
          <p:nvPr/>
        </p:nvSpPr>
        <p:spPr>
          <a:xfrm>
            <a:off x="785446" y="3666365"/>
            <a:ext cx="385689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i="1" dirty="0" smtClean="0"/>
              <a:t>CONCLUSION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785446" y="4669359"/>
            <a:ext cx="105624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effectLst/>
                <a:latin typeface="Courier New" panose="02070309020205020404" pitchFamily="49" charset="0"/>
              </a:rPr>
              <a:t>here from the above data its </a:t>
            </a:r>
            <a:r>
              <a:rPr lang="en-US" b="1" dirty="0" err="1" smtClean="0">
                <a:effectLst/>
                <a:latin typeface="Courier New" panose="02070309020205020404" pitchFamily="49" charset="0"/>
              </a:rPr>
              <a:t>claerly</a:t>
            </a:r>
            <a:r>
              <a:rPr lang="en-US" b="1" dirty="0" smtClean="0">
                <a:effectLst/>
                <a:latin typeface="Courier New" panose="02070309020205020404" pitchFamily="49" charset="0"/>
              </a:rPr>
              <a:t> visible that most murder victims fall  in the age bracket of 18-30yrs, </a:t>
            </a:r>
            <a:r>
              <a:rPr lang="en-US" b="1" dirty="0" err="1" smtClean="0">
                <a:effectLst/>
                <a:latin typeface="Courier New" panose="02070309020205020404" pitchFamily="49" charset="0"/>
              </a:rPr>
              <a:t>followd</a:t>
            </a:r>
            <a:r>
              <a:rPr lang="en-US" b="1" dirty="0" smtClean="0">
                <a:effectLst/>
                <a:latin typeface="Courier New" panose="02070309020205020404" pitchFamily="49" charset="0"/>
              </a:rPr>
              <a:t> by  age group of 30-50yrs</a:t>
            </a:r>
            <a:endParaRPr lang="en-US" b="1" dirty="0">
              <a:effectLst/>
              <a:latin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446" y="892325"/>
            <a:ext cx="10058400" cy="2774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922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02678" y="278396"/>
            <a:ext cx="958947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>
                <a:solidFill>
                  <a:srgbClr val="000000"/>
                </a:solidFill>
                <a:latin typeface="Arial" panose="020B0604020202020204" pitchFamily="34" charset="0"/>
              </a:rPr>
              <a:t>Crime by place of occurrence</a:t>
            </a:r>
            <a:endParaRPr lang="en-US" sz="4400" b="1" dirty="0"/>
          </a:p>
        </p:txBody>
      </p:sp>
      <p:sp>
        <p:nvSpPr>
          <p:cNvPr id="3" name="Rectangle 2"/>
          <p:cNvSpPr/>
          <p:nvPr/>
        </p:nvSpPr>
        <p:spPr>
          <a:xfrm>
            <a:off x="565484" y="1310643"/>
            <a:ext cx="269176564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ANSWER </a:t>
            </a:r>
            <a:r>
              <a:rPr lang="en-US" sz="2800" b="1" dirty="0" smtClean="0"/>
              <a:t>– </a:t>
            </a:r>
          </a:p>
          <a:p>
            <a:r>
              <a:rPr lang="en-US" sz="1400" dirty="0" smtClean="0"/>
              <a:t>SELECT</a:t>
            </a:r>
            <a:r>
              <a:rPr lang="en-US" sz="1400" dirty="0"/>
              <a:t> sum(</a:t>
            </a:r>
            <a:r>
              <a:rPr lang="en-US" sz="1400" dirty="0" err="1"/>
              <a:t>RESIDENTIALPREMISES_Dacoity</a:t>
            </a:r>
            <a:r>
              <a:rPr lang="en-US" sz="1400" dirty="0"/>
              <a:t>) as </a:t>
            </a:r>
            <a:r>
              <a:rPr lang="en-US" sz="1400" dirty="0" err="1"/>
              <a:t>Total_RESIDENTIALPREMISES_Dacoity,sum</a:t>
            </a:r>
            <a:r>
              <a:rPr lang="en-US" sz="1400" dirty="0"/>
              <a:t>(</a:t>
            </a:r>
            <a:r>
              <a:rPr lang="en-US" sz="1400" dirty="0" err="1"/>
              <a:t>RESIDENTIALPREMISES_Robbery</a:t>
            </a:r>
            <a:r>
              <a:rPr lang="en-US" sz="1400" dirty="0" smtClean="0"/>
              <a:t>)</a:t>
            </a:r>
          </a:p>
          <a:p>
            <a:r>
              <a:rPr lang="en-US" sz="1400" dirty="0"/>
              <a:t> as </a:t>
            </a:r>
            <a:r>
              <a:rPr lang="en-US" sz="1400" dirty="0" err="1"/>
              <a:t>Total_RESIDENTIALPREMISES_Robbery,sum</a:t>
            </a:r>
            <a:r>
              <a:rPr lang="en-US" sz="1400" dirty="0"/>
              <a:t>(</a:t>
            </a:r>
            <a:r>
              <a:rPr lang="en-US" sz="1400" dirty="0" err="1"/>
              <a:t>RESIDENTIALPREMISES_Theft</a:t>
            </a:r>
            <a:r>
              <a:rPr lang="en-US" sz="1400" dirty="0"/>
              <a:t>)as </a:t>
            </a:r>
            <a:r>
              <a:rPr lang="en-US" sz="1400" dirty="0" err="1"/>
              <a:t>Total_RESIDENTIALPREMISES</a:t>
            </a:r>
            <a:r>
              <a:rPr lang="en-US" sz="1400" dirty="0" smtClean="0"/>
              <a:t>_</a:t>
            </a:r>
          </a:p>
          <a:p>
            <a:r>
              <a:rPr lang="en-US" sz="1400" dirty="0" err="1" smtClean="0"/>
              <a:t>Theft,sum</a:t>
            </a:r>
            <a:r>
              <a:rPr lang="en-US" sz="1400" dirty="0" smtClean="0"/>
              <a:t>(</a:t>
            </a:r>
            <a:r>
              <a:rPr lang="en-US" sz="1400" dirty="0" err="1" smtClean="0"/>
              <a:t>RESIDENTIALPREMISES_Burglary</a:t>
            </a:r>
            <a:r>
              <a:rPr lang="en-US" sz="1400" dirty="0"/>
              <a:t>) as </a:t>
            </a:r>
            <a:r>
              <a:rPr lang="en-US" sz="1400" dirty="0" err="1"/>
              <a:t>Total_RESIDENTIALPREMISES_Burglary,sum</a:t>
            </a:r>
            <a:r>
              <a:rPr lang="en-US" sz="1400" dirty="0"/>
              <a:t>(</a:t>
            </a:r>
            <a:r>
              <a:rPr lang="en-US" sz="1400" dirty="0" err="1"/>
              <a:t>HIGHWAYS_Burglary</a:t>
            </a:r>
            <a:r>
              <a:rPr lang="en-US" sz="1400" dirty="0" smtClean="0"/>
              <a:t>)</a:t>
            </a:r>
          </a:p>
          <a:p>
            <a:r>
              <a:rPr lang="en-US" sz="1400" dirty="0"/>
              <a:t> as </a:t>
            </a:r>
            <a:r>
              <a:rPr lang="en-US" sz="1400" dirty="0" err="1"/>
              <a:t>Total_HIGHWAYS_Burglary,sum</a:t>
            </a:r>
            <a:r>
              <a:rPr lang="en-US" sz="1400" dirty="0"/>
              <a:t>(</a:t>
            </a:r>
            <a:r>
              <a:rPr lang="en-US" sz="1400" dirty="0" err="1"/>
              <a:t>HIGHWAYS_Dacoity</a:t>
            </a:r>
            <a:r>
              <a:rPr lang="en-US" sz="1400" dirty="0"/>
              <a:t>)as </a:t>
            </a:r>
            <a:r>
              <a:rPr lang="en-US" sz="1400" dirty="0" err="1"/>
              <a:t>Total_HIGHWAYS_Dacoity,sum</a:t>
            </a:r>
            <a:r>
              <a:rPr lang="en-US" sz="1400" dirty="0"/>
              <a:t>(</a:t>
            </a:r>
            <a:r>
              <a:rPr lang="en-US" sz="1400" dirty="0" err="1"/>
              <a:t>HIGHWAYS_Robbery</a:t>
            </a:r>
            <a:r>
              <a:rPr lang="en-US" sz="1400" dirty="0"/>
              <a:t>) </a:t>
            </a:r>
            <a:endParaRPr lang="en-US" sz="1400" dirty="0" smtClean="0"/>
          </a:p>
          <a:p>
            <a:r>
              <a:rPr lang="en-US" sz="1400" dirty="0" smtClean="0"/>
              <a:t>as</a:t>
            </a:r>
            <a:r>
              <a:rPr lang="en-US" sz="1400" dirty="0"/>
              <a:t> </a:t>
            </a:r>
            <a:r>
              <a:rPr lang="en-US" sz="1400" dirty="0" err="1"/>
              <a:t>Total_HIGHWAYS_Robbery,sum</a:t>
            </a:r>
            <a:r>
              <a:rPr lang="en-US" sz="1400" dirty="0"/>
              <a:t>(</a:t>
            </a:r>
            <a:r>
              <a:rPr lang="en-US" sz="1400" dirty="0" err="1"/>
              <a:t>HIGHWAYS_Theft</a:t>
            </a:r>
            <a:r>
              <a:rPr lang="en-US" sz="1400" dirty="0"/>
              <a:t>)as </a:t>
            </a:r>
            <a:r>
              <a:rPr lang="en-US" sz="1400" dirty="0" err="1"/>
              <a:t>Total_HIGHWAYS_Theft,sum</a:t>
            </a:r>
            <a:r>
              <a:rPr lang="en-US" sz="1400" dirty="0"/>
              <a:t>(</a:t>
            </a:r>
            <a:r>
              <a:rPr lang="en-US" sz="1400" dirty="0" err="1"/>
              <a:t>RIVERandSEA_Theft</a:t>
            </a:r>
            <a:r>
              <a:rPr lang="en-US" sz="1400" dirty="0"/>
              <a:t>) as </a:t>
            </a:r>
            <a:endParaRPr lang="en-US" sz="1400" dirty="0" smtClean="0"/>
          </a:p>
          <a:p>
            <a:r>
              <a:rPr lang="en-US" sz="1400" dirty="0" err="1" smtClean="0"/>
              <a:t>Total_RIVERandSEA_Theft,sum</a:t>
            </a:r>
            <a:r>
              <a:rPr lang="en-US" sz="1400" dirty="0" smtClean="0"/>
              <a:t>(</a:t>
            </a:r>
            <a:r>
              <a:rPr lang="en-US" sz="1400" dirty="0" err="1" smtClean="0"/>
              <a:t>RIVERandSEA_Burglary</a:t>
            </a:r>
            <a:r>
              <a:rPr lang="en-US" sz="1400" dirty="0"/>
              <a:t>) as </a:t>
            </a:r>
            <a:r>
              <a:rPr lang="en-US" sz="1400" dirty="0" err="1"/>
              <a:t>Total_RIVERandSEA_Burglary,sum</a:t>
            </a:r>
            <a:r>
              <a:rPr lang="en-US" sz="1400" dirty="0"/>
              <a:t>(</a:t>
            </a:r>
            <a:r>
              <a:rPr lang="en-US" sz="1400" dirty="0" err="1"/>
              <a:t>RIVERandSEA_Dacoity</a:t>
            </a:r>
            <a:r>
              <a:rPr lang="en-US" sz="1400" dirty="0" smtClean="0"/>
              <a:t>)</a:t>
            </a:r>
          </a:p>
          <a:p>
            <a:r>
              <a:rPr lang="en-US" sz="1400" dirty="0"/>
              <a:t> as </a:t>
            </a:r>
            <a:r>
              <a:rPr lang="en-US" sz="1400" dirty="0" err="1"/>
              <a:t>Total_RIVERandSEA_Dacoity,sum</a:t>
            </a:r>
            <a:r>
              <a:rPr lang="en-US" sz="1400" dirty="0"/>
              <a:t>(</a:t>
            </a:r>
            <a:r>
              <a:rPr lang="en-US" sz="1400" dirty="0" err="1"/>
              <a:t>RIVERandSEA_Robbery</a:t>
            </a:r>
            <a:r>
              <a:rPr lang="en-US" sz="1400" dirty="0"/>
              <a:t>) as </a:t>
            </a:r>
            <a:r>
              <a:rPr lang="en-US" sz="1400" dirty="0" err="1"/>
              <a:t>Total_RIVERandSEA_Robbery,sum</a:t>
            </a:r>
            <a:r>
              <a:rPr lang="en-US" sz="1400" dirty="0"/>
              <a:t>(</a:t>
            </a:r>
            <a:r>
              <a:rPr lang="en-US" sz="1400" dirty="0" err="1"/>
              <a:t>RAILWAYS_Burglary</a:t>
            </a:r>
            <a:r>
              <a:rPr lang="en-US" sz="1400" dirty="0" smtClean="0"/>
              <a:t>)</a:t>
            </a:r>
          </a:p>
          <a:p>
            <a:r>
              <a:rPr lang="en-US" sz="1400" dirty="0"/>
              <a:t> as </a:t>
            </a:r>
            <a:r>
              <a:rPr lang="en-US" sz="1400" dirty="0" err="1"/>
              <a:t>Total_RAILWAYS_Burglary,sum</a:t>
            </a:r>
            <a:r>
              <a:rPr lang="en-US" sz="1400" dirty="0"/>
              <a:t>(</a:t>
            </a:r>
            <a:r>
              <a:rPr lang="en-US" sz="1400" dirty="0" err="1"/>
              <a:t>RAILWAYS_Dacoity</a:t>
            </a:r>
            <a:r>
              <a:rPr lang="en-US" sz="1400" dirty="0"/>
              <a:t>) as </a:t>
            </a:r>
            <a:r>
              <a:rPr lang="en-US" sz="1400" dirty="0" err="1"/>
              <a:t>Total_RAILWAYS_Dacoity,sum</a:t>
            </a:r>
            <a:r>
              <a:rPr lang="en-US" sz="1400" dirty="0"/>
              <a:t>(</a:t>
            </a:r>
            <a:r>
              <a:rPr lang="en-US" sz="1400" dirty="0" err="1"/>
              <a:t>RAILWAYS_Robbery</a:t>
            </a:r>
            <a:r>
              <a:rPr lang="en-US" sz="1400" dirty="0"/>
              <a:t>) </a:t>
            </a:r>
            <a:endParaRPr lang="en-US" sz="1400" dirty="0" smtClean="0"/>
          </a:p>
          <a:p>
            <a:r>
              <a:rPr lang="en-US" sz="1400" dirty="0" smtClean="0"/>
              <a:t>as</a:t>
            </a:r>
            <a:r>
              <a:rPr lang="en-US" sz="1400" dirty="0"/>
              <a:t> </a:t>
            </a:r>
            <a:r>
              <a:rPr lang="en-US" sz="1400" dirty="0" err="1"/>
              <a:t>Total_RAILWAYS_Robbery,sum</a:t>
            </a:r>
            <a:r>
              <a:rPr lang="en-US" sz="1400" dirty="0"/>
              <a:t>(</a:t>
            </a:r>
            <a:r>
              <a:rPr lang="en-US" sz="1400" dirty="0" err="1"/>
              <a:t>RAILWAYS_Theft</a:t>
            </a:r>
            <a:r>
              <a:rPr lang="en-US" sz="1400" dirty="0"/>
              <a:t>) as </a:t>
            </a:r>
            <a:endParaRPr lang="en-US" sz="1400" dirty="0" smtClean="0"/>
          </a:p>
          <a:p>
            <a:r>
              <a:rPr lang="en-US" sz="1400" dirty="0" err="1" smtClean="0"/>
              <a:t>Total_RAILWAYS_Theft,sum</a:t>
            </a:r>
            <a:r>
              <a:rPr lang="en-US" sz="1400" dirty="0" smtClean="0"/>
              <a:t>(</a:t>
            </a:r>
            <a:r>
              <a:rPr lang="en-US" sz="1400" dirty="0" err="1" smtClean="0"/>
              <a:t>BANKS_Burglary</a:t>
            </a:r>
            <a:r>
              <a:rPr lang="en-US" sz="1400" dirty="0" smtClean="0"/>
              <a:t>)as</a:t>
            </a:r>
            <a:r>
              <a:rPr lang="en-US" sz="1400" dirty="0"/>
              <a:t> </a:t>
            </a:r>
            <a:r>
              <a:rPr lang="en-US" sz="1400" dirty="0" err="1"/>
              <a:t>Total_BANKS_Burglary</a:t>
            </a:r>
            <a:r>
              <a:rPr lang="en-US" sz="1400" dirty="0"/>
              <a:t> </a:t>
            </a:r>
            <a:r>
              <a:rPr lang="en-US" sz="1400" dirty="0" smtClean="0"/>
              <a:t>,</a:t>
            </a:r>
          </a:p>
          <a:p>
            <a:r>
              <a:rPr lang="en-US" sz="1400" dirty="0" smtClean="0"/>
              <a:t>sum(</a:t>
            </a:r>
            <a:r>
              <a:rPr lang="en-US" sz="1400" dirty="0" err="1" smtClean="0"/>
              <a:t>BANKS_Dacoity</a:t>
            </a:r>
            <a:r>
              <a:rPr lang="en-US" sz="1400" dirty="0"/>
              <a:t>) as </a:t>
            </a:r>
            <a:r>
              <a:rPr lang="en-US" sz="1400" dirty="0" err="1"/>
              <a:t>Total_BANKS_Dacoity,sum</a:t>
            </a:r>
            <a:r>
              <a:rPr lang="en-US" sz="1400" dirty="0"/>
              <a:t>(</a:t>
            </a:r>
            <a:r>
              <a:rPr lang="en-US" sz="1400" dirty="0" err="1"/>
              <a:t>BANKS_Robbery</a:t>
            </a:r>
            <a:r>
              <a:rPr lang="en-US" sz="1400" dirty="0"/>
              <a:t>) </a:t>
            </a:r>
            <a:endParaRPr lang="en-US" sz="1400" dirty="0" smtClean="0"/>
          </a:p>
          <a:p>
            <a:r>
              <a:rPr lang="en-US" sz="1400" dirty="0" smtClean="0"/>
              <a:t>as</a:t>
            </a:r>
            <a:r>
              <a:rPr lang="en-US" sz="1400" dirty="0"/>
              <a:t> </a:t>
            </a:r>
            <a:r>
              <a:rPr lang="en-US" sz="1400" dirty="0" err="1"/>
              <a:t>Total_BANKS_Robbery,sum</a:t>
            </a:r>
            <a:r>
              <a:rPr lang="en-US" sz="1400" dirty="0"/>
              <a:t>(</a:t>
            </a:r>
            <a:r>
              <a:rPr lang="en-US" sz="1400" dirty="0" err="1"/>
              <a:t>BANKS_Theft</a:t>
            </a:r>
            <a:r>
              <a:rPr lang="en-US" sz="1400" dirty="0"/>
              <a:t>) </a:t>
            </a:r>
            <a:r>
              <a:rPr lang="en-US" sz="1400" dirty="0" smtClean="0"/>
              <a:t>as</a:t>
            </a:r>
          </a:p>
          <a:p>
            <a:r>
              <a:rPr lang="en-US" sz="1400" dirty="0"/>
              <a:t> </a:t>
            </a:r>
            <a:r>
              <a:rPr lang="en-US" sz="1400" dirty="0" err="1"/>
              <a:t>Total_BANKS_Theft,sum</a:t>
            </a:r>
            <a:r>
              <a:rPr lang="en-US" sz="1400" dirty="0"/>
              <a:t>(</a:t>
            </a:r>
            <a:r>
              <a:rPr lang="en-US" sz="1400" dirty="0" err="1"/>
              <a:t>COMMERCIALESTABLISHMENTS_Burglary</a:t>
            </a:r>
            <a:r>
              <a:rPr lang="en-US" sz="1400" dirty="0"/>
              <a:t>) as </a:t>
            </a:r>
            <a:endParaRPr lang="en-US" sz="1400" dirty="0" smtClean="0"/>
          </a:p>
          <a:p>
            <a:r>
              <a:rPr lang="en-US" sz="1400" dirty="0" err="1" smtClean="0"/>
              <a:t>Total_COMMERCIALESTABLISHMENTS_Burglary,sum</a:t>
            </a:r>
            <a:endParaRPr lang="en-US" sz="1400" dirty="0" smtClean="0"/>
          </a:p>
          <a:p>
            <a:r>
              <a:rPr lang="en-US" sz="1400" dirty="0" smtClean="0"/>
              <a:t>(</a:t>
            </a:r>
            <a:r>
              <a:rPr lang="en-US" sz="1400" dirty="0" err="1" smtClean="0"/>
              <a:t>COMMERCIALESTABLISHMENTS_Dacoity</a:t>
            </a:r>
            <a:r>
              <a:rPr lang="en-US" sz="1400" dirty="0"/>
              <a:t>) as </a:t>
            </a:r>
            <a:r>
              <a:rPr lang="en-US" sz="1400" dirty="0" err="1"/>
              <a:t>Total_COMMERCIALESTABLISHMENTS</a:t>
            </a:r>
            <a:r>
              <a:rPr lang="en-US" sz="1400" dirty="0" smtClean="0"/>
              <a:t>_</a:t>
            </a:r>
          </a:p>
          <a:p>
            <a:r>
              <a:rPr lang="en-US" sz="1400" dirty="0" err="1" smtClean="0"/>
              <a:t>Dacoity,sum</a:t>
            </a:r>
            <a:r>
              <a:rPr lang="en-US" sz="1400" dirty="0" smtClean="0"/>
              <a:t>(</a:t>
            </a:r>
            <a:r>
              <a:rPr lang="en-US" sz="1400" dirty="0" err="1" smtClean="0"/>
              <a:t>COMMERCIALESTABLISHMENTS_Robbery</a:t>
            </a:r>
            <a:r>
              <a:rPr lang="en-US" sz="1400" dirty="0"/>
              <a:t>) as </a:t>
            </a:r>
            <a:endParaRPr lang="en-US" sz="1400" dirty="0" smtClean="0"/>
          </a:p>
          <a:p>
            <a:r>
              <a:rPr lang="en-US" sz="1400" dirty="0" err="1" smtClean="0"/>
              <a:t>Total_COMMERCIALESTABLISHMENTS_Robbery,sum</a:t>
            </a:r>
            <a:endParaRPr lang="en-US" sz="1400" dirty="0" smtClean="0"/>
          </a:p>
          <a:p>
            <a:r>
              <a:rPr lang="en-US" sz="1400" dirty="0" smtClean="0"/>
              <a:t>(</a:t>
            </a:r>
            <a:r>
              <a:rPr lang="en-US" sz="1400" dirty="0" err="1" smtClean="0"/>
              <a:t>COMMERCIALESTABLISHMENTS_Theft</a:t>
            </a:r>
            <a:r>
              <a:rPr lang="en-US" sz="1400" dirty="0" smtClean="0"/>
              <a:t>)as</a:t>
            </a:r>
            <a:r>
              <a:rPr lang="en-US" sz="1400" dirty="0"/>
              <a:t> </a:t>
            </a:r>
            <a:r>
              <a:rPr lang="en-US" sz="1400" dirty="0" err="1"/>
              <a:t>Total_COMMERCIALESTABLISHMENTS</a:t>
            </a:r>
            <a:r>
              <a:rPr lang="en-US" sz="1400" dirty="0" smtClean="0"/>
              <a:t>_</a:t>
            </a:r>
          </a:p>
          <a:p>
            <a:r>
              <a:rPr lang="en-US" sz="1400" dirty="0" err="1" smtClean="0"/>
              <a:t>Theft,sum</a:t>
            </a:r>
            <a:r>
              <a:rPr lang="en-US" sz="1400" dirty="0" smtClean="0"/>
              <a:t>(</a:t>
            </a:r>
            <a:r>
              <a:rPr lang="en-US" sz="1400" dirty="0" err="1" smtClean="0"/>
              <a:t>OTHERPLACES_Burglary</a:t>
            </a:r>
            <a:r>
              <a:rPr lang="en-US" sz="1400" dirty="0" smtClean="0"/>
              <a:t>)as</a:t>
            </a:r>
            <a:r>
              <a:rPr lang="en-US" sz="1400" dirty="0"/>
              <a:t> </a:t>
            </a:r>
            <a:r>
              <a:rPr lang="en-US" sz="1400" dirty="0" err="1" smtClean="0"/>
              <a:t>Total_OTHERPLACES_Burglary,sum</a:t>
            </a:r>
            <a:endParaRPr lang="en-US" sz="1400" dirty="0" smtClean="0"/>
          </a:p>
          <a:p>
            <a:r>
              <a:rPr lang="en-US" sz="1400" dirty="0" smtClean="0"/>
              <a:t>(</a:t>
            </a:r>
            <a:r>
              <a:rPr lang="en-US" sz="1400" dirty="0" err="1"/>
              <a:t>OTHERPLACES_Dacoity</a:t>
            </a:r>
            <a:r>
              <a:rPr lang="en-US" sz="1400" dirty="0"/>
              <a:t>) as </a:t>
            </a:r>
            <a:r>
              <a:rPr lang="en-US" sz="1400" dirty="0" err="1" smtClean="0"/>
              <a:t>Total_OTHERPLACES_Dacoity,sum</a:t>
            </a:r>
            <a:endParaRPr lang="en-US" sz="1400" dirty="0" smtClean="0"/>
          </a:p>
          <a:p>
            <a:r>
              <a:rPr lang="en-US" sz="1400" dirty="0" smtClean="0"/>
              <a:t>(</a:t>
            </a:r>
            <a:r>
              <a:rPr lang="en-US" sz="1400" dirty="0" err="1"/>
              <a:t>OTHERPLACES_Robbery</a:t>
            </a:r>
            <a:r>
              <a:rPr lang="en-US" sz="1400" dirty="0"/>
              <a:t>) as </a:t>
            </a:r>
            <a:r>
              <a:rPr lang="en-US" sz="1400" dirty="0" err="1" smtClean="0"/>
              <a:t>Total_OTHERPLACES_Robbery,sum</a:t>
            </a:r>
            <a:endParaRPr lang="en-US" sz="1400" dirty="0" smtClean="0"/>
          </a:p>
          <a:p>
            <a:r>
              <a:rPr lang="en-US" sz="1400" dirty="0" smtClean="0"/>
              <a:t>(</a:t>
            </a:r>
            <a:r>
              <a:rPr lang="en-US" sz="1400" dirty="0" err="1"/>
              <a:t>OTHERPLACES_Theft</a:t>
            </a:r>
            <a:r>
              <a:rPr lang="en-US" sz="1400" dirty="0"/>
              <a:t>) as </a:t>
            </a:r>
            <a:r>
              <a:rPr lang="en-US" sz="1400" dirty="0" err="1"/>
              <a:t>Total_OTHERPLACES_Theft</a:t>
            </a:r>
            <a:r>
              <a:rPr lang="en-US" sz="1400" dirty="0"/>
              <a:t> </a:t>
            </a:r>
            <a:r>
              <a:rPr lang="en-US" sz="1400" dirty="0" smtClean="0"/>
              <a:t>from</a:t>
            </a:r>
          </a:p>
          <a:p>
            <a:r>
              <a:rPr lang="en-US" sz="1400" dirty="0"/>
              <a:t> Crime_by_place_of_occurrence_2001_2012 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941666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468923" y="431434"/>
            <a:ext cx="3152775" cy="464998"/>
          </a:xfrm>
        </p:spPr>
        <p:txBody>
          <a:bodyPr>
            <a:noAutofit/>
          </a:bodyPr>
          <a:lstStyle/>
          <a:p>
            <a:r>
              <a:rPr lang="en-US" b="1" dirty="0" smtClean="0"/>
              <a:t>RESULT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896432"/>
            <a:ext cx="10058400" cy="515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8105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8560" y="250467"/>
            <a:ext cx="390448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i="1" dirty="0"/>
              <a:t>VISUALIZATION</a:t>
            </a:r>
            <a:endParaRPr lang="en-US" sz="4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60" y="890954"/>
            <a:ext cx="10316307" cy="336452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861113" y="4381473"/>
            <a:ext cx="341780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i="1" dirty="0"/>
              <a:t>CONCLUSION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861113" y="5150914"/>
            <a:ext cx="999375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</a:rPr>
              <a:t>From the above plot we can see that the most crimes  took place in residences in the form of theft other then the </a:t>
            </a:r>
            <a:r>
              <a:rPr lang="en-US" sz="1400" b="1" dirty="0" err="1">
                <a:latin typeface="Courier New" panose="02070309020205020404" pitchFamily="49" charset="0"/>
              </a:rPr>
              <a:t>unlist</a:t>
            </a:r>
            <a:r>
              <a:rPr lang="en-US" sz="1400" b="1" dirty="0">
                <a:latin typeface="Courier New" panose="02070309020205020404" pitchFamily="49" charset="0"/>
              </a:rPr>
              <a:t> places which amounts to the highest </a:t>
            </a:r>
            <a:r>
              <a:rPr lang="en-US" sz="1400" b="1" dirty="0" err="1">
                <a:latin typeface="Courier New" panose="02070309020205020404" pitchFamily="49" charset="0"/>
              </a:rPr>
              <a:t>no.of</a:t>
            </a:r>
            <a:r>
              <a:rPr lang="en-US" sz="1400" b="1" dirty="0">
                <a:latin typeface="Courier New" panose="02070309020205020404" pitchFamily="49" charset="0"/>
              </a:rPr>
              <a:t> crimes as per place off </a:t>
            </a:r>
            <a:r>
              <a:rPr lang="en-US" sz="1400" b="1" dirty="0" err="1">
                <a:latin typeface="Courier New" panose="02070309020205020404" pitchFamily="49" charset="0"/>
              </a:rPr>
              <a:t>occurence</a:t>
            </a:r>
            <a:endParaRPr lang="en-US" sz="1400" b="1" dirty="0"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53608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88831" y="348734"/>
            <a:ext cx="915572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>
                <a:solidFill>
                  <a:srgbClr val="000000"/>
                </a:solidFill>
                <a:latin typeface="Arial" panose="020B0604020202020204" pitchFamily="34" charset="0"/>
              </a:rPr>
              <a:t>Anti corruption cases </a:t>
            </a:r>
            <a:r>
              <a:rPr lang="en-US" sz="4400" b="1" dirty="0" err="1">
                <a:solidFill>
                  <a:srgbClr val="000000"/>
                </a:solidFill>
                <a:latin typeface="Arial" panose="020B0604020202020204" pitchFamily="34" charset="0"/>
              </a:rPr>
              <a:t>vs</a:t>
            </a:r>
            <a:r>
              <a:rPr lang="en-US" sz="4400" b="1" dirty="0">
                <a:solidFill>
                  <a:srgbClr val="000000"/>
                </a:solidFill>
                <a:latin typeface="Arial" panose="020B0604020202020204" pitchFamily="34" charset="0"/>
              </a:rPr>
              <a:t> arrests</a:t>
            </a:r>
            <a:endParaRPr lang="en-US" sz="4400" b="1" dirty="0"/>
          </a:p>
        </p:txBody>
      </p:sp>
      <p:sp>
        <p:nvSpPr>
          <p:cNvPr id="3" name="Rectangle 2"/>
          <p:cNvSpPr/>
          <p:nvPr/>
        </p:nvSpPr>
        <p:spPr>
          <a:xfrm>
            <a:off x="1345471" y="1345195"/>
            <a:ext cx="19487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ANSWER</a:t>
            </a:r>
            <a:r>
              <a:rPr lang="en-US" sz="2000" b="1" dirty="0"/>
              <a:t>-</a:t>
            </a:r>
          </a:p>
        </p:txBody>
      </p:sp>
      <p:sp>
        <p:nvSpPr>
          <p:cNvPr id="4" name="Rectangle 3"/>
          <p:cNvSpPr/>
          <p:nvPr/>
        </p:nvSpPr>
        <p:spPr>
          <a:xfrm>
            <a:off x="691662" y="1997839"/>
            <a:ext cx="11301046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</a:rPr>
              <a:t>SELECT a.Area_Name, </a:t>
            </a:r>
            <a:r>
              <a:rPr lang="en-US" sz="3200" b="1" dirty="0" err="1">
                <a:latin typeface="Courier New" panose="02070309020205020404" pitchFamily="49" charset="0"/>
              </a:rPr>
              <a:t>a.Year</a:t>
            </a:r>
            <a:r>
              <a:rPr lang="en-US" sz="3200" b="1" dirty="0">
                <a:latin typeface="Courier New" panose="02070309020205020404" pitchFamily="49" charset="0"/>
              </a:rPr>
              <a:t>, a.ACA01_No_of_persons_in_custody_or_on_bail_during_the_stage_of_investigation_at_the_beginning_of_the_year as </a:t>
            </a:r>
            <a:r>
              <a:rPr lang="en-US" sz="3200" b="1" dirty="0" err="1">
                <a:latin typeface="Courier New" panose="02070309020205020404" pitchFamily="49" charset="0"/>
              </a:rPr>
              <a:t>Toatl_Jail</a:t>
            </a:r>
            <a:r>
              <a:rPr lang="en-US" sz="3200" b="1" dirty="0">
                <a:latin typeface="Courier New" panose="02070309020205020404" pitchFamily="49" charset="0"/>
              </a:rPr>
              <a:t>, c.AC02_No_of_cases_registered_during_the_year as </a:t>
            </a:r>
            <a:r>
              <a:rPr lang="en-US" sz="3200" b="1" dirty="0" err="1">
                <a:latin typeface="Courier New" panose="02070309020205020404" pitchFamily="49" charset="0"/>
              </a:rPr>
              <a:t>Total_Case</a:t>
            </a:r>
            <a:r>
              <a:rPr lang="en-US" sz="3200" b="1" dirty="0">
                <a:latin typeface="Courier New" panose="02070309020205020404" pitchFamily="49" charset="0"/>
              </a:rPr>
              <a:t> FROM </a:t>
            </a:r>
            <a:r>
              <a:rPr lang="en-US" sz="3200" b="1" dirty="0" err="1">
                <a:latin typeface="Courier New" panose="02070309020205020404" pitchFamily="49" charset="0"/>
              </a:rPr>
              <a:t>Anti_corruption_arrests</a:t>
            </a:r>
            <a:r>
              <a:rPr lang="en-US" sz="3200" b="1" dirty="0">
                <a:latin typeface="Courier New" panose="02070309020205020404" pitchFamily="49" charset="0"/>
              </a:rPr>
              <a:t> a join </a:t>
            </a:r>
            <a:r>
              <a:rPr lang="en-US" sz="3200" b="1" dirty="0" err="1">
                <a:latin typeface="Courier New" panose="02070309020205020404" pitchFamily="49" charset="0"/>
              </a:rPr>
              <a:t>Anti_corruprion_cases</a:t>
            </a:r>
            <a:r>
              <a:rPr lang="en-US" sz="3200" b="1" dirty="0">
                <a:latin typeface="Courier New" panose="02070309020205020404" pitchFamily="49" charset="0"/>
              </a:rPr>
              <a:t> c USING(</a:t>
            </a:r>
            <a:r>
              <a:rPr lang="en-US" sz="3200" b="1" dirty="0" err="1">
                <a:latin typeface="Courier New" panose="02070309020205020404" pitchFamily="49" charset="0"/>
              </a:rPr>
              <a:t>Area_Name</a:t>
            </a:r>
            <a:r>
              <a:rPr lang="en-US" sz="3200" b="1" dirty="0">
                <a:latin typeface="Courier New" panose="02070309020205020404" pitchFamily="49" charset="0"/>
              </a:rPr>
              <a:t>) group by </a:t>
            </a:r>
            <a:r>
              <a:rPr lang="en-US" sz="3200" b="1" dirty="0" err="1">
                <a:latin typeface="Courier New" panose="02070309020205020404" pitchFamily="49" charset="0"/>
              </a:rPr>
              <a:t>a.Area_Name",conn</a:t>
            </a:r>
            <a:r>
              <a:rPr lang="en-US" sz="32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n-US" sz="32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/>
            </a:r>
            <a:b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87193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27537" y="2085764"/>
            <a:ext cx="103983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ANSWER</a:t>
            </a:r>
            <a:r>
              <a:rPr lang="en-US" b="1" dirty="0"/>
              <a:t> – </a:t>
            </a:r>
          </a:p>
        </p:txBody>
      </p:sp>
      <p:sp>
        <p:nvSpPr>
          <p:cNvPr id="4" name="Rectangle 3"/>
          <p:cNvSpPr/>
          <p:nvPr/>
        </p:nvSpPr>
        <p:spPr>
          <a:xfrm>
            <a:off x="93785" y="333233"/>
            <a:ext cx="11898922" cy="1937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4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Which state has more number of complaints against police?</a:t>
            </a:r>
            <a:endParaRPr lang="en-US" sz="4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7569" y="2899576"/>
            <a:ext cx="1180513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</a:rPr>
              <a:t>select </a:t>
            </a:r>
            <a:r>
              <a:rPr lang="en-US" sz="3200" b="1" dirty="0" err="1">
                <a:latin typeface="Courier New" panose="02070309020205020404" pitchFamily="49" charset="0"/>
              </a:rPr>
              <a:t>Area_Name,Year,Cases_Registered</a:t>
            </a:r>
            <a:r>
              <a:rPr lang="en-US" sz="3200" b="1" dirty="0">
                <a:latin typeface="Courier New" panose="02070309020205020404" pitchFamily="49" charset="0"/>
              </a:rPr>
              <a:t> from </a:t>
            </a:r>
            <a:r>
              <a:rPr lang="en-US" sz="3200" b="1" dirty="0" err="1">
                <a:latin typeface="Courier New" panose="02070309020205020404" pitchFamily="49" charset="0"/>
              </a:rPr>
              <a:t>Complaints_against_police</a:t>
            </a:r>
            <a:r>
              <a:rPr lang="en-US" sz="3200" b="1" dirty="0">
                <a:latin typeface="Courier New" panose="02070309020205020404" pitchFamily="49" charset="0"/>
              </a:rPr>
              <a:t> GROUP by </a:t>
            </a:r>
            <a:r>
              <a:rPr lang="en-US" sz="3200" b="1" dirty="0" err="1">
                <a:latin typeface="Courier New" panose="02070309020205020404" pitchFamily="49" charset="0"/>
              </a:rPr>
              <a:t>Area_Name</a:t>
            </a:r>
            <a:r>
              <a:rPr lang="en-US" sz="3200" b="1" dirty="0">
                <a:latin typeface="Courier New" panose="02070309020205020404" pitchFamily="49" charset="0"/>
              </a:rPr>
              <a:t> order by </a:t>
            </a:r>
            <a:r>
              <a:rPr lang="en-US" sz="3200" b="1" dirty="0" err="1">
                <a:latin typeface="Courier New" panose="02070309020205020404" pitchFamily="49" charset="0"/>
              </a:rPr>
              <a:t>Cases_Registered</a:t>
            </a:r>
            <a:r>
              <a:rPr lang="en-US" sz="3200" b="1" dirty="0">
                <a:latin typeface="Courier New" panose="02070309020205020404" pitchFamily="49" charset="0"/>
              </a:rPr>
              <a:t> DESC LIMIT 5;</a:t>
            </a:r>
            <a:endParaRPr lang="en-US" sz="3200" b="1" dirty="0"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61244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468224" y="254950"/>
            <a:ext cx="381069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i="1" dirty="0"/>
              <a:t>VISUALIZATION</a:t>
            </a:r>
            <a:endParaRPr lang="en-US" sz="44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68" y="1024391"/>
            <a:ext cx="9718431" cy="3113855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468223" y="4440088"/>
            <a:ext cx="371691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i="1" dirty="0"/>
              <a:t>CONCLUSION</a:t>
            </a:r>
            <a:endParaRPr lang="en-US" sz="4400" b="1" i="1" dirty="0"/>
          </a:p>
        </p:txBody>
      </p:sp>
      <p:sp>
        <p:nvSpPr>
          <p:cNvPr id="13" name="Rectangle 12"/>
          <p:cNvSpPr/>
          <p:nvPr/>
        </p:nvSpPr>
        <p:spPr>
          <a:xfrm>
            <a:off x="562707" y="5146656"/>
            <a:ext cx="6096000" cy="729430"/>
          </a:xfrm>
          <a:prstGeom prst="rect">
            <a:avLst/>
          </a:prstGeom>
        </p:spPr>
        <p:txBody>
          <a:bodyPr>
            <a:spAutoFit/>
          </a:bodyPr>
          <a:lstStyle/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can see by this graph highest case against police is registered in Uttar Pradesh.</a:t>
            </a:r>
            <a:endParaRPr lang="en-US" sz="1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08991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6632" y="368787"/>
            <a:ext cx="921829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Which state is the safest for foreigners?</a:t>
            </a:r>
            <a:endParaRPr lang="en-US" sz="4400" dirty="0"/>
          </a:p>
        </p:txBody>
      </p:sp>
      <p:sp>
        <p:nvSpPr>
          <p:cNvPr id="3" name="Rectangle 2"/>
          <p:cNvSpPr/>
          <p:nvPr/>
        </p:nvSpPr>
        <p:spPr>
          <a:xfrm>
            <a:off x="224049" y="1138228"/>
            <a:ext cx="169809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ANSWER</a:t>
            </a:r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224049" y="1723003"/>
            <a:ext cx="872289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("</a:t>
            </a:r>
            <a:r>
              <a:rPr lang="en-US" b="1" dirty="0"/>
              <a:t>SELECT STATE_UT,TOTALIPCCRIMES FROM District_wise_crimes_committed_IPC_2001_2012 GROUP by STATE_UT order by TOTALIPCCRIMES  ;",conn)</a:t>
            </a:r>
          </a:p>
        </p:txBody>
      </p:sp>
      <p:sp>
        <p:nvSpPr>
          <p:cNvPr id="5" name="Rectangle 4"/>
          <p:cNvSpPr/>
          <p:nvPr/>
        </p:nvSpPr>
        <p:spPr>
          <a:xfrm>
            <a:off x="224049" y="2751965"/>
            <a:ext cx="224952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RESULT</a:t>
            </a:r>
            <a:endParaRPr lang="en-US" sz="3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049" y="3336740"/>
            <a:ext cx="10889428" cy="3321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8567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3731" y="301841"/>
            <a:ext cx="277787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i="1" dirty="0"/>
              <a:t>VISUALIZATION</a:t>
            </a:r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096" y="804554"/>
            <a:ext cx="10058400" cy="307691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802296" y="4014854"/>
            <a:ext cx="325999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i="1" dirty="0"/>
              <a:t>CONCLUSION</a:t>
            </a:r>
            <a:endParaRPr lang="en-US" sz="4400" b="1" i="1" dirty="0"/>
          </a:p>
        </p:txBody>
      </p:sp>
      <p:sp>
        <p:nvSpPr>
          <p:cNvPr id="5" name="Rectangle 4"/>
          <p:cNvSpPr/>
          <p:nvPr/>
        </p:nvSpPr>
        <p:spPr>
          <a:xfrm>
            <a:off x="345096" y="4917676"/>
            <a:ext cx="6096000" cy="1047979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According to IPC crime record Madhya Pradesh has highest case record and Lakshadweep is lowest .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 Lakshadweep is safest for foreigners.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4930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523" y="375138"/>
            <a:ext cx="9589477" cy="750277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FACTORS AFFECTING CRIME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96295" y="1393753"/>
            <a:ext cx="16802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Verdana" panose="020B0604030504040204" pitchFamily="34" charset="0"/>
              </a:rPr>
              <a:t>      </a:t>
            </a:r>
            <a:r>
              <a:rPr lang="en-US" b="1" dirty="0">
                <a:solidFill>
                  <a:srgbClr val="222222"/>
                </a:solidFill>
                <a:latin typeface="Verdana" panose="020B0604030504040204" pitchFamily="34" charset="0"/>
              </a:rPr>
              <a:t>Poverty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96295" y="2449050"/>
            <a:ext cx="28018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Verdana" panose="020B0604030504040204" pitchFamily="34" charset="0"/>
              </a:rPr>
              <a:t>     </a:t>
            </a:r>
            <a:r>
              <a:rPr lang="en-US" b="1" dirty="0">
                <a:solidFill>
                  <a:srgbClr val="222222"/>
                </a:solidFill>
                <a:latin typeface="Verdana" panose="020B0604030504040204" pitchFamily="34" charset="0"/>
              </a:rPr>
              <a:t>Peer Pressure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77986" y="1915430"/>
            <a:ext cx="11192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Verdana" panose="020B0604030504040204" pitchFamily="34" charset="0"/>
              </a:rPr>
              <a:t>  </a:t>
            </a:r>
            <a:r>
              <a:rPr lang="en-US" b="1" dirty="0">
                <a:solidFill>
                  <a:srgbClr val="222222"/>
                </a:solidFill>
                <a:latin typeface="Verdana" panose="020B0604030504040204" pitchFamily="34" charset="0"/>
              </a:rPr>
              <a:t>Drugs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60889" y="2970727"/>
            <a:ext cx="12089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Verdana" panose="020B0604030504040204" pitchFamily="34" charset="0"/>
              </a:rPr>
              <a:t> </a:t>
            </a:r>
            <a:r>
              <a:rPr lang="en-US" b="1" dirty="0">
                <a:solidFill>
                  <a:srgbClr val="222222"/>
                </a:solidFill>
                <a:latin typeface="Verdana" panose="020B0604030504040204" pitchFamily="34" charset="0"/>
              </a:rPr>
              <a:t>Politics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26586" y="3422203"/>
            <a:ext cx="25763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Verdana" panose="020B0604030504040204" pitchFamily="34" charset="0"/>
              </a:rPr>
              <a:t> </a:t>
            </a:r>
            <a:r>
              <a:rPr lang="en-US" b="1" dirty="0">
                <a:solidFill>
                  <a:srgbClr val="222222"/>
                </a:solidFill>
                <a:latin typeface="Verdana" panose="020B0604030504040204" pitchFamily="34" charset="0"/>
              </a:rPr>
              <a:t>Family Conditions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05774" y="3955823"/>
            <a:ext cx="21531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222222"/>
                </a:solidFill>
                <a:latin typeface="Verdana" panose="020B0604030504040204" pitchFamily="34" charset="0"/>
              </a:rPr>
              <a:t>Unemployment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5774" y="4631373"/>
            <a:ext cx="16995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222222"/>
                </a:solidFill>
                <a:latin typeface="Verdana" panose="020B0604030504040204" pitchFamily="34" charset="0"/>
              </a:rPr>
              <a:t>Deprivation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77986" y="5267515"/>
            <a:ext cx="30941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Verdana" panose="020B0604030504040204" pitchFamily="34" charset="0"/>
              </a:rPr>
              <a:t> </a:t>
            </a:r>
            <a:r>
              <a:rPr lang="en-US" b="1" dirty="0">
                <a:solidFill>
                  <a:srgbClr val="222222"/>
                </a:solidFill>
                <a:latin typeface="Verdana" panose="020B0604030504040204" pitchFamily="34" charset="0"/>
              </a:rPr>
              <a:t>Unfair judicial system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34153" y="5871336"/>
            <a:ext cx="1404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Verdana" panose="020B0604030504040204" pitchFamily="34" charset="0"/>
              </a:rPr>
              <a:t>  </a:t>
            </a:r>
            <a:r>
              <a:rPr lang="en-US" b="1" dirty="0">
                <a:solidFill>
                  <a:srgbClr val="222222"/>
                </a:solidFill>
                <a:latin typeface="Verdana" panose="020B0604030504040204" pitchFamily="34" charset="0"/>
              </a:rPr>
              <a:t>Religion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239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9348" y="2234096"/>
            <a:ext cx="7767201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ts val="2700"/>
              </a:spcBef>
              <a:buFont typeface="+mj-lt"/>
              <a:buAutoNum type="arabicPeriod"/>
            </a:pPr>
            <a:r>
              <a:rPr lang="en-US" sz="2000" b="0" i="1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What is the major reason people being kidnapped in each and every state?</a:t>
            </a:r>
          </a:p>
          <a:p>
            <a:pPr fontAlgn="base">
              <a:buFont typeface="+mj-lt"/>
              <a:buAutoNum type="arabicPeriod"/>
            </a:pPr>
            <a:r>
              <a:rPr lang="en-US" sz="2000" b="0" i="1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Offenders relation to the rape victim</a:t>
            </a:r>
          </a:p>
          <a:p>
            <a:pPr fontAlgn="base">
              <a:buFont typeface="+mj-lt"/>
              <a:buAutoNum type="arabicPeriod"/>
            </a:pPr>
            <a:r>
              <a:rPr lang="en-US" sz="2000" b="0" i="1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Juveniles family background, education and economic setup.</a:t>
            </a:r>
          </a:p>
          <a:p>
            <a:pPr fontAlgn="base">
              <a:buFont typeface="+mj-lt"/>
              <a:buAutoNum type="arabicPeriod"/>
            </a:pPr>
            <a:r>
              <a:rPr lang="en-US" sz="2000" b="0" i="1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Which state has more crime against children and women?</a:t>
            </a:r>
          </a:p>
          <a:p>
            <a:pPr fontAlgn="base">
              <a:buFont typeface="+mj-lt"/>
              <a:buAutoNum type="arabicPeriod"/>
            </a:pPr>
            <a:r>
              <a:rPr lang="en-US" sz="2000" b="0" i="1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Age group wise murder victim</a:t>
            </a:r>
          </a:p>
          <a:p>
            <a:pPr fontAlgn="base">
              <a:buFont typeface="+mj-lt"/>
              <a:buAutoNum type="arabicPeriod"/>
            </a:pPr>
            <a:r>
              <a:rPr lang="en-US" sz="2000" b="0" i="1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Crime by place of occurrence.</a:t>
            </a:r>
          </a:p>
          <a:p>
            <a:pPr fontAlgn="base">
              <a:buFont typeface="+mj-lt"/>
              <a:buAutoNum type="arabicPeriod"/>
            </a:pPr>
            <a:r>
              <a:rPr lang="en-US" sz="2000" b="0" i="1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Anti corruption cases </a:t>
            </a:r>
            <a:r>
              <a:rPr lang="en-US" sz="2000" b="0" i="1" u="none" strike="noStrike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vs</a:t>
            </a:r>
            <a:r>
              <a:rPr lang="en-US" sz="2000" b="0" i="1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arrests.</a:t>
            </a:r>
          </a:p>
          <a:p>
            <a:pPr fontAlgn="base">
              <a:buFont typeface="+mj-lt"/>
              <a:buAutoNum type="arabicPeriod"/>
            </a:pPr>
            <a:r>
              <a:rPr lang="en-US" sz="2000" b="0" i="1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Which state has more number of complaints against police?</a:t>
            </a:r>
          </a:p>
          <a:p>
            <a:pPr fontAlgn="base">
              <a:buFont typeface="+mj-lt"/>
              <a:buAutoNum type="arabicPeriod"/>
            </a:pPr>
            <a:r>
              <a:rPr lang="en-US" sz="2000" b="0" i="1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Which state is the safest for foreigners?</a:t>
            </a:r>
            <a:endParaRPr lang="en-US" sz="2000" b="0" i="1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35791" y="762915"/>
            <a:ext cx="5430910" cy="7217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en-US" sz="4000" b="1" dirty="0" smtClean="0">
                <a:solidFill>
                  <a:schemeClr val="accent6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ASSIGNMENT QUESTION</a:t>
            </a:r>
            <a:endParaRPr lang="en-US" sz="4000" b="1" dirty="0">
              <a:solidFill>
                <a:schemeClr val="accent6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8067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8472" y="1835950"/>
            <a:ext cx="1145754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i="0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What is the major reason people being kidnapped in each and every state?</a:t>
            </a:r>
          </a:p>
          <a:p>
            <a:r>
              <a:rPr lang="en-US" sz="28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ANS.</a:t>
            </a:r>
            <a:r>
              <a:rPr lang="en-US" sz="2800" dirty="0"/>
              <a:t> SELECT * from(select </a:t>
            </a:r>
            <a:r>
              <a:rPr lang="en-US" sz="2800" dirty="0" err="1"/>
              <a:t>Area_Name,Group_Name,sum</a:t>
            </a:r>
            <a:r>
              <a:rPr lang="en-US" sz="2800" dirty="0"/>
              <a:t>(</a:t>
            </a:r>
            <a:r>
              <a:rPr lang="en-US" sz="2800" dirty="0" err="1"/>
              <a:t>Cases_Reported</a:t>
            </a:r>
            <a:r>
              <a:rPr lang="en-US" sz="2800" dirty="0"/>
              <a:t>) as total_case from </a:t>
            </a:r>
            <a:r>
              <a:rPr lang="en-US" sz="2800" dirty="0" err="1"/>
              <a:t>Specific_purpose_of_kidnapping_and_abduction</a:t>
            </a:r>
            <a:r>
              <a:rPr lang="en-US" sz="2800" dirty="0"/>
              <a:t> GROUP by Area_Name, </a:t>
            </a:r>
            <a:r>
              <a:rPr lang="en-US" sz="2800" dirty="0" err="1"/>
              <a:t>Group_Name</a:t>
            </a:r>
            <a:r>
              <a:rPr lang="en-US" sz="2800" dirty="0"/>
              <a:t> order by sum(</a:t>
            </a:r>
            <a:r>
              <a:rPr lang="en-US" sz="2800" dirty="0" err="1"/>
              <a:t>Cases_Reported</a:t>
            </a:r>
            <a:r>
              <a:rPr lang="en-US" sz="2800" dirty="0"/>
              <a:t>) DESC) group by Area_Name order by total_case desc;</a:t>
            </a:r>
          </a:p>
          <a:p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783378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6400" y="561860"/>
            <a:ext cx="3592723" cy="694063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RESULT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738" y="1214128"/>
            <a:ext cx="10170941" cy="4694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82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314" y="365126"/>
            <a:ext cx="11011486" cy="675884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visualization</a:t>
            </a:r>
            <a:endParaRPr lang="en-US" b="1" dirty="0"/>
          </a:p>
        </p:txBody>
      </p:sp>
      <p:pic>
        <p:nvPicPr>
          <p:cNvPr id="8" name="Content Placeholder 7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314" y="1041009"/>
            <a:ext cx="11507372" cy="3630531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42314" y="5169333"/>
            <a:ext cx="10124049" cy="1719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36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Conclusion:</a:t>
            </a:r>
            <a:endParaRPr lang="en-US" sz="1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28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1.We can see by this graph ,highest numbers case of kidnapping in Uttar Pradesh</a:t>
            </a:r>
            <a:r>
              <a:rPr lang="en-IN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58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r>
              <a:rPr lang="en-IN" b="1" dirty="0"/>
              <a:t>Offenders relation to the rape victim?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600" dirty="0" smtClean="0"/>
              <a:t>ANSWER-</a:t>
            </a:r>
            <a:r>
              <a:rPr lang="en-US" sz="3600" dirty="0"/>
              <a:t>SELECT sum(</a:t>
            </a:r>
            <a:r>
              <a:rPr lang="en-US" sz="3600" dirty="0" err="1"/>
              <a:t>No_of_Cases_in_which_offenders_were_Neighbours</a:t>
            </a:r>
            <a:r>
              <a:rPr lang="en-US" sz="3600" dirty="0"/>
              <a:t>) as </a:t>
            </a:r>
            <a:r>
              <a:rPr lang="en-US" sz="3600" dirty="0" err="1"/>
              <a:t>Neighbour,sum</a:t>
            </a:r>
            <a:r>
              <a:rPr lang="en-US" sz="3600" dirty="0"/>
              <a:t>(</a:t>
            </a:r>
            <a:r>
              <a:rPr lang="en-US" sz="3600" dirty="0" err="1"/>
              <a:t>No_of_Cases_in_which_offenders_were_Other_Known_persons</a:t>
            </a:r>
            <a:r>
              <a:rPr lang="en-US" sz="3600" dirty="0"/>
              <a:t>) as </a:t>
            </a:r>
            <a:r>
              <a:rPr lang="en-US" sz="3600" dirty="0" err="1" smtClean="0"/>
              <a:t>known,sum</a:t>
            </a:r>
            <a:r>
              <a:rPr lang="en-US" sz="3600" dirty="0" smtClean="0"/>
              <a:t>(</a:t>
            </a:r>
            <a:r>
              <a:rPr lang="en-US" sz="3600" dirty="0" err="1" smtClean="0"/>
              <a:t>No_of_Cases_in_which_offenders_were_Parentsclose_family_members</a:t>
            </a:r>
            <a:r>
              <a:rPr lang="en-US" sz="3600" dirty="0"/>
              <a:t>) as </a:t>
            </a:r>
            <a:r>
              <a:rPr lang="en-US" sz="3600" dirty="0" err="1"/>
              <a:t>Parentsclose_family_members</a:t>
            </a:r>
            <a:r>
              <a:rPr lang="en-US" sz="3600" dirty="0"/>
              <a:t> ,sum(</a:t>
            </a:r>
            <a:r>
              <a:rPr lang="en-US" sz="3600" dirty="0" err="1"/>
              <a:t>No_of_Cases_in_which_offenders_were_Relatives</a:t>
            </a:r>
            <a:r>
              <a:rPr lang="en-US" sz="3600" dirty="0"/>
              <a:t>) as </a:t>
            </a:r>
            <a:r>
              <a:rPr lang="en-US" sz="3600" dirty="0" err="1" smtClean="0"/>
              <a:t>offenders_were_Relatives,sum</a:t>
            </a:r>
            <a:r>
              <a:rPr lang="en-US" sz="3600" dirty="0" smtClean="0"/>
              <a:t>(</a:t>
            </a:r>
            <a:r>
              <a:rPr lang="en-US" sz="3600" dirty="0" err="1" smtClean="0"/>
              <a:t>No_of_Cases_in_which_offenders_were_known_to_the_Victims</a:t>
            </a:r>
            <a:r>
              <a:rPr lang="en-US" sz="3600" dirty="0"/>
              <a:t>) as known_to_the_Victims from Offenders_known_to_the_victim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005791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RESULT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74" y="1322362"/>
            <a:ext cx="11971606" cy="4881489"/>
          </a:xfrm>
        </p:spPr>
      </p:pic>
    </p:spTree>
    <p:extLst>
      <p:ext uri="{BB962C8B-B14F-4D97-AF65-F5344CB8AC3E}">
        <p14:creationId xmlns:p14="http://schemas.microsoft.com/office/powerpoint/2010/main" val="1085034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363</TotalTime>
  <Words>339</Words>
  <Application>Microsoft Office PowerPoint</Application>
  <PresentationFormat>Widescreen</PresentationFormat>
  <Paragraphs>108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28</vt:i4>
      </vt:variant>
    </vt:vector>
  </HeadingPairs>
  <TitlesOfParts>
    <vt:vector size="41" baseType="lpstr">
      <vt:lpstr>Arial</vt:lpstr>
      <vt:lpstr>Arial</vt:lpstr>
      <vt:lpstr>Calibri</vt:lpstr>
      <vt:lpstr>Calibri Light</vt:lpstr>
      <vt:lpstr>Century Gothic</vt:lpstr>
      <vt:lpstr>Courier New</vt:lpstr>
      <vt:lpstr>Times New Roman</vt:lpstr>
      <vt:lpstr>Trebuchet MS</vt:lpstr>
      <vt:lpstr>Verdana</vt:lpstr>
      <vt:lpstr>Wingdings 3</vt:lpstr>
      <vt:lpstr>Facet</vt:lpstr>
      <vt:lpstr>Office Theme</vt:lpstr>
      <vt:lpstr>Ion</vt:lpstr>
      <vt:lpstr>PowerPoint Presentation</vt:lpstr>
      <vt:lpstr>PowerPoint Presentation</vt:lpstr>
      <vt:lpstr>FACTORS AFFECTING CRIME</vt:lpstr>
      <vt:lpstr>PowerPoint Presentation</vt:lpstr>
      <vt:lpstr>PowerPoint Presentation</vt:lpstr>
      <vt:lpstr>RESULT</vt:lpstr>
      <vt:lpstr>visualization</vt:lpstr>
      <vt:lpstr> Offenders relation to the rape victim?</vt:lpstr>
      <vt:lpstr>RESULT</vt:lpstr>
      <vt:lpstr>VISUALIZATION</vt:lpstr>
      <vt:lpstr>Juveniles family background, education and economic setup</vt:lpstr>
      <vt:lpstr>Which state has more crime against children and women?</vt:lpstr>
      <vt:lpstr>RESULT</vt:lpstr>
      <vt:lpstr>VISUALIZATION</vt:lpstr>
      <vt:lpstr>CRIMES ON CHILDREN</vt:lpstr>
      <vt:lpstr>VISUALIZATION </vt:lpstr>
      <vt:lpstr>CRIME ON WOMEN</vt:lpstr>
      <vt:lpstr>VISUALIZATION</vt:lpstr>
      <vt:lpstr>Age group wise murder victim</vt:lpstr>
      <vt:lpstr>PowerPoint Presentation</vt:lpstr>
      <vt:lpstr>PowerPoint Presentation</vt:lpstr>
      <vt:lpstr>RESULT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Net Gain</dc:creator>
  <cp:lastModifiedBy>Net Gain</cp:lastModifiedBy>
  <cp:revision>31</cp:revision>
  <dcterms:created xsi:type="dcterms:W3CDTF">2022-02-01T16:46:42Z</dcterms:created>
  <dcterms:modified xsi:type="dcterms:W3CDTF">2022-02-02T09:09:17Z</dcterms:modified>
</cp:coreProperties>
</file>