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60" r:id="rId4"/>
    <p:sldId id="258" r:id="rId5"/>
    <p:sldId id="261" r:id="rId6"/>
    <p:sldId id="262" r:id="rId7"/>
    <p:sldId id="267"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UTTWANI" userId="2545911fa353dfdc" providerId="LiveId" clId="{2C3E1777-727D-4220-8ECA-E2F79CC758AB}"/>
    <pc:docChg chg="modSld">
      <pc:chgData name="NEHA UTTWANI" userId="2545911fa353dfdc" providerId="LiveId" clId="{2C3E1777-727D-4220-8ECA-E2F79CC758AB}" dt="2021-02-14T18:30:13.610" v="88" actId="20577"/>
      <pc:docMkLst>
        <pc:docMk/>
      </pc:docMkLst>
      <pc:sldChg chg="modSp mod">
        <pc:chgData name="NEHA UTTWANI" userId="2545911fa353dfdc" providerId="LiveId" clId="{2C3E1777-727D-4220-8ECA-E2F79CC758AB}" dt="2021-02-14T18:30:13.610" v="88" actId="20577"/>
        <pc:sldMkLst>
          <pc:docMk/>
          <pc:sldMk cId="1431695748" sldId="265"/>
        </pc:sldMkLst>
        <pc:spChg chg="mod">
          <ac:chgData name="NEHA UTTWANI" userId="2545911fa353dfdc" providerId="LiveId" clId="{2C3E1777-727D-4220-8ECA-E2F79CC758AB}" dt="2021-02-14T18:30:13.610" v="88" actId="20577"/>
          <ac:spMkLst>
            <pc:docMk/>
            <pc:sldMk cId="1431695748" sldId="265"/>
            <ac:spMk id="3" creationId="{76FFD6C1-0D6B-473C-A79B-1A4C6890DC9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A0EE6-5618-4808-B183-9A3B8F48F924}" type="datetimeFigureOut">
              <a:rPr lang="en-IN" smtClean="0"/>
              <a:t>09-09-21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33219D-273B-4611-8B26-CBFFE6FFEC66}" type="slidenum">
              <a:rPr lang="en-IN" smtClean="0"/>
              <a:t>‹#›</a:t>
            </a:fld>
            <a:endParaRPr lang="en-IN"/>
          </a:p>
        </p:txBody>
      </p:sp>
    </p:spTree>
    <p:extLst>
      <p:ext uri="{BB962C8B-B14F-4D97-AF65-F5344CB8AC3E}">
        <p14:creationId xmlns:p14="http://schemas.microsoft.com/office/powerpoint/2010/main" val="23056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33219D-273B-4611-8B26-CBFFE6FFEC66}" type="slidenum">
              <a:rPr lang="en-IN" smtClean="0"/>
              <a:t>2</a:t>
            </a:fld>
            <a:endParaRPr lang="en-IN"/>
          </a:p>
        </p:txBody>
      </p:sp>
    </p:spTree>
    <p:extLst>
      <p:ext uri="{BB962C8B-B14F-4D97-AF65-F5344CB8AC3E}">
        <p14:creationId xmlns:p14="http://schemas.microsoft.com/office/powerpoint/2010/main" val="3919405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9/9/2021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9/9/2021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C16CD-B98E-4ADE-9FB8-D1330DE3FA31}"/>
              </a:ext>
            </a:extLst>
          </p:cNvPr>
          <p:cNvSpPr>
            <a:spLocks noGrp="1"/>
          </p:cNvSpPr>
          <p:nvPr>
            <p:ph type="ctrTitle"/>
          </p:nvPr>
        </p:nvSpPr>
        <p:spPr/>
        <p:txBody>
          <a:bodyPr/>
          <a:lstStyle/>
          <a:p>
            <a:r>
              <a:rPr lang="en-IN" dirty="0"/>
              <a:t>DR. TONGUE </a:t>
            </a:r>
          </a:p>
        </p:txBody>
      </p:sp>
      <p:sp>
        <p:nvSpPr>
          <p:cNvPr id="3" name="Subtitle 2">
            <a:extLst>
              <a:ext uri="{FF2B5EF4-FFF2-40B4-BE49-F238E27FC236}">
                <a16:creationId xmlns:a16="http://schemas.microsoft.com/office/drawing/2014/main" id="{39835F3F-B50A-4313-81B7-2F7929551211}"/>
              </a:ext>
            </a:extLst>
          </p:cNvPr>
          <p:cNvSpPr>
            <a:spLocks noGrp="1"/>
          </p:cNvSpPr>
          <p:nvPr>
            <p:ph type="subTitle" idx="1"/>
          </p:nvPr>
        </p:nvSpPr>
        <p:spPr>
          <a:xfrm>
            <a:off x="810000" y="5181600"/>
            <a:ext cx="10886699" cy="1771650"/>
          </a:xfrm>
        </p:spPr>
        <p:txBody>
          <a:bodyPr>
            <a:normAutofit/>
          </a:bodyPr>
          <a:lstStyle/>
          <a:p>
            <a:pPr algn="just"/>
            <a:r>
              <a:rPr lang="en-IN" dirty="0"/>
              <a:t>Harsh Shroff </a:t>
            </a:r>
          </a:p>
          <a:p>
            <a:pPr algn="just"/>
            <a:r>
              <a:rPr lang="en-IN" dirty="0"/>
              <a:t>Meet </a:t>
            </a:r>
            <a:r>
              <a:rPr lang="en-IN" dirty="0" err="1"/>
              <a:t>Velani</a:t>
            </a:r>
            <a:endParaRPr lang="en-IN" dirty="0"/>
          </a:p>
          <a:p>
            <a:pPr algn="r"/>
            <a:r>
              <a:rPr lang="en-IN" dirty="0" err="1"/>
              <a:t>Daivik</a:t>
            </a:r>
            <a:r>
              <a:rPr lang="en-IN" dirty="0"/>
              <a:t> </a:t>
            </a:r>
            <a:r>
              <a:rPr lang="en-IN" dirty="0" err="1"/>
              <a:t>Rajgor</a:t>
            </a:r>
            <a:endParaRPr lang="en-IN" dirty="0"/>
          </a:p>
          <a:p>
            <a:pPr algn="r"/>
            <a:r>
              <a:rPr lang="en-IN" dirty="0"/>
              <a:t>Neha </a:t>
            </a:r>
            <a:r>
              <a:rPr lang="en-IN" dirty="0" err="1"/>
              <a:t>Uttwani</a:t>
            </a:r>
            <a:r>
              <a:rPr lang="en-IN" dirty="0"/>
              <a:t> </a:t>
            </a:r>
          </a:p>
        </p:txBody>
      </p:sp>
    </p:spTree>
    <p:extLst>
      <p:ext uri="{BB962C8B-B14F-4D97-AF65-F5344CB8AC3E}">
        <p14:creationId xmlns:p14="http://schemas.microsoft.com/office/powerpoint/2010/main" val="226526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FCC0A-E91F-4D89-B310-AA7E39D732A8}"/>
              </a:ext>
            </a:extLst>
          </p:cNvPr>
          <p:cNvSpPr>
            <a:spLocks noGrp="1"/>
          </p:cNvSpPr>
          <p:nvPr>
            <p:ph type="title"/>
          </p:nvPr>
        </p:nvSpPr>
        <p:spPr/>
        <p:txBody>
          <a:bodyPr/>
          <a:lstStyle/>
          <a:p>
            <a:r>
              <a:rPr lang="en-IN" dirty="0"/>
              <a:t>Problem Statement	</a:t>
            </a:r>
          </a:p>
        </p:txBody>
      </p:sp>
      <p:sp>
        <p:nvSpPr>
          <p:cNvPr id="3" name="Content Placeholder 2">
            <a:extLst>
              <a:ext uri="{FF2B5EF4-FFF2-40B4-BE49-F238E27FC236}">
                <a16:creationId xmlns:a16="http://schemas.microsoft.com/office/drawing/2014/main" id="{282A33A9-1DD9-43B3-83AC-BB2E8391B7DC}"/>
              </a:ext>
            </a:extLst>
          </p:cNvPr>
          <p:cNvSpPr>
            <a:spLocks noGrp="1"/>
          </p:cNvSpPr>
          <p:nvPr>
            <p:ph idx="1"/>
          </p:nvPr>
        </p:nvSpPr>
        <p:spPr>
          <a:xfrm>
            <a:off x="818712" y="2381249"/>
            <a:ext cx="10554574" cy="3905251"/>
          </a:xfrm>
        </p:spPr>
        <p:txBody>
          <a:bodyPr>
            <a:noAutofit/>
          </a:bodyPr>
          <a:lstStyle/>
          <a:p>
            <a:pPr algn="just"/>
            <a:r>
              <a:rPr lang="en-US" sz="2200" dirty="0"/>
              <a:t> Tongue characteristics, such as tongue shape and color, can reflect the internal health status of the body (e.g., organs, qi, blood, cold, heat) and the severity or progression of the diseases. By observing tongue characteristics, TCM practitioners can differentiate clinical symptoms and choose proper treatments.</a:t>
            </a:r>
          </a:p>
          <a:p>
            <a:pPr algn="just"/>
            <a:r>
              <a:rPr lang="en-US" sz="2200" dirty="0"/>
              <a:t> However, traditional tongue diagnosis is based on practitioners’ subjective eye observation, which is often biased by personal experience, environmental lighting variations, and etc. Therefore, it is necessary to develop an objective and quantitative tongue diagnostic method that can aid practitioners’ diagnosis.</a:t>
            </a:r>
            <a:endParaRPr lang="en-IN" sz="2200" dirty="0"/>
          </a:p>
        </p:txBody>
      </p:sp>
    </p:spTree>
    <p:extLst>
      <p:ext uri="{BB962C8B-B14F-4D97-AF65-F5344CB8AC3E}">
        <p14:creationId xmlns:p14="http://schemas.microsoft.com/office/powerpoint/2010/main" val="189115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D9F6CB8-3AEF-4FD0-9147-17B0F187B41D}"/>
              </a:ext>
            </a:extLst>
          </p:cNvPr>
          <p:cNvSpPr>
            <a:spLocks noGrp="1"/>
          </p:cNvSpPr>
          <p:nvPr>
            <p:ph type="title"/>
          </p:nvPr>
        </p:nvSpPr>
        <p:spPr/>
        <p:txBody>
          <a:bodyPr/>
          <a:lstStyle/>
          <a:p>
            <a:r>
              <a:rPr lang="en-IN" dirty="0"/>
              <a:t>Proposed Solution</a:t>
            </a:r>
          </a:p>
        </p:txBody>
      </p:sp>
      <p:sp>
        <p:nvSpPr>
          <p:cNvPr id="9" name="Content Placeholder 8">
            <a:extLst>
              <a:ext uri="{FF2B5EF4-FFF2-40B4-BE49-F238E27FC236}">
                <a16:creationId xmlns:a16="http://schemas.microsoft.com/office/drawing/2014/main" id="{8F9395AB-3064-45B2-A741-0FABD5AB3172}"/>
              </a:ext>
            </a:extLst>
          </p:cNvPr>
          <p:cNvSpPr>
            <a:spLocks noGrp="1"/>
          </p:cNvSpPr>
          <p:nvPr>
            <p:ph sz="half" idx="1"/>
          </p:nvPr>
        </p:nvSpPr>
        <p:spPr>
          <a:xfrm>
            <a:off x="818712" y="2222287"/>
            <a:ext cx="5185873" cy="4188525"/>
          </a:xfrm>
        </p:spPr>
        <p:txBody>
          <a:bodyPr/>
          <a:lstStyle/>
          <a:p>
            <a:pPr algn="just"/>
            <a:r>
              <a:rPr lang="en-US" sz="2000" dirty="0"/>
              <a:t>The tongue tip reflects the pathological changes in the heart and lungs, while the bilateral sides of the tongue reflect that of the liver and gallbladders.</a:t>
            </a:r>
          </a:p>
          <a:p>
            <a:pPr algn="just"/>
            <a:r>
              <a:rPr lang="en-US" sz="2000" dirty="0"/>
              <a:t>The pathological changes in the spleen and stomach are mirrored by the center of tongue, while changes in the kidneys, intestines, and bladder section correspond to the tongue root.</a:t>
            </a:r>
            <a:endParaRPr lang="en-IN" sz="2000" dirty="0"/>
          </a:p>
          <a:p>
            <a:endParaRPr lang="en-IN" dirty="0"/>
          </a:p>
        </p:txBody>
      </p:sp>
      <p:pic>
        <p:nvPicPr>
          <p:cNvPr id="12" name="Content Placeholder 11">
            <a:extLst>
              <a:ext uri="{FF2B5EF4-FFF2-40B4-BE49-F238E27FC236}">
                <a16:creationId xmlns:a16="http://schemas.microsoft.com/office/drawing/2014/main" id="{B32ABF59-249E-4ACF-838E-A373E45DC734}"/>
              </a:ext>
            </a:extLst>
          </p:cNvPr>
          <p:cNvPicPr>
            <a:picLocks noGrp="1" noChangeAspect="1"/>
          </p:cNvPicPr>
          <p:nvPr>
            <p:ph sz="half" idx="2"/>
          </p:nvPr>
        </p:nvPicPr>
        <p:blipFill rotWithShape="1">
          <a:blip r:embed="rId2"/>
          <a:srcRect l="18305" t="-1033" r="17627" b="22946"/>
          <a:stretch/>
        </p:blipFill>
        <p:spPr>
          <a:xfrm>
            <a:off x="6981825" y="2505075"/>
            <a:ext cx="3619500" cy="33528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extLst>
      <p:ext uri="{BB962C8B-B14F-4D97-AF65-F5344CB8AC3E}">
        <p14:creationId xmlns:p14="http://schemas.microsoft.com/office/powerpoint/2010/main" val="2595415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9751DC-411B-436F-9779-8068954CFFAD}"/>
              </a:ext>
            </a:extLst>
          </p:cNvPr>
          <p:cNvSpPr>
            <a:spLocks noGrp="1"/>
          </p:cNvSpPr>
          <p:nvPr>
            <p:ph idx="4294967295"/>
          </p:nvPr>
        </p:nvSpPr>
        <p:spPr>
          <a:xfrm>
            <a:off x="371475" y="361950"/>
            <a:ext cx="11296649" cy="6219825"/>
          </a:xfrm>
        </p:spPr>
        <p:txBody>
          <a:bodyPr>
            <a:normAutofit/>
          </a:bodyPr>
          <a:lstStyle/>
          <a:p>
            <a:pPr algn="just"/>
            <a:r>
              <a:rPr lang="en-US" sz="2400" dirty="0"/>
              <a:t>In Traditional Chinese Medical (TCM) science, tongue images can be observed for medical diagnosis; however, the tongue diagnosis of TCM is influenced by the subjective factors of doctors, and the diagnosis results vary from person to person. </a:t>
            </a:r>
          </a:p>
          <a:p>
            <a:pPr algn="just"/>
            <a:r>
              <a:rPr lang="en-US" sz="2400" dirty="0"/>
              <a:t>Quantitative TCM tongue diagnosis can improve the accuracy of diagnosis and increase the application value.</a:t>
            </a:r>
          </a:p>
          <a:p>
            <a:pPr algn="just"/>
            <a:r>
              <a:rPr lang="en-US" sz="2400" dirty="0"/>
              <a:t> In this project, digital image processing and pattern recognition technologies are employed in mobile application to classify tongue images collected in different health states. </a:t>
            </a:r>
          </a:p>
          <a:p>
            <a:pPr algn="just"/>
            <a:r>
              <a:rPr lang="en-US" sz="2400" dirty="0"/>
              <a:t>This computerized tongue diagnosis can aid medical practitioners in capturing quantitative features to improve reliability and consistency of diagnosis.</a:t>
            </a:r>
            <a:endParaRPr lang="en-IN" sz="2400" dirty="0"/>
          </a:p>
        </p:txBody>
      </p:sp>
    </p:spTree>
    <p:extLst>
      <p:ext uri="{BB962C8B-B14F-4D97-AF65-F5344CB8AC3E}">
        <p14:creationId xmlns:p14="http://schemas.microsoft.com/office/powerpoint/2010/main" val="25620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1896-285A-466C-911C-629477770022}"/>
              </a:ext>
            </a:extLst>
          </p:cNvPr>
          <p:cNvSpPr>
            <a:spLocks noGrp="1"/>
          </p:cNvSpPr>
          <p:nvPr>
            <p:ph type="title"/>
          </p:nvPr>
        </p:nvSpPr>
        <p:spPr/>
        <p:txBody>
          <a:bodyPr/>
          <a:lstStyle/>
          <a:p>
            <a:r>
              <a:rPr lang="en-IN" dirty="0"/>
              <a:t>Technology Used</a:t>
            </a:r>
          </a:p>
        </p:txBody>
      </p:sp>
      <p:sp>
        <p:nvSpPr>
          <p:cNvPr id="3" name="Content Placeholder 2">
            <a:extLst>
              <a:ext uri="{FF2B5EF4-FFF2-40B4-BE49-F238E27FC236}">
                <a16:creationId xmlns:a16="http://schemas.microsoft.com/office/drawing/2014/main" id="{A592FA6E-063F-4FC5-8105-11F863774719}"/>
              </a:ext>
            </a:extLst>
          </p:cNvPr>
          <p:cNvSpPr>
            <a:spLocks noGrp="1"/>
          </p:cNvSpPr>
          <p:nvPr>
            <p:ph idx="1"/>
          </p:nvPr>
        </p:nvSpPr>
        <p:spPr/>
        <p:txBody>
          <a:bodyPr>
            <a:normAutofit/>
          </a:bodyPr>
          <a:lstStyle/>
          <a:p>
            <a:pPr algn="just"/>
            <a:r>
              <a:rPr lang="en-US" sz="2000" dirty="0"/>
              <a:t> The illustration of tongue image capturing with standard equipment.</a:t>
            </a:r>
          </a:p>
          <a:p>
            <a:pPr algn="just"/>
            <a:r>
              <a:rPr lang="en-US" sz="2000" dirty="0"/>
              <a:t>  Construction of the raw tongue image dataset and exemplar of tooth-marked and non-tooth-marked tongue.</a:t>
            </a:r>
          </a:p>
          <a:p>
            <a:pPr algn="just"/>
            <a:r>
              <a:rPr lang="en-US" sz="2000" dirty="0"/>
              <a:t> Construction of the tongue region image dataset and exemplar of tooth-marked and non-tooth-marked tongue. </a:t>
            </a:r>
          </a:p>
          <a:p>
            <a:pPr algn="just"/>
            <a:r>
              <a:rPr lang="en-US" sz="2000" dirty="0"/>
              <a:t> The training, testing, and validating of the convolutional neural network model. </a:t>
            </a:r>
          </a:p>
          <a:p>
            <a:pPr algn="just"/>
            <a:r>
              <a:rPr lang="en-US" sz="2000" dirty="0"/>
              <a:t> The testing of the models in a new dataset of tongue images captured by ordinary camera.</a:t>
            </a:r>
            <a:endParaRPr lang="en-IN" sz="2000" dirty="0"/>
          </a:p>
        </p:txBody>
      </p:sp>
    </p:spTree>
    <p:extLst>
      <p:ext uri="{BB962C8B-B14F-4D97-AF65-F5344CB8AC3E}">
        <p14:creationId xmlns:p14="http://schemas.microsoft.com/office/powerpoint/2010/main" val="184533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833B1-C1D8-4F83-BF2A-E163AFEF0C09}"/>
              </a:ext>
            </a:extLst>
          </p:cNvPr>
          <p:cNvSpPr>
            <a:spLocks noGrp="1"/>
          </p:cNvSpPr>
          <p:nvPr>
            <p:ph type="title"/>
          </p:nvPr>
        </p:nvSpPr>
        <p:spPr/>
        <p:txBody>
          <a:bodyPr/>
          <a:lstStyle/>
          <a:p>
            <a:r>
              <a:rPr lang="en-IN" dirty="0"/>
              <a:t>Detailed Block Diagram</a:t>
            </a:r>
          </a:p>
        </p:txBody>
      </p:sp>
      <p:pic>
        <p:nvPicPr>
          <p:cNvPr id="5" name="Content Placeholder 4">
            <a:extLst>
              <a:ext uri="{FF2B5EF4-FFF2-40B4-BE49-F238E27FC236}">
                <a16:creationId xmlns:a16="http://schemas.microsoft.com/office/drawing/2014/main" id="{ED29F6BE-74ED-483A-ABCF-7C874CFC04ED}"/>
              </a:ext>
            </a:extLst>
          </p:cNvPr>
          <p:cNvPicPr>
            <a:picLocks noGrp="1" noChangeAspect="1"/>
          </p:cNvPicPr>
          <p:nvPr>
            <p:ph idx="1"/>
          </p:nvPr>
        </p:nvPicPr>
        <p:blipFill>
          <a:blip r:embed="rId2"/>
          <a:stretch>
            <a:fillRect/>
          </a:stretch>
        </p:blipFill>
        <p:spPr>
          <a:xfrm>
            <a:off x="2686050" y="2095500"/>
            <a:ext cx="6848475" cy="43910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59738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BB251-31F2-459C-A4E3-14B99B6457E4}"/>
              </a:ext>
            </a:extLst>
          </p:cNvPr>
          <p:cNvSpPr>
            <a:spLocks noGrp="1"/>
          </p:cNvSpPr>
          <p:nvPr>
            <p:ph type="title"/>
          </p:nvPr>
        </p:nvSpPr>
        <p:spPr/>
        <p:txBody>
          <a:bodyPr/>
          <a:lstStyle/>
          <a:p>
            <a:r>
              <a:rPr lang="en-IN" dirty="0"/>
              <a:t>Model Performance</a:t>
            </a:r>
          </a:p>
        </p:txBody>
      </p:sp>
      <p:pic>
        <p:nvPicPr>
          <p:cNvPr id="5" name="Content Placeholder 4">
            <a:extLst>
              <a:ext uri="{FF2B5EF4-FFF2-40B4-BE49-F238E27FC236}">
                <a16:creationId xmlns:a16="http://schemas.microsoft.com/office/drawing/2014/main" id="{23F58043-DFBC-4876-8FF2-46313BAF3C16}"/>
              </a:ext>
            </a:extLst>
          </p:cNvPr>
          <p:cNvPicPr>
            <a:picLocks noGrp="1" noChangeAspect="1"/>
          </p:cNvPicPr>
          <p:nvPr>
            <p:ph idx="1"/>
          </p:nvPr>
        </p:nvPicPr>
        <p:blipFill>
          <a:blip r:embed="rId2"/>
          <a:stretch>
            <a:fillRect/>
          </a:stretch>
        </p:blipFill>
        <p:spPr>
          <a:xfrm>
            <a:off x="264190" y="2749298"/>
            <a:ext cx="11663620" cy="2968921"/>
          </a:xfrm>
        </p:spPr>
      </p:pic>
    </p:spTree>
    <p:extLst>
      <p:ext uri="{BB962C8B-B14F-4D97-AF65-F5344CB8AC3E}">
        <p14:creationId xmlns:p14="http://schemas.microsoft.com/office/powerpoint/2010/main" val="813056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7C10-6B95-4537-B7BB-E8BB8C9FC464}"/>
              </a:ext>
            </a:extLst>
          </p:cNvPr>
          <p:cNvSpPr>
            <a:spLocks noGrp="1"/>
          </p:cNvSpPr>
          <p:nvPr>
            <p:ph type="title"/>
          </p:nvPr>
        </p:nvSpPr>
        <p:spPr/>
        <p:txBody>
          <a:bodyPr/>
          <a:lstStyle/>
          <a:p>
            <a:r>
              <a:rPr lang="en-IN" dirty="0"/>
              <a:t>Target Market</a:t>
            </a:r>
          </a:p>
        </p:txBody>
      </p:sp>
      <p:sp>
        <p:nvSpPr>
          <p:cNvPr id="3" name="Content Placeholder 2">
            <a:extLst>
              <a:ext uri="{FF2B5EF4-FFF2-40B4-BE49-F238E27FC236}">
                <a16:creationId xmlns:a16="http://schemas.microsoft.com/office/drawing/2014/main" id="{0FC2FA44-41D5-49FF-926E-AF33E756586A}"/>
              </a:ext>
            </a:extLst>
          </p:cNvPr>
          <p:cNvSpPr>
            <a:spLocks noGrp="1"/>
          </p:cNvSpPr>
          <p:nvPr>
            <p:ph idx="1"/>
          </p:nvPr>
        </p:nvSpPr>
        <p:spPr/>
        <p:txBody>
          <a:bodyPr>
            <a:normAutofit/>
          </a:bodyPr>
          <a:lstStyle/>
          <a:p>
            <a:r>
              <a:rPr lang="en-IN" sz="2400" dirty="0"/>
              <a:t>Common Man</a:t>
            </a:r>
          </a:p>
          <a:p>
            <a:r>
              <a:rPr lang="en-IN" sz="2400" dirty="0"/>
              <a:t>Doctors in ENT Field(otolaryngologist)</a:t>
            </a:r>
          </a:p>
          <a:p>
            <a:pPr marL="0" indent="0">
              <a:buNone/>
            </a:pPr>
            <a:endParaRPr lang="en-IN" sz="2400" dirty="0"/>
          </a:p>
          <a:p>
            <a:endParaRPr lang="en-IN" sz="2400" dirty="0"/>
          </a:p>
        </p:txBody>
      </p:sp>
    </p:spTree>
    <p:extLst>
      <p:ext uri="{BB962C8B-B14F-4D97-AF65-F5344CB8AC3E}">
        <p14:creationId xmlns:p14="http://schemas.microsoft.com/office/powerpoint/2010/main" val="280377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A0AC-4BCB-4854-BDE7-D930AE34C78E}"/>
              </a:ext>
            </a:extLst>
          </p:cNvPr>
          <p:cNvSpPr>
            <a:spLocks noGrp="1"/>
          </p:cNvSpPr>
          <p:nvPr>
            <p:ph type="ctrTitle"/>
          </p:nvPr>
        </p:nvSpPr>
        <p:spPr>
          <a:xfrm>
            <a:off x="810001" y="1449148"/>
            <a:ext cx="10572000" cy="2579928"/>
          </a:xfrm>
        </p:spPr>
        <p:txBody>
          <a:bodyPr/>
          <a:lstStyle/>
          <a:p>
            <a:r>
              <a:rPr lang="en-IN" dirty="0"/>
              <a:t>THANK YOU!</a:t>
            </a:r>
          </a:p>
        </p:txBody>
      </p:sp>
      <p:sp>
        <p:nvSpPr>
          <p:cNvPr id="3" name="Subtitle 2">
            <a:extLst>
              <a:ext uri="{FF2B5EF4-FFF2-40B4-BE49-F238E27FC236}">
                <a16:creationId xmlns:a16="http://schemas.microsoft.com/office/drawing/2014/main" id="{DDC58FB0-549C-4088-89BF-13A07CD5BF4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49222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152</TotalTime>
  <Words>393</Words>
  <Application>Microsoft Office PowerPoint</Application>
  <PresentationFormat>Widescreen</PresentationFormat>
  <Paragraphs>28</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Century Gothic</vt:lpstr>
      <vt:lpstr>Wingdings 2</vt:lpstr>
      <vt:lpstr>Quotable</vt:lpstr>
      <vt:lpstr>DR. TONGUE </vt:lpstr>
      <vt:lpstr>Problem Statement </vt:lpstr>
      <vt:lpstr>Proposed Solution</vt:lpstr>
      <vt:lpstr>PowerPoint Presentation</vt:lpstr>
      <vt:lpstr>Technology Used</vt:lpstr>
      <vt:lpstr>Detailed Block Diagram</vt:lpstr>
      <vt:lpstr>Model Performance</vt:lpstr>
      <vt:lpstr>Target Market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TONGUE </dc:title>
  <dc:creator>NEHA UTTWANI</dc:creator>
  <cp:lastModifiedBy>Harsh Shroff</cp:lastModifiedBy>
  <cp:revision>6</cp:revision>
  <dcterms:created xsi:type="dcterms:W3CDTF">2021-01-20T18:48:16Z</dcterms:created>
  <dcterms:modified xsi:type="dcterms:W3CDTF">2021-09-09T05:02:52Z</dcterms:modified>
</cp:coreProperties>
</file>