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8288000" cy="10287000"/>
  <p:notesSz cx="6858000" cy="9144000"/>
  <p:embeddedFontLst>
    <p:embeddedFont>
      <p:font typeface="Montserrat Heavy" panose="020B0604020202020204" charset="0"/>
      <p:regular r:id="rId17"/>
    </p:embeddedFont>
    <p:embeddedFont>
      <p:font typeface="Montserrat Semi-Bold" panose="020B0604020202020204" charset="0"/>
      <p:regular r:id="rId18"/>
    </p:embeddedFont>
    <p:embeddedFont>
      <p:font typeface="Open Sauce Italics" panose="020B0604020202020204" charset="0"/>
      <p:regular r:id="rId19"/>
    </p:embeddedFont>
    <p:embeddedFont>
      <p:font typeface="Raleway Bold Italics" panose="020B0604020202020204" charset="0"/>
      <p:regular r:id="rId20"/>
    </p:embeddedFont>
    <p:embeddedFont>
      <p:font typeface="Raleway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31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756814" y="-403607"/>
            <a:ext cx="6531186" cy="11641778"/>
            <a:chOff x="0" y="0"/>
            <a:chExt cx="1720148" cy="3066147"/>
          </a:xfrm>
        </p:grpSpPr>
        <p:sp>
          <p:nvSpPr>
            <p:cNvPr id="3" name="Freeform 3"/>
            <p:cNvSpPr/>
            <p:nvPr/>
          </p:nvSpPr>
          <p:spPr>
            <a:xfrm>
              <a:off x="0" y="0"/>
              <a:ext cx="1720148" cy="3066147"/>
            </a:xfrm>
            <a:custGeom>
              <a:avLst/>
              <a:gdLst/>
              <a:ahLst/>
              <a:cxnLst/>
              <a:rect l="l" t="t" r="r" b="b"/>
              <a:pathLst>
                <a:path w="1720148" h="3066147">
                  <a:moveTo>
                    <a:pt x="0" y="0"/>
                  </a:moveTo>
                  <a:lnTo>
                    <a:pt x="1720148" y="0"/>
                  </a:lnTo>
                  <a:lnTo>
                    <a:pt x="1720148" y="3066147"/>
                  </a:lnTo>
                  <a:lnTo>
                    <a:pt x="0" y="3066147"/>
                  </a:lnTo>
                  <a:close/>
                </a:path>
              </a:pathLst>
            </a:custGeom>
            <a:gradFill rotWithShape="1">
              <a:gsLst>
                <a:gs pos="0">
                  <a:srgbClr val="000000">
                    <a:alpha val="0"/>
                  </a:srgbClr>
                </a:gs>
                <a:gs pos="100000">
                  <a:srgbClr val="000000">
                    <a:alpha val="100000"/>
                  </a:srgbClr>
                </a:gs>
              </a:gsLst>
              <a:lin ang="0"/>
            </a:gradFill>
          </p:spPr>
        </p:sp>
        <p:sp>
          <p:nvSpPr>
            <p:cNvPr id="4" name="TextBox 4"/>
            <p:cNvSpPr txBox="1"/>
            <p:nvPr/>
          </p:nvSpPr>
          <p:spPr>
            <a:xfrm>
              <a:off x="0" y="-38100"/>
              <a:ext cx="1720148" cy="3104247"/>
            </a:xfrm>
            <a:prstGeom prst="rect">
              <a:avLst/>
            </a:prstGeom>
          </p:spPr>
          <p:txBody>
            <a:bodyPr lIns="50800" tIns="50800" rIns="50800" bIns="50800" rtlCol="0" anchor="ctr"/>
            <a:lstStyle/>
            <a:p>
              <a:pPr algn="ctr">
                <a:lnSpc>
                  <a:spcPts val="2083"/>
                </a:lnSpc>
              </a:pPr>
              <a:endParaRPr/>
            </a:p>
          </p:txBody>
        </p:sp>
      </p:grpSp>
      <p:sp>
        <p:nvSpPr>
          <p:cNvPr id="5" name="Freeform 5"/>
          <p:cNvSpPr/>
          <p:nvPr/>
        </p:nvSpPr>
        <p:spPr>
          <a:xfrm rot="674092">
            <a:off x="-3513169" y="8339629"/>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6" name="Freeform 6"/>
          <p:cNvSpPr/>
          <p:nvPr/>
        </p:nvSpPr>
        <p:spPr>
          <a:xfrm rot="828919" flipH="1" flipV="1">
            <a:off x="1076036" y="-4819412"/>
            <a:ext cx="19149891" cy="6989710"/>
          </a:xfrm>
          <a:custGeom>
            <a:avLst/>
            <a:gdLst/>
            <a:ahLst/>
            <a:cxnLst/>
            <a:rect l="l" t="t" r="r" b="b"/>
            <a:pathLst>
              <a:path w="19149891" h="6989710">
                <a:moveTo>
                  <a:pt x="19149891" y="6989710"/>
                </a:moveTo>
                <a:lnTo>
                  <a:pt x="0" y="6989710"/>
                </a:lnTo>
                <a:lnTo>
                  <a:pt x="0" y="0"/>
                </a:lnTo>
                <a:lnTo>
                  <a:pt x="19149891" y="0"/>
                </a:lnTo>
                <a:lnTo>
                  <a:pt x="19149891" y="6989710"/>
                </a:lnTo>
                <a:close/>
              </a:path>
            </a:pathLst>
          </a:custGeom>
          <a:blipFill>
            <a:blip r:embed="rId2">
              <a:alphaModFix amt="43000"/>
            </a:blip>
            <a:stretch>
              <a:fillRect/>
            </a:stretch>
          </a:blipFill>
        </p:spPr>
      </p:sp>
      <p:sp>
        <p:nvSpPr>
          <p:cNvPr id="7" name="TextBox 7"/>
          <p:cNvSpPr txBox="1"/>
          <p:nvPr/>
        </p:nvSpPr>
        <p:spPr>
          <a:xfrm>
            <a:off x="1028700" y="1400225"/>
            <a:ext cx="12822835" cy="2646630"/>
          </a:xfrm>
          <a:prstGeom prst="rect">
            <a:avLst/>
          </a:prstGeom>
        </p:spPr>
        <p:txBody>
          <a:bodyPr lIns="0" tIns="0" rIns="0" bIns="0" rtlCol="0" anchor="t">
            <a:spAutoFit/>
          </a:bodyPr>
          <a:lstStyle/>
          <a:p>
            <a:pPr algn="l">
              <a:lnSpc>
                <a:spcPts val="10362"/>
              </a:lnSpc>
            </a:pPr>
            <a:r>
              <a:rPr lang="en-US" sz="9252" b="1" dirty="0">
                <a:solidFill>
                  <a:srgbClr val="FFFFFF"/>
                </a:solidFill>
                <a:latin typeface="Montserrat Semi-Bold"/>
                <a:ea typeface="Montserrat Semi-Bold"/>
                <a:cs typeface="Montserrat Semi-Bold"/>
                <a:sym typeface="Montserrat Semi-Bold"/>
              </a:rPr>
              <a:t>Revolutionizing Oral Cancer Detection</a:t>
            </a:r>
          </a:p>
        </p:txBody>
      </p:sp>
      <p:sp>
        <p:nvSpPr>
          <p:cNvPr id="8" name="TextBox 8"/>
          <p:cNvSpPr txBox="1"/>
          <p:nvPr/>
        </p:nvSpPr>
        <p:spPr>
          <a:xfrm>
            <a:off x="1055905" y="4946566"/>
            <a:ext cx="16203395" cy="1303840"/>
          </a:xfrm>
          <a:prstGeom prst="rect">
            <a:avLst/>
          </a:prstGeom>
        </p:spPr>
        <p:txBody>
          <a:bodyPr lIns="0" tIns="0" rIns="0" bIns="0" rtlCol="0" anchor="t">
            <a:spAutoFit/>
          </a:bodyPr>
          <a:lstStyle/>
          <a:p>
            <a:pPr algn="l">
              <a:lnSpc>
                <a:spcPts val="3400"/>
              </a:lnSpc>
            </a:pPr>
            <a:r>
              <a:rPr lang="en-US" sz="3579" b="1" dirty="0">
                <a:solidFill>
                  <a:srgbClr val="36E9FD"/>
                </a:solidFill>
                <a:latin typeface="Montserrat Heavy"/>
                <a:ea typeface="Montserrat Heavy"/>
                <a:cs typeface="Montserrat Heavy"/>
                <a:sym typeface="Montserrat Heavy"/>
              </a:rPr>
              <a:t>Exploring the impact of CNN and Transfer Learning on oral cancer detection.</a:t>
            </a:r>
          </a:p>
          <a:p>
            <a:pPr algn="l">
              <a:lnSpc>
                <a:spcPts val="3400"/>
              </a:lnSpc>
            </a:pPr>
            <a:endParaRPr lang="en-US" sz="3579" b="1" dirty="0">
              <a:solidFill>
                <a:srgbClr val="36E9FD"/>
              </a:solidFill>
              <a:latin typeface="Montserrat Heavy"/>
              <a:ea typeface="Montserrat Heavy"/>
              <a:cs typeface="Montserrat Heavy"/>
              <a:sym typeface="Montserrat Heavy"/>
            </a:endParaRPr>
          </a:p>
        </p:txBody>
      </p:sp>
      <p:sp>
        <p:nvSpPr>
          <p:cNvPr id="9" name="TextBox 9"/>
          <p:cNvSpPr txBox="1"/>
          <p:nvPr/>
        </p:nvSpPr>
        <p:spPr>
          <a:xfrm>
            <a:off x="1055905" y="6498189"/>
            <a:ext cx="7288173" cy="3788811"/>
          </a:xfrm>
          <a:prstGeom prst="rect">
            <a:avLst/>
          </a:prstGeom>
        </p:spPr>
        <p:txBody>
          <a:bodyPr lIns="0" tIns="0" rIns="0" bIns="0" rtlCol="0" anchor="t">
            <a:spAutoFit/>
          </a:bodyPr>
          <a:lstStyle/>
          <a:p>
            <a:pPr algn="l">
              <a:lnSpc>
                <a:spcPts val="4317"/>
              </a:lnSpc>
            </a:pPr>
            <a:r>
              <a:rPr lang="en-US" sz="3084" b="1" dirty="0">
                <a:solidFill>
                  <a:srgbClr val="FFFFFF"/>
                </a:solidFill>
                <a:latin typeface="Montserrat Semi-Bold"/>
                <a:ea typeface="Montserrat Semi-Bold"/>
                <a:cs typeface="Montserrat Semi-Bold"/>
                <a:sym typeface="Montserrat Semi-Bold"/>
              </a:rPr>
              <a:t>Made By:-</a:t>
            </a:r>
          </a:p>
          <a:p>
            <a:pPr algn="l">
              <a:lnSpc>
                <a:spcPts val="4317"/>
              </a:lnSpc>
            </a:pPr>
            <a:r>
              <a:rPr lang="en-US" sz="3084" b="1" dirty="0">
                <a:solidFill>
                  <a:srgbClr val="FFFFFF"/>
                </a:solidFill>
                <a:latin typeface="Montserrat Semi-Bold"/>
                <a:ea typeface="Montserrat Semi-Bold"/>
                <a:cs typeface="Montserrat Semi-Bold"/>
                <a:sym typeface="Montserrat Semi-Bold"/>
              </a:rPr>
              <a:t>      Harsh Singh (22BAI1372)</a:t>
            </a:r>
          </a:p>
          <a:p>
            <a:pPr algn="l">
              <a:lnSpc>
                <a:spcPts val="4317"/>
              </a:lnSpc>
            </a:pPr>
            <a:r>
              <a:rPr lang="en-US" sz="3084" b="1" dirty="0">
                <a:solidFill>
                  <a:srgbClr val="FFFFFF"/>
                </a:solidFill>
                <a:latin typeface="Montserrat Semi-Bold"/>
                <a:ea typeface="Montserrat Semi-Bold"/>
                <a:cs typeface="Montserrat Semi-Bold"/>
                <a:sym typeface="Montserrat Semi-Bold"/>
              </a:rPr>
              <a:t>      Garvit Agarwal (22BAI1288)</a:t>
            </a:r>
          </a:p>
          <a:p>
            <a:pPr algn="ctr">
              <a:lnSpc>
                <a:spcPts val="4317"/>
              </a:lnSpc>
            </a:pPr>
            <a:r>
              <a:rPr lang="en-US" sz="3084" b="1" dirty="0">
                <a:solidFill>
                  <a:srgbClr val="FFFFFF"/>
                </a:solidFill>
                <a:latin typeface="Montserrat Semi-Bold"/>
                <a:ea typeface="Montserrat Semi-Bold"/>
                <a:cs typeface="Montserrat Semi-Bold"/>
                <a:sym typeface="Montserrat Semi-Bold"/>
              </a:rPr>
              <a:t>Course:- BCSE332L – Deep Learning </a:t>
            </a:r>
          </a:p>
          <a:p>
            <a:pPr algn="l">
              <a:lnSpc>
                <a:spcPts val="4317"/>
              </a:lnSpc>
            </a:pPr>
            <a:r>
              <a:rPr lang="en-US" sz="3084" b="1" dirty="0">
                <a:solidFill>
                  <a:srgbClr val="FFFFFF"/>
                </a:solidFill>
                <a:latin typeface="Montserrat Semi-Bold"/>
                <a:ea typeface="Montserrat Semi-Bold"/>
                <a:cs typeface="Montserrat Semi-Bold"/>
                <a:sym typeface="Montserrat Semi-Bold"/>
              </a:rPr>
              <a:t>Slot:- F2 + TF2</a:t>
            </a:r>
          </a:p>
          <a:p>
            <a:pPr algn="l">
              <a:lnSpc>
                <a:spcPts val="4317"/>
              </a:lnSpc>
            </a:pPr>
            <a:r>
              <a:rPr lang="en-US" sz="3084" b="1" dirty="0">
                <a:solidFill>
                  <a:srgbClr val="FFFFFF"/>
                </a:solidFill>
                <a:latin typeface="Montserrat Semi-Bold"/>
                <a:ea typeface="Montserrat Semi-Bold"/>
                <a:cs typeface="Montserrat Semi-Bold"/>
                <a:sym typeface="Montserrat Semi-Bold"/>
              </a:rPr>
              <a:t>Faculty:- Rajalakshmi R</a:t>
            </a:r>
          </a:p>
          <a:p>
            <a:pPr algn="ctr">
              <a:lnSpc>
                <a:spcPts val="4317"/>
              </a:lnSpc>
              <a:spcBef>
                <a:spcPct val="0"/>
              </a:spcBef>
            </a:pPr>
            <a:endParaRPr lang="en-US" sz="3084" b="1" dirty="0">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Freeform 4"/>
          <p:cNvSpPr/>
          <p:nvPr/>
        </p:nvSpPr>
        <p:spPr>
          <a:xfrm>
            <a:off x="4734895" y="5707524"/>
            <a:ext cx="9691605" cy="4191619"/>
          </a:xfrm>
          <a:custGeom>
            <a:avLst/>
            <a:gdLst/>
            <a:ahLst/>
            <a:cxnLst/>
            <a:rect l="l" t="t" r="r" b="b"/>
            <a:pathLst>
              <a:path w="9691605" h="4191619">
                <a:moveTo>
                  <a:pt x="0" y="0"/>
                </a:moveTo>
                <a:lnTo>
                  <a:pt x="9691605" y="0"/>
                </a:lnTo>
                <a:lnTo>
                  <a:pt x="9691605" y="4191619"/>
                </a:lnTo>
                <a:lnTo>
                  <a:pt x="0" y="4191619"/>
                </a:lnTo>
                <a:lnTo>
                  <a:pt x="0" y="0"/>
                </a:lnTo>
                <a:close/>
              </a:path>
            </a:pathLst>
          </a:custGeom>
          <a:blipFill>
            <a:blip r:embed="rId3"/>
            <a:stretch>
              <a:fillRect/>
            </a:stretch>
          </a:blipFill>
        </p:spPr>
      </p:sp>
      <p:sp>
        <p:nvSpPr>
          <p:cNvPr id="5" name="TextBox 5"/>
          <p:cNvSpPr txBox="1"/>
          <p:nvPr/>
        </p:nvSpPr>
        <p:spPr>
          <a:xfrm>
            <a:off x="1028700" y="772141"/>
            <a:ext cx="16449491" cy="1489935"/>
          </a:xfrm>
          <a:prstGeom prst="rect">
            <a:avLst/>
          </a:prstGeom>
        </p:spPr>
        <p:txBody>
          <a:bodyPr lIns="0" tIns="0" rIns="0" bIns="0" rtlCol="0" anchor="t">
            <a:spAutoFit/>
          </a:bodyPr>
          <a:lstStyle/>
          <a:p>
            <a:pPr algn="l">
              <a:lnSpc>
                <a:spcPts val="5685"/>
              </a:lnSpc>
            </a:pPr>
            <a:r>
              <a:rPr lang="en-US" sz="5984" b="1">
                <a:solidFill>
                  <a:srgbClr val="FFFFFF"/>
                </a:solidFill>
                <a:latin typeface="Montserrat Semi-Bold"/>
                <a:ea typeface="Montserrat Semi-Bold"/>
                <a:cs typeface="Montserrat Semi-Bold"/>
                <a:sym typeface="Montserrat Semi-Bold"/>
              </a:rPr>
              <a:t>ResNet: Revolutionizing Deep Learning with Residual Networks</a:t>
            </a:r>
          </a:p>
        </p:txBody>
      </p:sp>
      <p:sp>
        <p:nvSpPr>
          <p:cNvPr id="6" name="TextBox 6"/>
          <p:cNvSpPr txBox="1"/>
          <p:nvPr/>
        </p:nvSpPr>
        <p:spPr>
          <a:xfrm>
            <a:off x="1028700" y="2410809"/>
            <a:ext cx="16449491" cy="2922429"/>
          </a:xfrm>
          <a:prstGeom prst="rect">
            <a:avLst/>
          </a:prstGeom>
        </p:spPr>
        <p:txBody>
          <a:bodyPr lIns="0" tIns="0" rIns="0" bIns="0" rtlCol="0" anchor="t">
            <a:spAutoFit/>
          </a:bodyPr>
          <a:lstStyle/>
          <a:p>
            <a:pPr algn="l">
              <a:lnSpc>
                <a:spcPts val="3840"/>
              </a:lnSpc>
            </a:pPr>
            <a:r>
              <a:rPr lang="en-US" sz="2977" i="1" dirty="0" err="1">
                <a:solidFill>
                  <a:srgbClr val="FFFFFF"/>
                </a:solidFill>
                <a:latin typeface="Raleway Italics"/>
                <a:ea typeface="Raleway Italics"/>
                <a:cs typeface="Raleway Italics"/>
                <a:sym typeface="Raleway Italics"/>
              </a:rPr>
              <a:t>ResNet</a:t>
            </a:r>
            <a:r>
              <a:rPr lang="en-US" sz="2977" i="1" dirty="0">
                <a:solidFill>
                  <a:srgbClr val="FFFFFF"/>
                </a:solidFill>
                <a:latin typeface="Raleway Italics"/>
                <a:ea typeface="Raleway Italics"/>
                <a:cs typeface="Raleway Italics"/>
                <a:sym typeface="Raleway Italics"/>
              </a:rPr>
              <a:t> has revolutionized various fields, including image classification, object detection, and medical image analysis, due to its ability to capture deep hierarchical features and improve accuracy significantly. It is also widely used in transfer learning tasks, where pre-trained </a:t>
            </a:r>
            <a:r>
              <a:rPr lang="en-US" sz="2977" i="1" dirty="0" err="1">
                <a:solidFill>
                  <a:srgbClr val="FFFFFF"/>
                </a:solidFill>
                <a:latin typeface="Raleway Italics"/>
                <a:ea typeface="Raleway Italics"/>
                <a:cs typeface="Raleway Italics"/>
                <a:sym typeface="Raleway Italics"/>
              </a:rPr>
              <a:t>ResNet</a:t>
            </a:r>
            <a:r>
              <a:rPr lang="en-US" sz="2977" i="1" dirty="0">
                <a:solidFill>
                  <a:srgbClr val="FFFFFF"/>
                </a:solidFill>
                <a:latin typeface="Raleway Italics"/>
                <a:ea typeface="Raleway Italics"/>
                <a:cs typeface="Raleway Italics"/>
                <a:sym typeface="Raleway Italics"/>
              </a:rPr>
              <a:t> models can be fine-tuned on specific datasets, like those used for medical diagnosis, including oral cancer detection. This makes </a:t>
            </a:r>
            <a:r>
              <a:rPr lang="en-US" sz="2977" i="1" dirty="0" err="1">
                <a:solidFill>
                  <a:srgbClr val="FFFFFF"/>
                </a:solidFill>
                <a:latin typeface="Raleway Italics"/>
                <a:ea typeface="Raleway Italics"/>
                <a:cs typeface="Raleway Italics"/>
                <a:sym typeface="Raleway Italics"/>
              </a:rPr>
              <a:t>ResNet</a:t>
            </a:r>
            <a:r>
              <a:rPr lang="en-US" sz="2977" i="1" dirty="0">
                <a:solidFill>
                  <a:srgbClr val="FFFFFF"/>
                </a:solidFill>
                <a:latin typeface="Raleway Italics"/>
                <a:ea typeface="Raleway Italics"/>
                <a:cs typeface="Raleway Italics"/>
                <a:sym typeface="Raleway Italics"/>
              </a:rPr>
              <a:t> a powerful tool for developing robust, efficient, and accurate AI-driven diagnostic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42831">
            <a:off x="-183072" y="9034920"/>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438710" flipV="1">
            <a:off x="-4529841" y="-5573153"/>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704538" y="2252662"/>
            <a:ext cx="10972800" cy="7386638"/>
          </a:xfrm>
          <a:prstGeom prst="rect">
            <a:avLst/>
          </a:prstGeom>
        </p:spPr>
        <p:txBody>
          <a:bodyPr wrap="square" lIns="0" tIns="0" rIns="0" bIns="0" rtlCol="0" anchor="t">
            <a:spAutoFit/>
          </a:bodyPr>
          <a:lstStyle/>
          <a:p>
            <a:r>
              <a:rPr lang="en-US" sz="3000" b="1" dirty="0">
                <a:solidFill>
                  <a:schemeClr val="bg1"/>
                </a:solidFill>
              </a:rPr>
              <a:t>Data augmentation</a:t>
            </a:r>
            <a:r>
              <a:rPr lang="en-US" sz="3000" dirty="0">
                <a:solidFill>
                  <a:schemeClr val="bg1"/>
                </a:solidFill>
              </a:rPr>
              <a:t> in oral cancer detection helps expand the dataset by applying various transformations to the existing images, improving model performance and generalization. Common techniques include:</a:t>
            </a:r>
          </a:p>
          <a:p>
            <a:pPr>
              <a:buFont typeface="+mj-lt"/>
              <a:buAutoNum type="arabicPeriod"/>
            </a:pPr>
            <a:r>
              <a:rPr lang="en-US" sz="3000" b="1" dirty="0">
                <a:solidFill>
                  <a:schemeClr val="bg1"/>
                </a:solidFill>
              </a:rPr>
              <a:t>Flipping</a:t>
            </a:r>
            <a:r>
              <a:rPr lang="en-US" sz="3000" dirty="0">
                <a:solidFill>
                  <a:schemeClr val="bg1"/>
                </a:solidFill>
              </a:rPr>
              <a:t>: Horizontal/vertical flip to vary orientations.</a:t>
            </a:r>
          </a:p>
          <a:p>
            <a:pPr>
              <a:buFont typeface="+mj-lt"/>
              <a:buAutoNum type="arabicPeriod"/>
            </a:pPr>
            <a:r>
              <a:rPr lang="en-US" sz="3000" b="1" dirty="0">
                <a:solidFill>
                  <a:schemeClr val="bg1"/>
                </a:solidFill>
              </a:rPr>
              <a:t>Rotation</a:t>
            </a:r>
            <a:r>
              <a:rPr lang="en-US" sz="3000" dirty="0">
                <a:solidFill>
                  <a:schemeClr val="bg1"/>
                </a:solidFill>
              </a:rPr>
              <a:t>: Rotating images by small angles.</a:t>
            </a:r>
          </a:p>
          <a:p>
            <a:pPr>
              <a:buFont typeface="+mj-lt"/>
              <a:buAutoNum type="arabicPeriod"/>
            </a:pPr>
            <a:r>
              <a:rPr lang="en-US" sz="3000" b="1" dirty="0">
                <a:solidFill>
                  <a:schemeClr val="bg1"/>
                </a:solidFill>
              </a:rPr>
              <a:t>Scaling (Zooming)</a:t>
            </a:r>
            <a:r>
              <a:rPr lang="en-US" sz="3000" dirty="0">
                <a:solidFill>
                  <a:schemeClr val="bg1"/>
                </a:solidFill>
              </a:rPr>
              <a:t>: Zooming in or out to alter image focus.</a:t>
            </a:r>
          </a:p>
          <a:p>
            <a:pPr>
              <a:buFont typeface="+mj-lt"/>
              <a:buAutoNum type="arabicPeriod"/>
            </a:pPr>
            <a:r>
              <a:rPr lang="en-US" sz="3000" b="1" dirty="0">
                <a:solidFill>
                  <a:schemeClr val="bg1"/>
                </a:solidFill>
              </a:rPr>
              <a:t>Translation (Shifting)</a:t>
            </a:r>
            <a:r>
              <a:rPr lang="en-US" sz="3000" dirty="0">
                <a:solidFill>
                  <a:schemeClr val="bg1"/>
                </a:solidFill>
              </a:rPr>
              <a:t>: Shifting images in different directions.</a:t>
            </a:r>
          </a:p>
          <a:p>
            <a:pPr>
              <a:buFont typeface="+mj-lt"/>
              <a:buAutoNum type="arabicPeriod"/>
            </a:pPr>
            <a:r>
              <a:rPr lang="en-US" sz="3000" b="1" dirty="0">
                <a:solidFill>
                  <a:schemeClr val="bg1"/>
                </a:solidFill>
              </a:rPr>
              <a:t>Brightness/Contrast Adjustment</a:t>
            </a:r>
            <a:r>
              <a:rPr lang="en-US" sz="3000" dirty="0">
                <a:solidFill>
                  <a:schemeClr val="bg1"/>
                </a:solidFill>
              </a:rPr>
              <a:t>: Modifying lighting conditions.</a:t>
            </a:r>
          </a:p>
          <a:p>
            <a:pPr>
              <a:buFont typeface="+mj-lt"/>
              <a:buAutoNum type="arabicPeriod"/>
            </a:pPr>
            <a:r>
              <a:rPr lang="en-US" sz="3000" b="1" dirty="0">
                <a:solidFill>
                  <a:schemeClr val="bg1"/>
                </a:solidFill>
              </a:rPr>
              <a:t>Gaussian Noise</a:t>
            </a:r>
            <a:r>
              <a:rPr lang="en-US" sz="3000" dirty="0">
                <a:solidFill>
                  <a:schemeClr val="bg1"/>
                </a:solidFill>
              </a:rPr>
              <a:t>: Adding pixel-level noise to simulate image imperfections.</a:t>
            </a:r>
          </a:p>
          <a:p>
            <a:pPr>
              <a:buFont typeface="+mj-lt"/>
              <a:buAutoNum type="arabicPeriod"/>
            </a:pPr>
            <a:r>
              <a:rPr lang="en-US" sz="3000" b="1" dirty="0">
                <a:solidFill>
                  <a:schemeClr val="bg1"/>
                </a:solidFill>
              </a:rPr>
              <a:t>Shearing</a:t>
            </a:r>
            <a:r>
              <a:rPr lang="en-US" sz="3000" dirty="0">
                <a:solidFill>
                  <a:schemeClr val="bg1"/>
                </a:solidFill>
              </a:rPr>
              <a:t>: Skewing the image for diversity.</a:t>
            </a:r>
          </a:p>
          <a:p>
            <a:pPr>
              <a:buFont typeface="+mj-lt"/>
              <a:buAutoNum type="arabicPeriod"/>
            </a:pPr>
            <a:r>
              <a:rPr lang="en-US" sz="3000" b="1" dirty="0">
                <a:solidFill>
                  <a:schemeClr val="bg1"/>
                </a:solidFill>
              </a:rPr>
              <a:t>Elastic Deformation</a:t>
            </a:r>
            <a:r>
              <a:rPr lang="en-US" sz="3000" dirty="0">
                <a:solidFill>
                  <a:schemeClr val="bg1"/>
                </a:solidFill>
              </a:rPr>
              <a:t>: Subtle distortions mimicking tissue movement.</a:t>
            </a:r>
          </a:p>
          <a:p>
            <a:pPr>
              <a:buFont typeface="+mj-lt"/>
              <a:buAutoNum type="arabicPeriod"/>
            </a:pPr>
            <a:r>
              <a:rPr lang="en-US" sz="3000" b="1" dirty="0">
                <a:solidFill>
                  <a:schemeClr val="bg1"/>
                </a:solidFill>
              </a:rPr>
              <a:t>Cutout/Occlusion</a:t>
            </a:r>
            <a:r>
              <a:rPr lang="en-US" sz="3000" dirty="0">
                <a:solidFill>
                  <a:schemeClr val="bg1"/>
                </a:solidFill>
              </a:rPr>
              <a:t>: Masking parts of the image to challenge the model.</a:t>
            </a:r>
          </a:p>
          <a:p>
            <a:r>
              <a:rPr lang="en-US" sz="3000" dirty="0">
                <a:solidFill>
                  <a:schemeClr val="bg1"/>
                </a:solidFill>
              </a:rPr>
              <a:t>These techniques help prevent overfitting, increase dataset diversity, and improve the accuracy of detecting oral cancer.</a:t>
            </a:r>
          </a:p>
        </p:txBody>
      </p:sp>
      <p:sp>
        <p:nvSpPr>
          <p:cNvPr id="5" name="TextBox 5"/>
          <p:cNvSpPr txBox="1"/>
          <p:nvPr/>
        </p:nvSpPr>
        <p:spPr>
          <a:xfrm>
            <a:off x="685800" y="647700"/>
            <a:ext cx="13986096" cy="933204"/>
          </a:xfrm>
          <a:prstGeom prst="rect">
            <a:avLst/>
          </a:prstGeom>
        </p:spPr>
        <p:txBody>
          <a:bodyPr lIns="0" tIns="0" rIns="0" bIns="0" rtlCol="0" anchor="t">
            <a:spAutoFit/>
          </a:bodyPr>
          <a:lstStyle/>
          <a:p>
            <a:pPr>
              <a:lnSpc>
                <a:spcPts val="7217"/>
              </a:lnSpc>
            </a:pPr>
            <a:r>
              <a:rPr lang="en-US" sz="7597" b="1" dirty="0">
                <a:solidFill>
                  <a:srgbClr val="36E9FD"/>
                </a:solidFill>
                <a:latin typeface="Montserrat Semi-Bold"/>
                <a:ea typeface="Montserrat Semi-Bold"/>
                <a:cs typeface="Montserrat Semi-Bold"/>
                <a:sym typeface="Montserrat Semi-Bold"/>
              </a:rPr>
              <a:t>Data Augmentation</a:t>
            </a:r>
          </a:p>
        </p:txBody>
      </p:sp>
      <p:pic>
        <p:nvPicPr>
          <p:cNvPr id="1028" name="Picture 4" descr="Kantify | Improving Human Health through Artificial Intelligence">
            <a:extLst>
              <a:ext uri="{FF2B5EF4-FFF2-40B4-BE49-F238E27FC236}">
                <a16:creationId xmlns:a16="http://schemas.microsoft.com/office/drawing/2014/main" id="{CB89E273-704C-EA98-1C70-FFDDB2F5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9600" y="2918787"/>
            <a:ext cx="5334000" cy="550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7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TextBox 4"/>
          <p:cNvSpPr txBox="1"/>
          <p:nvPr/>
        </p:nvSpPr>
        <p:spPr>
          <a:xfrm>
            <a:off x="1028700" y="1050067"/>
            <a:ext cx="13679980" cy="213875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Summary of Accuracy Comparison:</a:t>
            </a:r>
          </a:p>
        </p:txBody>
      </p:sp>
      <p:sp>
        <p:nvSpPr>
          <p:cNvPr id="5" name="TextBox 5"/>
          <p:cNvSpPr txBox="1"/>
          <p:nvPr/>
        </p:nvSpPr>
        <p:spPr>
          <a:xfrm>
            <a:off x="1028700" y="3431892"/>
            <a:ext cx="16536447" cy="5605949"/>
          </a:xfrm>
          <a:prstGeom prst="rect">
            <a:avLst/>
          </a:prstGeom>
        </p:spPr>
        <p:txBody>
          <a:bodyPr lIns="0" tIns="0" rIns="0" bIns="0" rtlCol="0" anchor="t">
            <a:spAutoFit/>
          </a:bodyPr>
          <a:lstStyle/>
          <a:p>
            <a:pPr algn="l">
              <a:lnSpc>
                <a:spcPts val="3707"/>
              </a:lnSpc>
            </a:pPr>
            <a:endParaRPr dirty="0"/>
          </a:p>
          <a:p>
            <a:pPr marL="620527" lvl="1" indent="-310264" algn="l">
              <a:lnSpc>
                <a:spcPts val="3707"/>
              </a:lnSpc>
              <a:buFont typeface="Arial"/>
              <a:buChar char="•"/>
            </a:pPr>
            <a:r>
              <a:rPr lang="en-US" sz="2874" i="1" dirty="0">
                <a:solidFill>
                  <a:srgbClr val="FFFFFF"/>
                </a:solidFill>
                <a:latin typeface="Open Sauce Italics"/>
                <a:ea typeface="Open Sauce Italics"/>
                <a:cs typeface="Open Sauce Italics"/>
                <a:sym typeface="Open Sauce Italics"/>
              </a:rPr>
              <a:t>CNN: ~65%-75%</a:t>
            </a:r>
          </a:p>
          <a:p>
            <a:pPr algn="l">
              <a:lnSpc>
                <a:spcPts val="3707"/>
              </a:lnSpc>
            </a:pPr>
            <a:endParaRPr lang="en-US" sz="2874" i="1" dirty="0">
              <a:solidFill>
                <a:srgbClr val="FFFFFF"/>
              </a:solidFill>
              <a:latin typeface="Open Sauce Italics"/>
              <a:ea typeface="Open Sauce Italics"/>
              <a:cs typeface="Open Sauce Italics"/>
              <a:sym typeface="Open Sauce Italics"/>
            </a:endParaRPr>
          </a:p>
          <a:p>
            <a:pPr marL="620527" lvl="1" indent="-310264" algn="l">
              <a:lnSpc>
                <a:spcPts val="3707"/>
              </a:lnSpc>
              <a:buFont typeface="Arial"/>
              <a:buChar char="•"/>
            </a:pPr>
            <a:r>
              <a:rPr lang="en-US" sz="2874" i="1" dirty="0">
                <a:solidFill>
                  <a:srgbClr val="FFFFFF"/>
                </a:solidFill>
                <a:latin typeface="Open Sauce Italics"/>
                <a:ea typeface="Open Sauce Italics"/>
                <a:cs typeface="Open Sauce Italics"/>
                <a:sym typeface="Open Sauce Italics"/>
              </a:rPr>
              <a:t>Transfer Learning: ~80%-85%</a:t>
            </a:r>
          </a:p>
          <a:p>
            <a:pPr algn="l">
              <a:lnSpc>
                <a:spcPts val="3707"/>
              </a:lnSpc>
            </a:pPr>
            <a:endParaRPr lang="en-US" sz="2874" i="1" dirty="0">
              <a:solidFill>
                <a:srgbClr val="FFFFFF"/>
              </a:solidFill>
              <a:latin typeface="Open Sauce Italics"/>
              <a:ea typeface="Open Sauce Italics"/>
              <a:cs typeface="Open Sauce Italics"/>
              <a:sym typeface="Open Sauce Italics"/>
            </a:endParaRPr>
          </a:p>
          <a:p>
            <a:pPr marL="620527" lvl="1" indent="-310264" algn="l">
              <a:lnSpc>
                <a:spcPts val="3707"/>
              </a:lnSpc>
              <a:buFont typeface="Arial"/>
              <a:buChar char="•"/>
            </a:pPr>
            <a:r>
              <a:rPr lang="en-US" sz="2874" i="1" dirty="0">
                <a:solidFill>
                  <a:srgbClr val="FFFFFF"/>
                </a:solidFill>
                <a:latin typeface="Open Sauce Italics"/>
                <a:ea typeface="Open Sauce Italics"/>
                <a:cs typeface="Open Sauce Italics"/>
                <a:sym typeface="Open Sauce Italics"/>
              </a:rPr>
              <a:t>ResNet-50 (with Transfer Learning): ~90%-95%</a:t>
            </a:r>
          </a:p>
          <a:p>
            <a:pPr algn="l">
              <a:lnSpc>
                <a:spcPts val="3707"/>
              </a:lnSpc>
            </a:pPr>
            <a:endParaRPr lang="en-US" sz="2874" i="1" dirty="0">
              <a:solidFill>
                <a:srgbClr val="FFFFFF"/>
              </a:solidFill>
              <a:latin typeface="Open Sauce Italics"/>
              <a:ea typeface="Open Sauce Italics"/>
              <a:cs typeface="Open Sauce Italics"/>
              <a:sym typeface="Open Sauce Italics"/>
            </a:endParaRPr>
          </a:p>
          <a:p>
            <a:pPr algn="l">
              <a:lnSpc>
                <a:spcPts val="3707"/>
              </a:lnSpc>
            </a:pPr>
            <a:r>
              <a:rPr lang="en-US" sz="2874" i="1" dirty="0">
                <a:solidFill>
                  <a:srgbClr val="FFFFFF"/>
                </a:solidFill>
                <a:latin typeface="Open Sauce Italics"/>
                <a:ea typeface="Open Sauce Italics"/>
                <a:cs typeface="Open Sauce Italics"/>
                <a:sym typeface="Open Sauce Italics"/>
              </a:rPr>
              <a:t>By leveraging the deeper architecture and pre-trained features in ResNet-50, significant accuracy improvements are realized compared to a standard CNN. Transfer learning further enhances accuracy, especially for smaller datasets, by reducing overfitting and enabling the model to generalize better across new data.</a:t>
            </a:r>
          </a:p>
          <a:p>
            <a:pPr algn="l">
              <a:lnSpc>
                <a:spcPts val="3707"/>
              </a:lnSpc>
            </a:pPr>
            <a:endParaRPr lang="en-US" sz="2874" i="1" dirty="0">
              <a:solidFill>
                <a:srgbClr val="FFFFFF"/>
              </a:solidFill>
              <a:latin typeface="Open Sauce Italics"/>
              <a:ea typeface="Open Sauce Italics"/>
              <a:cs typeface="Open Sauce Italics"/>
              <a:sym typeface="Open Sauce Itali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30946" y="8519516"/>
            <a:ext cx="19149891" cy="6989710"/>
          </a:xfrm>
          <a:custGeom>
            <a:avLst/>
            <a:gdLst/>
            <a:ahLst/>
            <a:cxnLst/>
            <a:rect l="l" t="t" r="r" b="b"/>
            <a:pathLst>
              <a:path w="19149891" h="6989710">
                <a:moveTo>
                  <a:pt x="0" y="0"/>
                </a:moveTo>
                <a:lnTo>
                  <a:pt x="19149892" y="0"/>
                </a:lnTo>
                <a:lnTo>
                  <a:pt x="19149892" y="6989710"/>
                </a:lnTo>
                <a:lnTo>
                  <a:pt x="0" y="6989710"/>
                </a:lnTo>
                <a:lnTo>
                  <a:pt x="0" y="0"/>
                </a:lnTo>
                <a:close/>
              </a:path>
            </a:pathLst>
          </a:custGeom>
          <a:blipFill>
            <a:blip r:embed="rId2">
              <a:alphaModFix amt="80000"/>
            </a:blip>
            <a:stretch>
              <a:fillRect/>
            </a:stretch>
          </a:blipFill>
        </p:spPr>
      </p:sp>
      <p:sp>
        <p:nvSpPr>
          <p:cNvPr id="3" name="Freeform 3"/>
          <p:cNvSpPr/>
          <p:nvPr/>
        </p:nvSpPr>
        <p:spPr>
          <a:xfrm flipH="1">
            <a:off x="13312952" y="-960552"/>
            <a:ext cx="7315200" cy="2208508"/>
          </a:xfrm>
          <a:custGeom>
            <a:avLst/>
            <a:gdLst/>
            <a:ahLst/>
            <a:cxnLst/>
            <a:rect l="l" t="t" r="r" b="b"/>
            <a:pathLst>
              <a:path w="7315200" h="2208508">
                <a:moveTo>
                  <a:pt x="7315200" y="0"/>
                </a:moveTo>
                <a:lnTo>
                  <a:pt x="0" y="0"/>
                </a:lnTo>
                <a:lnTo>
                  <a:pt x="0" y="2208509"/>
                </a:lnTo>
                <a:lnTo>
                  <a:pt x="7315200" y="2208509"/>
                </a:lnTo>
                <a:lnTo>
                  <a:pt x="7315200" y="0"/>
                </a:lnTo>
                <a:close/>
              </a:path>
            </a:pathLst>
          </a:custGeom>
          <a:blipFill>
            <a:blip r:embed="rId3">
              <a:alphaModFix amt="31999"/>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5519703" y="7919625"/>
            <a:ext cx="7315200" cy="2208508"/>
          </a:xfrm>
          <a:custGeom>
            <a:avLst/>
            <a:gdLst/>
            <a:ahLst/>
            <a:cxnLst/>
            <a:rect l="l" t="t" r="r" b="b"/>
            <a:pathLst>
              <a:path w="7315200" h="2208508">
                <a:moveTo>
                  <a:pt x="7315200" y="0"/>
                </a:moveTo>
                <a:lnTo>
                  <a:pt x="0" y="0"/>
                </a:lnTo>
                <a:lnTo>
                  <a:pt x="0" y="2208508"/>
                </a:lnTo>
                <a:lnTo>
                  <a:pt x="7315200" y="2208508"/>
                </a:lnTo>
                <a:lnTo>
                  <a:pt x="7315200" y="0"/>
                </a:lnTo>
                <a:close/>
              </a:path>
            </a:pathLst>
          </a:custGeom>
          <a:blipFill>
            <a:blip r:embed="rId3">
              <a:alphaModFix amt="31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785720"/>
            <a:ext cx="12284252" cy="1006519"/>
          </a:xfrm>
          <a:prstGeom prst="rect">
            <a:avLst/>
          </a:prstGeom>
        </p:spPr>
        <p:txBody>
          <a:bodyPr lIns="0" tIns="0" rIns="0" bIns="0" rtlCol="0" anchor="t">
            <a:spAutoFit/>
          </a:bodyPr>
          <a:lstStyle/>
          <a:p>
            <a:pPr algn="l">
              <a:lnSpc>
                <a:spcPts val="7464"/>
              </a:lnSpc>
            </a:pPr>
            <a:r>
              <a:rPr lang="en-US" sz="7857" b="1">
                <a:solidFill>
                  <a:srgbClr val="FFFFFF"/>
                </a:solidFill>
                <a:latin typeface="Montserrat Semi-Bold"/>
                <a:ea typeface="Montserrat Semi-Bold"/>
                <a:cs typeface="Montserrat Semi-Bold"/>
                <a:sym typeface="Montserrat Semi-Bold"/>
              </a:rPr>
              <a:t>Ethical Considerations</a:t>
            </a:r>
          </a:p>
        </p:txBody>
      </p:sp>
      <p:sp>
        <p:nvSpPr>
          <p:cNvPr id="6" name="TextBox 6"/>
          <p:cNvSpPr txBox="1"/>
          <p:nvPr/>
        </p:nvSpPr>
        <p:spPr>
          <a:xfrm>
            <a:off x="515826" y="2117608"/>
            <a:ext cx="17256347" cy="8010525"/>
          </a:xfrm>
          <a:prstGeom prst="rect">
            <a:avLst/>
          </a:prstGeom>
        </p:spPr>
        <p:txBody>
          <a:bodyPr lIns="0" tIns="0" rIns="0" bIns="0" rtlCol="0" anchor="t">
            <a:spAutoFit/>
          </a:bodyPr>
          <a:lstStyle/>
          <a:p>
            <a:pPr marL="539749" lvl="1" indent="-269875" algn="l">
              <a:lnSpc>
                <a:spcPts val="3224"/>
              </a:lnSpc>
              <a:buFont typeface="Arial"/>
              <a:buChar char="•"/>
            </a:pPr>
            <a:r>
              <a:rPr lang="en-US" sz="2499" i="1" dirty="0">
                <a:solidFill>
                  <a:srgbClr val="FFFFFF"/>
                </a:solidFill>
                <a:latin typeface="Raleway Italics"/>
                <a:ea typeface="Raleway Italics"/>
                <a:cs typeface="Raleway Italics"/>
                <a:sym typeface="Raleway Italics"/>
              </a:rPr>
              <a:t>Patient Privacy and Data Security: AI systems require vast amounts of patient data, raising concerns about data privacy and security. Ensuring that sensitive health data is stored, processed, and shared securely is critical to prevent breaches and unauthorized access. Strong encryption, data anonymization, and compliance with privacy regulations (like HIPAA, GDPR) are essential safeguards.</a:t>
            </a:r>
          </a:p>
          <a:p>
            <a:pPr marL="539749" lvl="1" indent="-269875" algn="l">
              <a:lnSpc>
                <a:spcPts val="3224"/>
              </a:lnSpc>
              <a:buFont typeface="Arial"/>
              <a:buChar char="•"/>
            </a:pPr>
            <a:r>
              <a:rPr lang="en-US" sz="2499" i="1" dirty="0">
                <a:solidFill>
                  <a:srgbClr val="FFFFFF"/>
                </a:solidFill>
                <a:latin typeface="Raleway Italics"/>
                <a:ea typeface="Raleway Italics"/>
                <a:cs typeface="Raleway Italics"/>
                <a:sym typeface="Raleway Italics"/>
              </a:rPr>
              <a:t>Bias and Fairness: AI models are often trained on datasets that may not be fully representative of diverse populations. This can lead to biased outcomes, where certain groups (e.g., based on race, gender, or socioeconomic status) may receive unequal treatment. Addressing data bias, ensuring diversity in training data, and conducting fairness audits are necessary to prevent disparities in healthcare delivery.</a:t>
            </a:r>
          </a:p>
          <a:p>
            <a:pPr marL="539749" lvl="1" indent="-269875" algn="l">
              <a:lnSpc>
                <a:spcPts val="3224"/>
              </a:lnSpc>
              <a:buFont typeface="Arial"/>
              <a:buChar char="•"/>
            </a:pPr>
            <a:r>
              <a:rPr lang="en-US" sz="2499" i="1" dirty="0">
                <a:solidFill>
                  <a:srgbClr val="FFFFFF"/>
                </a:solidFill>
                <a:latin typeface="Raleway Italics"/>
                <a:ea typeface="Raleway Italics"/>
                <a:cs typeface="Raleway Italics"/>
                <a:sym typeface="Raleway Italics"/>
              </a:rPr>
              <a:t>Transparency and Explainability: AI algorithms, particularly deep learning models, can function as "black boxes" with decisions that are difficult to interpret. In healthcare, where trust and accountability are paramount, it is important to develop models that are explainable, allowing clinicians and patients to understand how decisions are made. This fosters trust and ensures that AI-driven recommendations are used responsibly.</a:t>
            </a:r>
          </a:p>
          <a:p>
            <a:pPr marL="539749" lvl="1" indent="-269875" algn="l">
              <a:lnSpc>
                <a:spcPts val="3224"/>
              </a:lnSpc>
              <a:buFont typeface="Arial"/>
              <a:buChar char="•"/>
            </a:pPr>
            <a:r>
              <a:rPr lang="en-US" sz="2499" i="1" dirty="0">
                <a:solidFill>
                  <a:srgbClr val="FFFFFF"/>
                </a:solidFill>
                <a:latin typeface="Raleway Italics"/>
                <a:ea typeface="Raleway Italics"/>
                <a:cs typeface="Raleway Italics"/>
                <a:sym typeface="Raleway Italics"/>
              </a:rPr>
              <a:t>Accountability and Responsibility: Determining who is accountable when AI systems make errors or result in adverse outcomes is a critical ethical issue. Clear guidelines must be established for accountability, whether it lies with the developers, healthcare providers, or regulatory bodies. Legal frameworks need to evolve to address liability in AI-driven healthcare systems.</a:t>
            </a:r>
          </a:p>
          <a:p>
            <a:pPr marL="539749" lvl="1" indent="-269875" algn="l">
              <a:lnSpc>
                <a:spcPts val="3224"/>
              </a:lnSpc>
              <a:buFont typeface="Arial"/>
              <a:buChar char="•"/>
            </a:pPr>
            <a:r>
              <a:rPr lang="en-US" sz="2499" i="1" dirty="0">
                <a:solidFill>
                  <a:srgbClr val="FFFFFF"/>
                </a:solidFill>
                <a:latin typeface="Raleway Italics"/>
                <a:ea typeface="Raleway Italics"/>
                <a:cs typeface="Raleway Italics"/>
                <a:sym typeface="Raleway Italics"/>
              </a:rPr>
              <a:t>Informed Consent: Patients should have the right to know when AI is being used in their healthcare and understand how their data will be used. Informed consent must go beyond traditional models, ensuring patients are fully aware of AI's role in their diagnosis and treatment, as well as any potential risks involved.</a:t>
            </a:r>
          </a:p>
          <a:p>
            <a:pPr algn="l">
              <a:lnSpc>
                <a:spcPts val="3224"/>
              </a:lnSpc>
            </a:pPr>
            <a:endParaRPr lang="en-US" sz="2499" i="1" dirty="0">
              <a:solidFill>
                <a:srgbClr val="FFFFFF"/>
              </a:solidFill>
              <a:latin typeface="Raleway Italics"/>
              <a:ea typeface="Raleway Italics"/>
              <a:cs typeface="Raleway Italics"/>
              <a:sym typeface="Raleway Itali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30946" y="8519516"/>
            <a:ext cx="19149891" cy="6989710"/>
          </a:xfrm>
          <a:custGeom>
            <a:avLst/>
            <a:gdLst/>
            <a:ahLst/>
            <a:cxnLst/>
            <a:rect l="l" t="t" r="r" b="b"/>
            <a:pathLst>
              <a:path w="19149891" h="6989710">
                <a:moveTo>
                  <a:pt x="0" y="0"/>
                </a:moveTo>
                <a:lnTo>
                  <a:pt x="19149892" y="0"/>
                </a:lnTo>
                <a:lnTo>
                  <a:pt x="19149892" y="6989710"/>
                </a:lnTo>
                <a:lnTo>
                  <a:pt x="0" y="6989710"/>
                </a:lnTo>
                <a:lnTo>
                  <a:pt x="0" y="0"/>
                </a:lnTo>
                <a:close/>
              </a:path>
            </a:pathLst>
          </a:custGeom>
          <a:blipFill>
            <a:blip r:embed="rId2">
              <a:alphaModFix amt="80000"/>
            </a:blip>
            <a:stretch>
              <a:fillRect/>
            </a:stretch>
          </a:blipFill>
        </p:spPr>
      </p:sp>
      <p:sp>
        <p:nvSpPr>
          <p:cNvPr id="3" name="Freeform 3"/>
          <p:cNvSpPr/>
          <p:nvPr/>
        </p:nvSpPr>
        <p:spPr>
          <a:xfrm flipH="1">
            <a:off x="13312952" y="-960552"/>
            <a:ext cx="7315200" cy="2208508"/>
          </a:xfrm>
          <a:custGeom>
            <a:avLst/>
            <a:gdLst/>
            <a:ahLst/>
            <a:cxnLst/>
            <a:rect l="l" t="t" r="r" b="b"/>
            <a:pathLst>
              <a:path w="7315200" h="2208508">
                <a:moveTo>
                  <a:pt x="7315200" y="0"/>
                </a:moveTo>
                <a:lnTo>
                  <a:pt x="0" y="0"/>
                </a:lnTo>
                <a:lnTo>
                  <a:pt x="0" y="2208509"/>
                </a:lnTo>
                <a:lnTo>
                  <a:pt x="7315200" y="2208509"/>
                </a:lnTo>
                <a:lnTo>
                  <a:pt x="7315200" y="0"/>
                </a:lnTo>
                <a:close/>
              </a:path>
            </a:pathLst>
          </a:custGeom>
          <a:blipFill>
            <a:blip r:embed="rId3">
              <a:alphaModFix amt="31999"/>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5519703" y="7919625"/>
            <a:ext cx="7315200" cy="2208508"/>
          </a:xfrm>
          <a:custGeom>
            <a:avLst/>
            <a:gdLst/>
            <a:ahLst/>
            <a:cxnLst/>
            <a:rect l="l" t="t" r="r" b="b"/>
            <a:pathLst>
              <a:path w="7315200" h="2208508">
                <a:moveTo>
                  <a:pt x="7315200" y="0"/>
                </a:moveTo>
                <a:lnTo>
                  <a:pt x="0" y="0"/>
                </a:lnTo>
                <a:lnTo>
                  <a:pt x="0" y="2208508"/>
                </a:lnTo>
                <a:lnTo>
                  <a:pt x="7315200" y="2208508"/>
                </a:lnTo>
                <a:lnTo>
                  <a:pt x="7315200" y="0"/>
                </a:lnTo>
                <a:close/>
              </a:path>
            </a:pathLst>
          </a:custGeom>
          <a:blipFill>
            <a:blip r:embed="rId3">
              <a:alphaModFix amt="31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0388" y="747620"/>
            <a:ext cx="17747764" cy="859070"/>
          </a:xfrm>
          <a:prstGeom prst="rect">
            <a:avLst/>
          </a:prstGeom>
        </p:spPr>
        <p:txBody>
          <a:bodyPr lIns="0" tIns="0" rIns="0" bIns="0" rtlCol="0" anchor="t">
            <a:spAutoFit/>
          </a:bodyPr>
          <a:lstStyle/>
          <a:p>
            <a:pPr algn="l">
              <a:lnSpc>
                <a:spcPts val="6324"/>
              </a:lnSpc>
            </a:pPr>
            <a:r>
              <a:rPr lang="en-US" sz="6657" b="1">
                <a:solidFill>
                  <a:srgbClr val="FFFFFF"/>
                </a:solidFill>
                <a:latin typeface="Montserrat Semi-Bold"/>
                <a:ea typeface="Montserrat Semi-Bold"/>
                <a:cs typeface="Montserrat Semi-Bold"/>
                <a:sym typeface="Montserrat Semi-Bold"/>
              </a:rPr>
              <a:t>Future Direction and Improvements</a:t>
            </a:r>
          </a:p>
        </p:txBody>
      </p:sp>
      <p:sp>
        <p:nvSpPr>
          <p:cNvPr id="6" name="TextBox 6"/>
          <p:cNvSpPr txBox="1"/>
          <p:nvPr/>
        </p:nvSpPr>
        <p:spPr>
          <a:xfrm>
            <a:off x="515826" y="2003308"/>
            <a:ext cx="17256347" cy="8231506"/>
          </a:xfrm>
          <a:prstGeom prst="rect">
            <a:avLst/>
          </a:prstGeom>
        </p:spPr>
        <p:txBody>
          <a:bodyPr lIns="0" tIns="0" rIns="0" bIns="0" rtlCol="0" anchor="t">
            <a:spAutoFit/>
          </a:bodyPr>
          <a:lstStyle/>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Multimodal Data Integration: Combining clinical, genomic, and image data for a comprehensive diagnosis.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Real-Time AI Tools: AI integrated into diagnostic devices for immediate results during patient exams.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AI-Powered Telemedicine: Bringing AI detection tools to underserved areas through mobile and remote platforms.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Explainable AI: Making AI models more transparent to build trust among clinicians.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Domain-Specific Models: Using pretrained models fine-tuned for medical images to improve accuracy.</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AI-Guided Biopsies: Assisting in targeting biopsy sites for better diagnosis.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Enhanced Pathology: AI aiding pathologists in analyzing slides more efficiently.</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Continuous Learning: AI models that improve over time based on real-world feedback.</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Bias Reduction: Ensuring datasets are diverse for fair and accurate diagnosis across populations.</a:t>
            </a:r>
          </a:p>
          <a:p>
            <a:pPr marL="582928" lvl="1" indent="-291464" algn="l">
              <a:lnSpc>
                <a:spcPts val="4724"/>
              </a:lnSpc>
              <a:buFont typeface="Arial"/>
              <a:buChar char="•"/>
            </a:pPr>
            <a:r>
              <a:rPr lang="en-US" sz="2699" i="1" dirty="0">
                <a:solidFill>
                  <a:srgbClr val="FFFFFF"/>
                </a:solidFill>
                <a:latin typeface="Raleway Italics"/>
                <a:ea typeface="Raleway Italics"/>
                <a:cs typeface="Raleway Italics"/>
                <a:sym typeface="Raleway Italics"/>
              </a:rPr>
              <a:t>Regulatory Approvals: Streamlining AI deployment in healthcare with safety and efficacy standards.</a:t>
            </a:r>
          </a:p>
          <a:p>
            <a:pPr algn="l">
              <a:lnSpc>
                <a:spcPts val="4724"/>
              </a:lnSpc>
            </a:pPr>
            <a:endParaRPr lang="en-US" sz="2699" i="1" dirty="0">
              <a:solidFill>
                <a:srgbClr val="FFFFFF"/>
              </a:solidFill>
              <a:latin typeface="Raleway Italics"/>
              <a:ea typeface="Raleway Italics"/>
              <a:cs typeface="Raleway Italics"/>
              <a:sym typeface="Raleway Italics"/>
            </a:endParaRPr>
          </a:p>
          <a:p>
            <a:pPr algn="l">
              <a:lnSpc>
                <a:spcPts val="4724"/>
              </a:lnSpc>
            </a:pPr>
            <a:r>
              <a:rPr lang="en-US" sz="2699" i="1" dirty="0">
                <a:solidFill>
                  <a:srgbClr val="FFFFFF"/>
                </a:solidFill>
                <a:latin typeface="Raleway Italics"/>
                <a:ea typeface="Raleway Italics"/>
                <a:cs typeface="Raleway Italics"/>
                <a:sym typeface="Raleway Italics"/>
              </a:rPr>
              <a:t>These improvements will make oral cancer detection faster, more accurate, and widely accessible.</a:t>
            </a:r>
          </a:p>
          <a:p>
            <a:pPr algn="l">
              <a:lnSpc>
                <a:spcPts val="4724"/>
              </a:lnSpc>
            </a:pPr>
            <a:endParaRPr lang="en-US" sz="2699" i="1" dirty="0">
              <a:solidFill>
                <a:srgbClr val="FFFFFF"/>
              </a:solidFill>
              <a:latin typeface="Raleway Italics"/>
              <a:ea typeface="Raleway Italics"/>
              <a:cs typeface="Raleway Italics"/>
              <a:sym typeface="Raleway Itali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555863" y="4411280"/>
            <a:ext cx="9176274" cy="1100845"/>
          </a:xfrm>
          <a:prstGeom prst="rect">
            <a:avLst/>
          </a:prstGeom>
        </p:spPr>
        <p:txBody>
          <a:bodyPr lIns="0" tIns="0" rIns="0" bIns="0" rtlCol="0" anchor="t">
            <a:spAutoFit/>
          </a:bodyPr>
          <a:lstStyle/>
          <a:p>
            <a:pPr algn="ctr">
              <a:lnSpc>
                <a:spcPts val="8143"/>
              </a:lnSpc>
            </a:pPr>
            <a:r>
              <a:rPr lang="en-US" sz="8572" b="1">
                <a:solidFill>
                  <a:srgbClr val="36E9FD"/>
                </a:solidFill>
                <a:latin typeface="Montserrat Heavy"/>
                <a:ea typeface="Montserrat Heavy"/>
                <a:cs typeface="Montserrat Heavy"/>
                <a:sym typeface="Montserrat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Freeform 4"/>
          <p:cNvSpPr/>
          <p:nvPr/>
        </p:nvSpPr>
        <p:spPr>
          <a:xfrm>
            <a:off x="1188765" y="3117881"/>
            <a:ext cx="5173619" cy="5511178"/>
          </a:xfrm>
          <a:custGeom>
            <a:avLst/>
            <a:gdLst/>
            <a:ahLst/>
            <a:cxnLst/>
            <a:rect l="l" t="t" r="r" b="b"/>
            <a:pathLst>
              <a:path w="5173619" h="5511178">
                <a:moveTo>
                  <a:pt x="0" y="0"/>
                </a:moveTo>
                <a:lnTo>
                  <a:pt x="5173619" y="0"/>
                </a:lnTo>
                <a:lnTo>
                  <a:pt x="5173619" y="5511178"/>
                </a:lnTo>
                <a:lnTo>
                  <a:pt x="0" y="5511178"/>
                </a:lnTo>
                <a:lnTo>
                  <a:pt x="0" y="0"/>
                </a:lnTo>
                <a:close/>
              </a:path>
            </a:pathLst>
          </a:custGeom>
          <a:blipFill>
            <a:blip r:embed="rId3"/>
            <a:stretch>
              <a:fillRect/>
            </a:stretch>
          </a:blipFill>
        </p:spPr>
      </p:sp>
      <p:sp>
        <p:nvSpPr>
          <p:cNvPr id="5" name="TextBox 5"/>
          <p:cNvSpPr txBox="1"/>
          <p:nvPr/>
        </p:nvSpPr>
        <p:spPr>
          <a:xfrm>
            <a:off x="1028700" y="1228725"/>
            <a:ext cx="7366041"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Introduction</a:t>
            </a:r>
          </a:p>
        </p:txBody>
      </p:sp>
      <p:sp>
        <p:nvSpPr>
          <p:cNvPr id="6" name="TextBox 6"/>
          <p:cNvSpPr txBox="1"/>
          <p:nvPr/>
        </p:nvSpPr>
        <p:spPr>
          <a:xfrm>
            <a:off x="7002999" y="3265408"/>
            <a:ext cx="10256301" cy="5040385"/>
          </a:xfrm>
          <a:prstGeom prst="rect">
            <a:avLst/>
          </a:prstGeom>
        </p:spPr>
        <p:txBody>
          <a:bodyPr lIns="0" tIns="0" rIns="0" bIns="0" rtlCol="0" anchor="t">
            <a:spAutoFit/>
          </a:bodyPr>
          <a:lstStyle/>
          <a:p>
            <a:pPr algn="l">
              <a:lnSpc>
                <a:spcPts val="3327"/>
              </a:lnSpc>
            </a:pPr>
            <a:r>
              <a:rPr lang="en-US" sz="2579" i="1" dirty="0">
                <a:solidFill>
                  <a:srgbClr val="FFFFFF"/>
                </a:solidFill>
                <a:latin typeface="Raleway Italics"/>
                <a:ea typeface="Raleway Italics"/>
                <a:cs typeface="Raleway Italics"/>
                <a:sym typeface="Raleway Italics"/>
              </a:rPr>
              <a:t>Oral cancer is a global health challenge, with millions affected annually. Early detection is crucial for improving survival rates, yet conventional methods of diagnosis, such as visual inspections and biopsies, are often subjective, time-consuming, and costly. Recent advancements in deep learning, particularly Convolutional Neural Networks (CNNs) and transfer learning, have shown great potential in revolutionizing the field of medical image analysis. By leveraging these technologies, we can develop automated, accurate, and efficient systems to detect oral cancer from medical images. This approach not only accelerates the diagnostic process but also provides consistent and precise results, improving patient outcomes and reducing the burden on healthcare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grpSp>
        <p:nvGrpSpPr>
          <p:cNvPr id="4" name="Group 4"/>
          <p:cNvGrpSpPr>
            <a:grpSpLocks noChangeAspect="1"/>
          </p:cNvGrpSpPr>
          <p:nvPr/>
        </p:nvGrpSpPr>
        <p:grpSpPr>
          <a:xfrm>
            <a:off x="1851447" y="2345641"/>
            <a:ext cx="1042079" cy="1042079"/>
            <a:chOff x="0" y="0"/>
            <a:chExt cx="14840029" cy="14840029"/>
          </a:xfrm>
        </p:grpSpPr>
        <p:sp>
          <p:nvSpPr>
            <p:cNvPr id="5" name="Freeform 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id="6" name="Freeform 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7" name="Freeform 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23" r="223"/>
              </a:stretch>
            </a:blipFill>
          </p:spPr>
        </p:sp>
      </p:grpSp>
      <p:grpSp>
        <p:nvGrpSpPr>
          <p:cNvPr id="8" name="Group 8"/>
          <p:cNvGrpSpPr>
            <a:grpSpLocks noChangeAspect="1"/>
          </p:cNvGrpSpPr>
          <p:nvPr/>
        </p:nvGrpSpPr>
        <p:grpSpPr>
          <a:xfrm>
            <a:off x="1851447" y="3978140"/>
            <a:ext cx="1103719" cy="1103719"/>
            <a:chOff x="0" y="0"/>
            <a:chExt cx="14840029" cy="14840029"/>
          </a:xfrm>
        </p:grpSpPr>
        <p:sp>
          <p:nvSpPr>
            <p:cNvPr id="9" name="Freeform 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id="10" name="Freeform 1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1" name="Freeform 1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r="223"/>
              </a:stretch>
            </a:blipFill>
          </p:spPr>
        </p:sp>
      </p:grpSp>
      <p:grpSp>
        <p:nvGrpSpPr>
          <p:cNvPr id="12" name="Group 12"/>
          <p:cNvGrpSpPr>
            <a:grpSpLocks noChangeAspect="1"/>
          </p:cNvGrpSpPr>
          <p:nvPr/>
        </p:nvGrpSpPr>
        <p:grpSpPr>
          <a:xfrm>
            <a:off x="1851447" y="7789486"/>
            <a:ext cx="1103892" cy="1103892"/>
            <a:chOff x="0" y="0"/>
            <a:chExt cx="14840029" cy="14840029"/>
          </a:xfrm>
        </p:grpSpPr>
        <p:sp>
          <p:nvSpPr>
            <p:cNvPr id="13" name="Freeform 13"/>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id="14" name="Freeform 14"/>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5" name="Freeform 15"/>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4618" r="-24618"/>
              </a:stretch>
            </a:blipFill>
          </p:spPr>
        </p:sp>
      </p:grpSp>
      <p:sp>
        <p:nvSpPr>
          <p:cNvPr id="16" name="TextBox 16"/>
          <p:cNvSpPr txBox="1"/>
          <p:nvPr/>
        </p:nvSpPr>
        <p:spPr>
          <a:xfrm>
            <a:off x="3678897" y="2374216"/>
            <a:ext cx="13931581" cy="9156353"/>
          </a:xfrm>
          <a:prstGeom prst="rect">
            <a:avLst/>
          </a:prstGeom>
        </p:spPr>
        <p:txBody>
          <a:bodyPr lIns="0" tIns="0" rIns="0" bIns="0" rtlCol="0" anchor="t">
            <a:spAutoFit/>
          </a:bodyPr>
          <a:lstStyle/>
          <a:p>
            <a:pPr marL="647695" lvl="1" indent="-323848" algn="just">
              <a:lnSpc>
                <a:spcPts val="3359"/>
              </a:lnSpc>
              <a:buFont typeface="Arial"/>
              <a:buChar char="•"/>
            </a:pPr>
            <a:r>
              <a:rPr lang="en-US" sz="2999" b="1" spc="-140" dirty="0">
                <a:solidFill>
                  <a:srgbClr val="FFFFFF"/>
                </a:solidFill>
                <a:latin typeface="Montserrat Semi-Bold"/>
                <a:ea typeface="Montserrat Semi-Bold"/>
                <a:cs typeface="Montserrat Semi-Bold"/>
                <a:sym typeface="Montserrat Semi-Bold"/>
              </a:rPr>
              <a:t>Oral Cancer Overview</a:t>
            </a:r>
          </a:p>
          <a:p>
            <a:pPr algn="just">
              <a:lnSpc>
                <a:spcPts val="3359"/>
              </a:lnSpc>
            </a:pPr>
            <a:r>
              <a:rPr lang="en-US" sz="2999" b="1" spc="-140" dirty="0">
                <a:solidFill>
                  <a:srgbClr val="FFFFFF"/>
                </a:solidFill>
                <a:latin typeface="Montserrat Semi-Bold"/>
                <a:ea typeface="Montserrat Semi-Bold"/>
                <a:cs typeface="Montserrat Semi-Bold"/>
                <a:sym typeface="Montserrat Semi-Bold"/>
              </a:rPr>
              <a:t>      Cancers affecting the mouth and throat are classified as oral cancer</a:t>
            </a: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marL="647695" lvl="1" indent="-323848" algn="just">
              <a:lnSpc>
                <a:spcPts val="3359"/>
              </a:lnSpc>
              <a:buFont typeface="Arial"/>
              <a:buChar char="•"/>
            </a:pPr>
            <a:r>
              <a:rPr lang="en-US" sz="2999" b="1" spc="-140" dirty="0">
                <a:solidFill>
                  <a:srgbClr val="FFFFFF"/>
                </a:solidFill>
                <a:latin typeface="Montserrat Semi-Bold"/>
                <a:ea typeface="Montserrat Semi-Bold"/>
                <a:cs typeface="Montserrat Semi-Bold"/>
                <a:sym typeface="Montserrat Semi-Bold"/>
              </a:rPr>
              <a:t>.High Mortality Rate</a:t>
            </a:r>
          </a:p>
          <a:p>
            <a:pPr algn="ctr">
              <a:lnSpc>
                <a:spcPts val="3359"/>
              </a:lnSpc>
            </a:pPr>
            <a:r>
              <a:rPr lang="en-US" sz="2999" b="1" spc="-140" dirty="0">
                <a:solidFill>
                  <a:srgbClr val="FFFFFF"/>
                </a:solidFill>
                <a:latin typeface="Montserrat Semi-Bold"/>
                <a:ea typeface="Montserrat Semi-Bold"/>
                <a:cs typeface="Montserrat Semi-Bold"/>
                <a:sym typeface="Montserrat Semi-Bold"/>
              </a:rPr>
              <a:t>     Late diagnosis contributes to a significantly high mortality rate in oral cancer cases.</a:t>
            </a:r>
          </a:p>
          <a:p>
            <a:pPr algn="ctr">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marL="647695" lvl="1" indent="-323848" algn="just">
              <a:lnSpc>
                <a:spcPts val="3359"/>
              </a:lnSpc>
              <a:buFont typeface="Arial"/>
              <a:buChar char="•"/>
            </a:pPr>
            <a:r>
              <a:rPr lang="en-US" sz="2999" b="1" spc="-140" dirty="0">
                <a:solidFill>
                  <a:srgbClr val="FFFFFF"/>
                </a:solidFill>
                <a:latin typeface="Montserrat Semi-Bold"/>
                <a:ea typeface="Montserrat Semi-Bold"/>
                <a:cs typeface="Montserrat Semi-Bold"/>
                <a:sym typeface="Montserrat Semi-Bold"/>
              </a:rPr>
              <a:t>Importance of Early Detection</a:t>
            </a:r>
          </a:p>
          <a:p>
            <a:pPr algn="ctr">
              <a:lnSpc>
                <a:spcPts val="3359"/>
              </a:lnSpc>
            </a:pPr>
            <a:r>
              <a:rPr lang="en-US" sz="2999" b="1" spc="-140" dirty="0">
                <a:solidFill>
                  <a:srgbClr val="FFFFFF"/>
                </a:solidFill>
                <a:latin typeface="Montserrat Semi-Bold"/>
                <a:ea typeface="Montserrat Semi-Bold"/>
                <a:cs typeface="Montserrat Semi-Bold"/>
                <a:sym typeface="Montserrat Semi-Bold"/>
              </a:rPr>
              <a:t>      Early detection plays a vital role in enhancing treatment effectiveness and  survival  rates.</a:t>
            </a:r>
          </a:p>
          <a:p>
            <a:pPr algn="ctr">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marL="647695" lvl="1" indent="-323848" algn="just">
              <a:lnSpc>
                <a:spcPts val="3359"/>
              </a:lnSpc>
              <a:buFont typeface="Arial"/>
              <a:buChar char="•"/>
            </a:pPr>
            <a:r>
              <a:rPr lang="en-US" sz="2999" b="1" spc="-140" dirty="0">
                <a:solidFill>
                  <a:srgbClr val="FFFFFF"/>
                </a:solidFill>
                <a:latin typeface="Montserrat Semi-Bold"/>
                <a:ea typeface="Montserrat Semi-Bold"/>
                <a:cs typeface="Montserrat Semi-Bold"/>
                <a:sym typeface="Montserrat Semi-Bold"/>
              </a:rPr>
              <a:t>Technology in Detection  </a:t>
            </a:r>
          </a:p>
          <a:p>
            <a:pPr algn="ctr">
              <a:lnSpc>
                <a:spcPts val="3359"/>
              </a:lnSpc>
            </a:pPr>
            <a:r>
              <a:rPr lang="en-US" sz="2999" b="1" spc="-140" dirty="0">
                <a:solidFill>
                  <a:srgbClr val="FFFFFF"/>
                </a:solidFill>
                <a:latin typeface="Montserrat Semi-Bold"/>
                <a:ea typeface="Montserrat Semi-Bold"/>
                <a:cs typeface="Montserrat Semi-Bold"/>
                <a:sym typeface="Montserrat Semi-Bold"/>
              </a:rPr>
              <a:t>Utilizing CNN and transfer learning can revolutionize the detection </a:t>
            </a:r>
          </a:p>
          <a:p>
            <a:pPr algn="ctr">
              <a:lnSpc>
                <a:spcPts val="3359"/>
              </a:lnSpc>
            </a:pPr>
            <a:r>
              <a:rPr lang="en-US" sz="2999" b="1" spc="-140" dirty="0">
                <a:solidFill>
                  <a:srgbClr val="FFFFFF"/>
                </a:solidFill>
                <a:latin typeface="Montserrat Semi-Bold"/>
                <a:ea typeface="Montserrat Semi-Bold"/>
                <a:cs typeface="Montserrat Semi-Bold"/>
                <a:sym typeface="Montserrat Semi-Bold"/>
              </a:rPr>
              <a:t>process of oral cancer.</a:t>
            </a: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a:p>
            <a:pPr algn="just">
              <a:lnSpc>
                <a:spcPts val="3359"/>
              </a:lnSpc>
            </a:pPr>
            <a:endParaRPr lang="en-US" sz="2999" b="1" spc="-140" dirty="0">
              <a:solidFill>
                <a:srgbClr val="FFFFFF"/>
              </a:solidFill>
              <a:latin typeface="Montserrat Semi-Bold"/>
              <a:ea typeface="Montserrat Semi-Bold"/>
              <a:cs typeface="Montserrat Semi-Bold"/>
              <a:sym typeface="Montserrat Semi-Bold"/>
            </a:endParaRPr>
          </a:p>
        </p:txBody>
      </p:sp>
      <p:grpSp>
        <p:nvGrpSpPr>
          <p:cNvPr id="17" name="Group 17"/>
          <p:cNvGrpSpPr>
            <a:grpSpLocks noChangeAspect="1"/>
          </p:cNvGrpSpPr>
          <p:nvPr/>
        </p:nvGrpSpPr>
        <p:grpSpPr>
          <a:xfrm>
            <a:off x="1851447" y="5885666"/>
            <a:ext cx="1103719" cy="1103719"/>
            <a:chOff x="0" y="0"/>
            <a:chExt cx="14840029" cy="14840029"/>
          </a:xfrm>
        </p:grpSpPr>
        <p:sp>
          <p:nvSpPr>
            <p:cNvPr id="18" name="Freeform 18"/>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id="19" name="Freeform 19"/>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20" name="Freeform 20"/>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6994" r="223" b="-6994"/>
              </a:stretch>
            </a:blipFill>
          </p:spPr>
        </p:sp>
      </p:grpSp>
      <p:sp>
        <p:nvSpPr>
          <p:cNvPr id="21" name="TextBox 21"/>
          <p:cNvSpPr txBox="1"/>
          <p:nvPr/>
        </p:nvSpPr>
        <p:spPr>
          <a:xfrm>
            <a:off x="795131" y="678835"/>
            <a:ext cx="16013739" cy="1076256"/>
          </a:xfrm>
          <a:prstGeom prst="rect">
            <a:avLst/>
          </a:prstGeom>
        </p:spPr>
        <p:txBody>
          <a:bodyPr lIns="0" tIns="0" rIns="0" bIns="0" rtlCol="0" anchor="t">
            <a:spAutoFit/>
          </a:bodyPr>
          <a:lstStyle/>
          <a:p>
            <a:pPr algn="ctr">
              <a:lnSpc>
                <a:spcPts val="7930"/>
              </a:lnSpc>
            </a:pPr>
            <a:r>
              <a:rPr lang="en-US" sz="8347" b="1">
                <a:solidFill>
                  <a:srgbClr val="36E9FD"/>
                </a:solidFill>
                <a:latin typeface="Montserrat Semi-Bold"/>
                <a:ea typeface="Montserrat Semi-Bold"/>
                <a:cs typeface="Montserrat Semi-Bold"/>
                <a:sym typeface="Montserrat Semi-Bold"/>
              </a:rPr>
              <a:t>Understanding Oral Cancer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grpSp>
        <p:nvGrpSpPr>
          <p:cNvPr id="3" name="Group 3"/>
          <p:cNvGrpSpPr/>
          <p:nvPr/>
        </p:nvGrpSpPr>
        <p:grpSpPr>
          <a:xfrm>
            <a:off x="2941583" y="3156487"/>
            <a:ext cx="2722116" cy="625662"/>
            <a:chOff x="0" y="0"/>
            <a:chExt cx="1768157" cy="406400"/>
          </a:xfrm>
        </p:grpSpPr>
        <p:sp>
          <p:nvSpPr>
            <p:cNvPr id="4" name="Freeform 4"/>
            <p:cNvSpPr/>
            <p:nvPr/>
          </p:nvSpPr>
          <p:spPr>
            <a:xfrm>
              <a:off x="0" y="0"/>
              <a:ext cx="1768157" cy="406400"/>
            </a:xfrm>
            <a:custGeom>
              <a:avLst/>
              <a:gdLst/>
              <a:ahLst/>
              <a:cxnLst/>
              <a:rect l="l" t="t" r="r" b="b"/>
              <a:pathLst>
                <a:path w="1768157" h="406400">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1">
              <a:gsLst>
                <a:gs pos="0">
                  <a:srgbClr val="032A64">
                    <a:alpha val="100000"/>
                  </a:srgbClr>
                </a:gs>
                <a:gs pos="100000">
                  <a:srgbClr val="414C94">
                    <a:alpha val="100000"/>
                  </a:srgbClr>
                </a:gs>
              </a:gsLst>
              <a:lin ang="0"/>
            </a:gradFill>
            <a:ln w="38100" cap="sq">
              <a:solidFill>
                <a:srgbClr val="FFFFFF"/>
              </a:solidFill>
              <a:prstDash val="solid"/>
              <a:miter/>
            </a:ln>
          </p:spPr>
        </p:sp>
        <p:sp>
          <p:nvSpPr>
            <p:cNvPr id="5" name="TextBox 5"/>
            <p:cNvSpPr txBox="1"/>
            <p:nvPr/>
          </p:nvSpPr>
          <p:spPr>
            <a:xfrm>
              <a:off x="0" y="-38100"/>
              <a:ext cx="1768157" cy="444500"/>
            </a:xfrm>
            <a:prstGeom prst="rect">
              <a:avLst/>
            </a:prstGeom>
          </p:spPr>
          <p:txBody>
            <a:bodyPr lIns="50800" tIns="50800" rIns="50800" bIns="50800" rtlCol="0" anchor="ctr"/>
            <a:lstStyle/>
            <a:p>
              <a:pPr algn="ctr">
                <a:lnSpc>
                  <a:spcPts val="2083"/>
                </a:lnSpc>
              </a:pPr>
              <a:endParaRPr/>
            </a:p>
          </p:txBody>
        </p:sp>
      </p:grpSp>
      <p:grpSp>
        <p:nvGrpSpPr>
          <p:cNvPr id="6" name="Group 6"/>
          <p:cNvGrpSpPr/>
          <p:nvPr/>
        </p:nvGrpSpPr>
        <p:grpSpPr>
          <a:xfrm>
            <a:off x="13070546" y="3156487"/>
            <a:ext cx="2722116" cy="625662"/>
            <a:chOff x="0" y="0"/>
            <a:chExt cx="1768157" cy="406400"/>
          </a:xfrm>
        </p:grpSpPr>
        <p:sp>
          <p:nvSpPr>
            <p:cNvPr id="7" name="Freeform 7"/>
            <p:cNvSpPr/>
            <p:nvPr/>
          </p:nvSpPr>
          <p:spPr>
            <a:xfrm>
              <a:off x="0" y="0"/>
              <a:ext cx="1768157" cy="406400"/>
            </a:xfrm>
            <a:custGeom>
              <a:avLst/>
              <a:gdLst/>
              <a:ahLst/>
              <a:cxnLst/>
              <a:rect l="l" t="t" r="r" b="b"/>
              <a:pathLst>
                <a:path w="1768157" h="406400">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1">
              <a:gsLst>
                <a:gs pos="0">
                  <a:srgbClr val="032A64">
                    <a:alpha val="100000"/>
                  </a:srgbClr>
                </a:gs>
                <a:gs pos="100000">
                  <a:srgbClr val="414C94">
                    <a:alpha val="100000"/>
                  </a:srgbClr>
                </a:gs>
              </a:gsLst>
              <a:lin ang="0"/>
            </a:gradFill>
            <a:ln w="38100" cap="sq">
              <a:solidFill>
                <a:srgbClr val="FFFFFF"/>
              </a:solidFill>
              <a:prstDash val="solid"/>
              <a:miter/>
            </a:ln>
          </p:spPr>
        </p:sp>
        <p:sp>
          <p:nvSpPr>
            <p:cNvPr id="8" name="TextBox 8"/>
            <p:cNvSpPr txBox="1"/>
            <p:nvPr/>
          </p:nvSpPr>
          <p:spPr>
            <a:xfrm>
              <a:off x="0" y="-38100"/>
              <a:ext cx="1768157" cy="444500"/>
            </a:xfrm>
            <a:prstGeom prst="rect">
              <a:avLst/>
            </a:prstGeom>
          </p:spPr>
          <p:txBody>
            <a:bodyPr lIns="50800" tIns="50800" rIns="50800" bIns="50800" rtlCol="0" anchor="ctr"/>
            <a:lstStyle/>
            <a:p>
              <a:pPr algn="ctr">
                <a:lnSpc>
                  <a:spcPts val="2083"/>
                </a:lnSpc>
              </a:pPr>
              <a:endParaRPr/>
            </a:p>
          </p:txBody>
        </p:sp>
      </p:grpSp>
      <p:sp>
        <p:nvSpPr>
          <p:cNvPr id="9" name="TextBox 9"/>
          <p:cNvSpPr txBox="1"/>
          <p:nvPr/>
        </p:nvSpPr>
        <p:spPr>
          <a:xfrm>
            <a:off x="1428070" y="784500"/>
            <a:ext cx="15514134" cy="1784623"/>
          </a:xfrm>
          <a:prstGeom prst="rect">
            <a:avLst/>
          </a:prstGeom>
        </p:spPr>
        <p:txBody>
          <a:bodyPr lIns="0" tIns="0" rIns="0" bIns="0" rtlCol="0" anchor="t">
            <a:spAutoFit/>
          </a:bodyPr>
          <a:lstStyle/>
          <a:p>
            <a:pPr algn="ctr">
              <a:lnSpc>
                <a:spcPts val="6837"/>
              </a:lnSpc>
            </a:pPr>
            <a:r>
              <a:rPr lang="en-US" sz="7197" b="1">
                <a:solidFill>
                  <a:srgbClr val="FFFFFF"/>
                </a:solidFill>
                <a:latin typeface="Montserrat Semi-Bold"/>
                <a:ea typeface="Montserrat Semi-Bold"/>
                <a:cs typeface="Montserrat Semi-Bold"/>
                <a:sym typeface="Montserrat Semi-Bold"/>
              </a:rPr>
              <a:t>Traditional Methods of Oral Cancer Detection</a:t>
            </a:r>
          </a:p>
        </p:txBody>
      </p:sp>
      <p:sp>
        <p:nvSpPr>
          <p:cNvPr id="10" name="TextBox 10"/>
          <p:cNvSpPr txBox="1"/>
          <p:nvPr/>
        </p:nvSpPr>
        <p:spPr>
          <a:xfrm>
            <a:off x="2941583" y="3347517"/>
            <a:ext cx="2478048" cy="291228"/>
          </a:xfrm>
          <a:prstGeom prst="rect">
            <a:avLst/>
          </a:prstGeom>
        </p:spPr>
        <p:txBody>
          <a:bodyPr lIns="0" tIns="0" rIns="0" bIns="0" rtlCol="0" anchor="t">
            <a:spAutoFit/>
          </a:bodyPr>
          <a:lstStyle/>
          <a:p>
            <a:pPr algn="ctr">
              <a:lnSpc>
                <a:spcPts val="2158"/>
              </a:lnSpc>
            </a:pPr>
            <a:r>
              <a:rPr lang="en-US" sz="2272" b="1">
                <a:solidFill>
                  <a:srgbClr val="36E9FD"/>
                </a:solidFill>
                <a:latin typeface="Montserrat Semi-Bold"/>
                <a:ea typeface="Montserrat Semi-Bold"/>
                <a:cs typeface="Montserrat Semi-Bold"/>
                <a:sym typeface="Montserrat Semi-Bold"/>
              </a:rPr>
              <a:t>PROS</a:t>
            </a:r>
          </a:p>
        </p:txBody>
      </p:sp>
      <p:sp>
        <p:nvSpPr>
          <p:cNvPr id="11" name="TextBox 11"/>
          <p:cNvSpPr txBox="1"/>
          <p:nvPr/>
        </p:nvSpPr>
        <p:spPr>
          <a:xfrm>
            <a:off x="1483015" y="4296499"/>
            <a:ext cx="7187377" cy="4738838"/>
          </a:xfrm>
          <a:prstGeom prst="rect">
            <a:avLst/>
          </a:prstGeom>
        </p:spPr>
        <p:txBody>
          <a:bodyPr lIns="0" tIns="0" rIns="0" bIns="0" rtlCol="0" anchor="t">
            <a:spAutoFit/>
          </a:bodyPr>
          <a:lstStyle/>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Early detection potential</a:t>
            </a:r>
          </a:p>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Cost-effective screening</a:t>
            </a:r>
          </a:p>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Established clinical protocols</a:t>
            </a:r>
          </a:p>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Familiarity among practitioners</a:t>
            </a:r>
          </a:p>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Accessibility in rural areas</a:t>
            </a:r>
          </a:p>
          <a:p>
            <a:pPr marL="582222" lvl="1" indent="-291111" algn="ctr">
              <a:lnSpc>
                <a:spcPts val="5447"/>
              </a:lnSpc>
              <a:buFont typeface="Arial"/>
              <a:buChar char="•"/>
            </a:pPr>
            <a:r>
              <a:rPr lang="en-US" sz="2696" i="1" spc="180" dirty="0">
                <a:solidFill>
                  <a:srgbClr val="FFFFFF"/>
                </a:solidFill>
                <a:latin typeface="Raleway Italics"/>
                <a:ea typeface="Raleway Italics"/>
                <a:cs typeface="Raleway Italics"/>
                <a:sym typeface="Raleway Italics"/>
              </a:rPr>
              <a:t>Non-invasive techniques available</a:t>
            </a:r>
          </a:p>
          <a:p>
            <a:pPr algn="ctr">
              <a:lnSpc>
                <a:spcPts val="5447"/>
              </a:lnSpc>
            </a:pPr>
            <a:endParaRPr lang="en-US" sz="2696" i="1" spc="180" dirty="0">
              <a:solidFill>
                <a:srgbClr val="FFFFFF"/>
              </a:solidFill>
              <a:latin typeface="Raleway Italics"/>
              <a:ea typeface="Raleway Italics"/>
              <a:cs typeface="Raleway Italics"/>
              <a:sym typeface="Raleway Italics"/>
            </a:endParaRPr>
          </a:p>
        </p:txBody>
      </p:sp>
      <p:sp>
        <p:nvSpPr>
          <p:cNvPr id="12" name="TextBox 12"/>
          <p:cNvSpPr txBox="1"/>
          <p:nvPr/>
        </p:nvSpPr>
        <p:spPr>
          <a:xfrm>
            <a:off x="13221155" y="3346902"/>
            <a:ext cx="2478048" cy="291228"/>
          </a:xfrm>
          <a:prstGeom prst="rect">
            <a:avLst/>
          </a:prstGeom>
        </p:spPr>
        <p:txBody>
          <a:bodyPr lIns="0" tIns="0" rIns="0" bIns="0" rtlCol="0" anchor="t">
            <a:spAutoFit/>
          </a:bodyPr>
          <a:lstStyle/>
          <a:p>
            <a:pPr algn="ctr">
              <a:lnSpc>
                <a:spcPts val="2158"/>
              </a:lnSpc>
            </a:pPr>
            <a:r>
              <a:rPr lang="en-US" sz="2272" b="1">
                <a:solidFill>
                  <a:srgbClr val="36E9FD"/>
                </a:solidFill>
                <a:latin typeface="Montserrat Semi-Bold"/>
                <a:ea typeface="Montserrat Semi-Bold"/>
                <a:cs typeface="Montserrat Semi-Bold"/>
                <a:sym typeface="Montserrat Semi-Bold"/>
              </a:rPr>
              <a:t>CONS</a:t>
            </a:r>
          </a:p>
        </p:txBody>
      </p:sp>
      <p:sp>
        <p:nvSpPr>
          <p:cNvPr id="13" name="TextBox 13"/>
          <p:cNvSpPr txBox="1"/>
          <p:nvPr/>
        </p:nvSpPr>
        <p:spPr>
          <a:xfrm>
            <a:off x="10419281" y="4315549"/>
            <a:ext cx="7254432" cy="3941922"/>
          </a:xfrm>
          <a:prstGeom prst="rect">
            <a:avLst/>
          </a:prstGeom>
        </p:spPr>
        <p:txBody>
          <a:bodyPr lIns="0" tIns="0" rIns="0" bIns="0" rtlCol="0" anchor="t">
            <a:spAutoFit/>
          </a:bodyPr>
          <a:lstStyle/>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Limited sensitivity and specificity</a:t>
            </a:r>
          </a:p>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Subjective interpretation by clinicians</a:t>
            </a:r>
          </a:p>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Time-consuming procedures</a:t>
            </a:r>
          </a:p>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High false-negative rates</a:t>
            </a:r>
          </a:p>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Invasive follow-up required</a:t>
            </a:r>
          </a:p>
          <a:p>
            <a:pPr marL="578454" lvl="1" indent="-289227" algn="ctr">
              <a:lnSpc>
                <a:spcPts val="5251"/>
              </a:lnSpc>
              <a:buFont typeface="Arial"/>
              <a:buChar char="•"/>
            </a:pPr>
            <a:r>
              <a:rPr lang="en-US" sz="2679" i="1" spc="179" dirty="0">
                <a:solidFill>
                  <a:srgbClr val="FFFFFF"/>
                </a:solidFill>
                <a:latin typeface="Raleway Italics"/>
                <a:ea typeface="Raleway Italics"/>
                <a:cs typeface="Raleway Italics"/>
                <a:sym typeface="Raleway Italics"/>
              </a:rPr>
              <a:t>Dependence on patient compliance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grpSp>
        <p:nvGrpSpPr>
          <p:cNvPr id="4" name="Group 4"/>
          <p:cNvGrpSpPr/>
          <p:nvPr/>
        </p:nvGrpSpPr>
        <p:grpSpPr>
          <a:xfrm>
            <a:off x="2915077" y="4369457"/>
            <a:ext cx="3310788" cy="1095390"/>
            <a:chOff x="0" y="0"/>
            <a:chExt cx="1768157" cy="585003"/>
          </a:xfrm>
        </p:grpSpPr>
        <p:sp>
          <p:nvSpPr>
            <p:cNvPr id="5" name="Freeform 5"/>
            <p:cNvSpPr/>
            <p:nvPr/>
          </p:nvSpPr>
          <p:spPr>
            <a:xfrm>
              <a:off x="0" y="0"/>
              <a:ext cx="1768157" cy="585003"/>
            </a:xfrm>
            <a:custGeom>
              <a:avLst/>
              <a:gdLst/>
              <a:ahLst/>
              <a:cxnLst/>
              <a:rect l="l" t="t" r="r" b="b"/>
              <a:pathLst>
                <a:path w="1768157" h="585003">
                  <a:moveTo>
                    <a:pt x="1564957" y="0"/>
                  </a:moveTo>
                  <a:cubicBezTo>
                    <a:pt x="1677182" y="0"/>
                    <a:pt x="1768157" y="130957"/>
                    <a:pt x="1768157" y="292502"/>
                  </a:cubicBezTo>
                  <a:cubicBezTo>
                    <a:pt x="1768157" y="454046"/>
                    <a:pt x="1677182" y="585003"/>
                    <a:pt x="1564957" y="585003"/>
                  </a:cubicBezTo>
                  <a:lnTo>
                    <a:pt x="203200" y="585003"/>
                  </a:lnTo>
                  <a:cubicBezTo>
                    <a:pt x="90976" y="585003"/>
                    <a:pt x="0" y="454046"/>
                    <a:pt x="0" y="292502"/>
                  </a:cubicBezTo>
                  <a:cubicBezTo>
                    <a:pt x="0" y="130957"/>
                    <a:pt x="90976" y="0"/>
                    <a:pt x="203200" y="0"/>
                  </a:cubicBezTo>
                  <a:close/>
                </a:path>
              </a:pathLst>
            </a:custGeom>
            <a:gradFill rotWithShape="1">
              <a:gsLst>
                <a:gs pos="0">
                  <a:srgbClr val="032A64">
                    <a:alpha val="100000"/>
                  </a:srgbClr>
                </a:gs>
                <a:gs pos="100000">
                  <a:srgbClr val="414C94">
                    <a:alpha val="100000"/>
                  </a:srgbClr>
                </a:gs>
              </a:gsLst>
              <a:lin ang="0"/>
            </a:gradFill>
            <a:ln w="38100" cap="sq">
              <a:solidFill>
                <a:srgbClr val="FFFFFF"/>
              </a:solidFill>
              <a:prstDash val="solid"/>
              <a:miter/>
            </a:ln>
          </p:spPr>
        </p:sp>
        <p:sp>
          <p:nvSpPr>
            <p:cNvPr id="6" name="TextBox 6"/>
            <p:cNvSpPr txBox="1"/>
            <p:nvPr/>
          </p:nvSpPr>
          <p:spPr>
            <a:xfrm>
              <a:off x="0" y="-38100"/>
              <a:ext cx="1768157" cy="623103"/>
            </a:xfrm>
            <a:prstGeom prst="rect">
              <a:avLst/>
            </a:prstGeom>
          </p:spPr>
          <p:txBody>
            <a:bodyPr lIns="50800" tIns="50800" rIns="50800" bIns="50800" rtlCol="0" anchor="ctr"/>
            <a:lstStyle/>
            <a:p>
              <a:pPr algn="ctr">
                <a:lnSpc>
                  <a:spcPts val="2083"/>
                </a:lnSpc>
              </a:pPr>
              <a:endParaRPr/>
            </a:p>
          </p:txBody>
        </p:sp>
      </p:grpSp>
      <p:grpSp>
        <p:nvGrpSpPr>
          <p:cNvPr id="7" name="Group 7"/>
          <p:cNvGrpSpPr/>
          <p:nvPr/>
        </p:nvGrpSpPr>
        <p:grpSpPr>
          <a:xfrm>
            <a:off x="11953931" y="4369457"/>
            <a:ext cx="3258548" cy="1095390"/>
            <a:chOff x="0" y="0"/>
            <a:chExt cx="1768157" cy="594382"/>
          </a:xfrm>
        </p:grpSpPr>
        <p:sp>
          <p:nvSpPr>
            <p:cNvPr id="8" name="Freeform 8"/>
            <p:cNvSpPr/>
            <p:nvPr/>
          </p:nvSpPr>
          <p:spPr>
            <a:xfrm>
              <a:off x="0" y="0"/>
              <a:ext cx="1768157" cy="594382"/>
            </a:xfrm>
            <a:custGeom>
              <a:avLst/>
              <a:gdLst/>
              <a:ahLst/>
              <a:cxnLst/>
              <a:rect l="l" t="t" r="r" b="b"/>
              <a:pathLst>
                <a:path w="1768157" h="594382">
                  <a:moveTo>
                    <a:pt x="1564957" y="0"/>
                  </a:moveTo>
                  <a:cubicBezTo>
                    <a:pt x="1677182" y="0"/>
                    <a:pt x="1768157" y="133057"/>
                    <a:pt x="1768157" y="297191"/>
                  </a:cubicBezTo>
                  <a:cubicBezTo>
                    <a:pt x="1768157" y="461325"/>
                    <a:pt x="1677182" y="594382"/>
                    <a:pt x="1564957" y="594382"/>
                  </a:cubicBezTo>
                  <a:lnTo>
                    <a:pt x="203200" y="594382"/>
                  </a:lnTo>
                  <a:cubicBezTo>
                    <a:pt x="90976" y="594382"/>
                    <a:pt x="0" y="461325"/>
                    <a:pt x="0" y="297191"/>
                  </a:cubicBezTo>
                  <a:cubicBezTo>
                    <a:pt x="0" y="133057"/>
                    <a:pt x="90976" y="0"/>
                    <a:pt x="203200" y="0"/>
                  </a:cubicBezTo>
                  <a:close/>
                </a:path>
              </a:pathLst>
            </a:custGeom>
            <a:gradFill rotWithShape="1">
              <a:gsLst>
                <a:gs pos="0">
                  <a:srgbClr val="032A64">
                    <a:alpha val="100000"/>
                  </a:srgbClr>
                </a:gs>
                <a:gs pos="100000">
                  <a:srgbClr val="414C94">
                    <a:alpha val="100000"/>
                  </a:srgbClr>
                </a:gs>
              </a:gsLst>
              <a:lin ang="0"/>
            </a:gradFill>
            <a:ln w="38100" cap="sq">
              <a:solidFill>
                <a:srgbClr val="FFFFFF"/>
              </a:solidFill>
              <a:prstDash val="solid"/>
              <a:miter/>
            </a:ln>
          </p:spPr>
        </p:sp>
        <p:sp>
          <p:nvSpPr>
            <p:cNvPr id="9" name="TextBox 9"/>
            <p:cNvSpPr txBox="1"/>
            <p:nvPr/>
          </p:nvSpPr>
          <p:spPr>
            <a:xfrm>
              <a:off x="0" y="-38100"/>
              <a:ext cx="1768157" cy="632482"/>
            </a:xfrm>
            <a:prstGeom prst="rect">
              <a:avLst/>
            </a:prstGeom>
          </p:spPr>
          <p:txBody>
            <a:bodyPr lIns="50800" tIns="50800" rIns="50800" bIns="50800" rtlCol="0" anchor="ctr"/>
            <a:lstStyle/>
            <a:p>
              <a:pPr algn="ctr">
                <a:lnSpc>
                  <a:spcPts val="2083"/>
                </a:lnSpc>
              </a:pPr>
              <a:endParaRPr/>
            </a:p>
          </p:txBody>
        </p:sp>
      </p:grpSp>
      <p:sp>
        <p:nvSpPr>
          <p:cNvPr id="10" name="Freeform 10"/>
          <p:cNvSpPr/>
          <p:nvPr/>
        </p:nvSpPr>
        <p:spPr>
          <a:xfrm>
            <a:off x="12845048" y="2811940"/>
            <a:ext cx="1381064" cy="1381064"/>
          </a:xfrm>
          <a:custGeom>
            <a:avLst/>
            <a:gdLst/>
            <a:ahLst/>
            <a:cxnLst/>
            <a:rect l="l" t="t" r="r" b="b"/>
            <a:pathLst>
              <a:path w="1381064" h="1381064">
                <a:moveTo>
                  <a:pt x="0" y="0"/>
                </a:moveTo>
                <a:lnTo>
                  <a:pt x="1381064" y="0"/>
                </a:lnTo>
                <a:lnTo>
                  <a:pt x="1381064" y="1381064"/>
                </a:lnTo>
                <a:lnTo>
                  <a:pt x="0" y="1381064"/>
                </a:lnTo>
                <a:lnTo>
                  <a:pt x="0" y="0"/>
                </a:lnTo>
                <a:close/>
              </a:path>
            </a:pathLst>
          </a:custGeom>
          <a:blipFill>
            <a:blip r:embed="rId3"/>
            <a:stretch>
              <a:fillRect/>
            </a:stretch>
          </a:blipFill>
        </p:spPr>
      </p:sp>
      <p:sp>
        <p:nvSpPr>
          <p:cNvPr id="11" name="Freeform 11"/>
          <p:cNvSpPr/>
          <p:nvPr/>
        </p:nvSpPr>
        <p:spPr>
          <a:xfrm>
            <a:off x="3771123" y="2755561"/>
            <a:ext cx="1437443" cy="1437443"/>
          </a:xfrm>
          <a:custGeom>
            <a:avLst/>
            <a:gdLst/>
            <a:ahLst/>
            <a:cxnLst/>
            <a:rect l="l" t="t" r="r" b="b"/>
            <a:pathLst>
              <a:path w="1437443" h="1437443">
                <a:moveTo>
                  <a:pt x="0" y="0"/>
                </a:moveTo>
                <a:lnTo>
                  <a:pt x="1437443" y="0"/>
                </a:lnTo>
                <a:lnTo>
                  <a:pt x="1437443" y="1437443"/>
                </a:lnTo>
                <a:lnTo>
                  <a:pt x="0" y="14374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3401475" y="682879"/>
            <a:ext cx="12342503" cy="1784623"/>
          </a:xfrm>
          <a:prstGeom prst="rect">
            <a:avLst/>
          </a:prstGeom>
        </p:spPr>
        <p:txBody>
          <a:bodyPr lIns="0" tIns="0" rIns="0" bIns="0" rtlCol="0" anchor="t">
            <a:spAutoFit/>
          </a:bodyPr>
          <a:lstStyle/>
          <a:p>
            <a:pPr algn="ctr">
              <a:lnSpc>
                <a:spcPts val="6837"/>
              </a:lnSpc>
            </a:pPr>
            <a:r>
              <a:rPr lang="en-US" sz="7197" b="1">
                <a:solidFill>
                  <a:srgbClr val="FFFFFF"/>
                </a:solidFill>
                <a:latin typeface="Montserrat Semi-Bold"/>
                <a:ea typeface="Montserrat Semi-Bold"/>
                <a:cs typeface="Montserrat Semi-Bold"/>
                <a:sym typeface="Montserrat Semi-Bold"/>
              </a:rPr>
              <a:t>The Need for Innovative Solutions</a:t>
            </a:r>
          </a:p>
        </p:txBody>
      </p:sp>
      <p:sp>
        <p:nvSpPr>
          <p:cNvPr id="13" name="TextBox 13"/>
          <p:cNvSpPr txBox="1"/>
          <p:nvPr/>
        </p:nvSpPr>
        <p:spPr>
          <a:xfrm>
            <a:off x="3037111" y="4522694"/>
            <a:ext cx="2905467" cy="824628"/>
          </a:xfrm>
          <a:prstGeom prst="rect">
            <a:avLst/>
          </a:prstGeom>
        </p:spPr>
        <p:txBody>
          <a:bodyPr lIns="0" tIns="0" rIns="0" bIns="0" rtlCol="0" anchor="t">
            <a:spAutoFit/>
          </a:bodyPr>
          <a:lstStyle/>
          <a:p>
            <a:pPr algn="ctr">
              <a:lnSpc>
                <a:spcPts val="2158"/>
              </a:lnSpc>
            </a:pPr>
            <a:r>
              <a:rPr lang="en-US" sz="2272" b="1">
                <a:solidFill>
                  <a:srgbClr val="36E9FD"/>
                </a:solidFill>
                <a:latin typeface="Montserrat Semi-Bold"/>
                <a:ea typeface="Montserrat Semi-Bold"/>
                <a:cs typeface="Montserrat Semi-Bold"/>
                <a:sym typeface="Montserrat Semi-Bold"/>
              </a:rPr>
              <a:t>ADVANCEMENTS IN DETECTION TECHNOLOGY</a:t>
            </a:r>
          </a:p>
        </p:txBody>
      </p:sp>
      <p:sp>
        <p:nvSpPr>
          <p:cNvPr id="14" name="TextBox 14"/>
          <p:cNvSpPr txBox="1"/>
          <p:nvPr/>
        </p:nvSpPr>
        <p:spPr>
          <a:xfrm>
            <a:off x="1602809" y="5769647"/>
            <a:ext cx="6568268" cy="3488653"/>
          </a:xfrm>
          <a:prstGeom prst="rect">
            <a:avLst/>
          </a:prstGeom>
        </p:spPr>
        <p:txBody>
          <a:bodyPr lIns="0" tIns="0" rIns="0" bIns="0" rtlCol="0" anchor="t">
            <a:spAutoFit/>
          </a:bodyPr>
          <a:lstStyle/>
          <a:p>
            <a:pPr algn="ctr">
              <a:lnSpc>
                <a:spcPts val="3429"/>
              </a:lnSpc>
            </a:pPr>
            <a:r>
              <a:rPr lang="en-US" sz="2658" i="1" dirty="0">
                <a:solidFill>
                  <a:srgbClr val="FFFFFF"/>
                </a:solidFill>
                <a:latin typeface="Raleway Italics"/>
                <a:ea typeface="Raleway Italics"/>
                <a:cs typeface="Raleway Italics"/>
                <a:sym typeface="Raleway Italics"/>
              </a:rPr>
              <a:t>The integration of innovative solutions, such as Convolutional Neural Networks (CNNs) and transfer learning, is essential to overcome the limitations of traditional oral cancer detection methods, enhancing diagnostic accuracy and enabling earlier intervention for improved patient outcomes.</a:t>
            </a:r>
          </a:p>
          <a:p>
            <a:pPr algn="ctr">
              <a:lnSpc>
                <a:spcPts val="3429"/>
              </a:lnSpc>
            </a:pPr>
            <a:endParaRPr lang="en-US" sz="2658" i="1" dirty="0">
              <a:solidFill>
                <a:srgbClr val="FFFFFF"/>
              </a:solidFill>
              <a:latin typeface="Raleway Italics"/>
              <a:ea typeface="Raleway Italics"/>
              <a:cs typeface="Raleway Italics"/>
              <a:sym typeface="Raleway Italics"/>
            </a:endParaRPr>
          </a:p>
        </p:txBody>
      </p:sp>
      <p:sp>
        <p:nvSpPr>
          <p:cNvPr id="15" name="TextBox 15"/>
          <p:cNvSpPr txBox="1"/>
          <p:nvPr/>
        </p:nvSpPr>
        <p:spPr>
          <a:xfrm>
            <a:off x="12344181" y="4531297"/>
            <a:ext cx="2478048" cy="824628"/>
          </a:xfrm>
          <a:prstGeom prst="rect">
            <a:avLst/>
          </a:prstGeom>
        </p:spPr>
        <p:txBody>
          <a:bodyPr lIns="0" tIns="0" rIns="0" bIns="0" rtlCol="0" anchor="t">
            <a:spAutoFit/>
          </a:bodyPr>
          <a:lstStyle/>
          <a:p>
            <a:pPr algn="ctr">
              <a:lnSpc>
                <a:spcPts val="2158"/>
              </a:lnSpc>
            </a:pPr>
            <a:r>
              <a:rPr lang="en-US" sz="2272" b="1">
                <a:solidFill>
                  <a:srgbClr val="36E9FD"/>
                </a:solidFill>
                <a:latin typeface="Montserrat Semi-Bold"/>
                <a:ea typeface="Montserrat Semi-Bold"/>
                <a:cs typeface="Montserrat Semi-Bold"/>
                <a:sym typeface="Montserrat Semi-Bold"/>
              </a:rPr>
              <a:t>ADDRESSING HEALTHCARE DISPARITIES</a:t>
            </a:r>
          </a:p>
        </p:txBody>
      </p:sp>
      <p:sp>
        <p:nvSpPr>
          <p:cNvPr id="16" name="TextBox 16"/>
          <p:cNvSpPr txBox="1"/>
          <p:nvPr/>
        </p:nvSpPr>
        <p:spPr>
          <a:xfrm>
            <a:off x="9949352" y="5769647"/>
            <a:ext cx="6788517" cy="3488653"/>
          </a:xfrm>
          <a:prstGeom prst="rect">
            <a:avLst/>
          </a:prstGeom>
        </p:spPr>
        <p:txBody>
          <a:bodyPr lIns="0" tIns="0" rIns="0" bIns="0" rtlCol="0" anchor="t">
            <a:spAutoFit/>
          </a:bodyPr>
          <a:lstStyle/>
          <a:p>
            <a:pPr algn="ctr">
              <a:lnSpc>
                <a:spcPts val="3429"/>
              </a:lnSpc>
            </a:pPr>
            <a:r>
              <a:rPr lang="en-US" sz="2658" i="1" dirty="0">
                <a:solidFill>
                  <a:srgbClr val="FFFFFF"/>
                </a:solidFill>
                <a:latin typeface="Raleway Italics"/>
                <a:ea typeface="Raleway Italics"/>
                <a:cs typeface="Raleway Italics"/>
                <a:sym typeface="Raleway Italics"/>
              </a:rPr>
              <a:t>Innovative detection solutions can help bridge the gap in healthcare access by providing efficient, cost-effective screening tools that can be deployed in diverse settings, ultimately leading to more equitable healthcare outcomes for populations at risk of oral cancer.</a:t>
            </a:r>
          </a:p>
          <a:p>
            <a:pPr algn="ctr">
              <a:lnSpc>
                <a:spcPts val="3429"/>
              </a:lnSpc>
            </a:pPr>
            <a:endParaRPr lang="en-US" sz="2658" i="1" dirty="0">
              <a:solidFill>
                <a:srgbClr val="FFFFFF"/>
              </a:solidFill>
              <a:latin typeface="Raleway Italics"/>
              <a:ea typeface="Raleway Italics"/>
              <a:cs typeface="Raleway Italics"/>
              <a:sym typeface="Raleway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42831">
            <a:off x="-183072" y="9034920"/>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438710" flipV="1">
            <a:off x="-4529841" y="-5573153"/>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1028700" y="3220058"/>
            <a:ext cx="16230600" cy="6427391"/>
          </a:xfrm>
          <a:prstGeom prst="rect">
            <a:avLst/>
          </a:prstGeom>
        </p:spPr>
        <p:txBody>
          <a:bodyPr lIns="0" tIns="0" rIns="0" bIns="0" rtlCol="0" anchor="t">
            <a:spAutoFit/>
          </a:bodyPr>
          <a:lstStyle/>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CNN in Image Classification:</a:t>
            </a:r>
            <a:r>
              <a:rPr lang="en-US" sz="2673" i="1" dirty="0">
                <a:solidFill>
                  <a:srgbClr val="FFFFFF"/>
                </a:solidFill>
                <a:latin typeface="Raleway Italics"/>
                <a:ea typeface="Raleway Italics"/>
                <a:cs typeface="Raleway Italics"/>
                <a:sym typeface="Raleway Italics"/>
              </a:rPr>
              <a:t> Convolutional Neural Networks excel in classifying images, making them crucial for medical diagnostics.</a:t>
            </a:r>
          </a:p>
          <a:p>
            <a:pPr algn="l">
              <a:lnSpc>
                <a:spcPts val="3448"/>
              </a:lnSpc>
            </a:pPr>
            <a:endParaRPr lang="en-US" sz="2673" i="1" dirty="0">
              <a:solidFill>
                <a:srgbClr val="FFFFFF"/>
              </a:solidFill>
              <a:latin typeface="Raleway Italics"/>
              <a:ea typeface="Raleway Italics"/>
              <a:cs typeface="Raleway Italics"/>
              <a:sym typeface="Raleway Italics"/>
            </a:endParaRPr>
          </a:p>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Pattern Detection in Medical Images: </a:t>
            </a:r>
            <a:r>
              <a:rPr lang="en-US" sz="2673" i="1" dirty="0">
                <a:solidFill>
                  <a:srgbClr val="FFFFFF"/>
                </a:solidFill>
                <a:latin typeface="Raleway Italics"/>
                <a:ea typeface="Raleway Italics"/>
                <a:cs typeface="Raleway Italics"/>
                <a:sym typeface="Raleway Italics"/>
              </a:rPr>
              <a:t>CNNs efficiently identify patterns, enhancing the accuracy of medical image analysis.</a:t>
            </a:r>
          </a:p>
          <a:p>
            <a:pPr algn="l">
              <a:lnSpc>
                <a:spcPts val="3448"/>
              </a:lnSpc>
            </a:pPr>
            <a:endParaRPr lang="en-US" sz="2673" i="1" dirty="0">
              <a:solidFill>
                <a:srgbClr val="FFFFFF"/>
              </a:solidFill>
              <a:latin typeface="Raleway Italics"/>
              <a:ea typeface="Raleway Italics"/>
              <a:cs typeface="Raleway Italics"/>
              <a:sym typeface="Raleway Italics"/>
            </a:endParaRPr>
          </a:p>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Transfer Learning Benefits: </a:t>
            </a:r>
            <a:r>
              <a:rPr lang="en-US" sz="2673" i="1" dirty="0">
                <a:solidFill>
                  <a:srgbClr val="FFFFFF"/>
                </a:solidFill>
                <a:latin typeface="Raleway Italics"/>
                <a:ea typeface="Raleway Italics"/>
                <a:cs typeface="Raleway Italics"/>
                <a:sym typeface="Raleway Italics"/>
              </a:rPr>
              <a:t>Transfer Learning allows leveraging existing models to accelerate new task learning, optimizing performance.</a:t>
            </a:r>
          </a:p>
          <a:p>
            <a:pPr algn="l">
              <a:lnSpc>
                <a:spcPts val="3448"/>
              </a:lnSpc>
            </a:pPr>
            <a:endParaRPr lang="en-US" sz="2673" i="1" dirty="0">
              <a:solidFill>
                <a:srgbClr val="FFFFFF"/>
              </a:solidFill>
              <a:latin typeface="Raleway Italics"/>
              <a:ea typeface="Raleway Italics"/>
              <a:cs typeface="Raleway Italics"/>
              <a:sym typeface="Raleway Italics"/>
            </a:endParaRPr>
          </a:p>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Reduced Training Time: </a:t>
            </a:r>
            <a:r>
              <a:rPr lang="en-US" sz="2673" i="1" dirty="0">
                <a:solidFill>
                  <a:srgbClr val="FFFFFF"/>
                </a:solidFill>
                <a:latin typeface="Raleway Italics"/>
                <a:ea typeface="Raleway Italics"/>
                <a:cs typeface="Raleway Italics"/>
                <a:sym typeface="Raleway Italics"/>
              </a:rPr>
              <a:t>Utilizing pre-trained models significantly cuts down the time required to train new models.</a:t>
            </a:r>
          </a:p>
          <a:p>
            <a:pPr algn="l">
              <a:lnSpc>
                <a:spcPts val="3448"/>
              </a:lnSpc>
            </a:pPr>
            <a:endParaRPr lang="en-US" sz="2673" i="1" dirty="0">
              <a:solidFill>
                <a:srgbClr val="FFFFFF"/>
              </a:solidFill>
              <a:latin typeface="Raleway Italics"/>
              <a:ea typeface="Raleway Italics"/>
              <a:cs typeface="Raleway Italics"/>
              <a:sym typeface="Raleway Italics"/>
            </a:endParaRPr>
          </a:p>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Lower Data Requirements: </a:t>
            </a:r>
            <a:r>
              <a:rPr lang="en-US" sz="2673" i="1" dirty="0">
                <a:solidFill>
                  <a:srgbClr val="FFFFFF"/>
                </a:solidFill>
                <a:latin typeface="Raleway Italics"/>
                <a:ea typeface="Raleway Italics"/>
                <a:cs typeface="Raleway Italics"/>
                <a:sym typeface="Raleway Italics"/>
              </a:rPr>
              <a:t>Transfer Learning diminishes the amount of data needed, making it easier to implement in resource-limited settings.</a:t>
            </a:r>
          </a:p>
          <a:p>
            <a:pPr algn="l">
              <a:lnSpc>
                <a:spcPts val="3448"/>
              </a:lnSpc>
            </a:pPr>
            <a:endParaRPr lang="en-US" sz="2673" i="1" dirty="0">
              <a:solidFill>
                <a:srgbClr val="FFFFFF"/>
              </a:solidFill>
              <a:latin typeface="Raleway Italics"/>
              <a:ea typeface="Raleway Italics"/>
              <a:cs typeface="Raleway Italics"/>
              <a:sym typeface="Raleway Italics"/>
            </a:endParaRPr>
          </a:p>
        </p:txBody>
      </p:sp>
      <p:sp>
        <p:nvSpPr>
          <p:cNvPr id="5" name="TextBox 5"/>
          <p:cNvSpPr txBox="1"/>
          <p:nvPr/>
        </p:nvSpPr>
        <p:spPr>
          <a:xfrm>
            <a:off x="2398825" y="723170"/>
            <a:ext cx="13986096" cy="1883568"/>
          </a:xfrm>
          <a:prstGeom prst="rect">
            <a:avLst/>
          </a:prstGeom>
        </p:spPr>
        <p:txBody>
          <a:bodyPr lIns="0" tIns="0" rIns="0" bIns="0" rtlCol="0" anchor="t">
            <a:spAutoFit/>
          </a:bodyPr>
          <a:lstStyle/>
          <a:p>
            <a:pPr algn="ctr">
              <a:lnSpc>
                <a:spcPts val="7217"/>
              </a:lnSpc>
            </a:pPr>
            <a:r>
              <a:rPr lang="en-US" sz="7597" b="1">
                <a:solidFill>
                  <a:srgbClr val="36E9FD"/>
                </a:solidFill>
                <a:latin typeface="Montserrat Semi-Bold"/>
                <a:ea typeface="Montserrat Semi-Bold"/>
                <a:cs typeface="Montserrat Semi-Bold"/>
                <a:sym typeface="Montserrat Semi-Bold"/>
              </a:rPr>
              <a:t>CNN and Transfer Learning: A Brief 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50655" y="1447077"/>
            <a:ext cx="6257377" cy="3418092"/>
          </a:xfrm>
          <a:custGeom>
            <a:avLst/>
            <a:gdLst/>
            <a:ahLst/>
            <a:cxnLst/>
            <a:rect l="l" t="t" r="r" b="b"/>
            <a:pathLst>
              <a:path w="6257377" h="3418092">
                <a:moveTo>
                  <a:pt x="0" y="0"/>
                </a:moveTo>
                <a:lnTo>
                  <a:pt x="6257377" y="0"/>
                </a:lnTo>
                <a:lnTo>
                  <a:pt x="6257377" y="3418092"/>
                </a:lnTo>
                <a:lnTo>
                  <a:pt x="0" y="3418092"/>
                </a:lnTo>
                <a:lnTo>
                  <a:pt x="0" y="0"/>
                </a:lnTo>
                <a:close/>
              </a:path>
            </a:pathLst>
          </a:custGeom>
          <a:blipFill>
            <a:blip r:embed="rId2"/>
            <a:stretch>
              <a:fillRect/>
            </a:stretch>
          </a:blipFill>
        </p:spPr>
      </p:sp>
      <p:sp>
        <p:nvSpPr>
          <p:cNvPr id="3" name="Freeform 3"/>
          <p:cNvSpPr/>
          <p:nvPr/>
        </p:nvSpPr>
        <p:spPr>
          <a:xfrm>
            <a:off x="450655" y="5464474"/>
            <a:ext cx="6257377" cy="3588195"/>
          </a:xfrm>
          <a:custGeom>
            <a:avLst/>
            <a:gdLst/>
            <a:ahLst/>
            <a:cxnLst/>
            <a:rect l="l" t="t" r="r" b="b"/>
            <a:pathLst>
              <a:path w="6257377" h="3588195">
                <a:moveTo>
                  <a:pt x="0" y="0"/>
                </a:moveTo>
                <a:lnTo>
                  <a:pt x="6257377" y="0"/>
                </a:lnTo>
                <a:lnTo>
                  <a:pt x="6257377" y="3588195"/>
                </a:lnTo>
                <a:lnTo>
                  <a:pt x="0" y="3588195"/>
                </a:lnTo>
                <a:lnTo>
                  <a:pt x="0" y="0"/>
                </a:lnTo>
                <a:close/>
              </a:path>
            </a:pathLst>
          </a:custGeom>
          <a:blipFill>
            <a:blip r:embed="rId3"/>
            <a:stretch>
              <a:fillRect t="-2207" b="-2207"/>
            </a:stretch>
          </a:blipFill>
        </p:spPr>
      </p:sp>
      <p:sp>
        <p:nvSpPr>
          <p:cNvPr id="4" name="TextBox 4"/>
          <p:cNvSpPr txBox="1"/>
          <p:nvPr/>
        </p:nvSpPr>
        <p:spPr>
          <a:xfrm>
            <a:off x="7119886" y="996667"/>
            <a:ext cx="9470244" cy="1100845"/>
          </a:xfrm>
          <a:prstGeom prst="rect">
            <a:avLst/>
          </a:prstGeom>
        </p:spPr>
        <p:txBody>
          <a:bodyPr lIns="0" tIns="0" rIns="0" bIns="0" rtlCol="0" anchor="t">
            <a:spAutoFit/>
          </a:bodyPr>
          <a:lstStyle/>
          <a:p>
            <a:pPr algn="l">
              <a:lnSpc>
                <a:spcPts val="8143"/>
              </a:lnSpc>
            </a:pPr>
            <a:r>
              <a:rPr lang="en-US" sz="8572" b="1">
                <a:solidFill>
                  <a:srgbClr val="36E9FD"/>
                </a:solidFill>
                <a:latin typeface="Montserrat Semi-Bold"/>
                <a:ea typeface="Montserrat Semi-Bold"/>
                <a:cs typeface="Montserrat Semi-Bold"/>
                <a:sym typeface="Montserrat Semi-Bold"/>
              </a:rPr>
              <a:t>About Dataset</a:t>
            </a:r>
          </a:p>
        </p:txBody>
      </p:sp>
      <p:sp>
        <p:nvSpPr>
          <p:cNvPr id="5" name="TextBox 5"/>
          <p:cNvSpPr txBox="1"/>
          <p:nvPr/>
        </p:nvSpPr>
        <p:spPr>
          <a:xfrm>
            <a:off x="7119886" y="2300995"/>
            <a:ext cx="9767519" cy="7542959"/>
          </a:xfrm>
          <a:prstGeom prst="rect">
            <a:avLst/>
          </a:prstGeom>
        </p:spPr>
        <p:txBody>
          <a:bodyPr lIns="0" tIns="0" rIns="0" bIns="0" rtlCol="0" anchor="t">
            <a:spAutoFit/>
          </a:bodyPr>
          <a:lstStyle/>
          <a:p>
            <a:pPr algn="l">
              <a:lnSpc>
                <a:spcPts val="3319"/>
              </a:lnSpc>
            </a:pPr>
            <a:r>
              <a:rPr lang="en-US" sz="2573" i="1" dirty="0">
                <a:solidFill>
                  <a:srgbClr val="FFFFFF"/>
                </a:solidFill>
                <a:latin typeface="Raleway Italics"/>
                <a:ea typeface="Raleway Italics"/>
                <a:cs typeface="Raleway Italics"/>
                <a:sym typeface="Raleway Italics"/>
              </a:rPr>
              <a:t>The oral cancer dataset typically used for AI and deep learning tasks contains medical images, such as histopathological slides, radiographs, or intraoral images, aimed at detecting and classifying oral cancer. A common format for such datasets includes:</a:t>
            </a:r>
          </a:p>
          <a:p>
            <a:pPr marL="555638" lvl="1" indent="-277819" algn="l">
              <a:lnSpc>
                <a:spcPts val="3319"/>
              </a:lnSpc>
              <a:buAutoNum type="arabicPeriod"/>
            </a:pPr>
            <a:r>
              <a:rPr lang="en-US" sz="2573" i="1" dirty="0">
                <a:solidFill>
                  <a:srgbClr val="FFFFFF"/>
                </a:solidFill>
                <a:latin typeface="Raleway Italics"/>
                <a:ea typeface="Raleway Italics"/>
                <a:cs typeface="Raleway Italics"/>
                <a:sym typeface="Raleway Italics"/>
              </a:rPr>
              <a:t>Images: These are labeled images of oral lesions, either malignant (cancerous) or benign, categorized based on their diagnostic class (e.g., healthy, precancerous, cancerous). The images might include high-resolution scans of tissues or radiographs.</a:t>
            </a:r>
          </a:p>
          <a:p>
            <a:pPr marL="555638" lvl="1" indent="-277819" algn="l">
              <a:lnSpc>
                <a:spcPts val="3319"/>
              </a:lnSpc>
              <a:buAutoNum type="arabicPeriod"/>
            </a:pPr>
            <a:r>
              <a:rPr lang="en-US" sz="2573" i="1" dirty="0">
                <a:solidFill>
                  <a:srgbClr val="FFFFFF"/>
                </a:solidFill>
                <a:latin typeface="Raleway Italics"/>
                <a:ea typeface="Raleway Italics"/>
                <a:cs typeface="Raleway Italics"/>
                <a:sym typeface="Raleway Italics"/>
              </a:rPr>
              <a:t>Annotations: The dataset usually contains annotations for each image, which specify details such as the region of interest (ROI), class of the lesion, and potentially the bounding box coordinates (for object detection tasks).</a:t>
            </a:r>
          </a:p>
          <a:p>
            <a:pPr algn="l">
              <a:lnSpc>
                <a:spcPts val="3319"/>
              </a:lnSpc>
            </a:pPr>
            <a:r>
              <a:rPr lang="en-US" sz="2573" i="1" dirty="0">
                <a:solidFill>
                  <a:srgbClr val="FFFFFF"/>
                </a:solidFill>
                <a:latin typeface="Raleway Italics"/>
                <a:ea typeface="Raleway Italics"/>
                <a:cs typeface="Raleway Italics"/>
                <a:sym typeface="Raleway Italics"/>
              </a:rPr>
              <a:t>Link: https://www.kaggle.com/datasets/ashenafifasilkebede/dataset/code</a:t>
            </a:r>
          </a:p>
          <a:p>
            <a:pPr algn="l">
              <a:lnSpc>
                <a:spcPts val="3319"/>
              </a:lnSpc>
            </a:pPr>
            <a:endParaRPr lang="en-US" sz="2573" i="1" dirty="0">
              <a:solidFill>
                <a:srgbClr val="FFFFFF"/>
              </a:solidFill>
              <a:latin typeface="Raleway Italics"/>
              <a:ea typeface="Raleway Italics"/>
              <a:cs typeface="Raleway Italics"/>
              <a:sym typeface="Raleway Itali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42831">
            <a:off x="-183072" y="9034920"/>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438710" flipV="1">
            <a:off x="-4529841" y="-5573153"/>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Freeform 4"/>
          <p:cNvSpPr/>
          <p:nvPr/>
        </p:nvSpPr>
        <p:spPr>
          <a:xfrm>
            <a:off x="5045104" y="6264132"/>
            <a:ext cx="7022875" cy="3469131"/>
          </a:xfrm>
          <a:custGeom>
            <a:avLst/>
            <a:gdLst/>
            <a:ahLst/>
            <a:cxnLst/>
            <a:rect l="l" t="t" r="r" b="b"/>
            <a:pathLst>
              <a:path w="7022875" h="3469131">
                <a:moveTo>
                  <a:pt x="0" y="0"/>
                </a:moveTo>
                <a:lnTo>
                  <a:pt x="7022876" y="0"/>
                </a:lnTo>
                <a:lnTo>
                  <a:pt x="7022876" y="3469132"/>
                </a:lnTo>
                <a:lnTo>
                  <a:pt x="0" y="3469132"/>
                </a:lnTo>
                <a:lnTo>
                  <a:pt x="0" y="0"/>
                </a:lnTo>
                <a:close/>
              </a:path>
            </a:pathLst>
          </a:custGeom>
          <a:blipFill>
            <a:blip r:embed="rId3"/>
            <a:stretch>
              <a:fillRect/>
            </a:stretch>
          </a:blipFill>
        </p:spPr>
      </p:sp>
      <p:sp>
        <p:nvSpPr>
          <p:cNvPr id="5" name="TextBox 5"/>
          <p:cNvSpPr txBox="1"/>
          <p:nvPr/>
        </p:nvSpPr>
        <p:spPr>
          <a:xfrm>
            <a:off x="423137" y="1804338"/>
            <a:ext cx="5623511" cy="4284266"/>
          </a:xfrm>
          <a:prstGeom prst="rect">
            <a:avLst/>
          </a:prstGeom>
        </p:spPr>
        <p:txBody>
          <a:bodyPr lIns="0" tIns="0" rIns="0" bIns="0" rtlCol="0" anchor="t">
            <a:spAutoFit/>
          </a:bodyPr>
          <a:lstStyle/>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Improved Diagnostic Precision: CNNs enhance diagnostic precision by automatically identifying intricate patterns in oral images, reducing human error and increasing the likelihood of early cancer detection, which is critical for effective treatment.</a:t>
            </a:r>
          </a:p>
          <a:p>
            <a:pPr algn="l">
              <a:lnSpc>
                <a:spcPts val="3448"/>
              </a:lnSpc>
            </a:pPr>
            <a:endParaRPr lang="en-US" sz="2673" b="1" i="1" dirty="0">
              <a:solidFill>
                <a:srgbClr val="FFFFFF"/>
              </a:solidFill>
              <a:latin typeface="Raleway Bold Italics"/>
              <a:ea typeface="Raleway Bold Italics"/>
              <a:cs typeface="Raleway Bold Italics"/>
              <a:sym typeface="Raleway Bold Italics"/>
            </a:endParaRPr>
          </a:p>
        </p:txBody>
      </p:sp>
      <p:sp>
        <p:nvSpPr>
          <p:cNvPr id="6" name="TextBox 6"/>
          <p:cNvSpPr txBox="1"/>
          <p:nvPr/>
        </p:nvSpPr>
        <p:spPr>
          <a:xfrm>
            <a:off x="462660" y="666020"/>
            <a:ext cx="17300444" cy="622209"/>
          </a:xfrm>
          <a:prstGeom prst="rect">
            <a:avLst/>
          </a:prstGeom>
        </p:spPr>
        <p:txBody>
          <a:bodyPr lIns="0" tIns="0" rIns="0" bIns="0" rtlCol="0" anchor="t">
            <a:spAutoFit/>
          </a:bodyPr>
          <a:lstStyle/>
          <a:p>
            <a:pPr algn="l">
              <a:lnSpc>
                <a:spcPts val="4652"/>
              </a:lnSpc>
            </a:pPr>
            <a:r>
              <a:rPr lang="en-US" sz="4897" b="1">
                <a:solidFill>
                  <a:srgbClr val="36E9FD"/>
                </a:solidFill>
                <a:latin typeface="Montserrat Semi-Bold"/>
                <a:ea typeface="Montserrat Semi-Bold"/>
                <a:cs typeface="Montserrat Semi-Bold"/>
                <a:sym typeface="Montserrat Semi-Bold"/>
              </a:rPr>
              <a:t>Advantages of Using CNNs for Oral Cancer Detection</a:t>
            </a:r>
          </a:p>
        </p:txBody>
      </p:sp>
      <p:sp>
        <p:nvSpPr>
          <p:cNvPr id="7" name="TextBox 7"/>
          <p:cNvSpPr txBox="1"/>
          <p:nvPr/>
        </p:nvSpPr>
        <p:spPr>
          <a:xfrm>
            <a:off x="6015531" y="1785288"/>
            <a:ext cx="6194703" cy="4289425"/>
          </a:xfrm>
          <a:prstGeom prst="rect">
            <a:avLst/>
          </a:prstGeom>
        </p:spPr>
        <p:txBody>
          <a:bodyPr lIns="0" tIns="0" rIns="0" bIns="0" rtlCol="0" anchor="t">
            <a:spAutoFit/>
          </a:bodyPr>
          <a:lstStyle/>
          <a:p>
            <a:pPr marL="528952" lvl="1" indent="-264476" algn="l">
              <a:lnSpc>
                <a:spcPts val="3429"/>
              </a:lnSpc>
              <a:buFont typeface="Arial"/>
              <a:buChar char="•"/>
            </a:pPr>
            <a:r>
              <a:rPr lang="en-US" sz="2449" b="1" dirty="0">
                <a:solidFill>
                  <a:srgbClr val="FFFFFF"/>
                </a:solidFill>
                <a:latin typeface="Montserrat Semi-Bold"/>
                <a:ea typeface="Montserrat Semi-Bold"/>
                <a:cs typeface="Montserrat Semi-Bold"/>
                <a:sym typeface="Montserrat Semi-Bold"/>
              </a:rPr>
              <a:t>Efficiency in Image Analysis:       The use of CNNs allows for rapid processing of large datasets, enabling healthcare professionals to analyze numerous images quickly, thus streamlining the diagnostic workflow and improving patient throughput in clinical settings.</a:t>
            </a:r>
          </a:p>
          <a:p>
            <a:pPr algn="l">
              <a:lnSpc>
                <a:spcPts val="3569"/>
              </a:lnSpc>
              <a:spcBef>
                <a:spcPct val="0"/>
              </a:spcBef>
            </a:pPr>
            <a:endParaRPr lang="en-US" sz="2449" b="1" dirty="0">
              <a:solidFill>
                <a:srgbClr val="FFFFFF"/>
              </a:solidFill>
              <a:latin typeface="Montserrat Semi-Bold"/>
              <a:ea typeface="Montserrat Semi-Bold"/>
              <a:cs typeface="Montserrat Semi-Bold"/>
              <a:sym typeface="Montserrat Semi-Bold"/>
            </a:endParaRPr>
          </a:p>
        </p:txBody>
      </p:sp>
      <p:sp>
        <p:nvSpPr>
          <p:cNvPr id="8" name="TextBox 8"/>
          <p:cNvSpPr txBox="1"/>
          <p:nvPr/>
        </p:nvSpPr>
        <p:spPr>
          <a:xfrm>
            <a:off x="12210234" y="1794813"/>
            <a:ext cx="5788890" cy="4794579"/>
          </a:xfrm>
          <a:prstGeom prst="rect">
            <a:avLst/>
          </a:prstGeom>
        </p:spPr>
        <p:txBody>
          <a:bodyPr lIns="0" tIns="0" rIns="0" bIns="0" rtlCol="0" anchor="t">
            <a:spAutoFit/>
          </a:bodyPr>
          <a:lstStyle/>
          <a:p>
            <a:pPr marL="536953" lvl="1" indent="-268477" algn="l">
              <a:lnSpc>
                <a:spcPts val="3481"/>
              </a:lnSpc>
              <a:buFont typeface="Arial"/>
              <a:buChar char="•"/>
            </a:pPr>
            <a:r>
              <a:rPr lang="en-US" sz="2487" b="1" dirty="0">
                <a:solidFill>
                  <a:srgbClr val="FFFFFF"/>
                </a:solidFill>
                <a:latin typeface="Montserrat Semi-Bold"/>
                <a:ea typeface="Montserrat Semi-Bold"/>
                <a:cs typeface="Montserrat Semi-Bold"/>
                <a:sym typeface="Montserrat Semi-Bold"/>
              </a:rPr>
              <a:t>Adaptability through Transfer Learning: CNNs can leverage transfer learning to adapt pre-trained models on diverse datasets, significantly improving performance in oral cancer detection tasks with limited labeled data, making them highly effective in various clinical environments.</a:t>
            </a:r>
          </a:p>
          <a:p>
            <a:pPr algn="l">
              <a:lnSpc>
                <a:spcPts val="3481"/>
              </a:lnSpc>
            </a:pPr>
            <a:endParaRPr lang="en-US" sz="2487" b="1" dirty="0">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42831">
            <a:off x="-183072" y="9034920"/>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438710" flipV="1">
            <a:off x="-4529841" y="-5573153"/>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Freeform 4"/>
          <p:cNvSpPr/>
          <p:nvPr/>
        </p:nvSpPr>
        <p:spPr>
          <a:xfrm>
            <a:off x="4166670" y="6188718"/>
            <a:ext cx="7967944" cy="3655294"/>
          </a:xfrm>
          <a:custGeom>
            <a:avLst/>
            <a:gdLst/>
            <a:ahLst/>
            <a:cxnLst/>
            <a:rect l="l" t="t" r="r" b="b"/>
            <a:pathLst>
              <a:path w="7967944" h="3655294">
                <a:moveTo>
                  <a:pt x="0" y="0"/>
                </a:moveTo>
                <a:lnTo>
                  <a:pt x="7967944" y="0"/>
                </a:lnTo>
                <a:lnTo>
                  <a:pt x="7967944" y="3655295"/>
                </a:lnTo>
                <a:lnTo>
                  <a:pt x="0" y="3655295"/>
                </a:lnTo>
                <a:lnTo>
                  <a:pt x="0" y="0"/>
                </a:lnTo>
                <a:close/>
              </a:path>
            </a:pathLst>
          </a:custGeom>
          <a:blipFill>
            <a:blip r:embed="rId3"/>
            <a:stretch>
              <a:fillRect/>
            </a:stretch>
          </a:blipFill>
        </p:spPr>
      </p:sp>
      <p:sp>
        <p:nvSpPr>
          <p:cNvPr id="5" name="TextBox 5"/>
          <p:cNvSpPr txBox="1"/>
          <p:nvPr/>
        </p:nvSpPr>
        <p:spPr>
          <a:xfrm>
            <a:off x="462660" y="2061344"/>
            <a:ext cx="5583988" cy="4284266"/>
          </a:xfrm>
          <a:prstGeom prst="rect">
            <a:avLst/>
          </a:prstGeom>
        </p:spPr>
        <p:txBody>
          <a:bodyPr lIns="0" tIns="0" rIns="0" bIns="0" rtlCol="0" anchor="t">
            <a:spAutoFit/>
          </a:bodyPr>
          <a:lstStyle/>
          <a:p>
            <a:pPr marL="577227" lvl="1" indent="-288614" algn="l">
              <a:lnSpc>
                <a:spcPts val="3448"/>
              </a:lnSpc>
              <a:buFont typeface="Arial"/>
              <a:buChar char="•"/>
            </a:pPr>
            <a:r>
              <a:rPr lang="en-US" sz="2673" b="1" i="1" dirty="0">
                <a:solidFill>
                  <a:srgbClr val="FFFFFF"/>
                </a:solidFill>
                <a:latin typeface="Raleway Bold Italics"/>
                <a:ea typeface="Raleway Bold Italics"/>
                <a:cs typeface="Raleway Bold Italics"/>
                <a:sym typeface="Raleway Bold Italics"/>
              </a:rPr>
              <a:t>Enhanced Model Performance: </a:t>
            </a:r>
          </a:p>
          <a:p>
            <a:pPr algn="l">
              <a:lnSpc>
                <a:spcPts val="3448"/>
              </a:lnSpc>
            </a:pPr>
            <a:r>
              <a:rPr lang="en-US" sz="2673" b="1" i="1" dirty="0">
                <a:solidFill>
                  <a:srgbClr val="FFFFFF"/>
                </a:solidFill>
                <a:latin typeface="Raleway Bold Italics"/>
                <a:ea typeface="Raleway Bold Italics"/>
                <a:cs typeface="Raleway Bold Italics"/>
                <a:sym typeface="Raleway Bold Italics"/>
              </a:rPr>
              <a:t>Transfer learning allows models to leverage knowledge from pre-trained networks, significantly improving performance in medical applications, especially when labeled data is limited, leading to more accurate diagnoses in oral cancer detection.</a:t>
            </a:r>
          </a:p>
          <a:p>
            <a:pPr algn="l">
              <a:lnSpc>
                <a:spcPts val="3448"/>
              </a:lnSpc>
            </a:pPr>
            <a:endParaRPr lang="en-US" sz="2673" b="1" i="1" dirty="0">
              <a:solidFill>
                <a:srgbClr val="FFFFFF"/>
              </a:solidFill>
              <a:latin typeface="Raleway Bold Italics"/>
              <a:ea typeface="Raleway Bold Italics"/>
              <a:cs typeface="Raleway Bold Italics"/>
              <a:sym typeface="Raleway Bold Italics"/>
            </a:endParaRPr>
          </a:p>
        </p:txBody>
      </p:sp>
      <p:sp>
        <p:nvSpPr>
          <p:cNvPr id="6" name="TextBox 6"/>
          <p:cNvSpPr txBox="1"/>
          <p:nvPr/>
        </p:nvSpPr>
        <p:spPr>
          <a:xfrm>
            <a:off x="462660" y="607274"/>
            <a:ext cx="17370698" cy="608143"/>
          </a:xfrm>
          <a:prstGeom prst="rect">
            <a:avLst/>
          </a:prstGeom>
        </p:spPr>
        <p:txBody>
          <a:bodyPr lIns="0" tIns="0" rIns="0" bIns="0" rtlCol="0" anchor="t">
            <a:spAutoFit/>
          </a:bodyPr>
          <a:lstStyle/>
          <a:p>
            <a:pPr algn="l">
              <a:lnSpc>
                <a:spcPts val="4516"/>
              </a:lnSpc>
            </a:pPr>
            <a:r>
              <a:rPr lang="en-US" sz="4754" b="1">
                <a:solidFill>
                  <a:srgbClr val="36E9FD"/>
                </a:solidFill>
                <a:latin typeface="Montserrat Semi-Bold"/>
                <a:ea typeface="Montserrat Semi-Bold"/>
                <a:cs typeface="Montserrat Semi-Bold"/>
                <a:sym typeface="Montserrat Semi-Bold"/>
              </a:rPr>
              <a:t>Benefits of Transfer Learning for Medical Applications</a:t>
            </a:r>
          </a:p>
        </p:txBody>
      </p:sp>
      <p:sp>
        <p:nvSpPr>
          <p:cNvPr id="7" name="TextBox 7"/>
          <p:cNvSpPr txBox="1"/>
          <p:nvPr/>
        </p:nvSpPr>
        <p:spPr>
          <a:xfrm>
            <a:off x="6266933" y="2042294"/>
            <a:ext cx="5973209" cy="4459605"/>
          </a:xfrm>
          <a:prstGeom prst="rect">
            <a:avLst/>
          </a:prstGeom>
        </p:spPr>
        <p:txBody>
          <a:bodyPr lIns="0" tIns="0" rIns="0" bIns="0" rtlCol="0" anchor="t">
            <a:spAutoFit/>
          </a:bodyPr>
          <a:lstStyle/>
          <a:p>
            <a:pPr marL="550542" lvl="1" indent="-275271" algn="l">
              <a:lnSpc>
                <a:spcPts val="3569"/>
              </a:lnSpc>
              <a:buFont typeface="Arial"/>
              <a:buChar char="•"/>
            </a:pPr>
            <a:r>
              <a:rPr lang="en-US" sz="2549" b="1" dirty="0">
                <a:solidFill>
                  <a:srgbClr val="FFFFFF"/>
                </a:solidFill>
                <a:latin typeface="Montserrat Semi-Bold"/>
                <a:ea typeface="Montserrat Semi-Bold"/>
                <a:cs typeface="Montserrat Semi-Bold"/>
                <a:sym typeface="Montserrat Semi-Bold"/>
              </a:rPr>
              <a:t>Reduced Training Time:</a:t>
            </a:r>
          </a:p>
          <a:p>
            <a:pPr algn="l">
              <a:lnSpc>
                <a:spcPts val="3569"/>
              </a:lnSpc>
            </a:pPr>
            <a:r>
              <a:rPr lang="en-US" sz="2549" b="1" dirty="0">
                <a:solidFill>
                  <a:srgbClr val="FFFFFF"/>
                </a:solidFill>
                <a:latin typeface="Montserrat Semi-Bold"/>
                <a:ea typeface="Montserrat Semi-Bold"/>
                <a:cs typeface="Montserrat Semi-Bold"/>
                <a:sym typeface="Montserrat Semi-Bold"/>
              </a:rPr>
              <a:t>By utilizing existing models, transfer learning drastically reduces the time required for training deep learning algorithms, enabling quicker deployment of effective diagnostic tools in clinical settings and facilitating timely patient care.</a:t>
            </a:r>
          </a:p>
          <a:p>
            <a:pPr algn="l">
              <a:lnSpc>
                <a:spcPts val="3569"/>
              </a:lnSpc>
            </a:pPr>
            <a:endParaRPr lang="en-US" sz="2549" b="1" dirty="0">
              <a:solidFill>
                <a:srgbClr val="FFFFFF"/>
              </a:solidFill>
              <a:latin typeface="Montserrat Semi-Bold"/>
              <a:ea typeface="Montserrat Semi-Bold"/>
              <a:cs typeface="Montserrat Semi-Bold"/>
              <a:sym typeface="Montserrat Semi-Bold"/>
            </a:endParaRPr>
          </a:p>
        </p:txBody>
      </p:sp>
      <p:sp>
        <p:nvSpPr>
          <p:cNvPr id="8" name="TextBox 8"/>
          <p:cNvSpPr txBox="1"/>
          <p:nvPr/>
        </p:nvSpPr>
        <p:spPr>
          <a:xfrm>
            <a:off x="12460427" y="2051819"/>
            <a:ext cx="5372932" cy="4794579"/>
          </a:xfrm>
          <a:prstGeom prst="rect">
            <a:avLst/>
          </a:prstGeom>
        </p:spPr>
        <p:txBody>
          <a:bodyPr lIns="0" tIns="0" rIns="0" bIns="0" rtlCol="0" anchor="t">
            <a:spAutoFit/>
          </a:bodyPr>
          <a:lstStyle/>
          <a:p>
            <a:pPr marL="536953" lvl="1" indent="-268477" algn="l">
              <a:lnSpc>
                <a:spcPts val="3481"/>
              </a:lnSpc>
              <a:buFont typeface="Arial"/>
              <a:buChar char="•"/>
            </a:pPr>
            <a:r>
              <a:rPr lang="en-US" sz="2487" b="1" dirty="0">
                <a:solidFill>
                  <a:srgbClr val="FFFFFF"/>
                </a:solidFill>
                <a:latin typeface="Montserrat Semi-Bold"/>
                <a:ea typeface="Montserrat Semi-Bold"/>
                <a:cs typeface="Montserrat Semi-Bold"/>
                <a:sym typeface="Montserrat Semi-Bold"/>
              </a:rPr>
              <a:t>Improved Generalization: </a:t>
            </a:r>
          </a:p>
          <a:p>
            <a:pPr algn="l">
              <a:lnSpc>
                <a:spcPts val="3481"/>
              </a:lnSpc>
            </a:pPr>
            <a:r>
              <a:rPr lang="en-US" sz="2487" b="1" dirty="0">
                <a:solidFill>
                  <a:srgbClr val="FFFFFF"/>
                </a:solidFill>
                <a:latin typeface="Montserrat Semi-Bold"/>
                <a:ea typeface="Montserrat Semi-Bold"/>
                <a:cs typeface="Montserrat Semi-Bold"/>
                <a:sym typeface="Montserrat Semi-Bold"/>
              </a:rPr>
              <a:t>Transfer learning enhances the model's ability to generalize across diverse datasets, making it particularly valuable in medical applications where variability in patient demographics and imaging conditions can affect diagnostic accuracy.</a:t>
            </a:r>
          </a:p>
          <a:p>
            <a:pPr algn="l">
              <a:lnSpc>
                <a:spcPts val="3481"/>
              </a:lnSpc>
            </a:pPr>
            <a:endParaRPr lang="en-US" sz="2487" b="1" dirty="0">
              <a:solidFill>
                <a:srgbClr val="FFFFFF"/>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1689</Words>
  <Application>Microsoft Office PowerPoint</Application>
  <PresentationFormat>Custom</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Montserrat Heavy</vt:lpstr>
      <vt:lpstr>Arial</vt:lpstr>
      <vt:lpstr>Open Sauce Italics</vt:lpstr>
      <vt:lpstr>Calibri</vt:lpstr>
      <vt:lpstr>Montserrat Semi-Bold</vt:lpstr>
      <vt:lpstr>Raleway Italics</vt:lpstr>
      <vt:lpstr>Raleway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Revolutionising Oral Cancer Detection</dc:title>
  <cp:lastModifiedBy>Garvit Agarwal</cp:lastModifiedBy>
  <cp:revision>3</cp:revision>
  <dcterms:created xsi:type="dcterms:W3CDTF">2006-08-16T00:00:00Z</dcterms:created>
  <dcterms:modified xsi:type="dcterms:W3CDTF">2024-10-04T04:15:22Z</dcterms:modified>
  <dc:identifier>DAGShwK5ppg</dc:identifier>
</cp:coreProperties>
</file>