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2" r:id="rId8"/>
    <p:sldId id="271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49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195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49d477b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49d477b2_0_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g28949d477b2_0_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49d477b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49d477b2_0_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g28949d477b2_0_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49d477b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49d477b2_0_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g28949d477b2_0_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IN"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en-IN"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411"/>
              <a:buFont typeface="Trebuchet MS" panose="020B0603020202020204"/>
              <a:buNone/>
              <a:defRPr sz="176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IN"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en-IN"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 panose="020B0603020202020204"/>
              <a:buNone/>
              <a:defRPr sz="264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 panose="020B0603020202020204"/>
              <a:buNone/>
              <a:defRPr sz="2645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4" name="Google Shape;34;p3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9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0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0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0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0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1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565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5"/>
            </a:lvl1pPr>
            <a:lvl2pPr marL="914400" lvl="1" indent="-318135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5"/>
            </a:lvl2pPr>
            <a:lvl3pPr marL="1371600" lvl="2" indent="-306705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5"/>
            </a:lvl3pPr>
            <a:lvl4pPr marL="1828800" lvl="3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4pPr>
            <a:lvl5pPr marL="2286000" lvl="4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5pPr>
            <a:lvl6pPr marL="2743200" lvl="5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6pPr>
            <a:lvl7pPr marL="3200400" lvl="6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7pPr>
            <a:lvl8pPr marL="3657600" lvl="7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8pPr>
            <a:lvl9pPr marL="4114800" lvl="8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9pPr>
          </a:lstStyle>
          <a:p/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565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5"/>
            </a:lvl1pPr>
            <a:lvl2pPr marL="914400" lvl="1" indent="-318135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5"/>
            </a:lvl2pPr>
            <a:lvl3pPr marL="1371600" lvl="2" indent="-306705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5"/>
            </a:lvl3pPr>
            <a:lvl4pPr marL="1828800" lvl="3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4pPr>
            <a:lvl5pPr marL="2286000" lvl="4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5pPr>
            <a:lvl6pPr marL="2743200" lvl="5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6pPr>
            <a:lvl7pPr marL="3200400" lvl="6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7pPr>
            <a:lvl8pPr marL="3657600" lvl="7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8pPr>
            <a:lvl9pPr marL="4114800" lvl="8" indent="-29591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5"/>
            </a:lvl9pPr>
          </a:lstStyle>
          <a:p/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5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9pPr>
          </a:lstStyle>
          <a:p/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5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5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5" b="1"/>
            </a:lvl9pPr>
          </a:lstStyle>
          <a:p/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5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926"/>
              <a:buNone/>
              <a:defRPr sz="1155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5"/>
            </a:lvl9pPr>
          </a:lstStyle>
          <a:p/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45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5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5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882"/>
              <a:buNone/>
              <a:defRPr sz="1100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0"/>
            </a:lvl9pPr>
          </a:lstStyle>
          <a:p/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DigiFinance</a:t>
            </a:r>
            <a:endParaRPr lang="en-IN"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Shuban Devanpelli(22107023) </a:t>
            </a:r>
            <a:endParaRPr lang="en-IN" sz="3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Rishi Bije(22107002)</a:t>
            </a:r>
            <a:endParaRPr lang="en-IN" sz="3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Yash Kamble(22107055)</a:t>
            </a:r>
            <a:endParaRPr lang="en-IN" sz="3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Dhanraj Bacche(22107056)</a:t>
            </a:r>
            <a:endParaRPr lang="en-IN" sz="3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</a:t>
            </a:r>
            <a:endParaRPr lang="en-IN" sz="28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Ms.Sarala Marry</a:t>
            </a:r>
            <a:endParaRPr lang="en-IN"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157" name="Google Shape;157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9500" y="146050"/>
            <a:ext cx="76866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Design</a:t>
            </a:r>
            <a:endParaRPr lang="en-IN"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052" y="1874066"/>
            <a:ext cx="8416825" cy="50887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 and methodologies </a:t>
            </a:r>
            <a:endParaRPr dirty="0"/>
          </a:p>
        </p:txBody>
      </p:sp>
      <p:sp>
        <p:nvSpPr>
          <p:cNvPr id="217" name="Google Shape;217;p28"/>
          <p:cNvSpPr txBox="1"/>
          <p:nvPr/>
        </p:nvSpPr>
        <p:spPr>
          <a:xfrm>
            <a:off x="528955" y="1231900"/>
            <a:ext cx="6095365" cy="542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IN" sz="20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Front-End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HTML5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IN" sz="18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CSS3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360"/>
              </a:spcBef>
              <a:buSzPts val="1800"/>
              <a:buFont typeface="Arial" panose="020B0604020202020204"/>
              <a:buChar char="•"/>
            </a:pPr>
            <a:r>
              <a:rPr lang="en-IN" sz="18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JAVASCRIPT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ES2024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endParaRPr sz="2000" b="1" i="0" u="sng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IN" sz="20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Back-End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360"/>
              </a:spcBef>
              <a:buSzPts val="1800"/>
              <a:buFont typeface="Arial" panose="020B0604020202020204"/>
              <a:buChar char="•"/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Flask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: Python 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Framework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2.8.0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360"/>
              </a:spcBef>
              <a:buSzPts val="1800"/>
              <a:buFont typeface="Arial" panose="020B0604020202020204"/>
              <a:buChar char="•"/>
            </a:pPr>
            <a:endParaRPr sz="2000" b="1" i="0" u="sng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IN" sz="20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Database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SQL </a:t>
            </a:r>
            <a:r>
              <a:rPr lang="en-IN" sz="18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8.0</a:t>
            </a:r>
            <a:endParaRPr lang="en-IN" sz="1800" b="0" i="0" u="none" strike="noStrike" cap="none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IN" sz="2000" b="1" u="sng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2000" b="1" u="sng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Datasets</a:t>
            </a:r>
            <a:endParaRPr lang="en-IN" sz="2000" b="1" u="sng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85750" marR="0" lvl="0" indent="-285750" algn="just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 pitchFamily="34" charset="0"/>
              <a:buChar char="•"/>
            </a:pPr>
            <a:r>
              <a:rPr sz="1800" i="0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expenses</a:t>
            </a:r>
            <a:r>
              <a:rPr lang="en-IN" sz="1800" i="0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sz="1800" i="0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dataset</a:t>
            </a:r>
            <a:endParaRPr sz="1800" i="0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85750" marR="0" lvl="0" indent="-285750" algn="just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 pitchFamily="34" charset="0"/>
              <a:buChar char="•"/>
            </a:pPr>
            <a:r>
              <a:rPr sz="1800" i="0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investment_recommender_dataset</a:t>
            </a:r>
            <a:endParaRPr sz="1800" i="0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lang="en-IN" sz="2000" b="1" i="0" u="sng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IN" sz="20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Algorithm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Linear Regression (Expense Prediction)</a:t>
            </a:r>
            <a:endParaRPr lang="en-IN"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224" name="Google Shape;224;p29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47370" y="1759585"/>
            <a:ext cx="9140190" cy="3716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</a:t>
            </a:r>
            <a:endParaRPr lang="en-IN"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503238" y="1566069"/>
            <a:ext cx="7705426" cy="509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7825" lvl="0" indent="-3778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 panose="020B0604020202020204"/>
              <a:buChar char="•"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Hence, </a:t>
            </a:r>
            <a:r>
              <a:rPr lang="en-IN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Devlopment</a:t>
            </a: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Implementation of 80% of  Web based platform providing seamless user experience.</a:t>
            </a:r>
            <a:endParaRPr dirty="0"/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77825" lvl="0" indent="-377825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 panose="020B0604020202020204"/>
              <a:buChar char="•"/>
            </a:pPr>
            <a:r>
              <a:rPr lang="en-IN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DigiFinance</a:t>
            </a: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providing a comprehensive platform for user ,through it’s user-friendly interface.</a:t>
            </a:r>
            <a:endParaRPr dirty="0"/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lang="en-IN"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573617" y="1497860"/>
            <a:ext cx="8677275" cy="560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SzPts val="2000"/>
              <a:buFont typeface="Arial" panose="020B0604020202020204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Future of Personal Finance Management – A Machine Learning-Driven Approach for Predictive Analysis and Efficient Expense Tracking, 4th International Conference for Emerging Technology (INCET) Belgaum,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India,2023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SzPts val="2000"/>
              <a:buFont typeface="Arial" panose="020B0604020202020204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SzPts val="2000"/>
              <a:buFont typeface="Arial" panose="020B0604020202020204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of Accrual Expenses in Balance Sheet Using Decision Trees and Linear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Zhejiang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University,2016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2000"/>
              <a:buFont typeface="Arial" panose="020B0604020202020204"/>
              <a:buChar char="•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SzPts val="2000"/>
              <a:buFont typeface="Arial" panose="020B0604020202020204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Trend-aware Investment Target Recommendation System with Heterogeneous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, International Joint Conference on Neural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Networks,2021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2000"/>
              <a:buFont typeface="Arial" panose="020B0604020202020204"/>
              <a:buChar char="•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You...!!</a:t>
            </a:r>
            <a:endParaRPr lang="en-IN"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</a:t>
            </a:r>
            <a:endParaRPr lang="en-IN"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04825" y="1236663"/>
            <a:ext cx="9323388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Introduction</a:t>
            </a:r>
            <a:endParaRPr lang="en-I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Literature Survey of the existing systems</a:t>
            </a:r>
            <a:endParaRPr lang="en-I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Limitations of the existing systems</a:t>
            </a:r>
            <a:endParaRPr lang="en-I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Problem statement </a:t>
            </a:r>
            <a:endParaRPr lang="en-I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System Design</a:t>
            </a:r>
            <a:endParaRPr lang="en-I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and methodologies</a:t>
            </a:r>
            <a:endParaRPr lang="en-I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Implementation</a:t>
            </a:r>
            <a:endParaRPr lang="en-I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Conclusion </a:t>
            </a:r>
            <a:endParaRPr lang="en-IN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References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dirty="0"/>
          </a:p>
        </p:txBody>
      </p:sp>
      <p:sp>
        <p:nvSpPr>
          <p:cNvPr id="171" name="Google Shape;171;p21"/>
          <p:cNvSpPr txBox="1"/>
          <p:nvPr/>
        </p:nvSpPr>
        <p:spPr>
          <a:xfrm>
            <a:off x="412750" y="1594981"/>
            <a:ext cx="9251950" cy="473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Digi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finance is a web-based application designed to help individuals track, manage, and optimize their finances.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		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It has tools that can assist in budgeting, tracking expenses, setting financial goals, and monitoring investments.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By using these tools, individuals can gain better control over their financial situation and make more informed decisions.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IN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Motivation: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By observing that people are increasingly looking to manage their own finances, investments, and budgeting we were inspired to create a unified solution for users.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503808" y="755501"/>
            <a:ext cx="8905303" cy="583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Objective: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just">
              <a:buClr>
                <a:schemeClr val="dk1"/>
              </a:buClr>
              <a:buSzPts val="1600"/>
              <a:buAutoNum type="arabicPeriod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 users with tools to set, track, and analyze budgets, offering insights and alerts using advanced data visualization techniques to help maintain financial control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>
              <a:buClr>
                <a:schemeClr val="dk1"/>
              </a:buClr>
              <a:buSzPts val="1600"/>
              <a:buAutoNum type="arabicPeriod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deliver personalized investment recommendations, utilizing fuzzy logic for stock recommendations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>
              <a:buClr>
                <a:schemeClr val="dk1"/>
              </a:buClr>
              <a:buSzPts val="1600"/>
              <a:buAutoNum type="arabicPeriod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empower users with comprehensive tools and insights using recommendation algorithms to achieve financial stability and reduce financial stress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>
              <a:buClr>
                <a:schemeClr val="dk1"/>
              </a:buClr>
              <a:buSzPts val="1600"/>
              <a:buAutoNum type="arabicPeriod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utilize linear regression algorithms to predict future expenses, aiding in informed financial planning.</a:t>
            </a:r>
            <a:endParaRPr sz="20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671527" y="704875"/>
            <a:ext cx="8443500" cy="145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 of the existing system</a:t>
            </a:r>
            <a:endParaRPr sz="14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800" cy="427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71513" y="1773160"/>
          <a:ext cx="8443512" cy="489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61"/>
                <a:gridCol w="1381328"/>
                <a:gridCol w="1274324"/>
                <a:gridCol w="700391"/>
                <a:gridCol w="1410511"/>
                <a:gridCol w="1867710"/>
                <a:gridCol w="1293987"/>
              </a:tblGrid>
              <a:tr h="86303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2725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[1]The Future of Personal Finance Management – A Machine Learning-Driven Approach for Predictive Analysis and Efficient Expense Tracking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Uyanahewa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M.I.R,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Jayawardana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G.V.H.D, 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Bandara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M.B.D.N,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Hapugala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H.A.V.V,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Buddhima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Attanayaka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Dasuni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Nawinna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enhancements and research directions could further solidify its position as a valuable tool for both individual users and organizations, enhancing its applicability and effectiveness in diverse financial contexts.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research demonstrates a well-structured approach to integrating machine learning for financial management, improving accuracy in expense tracking, classification, and prediction through a combination of pre-processing techniques, sophisticated models, and rigorous evaluation.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Addressing the shortcomings of existing solutions and leveraging advanced technologies, the application has the potential to greatly improve financial literacy and management practices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671527" y="704875"/>
            <a:ext cx="8443500" cy="145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 of the existing system</a:t>
            </a:r>
            <a:endParaRPr sz="14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800" cy="427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71513" y="1773160"/>
          <a:ext cx="8443512" cy="489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61"/>
                <a:gridCol w="1381328"/>
                <a:gridCol w="1274324"/>
                <a:gridCol w="700391"/>
                <a:gridCol w="1410511"/>
                <a:gridCol w="1867710"/>
                <a:gridCol w="1293987"/>
              </a:tblGrid>
              <a:tr h="86303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2725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Prediction of Accrual Expenses in Balance Sheet Using Decision Trees and Linear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Chih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-Yu Wang,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Ming-Yen Lin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Adopting these advanced modeling techniques helps bridge gaps in the company’s financial forecasting and planning, leading to better decision-making and resource management.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research study’s systematic approach ensures that the data is accurately represented and modeled, providing a robust basis for predicting unused annual leave hours and potentially improving personnel management practices within the company.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decision tree model significantly outperformed the linear regression model, providing a much lower error rate and more accurate predictions of unused annual leave hours.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671527" y="704875"/>
            <a:ext cx="8443500" cy="145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 of the existing system</a:t>
            </a:r>
            <a:endParaRPr sz="14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800" cy="427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71513" y="1773160"/>
          <a:ext cx="8443512" cy="489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61"/>
                <a:gridCol w="1449422"/>
                <a:gridCol w="1206230"/>
                <a:gridCol w="700391"/>
                <a:gridCol w="1410511"/>
                <a:gridCol w="1867710"/>
                <a:gridCol w="1293987"/>
              </a:tblGrid>
              <a:tr h="86303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2725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 A Trend-aware Investment Target Recommendation System with Heterogeneous Graph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Miao Chen , Chao Wang,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Chuan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Qin , Tong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Jianhui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 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Enhong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Chen, 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Hui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Xiong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approach demonstrated substantial improvements in recommendation accuracy by effectively utilizing sequential patterns and structural information.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combination of description extraction, trend analysis, and preference propagation ensures that the recommendations are based on comprehensive and contextually relevant information, improving the quality of investment suggestions for users.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Investment Target Recommendation System (ITRS) effectively integrates sequence modeling, trend extraction, and preference propagation, outperforming various baseline methods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3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Limitations of existing systems </a:t>
            </a:r>
            <a:endParaRPr sz="3600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215900" y="1763713"/>
            <a:ext cx="8640763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apps don’t update in real-time, so their advice and insights are often outdated and not tailored to the user’s current situation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Tool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have to use several different apps for various financial tasks, making it inconvenient and confusing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data entry and limited automation often lead to mistakes and inconsistent tracking of financial information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Predictive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use old methods and provide only basic forecasts, missing out on more accurate and adaptable predictions for better financial planning.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Problem statement </a:t>
            </a:r>
            <a:endParaRPr sz="3600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215900" y="1763713"/>
            <a:ext cx="8640763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difficulties managing their finances because they use multiple, disconnected tools that don't provide a clear view of their spending and account status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struggle with understanding their financial patterns and predicting future expenses due to inadequate data visualization and forecasting features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are often complex to use and may not offer sufficient security, leaving users needing a simpler, more secure way to manage their finances across different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spcBef>
                <a:spcPts val="0"/>
              </a:spcBef>
              <a:buClr>
                <a:srgbClr val="40404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find it challenging to set, track, and achieve financial goals due to a lack of integrated tools for goal-setting and progress monitoring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6360</Words>
  <Application>WPS Presentation</Application>
  <PresentationFormat>Custom</PresentationFormat>
  <Paragraphs>218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</vt:lpstr>
      <vt:lpstr>Trebuchet MS</vt:lpstr>
      <vt:lpstr>Noto Sans Symbols</vt:lpstr>
      <vt:lpstr>AMGDT</vt:lpstr>
      <vt:lpstr>Times New Roman</vt:lpstr>
      <vt:lpstr>Calibri</vt:lpstr>
      <vt:lpstr>Times New Roman</vt:lpstr>
      <vt:lpstr>Microsoft YaHei</vt:lpstr>
      <vt:lpstr>Arial Unicode MS</vt:lpstr>
      <vt:lpstr>Facet</vt:lpstr>
      <vt:lpstr>PowerPoint 演示文稿</vt:lpstr>
      <vt:lpstr>PowerPoint 演示文稿</vt:lpstr>
      <vt:lpstr>PowerPoint 演示文稿</vt:lpstr>
      <vt:lpstr>PowerPoint 演示文稿</vt:lpstr>
      <vt:lpstr>Literature Survey of the existing system</vt:lpstr>
      <vt:lpstr>Literature Survey of the existing system</vt:lpstr>
      <vt:lpstr>Literature Survey of the existing system</vt:lpstr>
      <vt:lpstr>Limitations of existing systems </vt:lpstr>
      <vt:lpstr> Problem statement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Shuban</dc:creator>
  <cp:lastModifiedBy>HP</cp:lastModifiedBy>
  <cp:revision>19</cp:revision>
  <dcterms:created xsi:type="dcterms:W3CDTF">2024-09-13T06:00:00Z</dcterms:created>
  <dcterms:modified xsi:type="dcterms:W3CDTF">2024-10-06T19:04:45Z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FE10BFB47FBD4D628EC64D4875021FA9_13</vt:lpwstr>
  </property>
  <property fmtid="{D5CDD505-2E9C-101B-9397-08002B2CF9AE}" pid="3" name="KSOProductBuildVer">
    <vt:lpwstr>1033-12.2.0.13472</vt:lpwstr>
  </property>
</Properties>
</file>