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4" r:id="rId17"/>
    <p:sldId id="275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Candara Light" panose="020E0502030303020204" pitchFamily="34" charset="0"/>
      <p:regular r:id="rId21"/>
      <p:italic r:id="rId22"/>
    </p:embeddedFont>
    <p:embeddedFont>
      <p:font typeface="Gadugi" panose="020B0502040204020203" pitchFamily="34" charset="0"/>
      <p:regular r:id="rId23"/>
      <p:bold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Golos Text" panose="020B0604020202020204" charset="0"/>
      <p:regular r:id="rId28"/>
      <p:bold r:id="rId29"/>
    </p:embeddedFont>
    <p:embeddedFont>
      <p:font typeface="Golos Text Medium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379"/>
    <a:srgbClr val="1B4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71A53-3A91-4B73-9DAF-44048BF818BD}">
  <a:tblStyle styleId="{2E371A53-3A91-4B73-9DAF-44048BF8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21ebf29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21ebf29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b21ebf29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b21ebf29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b21ebf2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b21ebf2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A35C70F6-A21F-21DB-C0A2-18E02795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>
            <a:extLst>
              <a:ext uri="{FF2B5EF4-FFF2-40B4-BE49-F238E27FC236}">
                <a16:creationId xmlns:a16="http://schemas.microsoft.com/office/drawing/2014/main" id="{ED0DC7D0-F7FC-CAE6-297E-E9FEBEACB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>
            <a:extLst>
              <a:ext uri="{FF2B5EF4-FFF2-40B4-BE49-F238E27FC236}">
                <a16:creationId xmlns:a16="http://schemas.microsoft.com/office/drawing/2014/main" id="{A45F9C42-7D42-961C-E68B-E5FE922900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048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>
          <a:extLst>
            <a:ext uri="{FF2B5EF4-FFF2-40B4-BE49-F238E27FC236}">
              <a16:creationId xmlns:a16="http://schemas.microsoft.com/office/drawing/2014/main" id="{3E9D6AD9-0289-69E1-A458-AAAEF446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>
            <a:extLst>
              <a:ext uri="{FF2B5EF4-FFF2-40B4-BE49-F238E27FC236}">
                <a16:creationId xmlns:a16="http://schemas.microsoft.com/office/drawing/2014/main" id="{3A95E3D7-303E-4526-7E8A-1F98CE511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>
            <a:extLst>
              <a:ext uri="{FF2B5EF4-FFF2-40B4-BE49-F238E27FC236}">
                <a16:creationId xmlns:a16="http://schemas.microsoft.com/office/drawing/2014/main" id="{159E198B-027E-F0E4-1C83-C76E8BA84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81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b21ebf29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b21ebf29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099" y="833096"/>
            <a:ext cx="5143007" cy="1530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Sentiment Analysis Web Application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40C919-D5AA-5EFE-69D8-D5470185974A}"/>
              </a:ext>
            </a:extLst>
          </p:cNvPr>
          <p:cNvSpPr txBox="1"/>
          <p:nvPr/>
        </p:nvSpPr>
        <p:spPr>
          <a:xfrm>
            <a:off x="715099" y="3119874"/>
            <a:ext cx="4185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ndara Light" panose="020E0502030303020204" pitchFamily="34" charset="0"/>
                <a:cs typeface="Amatic SC" panose="00000500000000000000" pitchFamily="2" charset="-79"/>
              </a:rPr>
              <a:t>A mini project using Flask and Machine Learning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Candara Light" panose="020E0502030303020204" pitchFamily="34" charset="0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050" y="35635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Model and Training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A1B82-1ACF-0750-F0A9-4064C10A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8" y="1196609"/>
            <a:ext cx="74996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 Regression is used for binary classification (positive or negative sentiment).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Process: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is trained on a labeled dataset with preprocessed TF-IDF features, and performance is evaluated using accuracy on a separate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Metric: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 is used to assess the model’s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C7408-E686-CAFA-7A62-F2DD18C4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10" y="3820511"/>
            <a:ext cx="5296639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>
            <a:spLocks noGrp="1"/>
          </p:cNvSpPr>
          <p:nvPr>
            <p:ph type="body" idx="1"/>
          </p:nvPr>
        </p:nvSpPr>
        <p:spPr>
          <a:xfrm>
            <a:off x="499509" y="216538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17379"/>
                </a:solidFill>
              </a:rPr>
              <a:t>Logistic Regression</a:t>
            </a:r>
            <a:endParaRPr lang="en-US" sz="2000" b="1" dirty="0">
              <a:solidFill>
                <a:srgbClr val="017379"/>
              </a:solidFill>
            </a:endParaRPr>
          </a:p>
          <a:p>
            <a:pPr>
              <a:buNone/>
            </a:pPr>
            <a:r>
              <a:rPr lang="en-US" sz="1600" dirty="0"/>
              <a:t>It is a </a:t>
            </a:r>
            <a:r>
              <a:rPr lang="en-US" sz="1600" b="1" dirty="0"/>
              <a:t>supervised machine learning algorithm</a:t>
            </a:r>
          </a:p>
          <a:p>
            <a:pPr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Simplicity and Interpretability:</a:t>
            </a:r>
            <a:r>
              <a:rPr lang="en-US" sz="1600" dirty="0"/>
              <a:t> Logistic regression is simple to implement and provides easily interpretable results. For a basic sentiment analysis task, it is efficient and effective.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Good Baseline Model:</a:t>
            </a:r>
            <a:r>
              <a:rPr lang="en-US" sz="1600" dirty="0"/>
              <a:t> It often serves as a good baseline model before trying more complex algorithms.</a:t>
            </a:r>
          </a:p>
          <a:p>
            <a:pPr marL="1397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Probabilistic Output:</a:t>
            </a:r>
            <a:r>
              <a:rPr lang="en-US" sz="1600" dirty="0"/>
              <a:t> Logistic Regression outputs a probability score (between 0 and 1), making it useful for classification tasks with clear decision boundaries.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Alternatives </a:t>
            </a:r>
            <a:r>
              <a:rPr lang="en-US" sz="1600" b="1" dirty="0"/>
              <a:t>- </a:t>
            </a:r>
            <a:r>
              <a:rPr lang="en-US" sz="1600" dirty="0"/>
              <a:t> </a:t>
            </a:r>
            <a:r>
              <a:rPr lang="en-IN" sz="1600" dirty="0"/>
              <a:t>Decision Trees, Neural Networks, KNN, Naive Bayes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>
            <a:spLocks noGrp="1"/>
          </p:cNvSpPr>
          <p:nvPr>
            <p:ph type="title"/>
          </p:nvPr>
        </p:nvSpPr>
        <p:spPr>
          <a:xfrm>
            <a:off x="562374" y="213312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Sentiment Prediction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67D3F-0036-74D8-6D2D-E5EAEC23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5" y="941036"/>
            <a:ext cx="729289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input sentences via a web interface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predicts whether the sentiment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 results are displayed in real-time</a:t>
            </a:r>
          </a:p>
        </p:txBody>
      </p:sp>
      <p:sp>
        <p:nvSpPr>
          <p:cNvPr id="4" name="Google Shape;511;p34">
            <a:extLst>
              <a:ext uri="{FF2B5EF4-FFF2-40B4-BE49-F238E27FC236}">
                <a16:creationId xmlns:a16="http://schemas.microsoft.com/office/drawing/2014/main" id="{77FF436F-3B21-40F1-B207-2BE9A2E064EC}"/>
              </a:ext>
            </a:extLst>
          </p:cNvPr>
          <p:cNvSpPr txBox="1">
            <a:spLocks/>
          </p:cNvSpPr>
          <p:nvPr/>
        </p:nvSpPr>
        <p:spPr>
          <a:xfrm flipV="1">
            <a:off x="1487925" y="5097781"/>
            <a:ext cx="456562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F727D-D318-1E89-CBD4-A8C7756D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4" y="2396161"/>
            <a:ext cx="847520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 displaying the percentage of positive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negative predictions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dynamic chart generation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representation of sentiment trends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based on user inputs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>
            <a:spLocks noGrp="1"/>
          </p:cNvSpPr>
          <p:nvPr>
            <p:ph type="title"/>
          </p:nvPr>
        </p:nvSpPr>
        <p:spPr>
          <a:xfrm>
            <a:off x="587299" y="24516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Libraries used and their roles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26B722-3604-62D9-ADBF-06EADE542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9506" y="1289379"/>
            <a:ext cx="7916669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building the web application and handling user input/output.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loading, cleaning, and processing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managing arrays used in data processing.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text cleaning and preprocessing (removing unwanted characters).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building the sentiment analysis model, including vectorization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generating a pie chart to visualize sentiment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handling in-memory data like the pie chart image.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base64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embedding the chart image into the HTML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FigureCanvasAgg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rendering Matplotlib figures as images for display in web applications.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>
            <a:off x="536680" y="42036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Challenges and Future Scope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BC0DE-9FAF-7A34-77D6-CEA9B81CE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324" y="1224407"/>
            <a:ext cx="8139693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imbalance and inconsistent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 based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more complex sentiment labels (neutral, mixed).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more diverse datasets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Detection and Multimodal Sentiment Analysis.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694120" y="281339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References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74" name="Google Shape;774;p38"/>
          <p:cNvSpPr txBox="1"/>
          <p:nvPr/>
        </p:nvSpPr>
        <p:spPr>
          <a:xfrm>
            <a:off x="709959" y="1008965"/>
            <a:ext cx="2445835" cy="36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IN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Sentiment Analysis 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                 </a:t>
            </a:r>
            <a:endParaRPr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C52EC-F1C3-0701-7026-9C47BF503DC7}"/>
              </a:ext>
            </a:extLst>
          </p:cNvPr>
          <p:cNvSpPr txBox="1"/>
          <p:nvPr/>
        </p:nvSpPr>
        <p:spPr>
          <a:xfrm>
            <a:off x="1081668" y="2426357"/>
            <a:ext cx="698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https://www.researchgate.net/publication/353514662_Sentimental_Analysis_using_Logistic_Regression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BEAD5-64D1-2DED-C500-4FEB01DCB681}"/>
              </a:ext>
            </a:extLst>
          </p:cNvPr>
          <p:cNvSpPr txBox="1"/>
          <p:nvPr/>
        </p:nvSpPr>
        <p:spPr>
          <a:xfrm>
            <a:off x="1081668" y="3460154"/>
            <a:ext cx="698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https://www.researchgate.net/publication/388315170_Text_vectorization_in_sentiment_analysis_A_comparative_study_of_TF-IDF_and_Word2Vec_from_Amazon_Fine_Food_Reviews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BB46B-33D5-850F-6583-C6B5E30C4828}"/>
              </a:ext>
            </a:extLst>
          </p:cNvPr>
          <p:cNvSpPr txBox="1"/>
          <p:nvPr/>
        </p:nvSpPr>
        <p:spPr>
          <a:xfrm>
            <a:off x="1081668" y="1392560"/>
            <a:ext cx="698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https://www.researchgate.net/publication/332451019_A_Study_of_Sentiment_Analysis_Concepts_Techniques_and_Challenges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5475E-6242-1A3C-A531-FEE46D42770A}"/>
              </a:ext>
            </a:extLst>
          </p:cNvPr>
          <p:cNvSpPr txBox="1"/>
          <p:nvPr/>
        </p:nvSpPr>
        <p:spPr>
          <a:xfrm>
            <a:off x="694120" y="2122909"/>
            <a:ext cx="23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II.     </a:t>
            </a:r>
            <a:r>
              <a:rPr lang="en-IN" dirty="0" err="1">
                <a:latin typeface="Golos Text" panose="020B0604020202020204" charset="0"/>
                <a:cs typeface="Golos Text" panose="020B0604020202020204" charset="0"/>
              </a:rPr>
              <a:t>Logistic_Regression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C85D3-C2E7-0820-84E4-0498DB090846}"/>
              </a:ext>
            </a:extLst>
          </p:cNvPr>
          <p:cNvSpPr txBox="1"/>
          <p:nvPr/>
        </p:nvSpPr>
        <p:spPr>
          <a:xfrm>
            <a:off x="694120" y="3174679"/>
            <a:ext cx="220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III.    Text Vectorization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CCEFF40F-3A0F-D1ED-6353-0D255BE9B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>
            <a:extLst>
              <a:ext uri="{FF2B5EF4-FFF2-40B4-BE49-F238E27FC236}">
                <a16:creationId xmlns:a16="http://schemas.microsoft.com/office/drawing/2014/main" id="{715EDA7C-55D3-9DCD-907F-971A1345B1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6586" y="2004189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3"/>
                </a:solidFill>
                <a:latin typeface="Garamond" panose="02020404030301010803" pitchFamily="18" charset="0"/>
              </a:rPr>
              <a:t>Thank You!</a:t>
            </a:r>
            <a:endParaRPr sz="4800" dirty="0">
              <a:solidFill>
                <a:schemeClr val="accent3"/>
              </a:solidFill>
              <a:latin typeface="Garamond" panose="02020404030301010803" pitchFamily="18" charset="0"/>
            </a:endParaRPr>
          </a:p>
        </p:txBody>
      </p:sp>
      <p:grpSp>
        <p:nvGrpSpPr>
          <p:cNvPr id="210" name="Google Shape;210;p24">
            <a:extLst>
              <a:ext uri="{FF2B5EF4-FFF2-40B4-BE49-F238E27FC236}">
                <a16:creationId xmlns:a16="http://schemas.microsoft.com/office/drawing/2014/main" id="{7B5EC324-801D-C6DA-0B33-5D70B8304332}"/>
              </a:ext>
            </a:extLst>
          </p:cNvPr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>
              <a:extLst>
                <a:ext uri="{FF2B5EF4-FFF2-40B4-BE49-F238E27FC236}">
                  <a16:creationId xmlns:a16="http://schemas.microsoft.com/office/drawing/2014/main" id="{974F72F6-C8ED-93C0-931A-D981A16D52B3}"/>
                </a:ext>
              </a:extLst>
            </p:cNvPr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>
              <a:extLst>
                <a:ext uri="{FF2B5EF4-FFF2-40B4-BE49-F238E27FC236}">
                  <a16:creationId xmlns:a16="http://schemas.microsoft.com/office/drawing/2014/main" id="{C0879398-73B9-F969-7649-8D47F4680E95}"/>
                </a:ext>
              </a:extLst>
            </p:cNvPr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>
              <a:extLst>
                <a:ext uri="{FF2B5EF4-FFF2-40B4-BE49-F238E27FC236}">
                  <a16:creationId xmlns:a16="http://schemas.microsoft.com/office/drawing/2014/main" id="{7FCE7999-8232-1C0D-195F-DD651BFEEE6B}"/>
                </a:ext>
              </a:extLst>
            </p:cNvPr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>
              <a:extLst>
                <a:ext uri="{FF2B5EF4-FFF2-40B4-BE49-F238E27FC236}">
                  <a16:creationId xmlns:a16="http://schemas.microsoft.com/office/drawing/2014/main" id="{F35EB4AD-F0D0-0E62-6ADC-72FE7AE4F5A2}"/>
                </a:ext>
              </a:extLst>
            </p:cNvPr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>
              <a:extLst>
                <a:ext uri="{FF2B5EF4-FFF2-40B4-BE49-F238E27FC236}">
                  <a16:creationId xmlns:a16="http://schemas.microsoft.com/office/drawing/2014/main" id="{09B5F90E-523C-1ABF-4312-2360ED50812B}"/>
                </a:ext>
              </a:extLst>
            </p:cNvPr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>
              <a:extLst>
                <a:ext uri="{FF2B5EF4-FFF2-40B4-BE49-F238E27FC236}">
                  <a16:creationId xmlns:a16="http://schemas.microsoft.com/office/drawing/2014/main" id="{FB3ED6AB-BD6B-597D-A51A-AAE9DD6CB8FC}"/>
                </a:ext>
              </a:extLst>
            </p:cNvPr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>
              <a:extLst>
                <a:ext uri="{FF2B5EF4-FFF2-40B4-BE49-F238E27FC236}">
                  <a16:creationId xmlns:a16="http://schemas.microsoft.com/office/drawing/2014/main" id="{FBF6670E-E871-0534-1053-A570DE9EF8B5}"/>
                </a:ext>
              </a:extLst>
            </p:cNvPr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>
              <a:extLst>
                <a:ext uri="{FF2B5EF4-FFF2-40B4-BE49-F238E27FC236}">
                  <a16:creationId xmlns:a16="http://schemas.microsoft.com/office/drawing/2014/main" id="{3ED8F184-5EE4-46EE-2617-E944C1377F52}"/>
                </a:ext>
              </a:extLst>
            </p:cNvPr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>
              <a:extLst>
                <a:ext uri="{FF2B5EF4-FFF2-40B4-BE49-F238E27FC236}">
                  <a16:creationId xmlns:a16="http://schemas.microsoft.com/office/drawing/2014/main" id="{A774150F-7EB5-41C6-ACD1-0697BC33EDB1}"/>
                </a:ext>
              </a:extLst>
            </p:cNvPr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>
              <a:extLst>
                <a:ext uri="{FF2B5EF4-FFF2-40B4-BE49-F238E27FC236}">
                  <a16:creationId xmlns:a16="http://schemas.microsoft.com/office/drawing/2014/main" id="{6C2EEC76-C8EA-53E0-002F-D27C2B7C37CA}"/>
                </a:ext>
              </a:extLst>
            </p:cNvPr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>
              <a:extLst>
                <a:ext uri="{FF2B5EF4-FFF2-40B4-BE49-F238E27FC236}">
                  <a16:creationId xmlns:a16="http://schemas.microsoft.com/office/drawing/2014/main" id="{B11BA7A0-7943-73CB-931E-ECF11DECE512}"/>
                </a:ext>
              </a:extLst>
            </p:cNvPr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>
              <a:extLst>
                <a:ext uri="{FF2B5EF4-FFF2-40B4-BE49-F238E27FC236}">
                  <a16:creationId xmlns:a16="http://schemas.microsoft.com/office/drawing/2014/main" id="{B0369B2F-C43F-31CD-EC12-3936DB40B070}"/>
                </a:ext>
              </a:extLst>
            </p:cNvPr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>
              <a:extLst>
                <a:ext uri="{FF2B5EF4-FFF2-40B4-BE49-F238E27FC236}">
                  <a16:creationId xmlns:a16="http://schemas.microsoft.com/office/drawing/2014/main" id="{B48B9BEA-ADE4-6DF8-945A-7EAA6B17793C}"/>
                </a:ext>
              </a:extLst>
            </p:cNvPr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>
              <a:extLst>
                <a:ext uri="{FF2B5EF4-FFF2-40B4-BE49-F238E27FC236}">
                  <a16:creationId xmlns:a16="http://schemas.microsoft.com/office/drawing/2014/main" id="{E25CE1C4-941E-E1F5-5E0E-C091026EC74D}"/>
                </a:ext>
              </a:extLst>
            </p:cNvPr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>
              <a:extLst>
                <a:ext uri="{FF2B5EF4-FFF2-40B4-BE49-F238E27FC236}">
                  <a16:creationId xmlns:a16="http://schemas.microsoft.com/office/drawing/2014/main" id="{29277F9E-0A1C-B928-9252-5C767F005752}"/>
                </a:ext>
              </a:extLst>
            </p:cNvPr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>
              <a:extLst>
                <a:ext uri="{FF2B5EF4-FFF2-40B4-BE49-F238E27FC236}">
                  <a16:creationId xmlns:a16="http://schemas.microsoft.com/office/drawing/2014/main" id="{840E1988-1FF8-98FA-8744-6C3E0967AF34}"/>
                </a:ext>
              </a:extLst>
            </p:cNvPr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>
              <a:extLst>
                <a:ext uri="{FF2B5EF4-FFF2-40B4-BE49-F238E27FC236}">
                  <a16:creationId xmlns:a16="http://schemas.microsoft.com/office/drawing/2014/main" id="{43DF6C8B-0EED-C200-4BDC-D869529C9A11}"/>
                </a:ext>
              </a:extLst>
            </p:cNvPr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>
              <a:extLst>
                <a:ext uri="{FF2B5EF4-FFF2-40B4-BE49-F238E27FC236}">
                  <a16:creationId xmlns:a16="http://schemas.microsoft.com/office/drawing/2014/main" id="{2542174C-77EA-6E79-D403-D59E7F45EDA6}"/>
                </a:ext>
              </a:extLst>
            </p:cNvPr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>
              <a:extLst>
                <a:ext uri="{FF2B5EF4-FFF2-40B4-BE49-F238E27FC236}">
                  <a16:creationId xmlns:a16="http://schemas.microsoft.com/office/drawing/2014/main" id="{98EAD75F-7E8F-9D59-7624-AE9D871ACDDA}"/>
                </a:ext>
              </a:extLst>
            </p:cNvPr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>
              <a:extLst>
                <a:ext uri="{FF2B5EF4-FFF2-40B4-BE49-F238E27FC236}">
                  <a16:creationId xmlns:a16="http://schemas.microsoft.com/office/drawing/2014/main" id="{338D96C8-86F9-18A8-18A7-ADF4BE56CD08}"/>
                </a:ext>
              </a:extLst>
            </p:cNvPr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>
              <a:extLst>
                <a:ext uri="{FF2B5EF4-FFF2-40B4-BE49-F238E27FC236}">
                  <a16:creationId xmlns:a16="http://schemas.microsoft.com/office/drawing/2014/main" id="{93217AE1-7DC8-D9E9-486A-8DE06FA52185}"/>
                </a:ext>
              </a:extLst>
            </p:cNvPr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>
              <a:extLst>
                <a:ext uri="{FF2B5EF4-FFF2-40B4-BE49-F238E27FC236}">
                  <a16:creationId xmlns:a16="http://schemas.microsoft.com/office/drawing/2014/main" id="{7FC537C4-4CDD-424F-3F58-804C010326B5}"/>
                </a:ext>
              </a:extLst>
            </p:cNvPr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>
              <a:extLst>
                <a:ext uri="{FF2B5EF4-FFF2-40B4-BE49-F238E27FC236}">
                  <a16:creationId xmlns:a16="http://schemas.microsoft.com/office/drawing/2014/main" id="{05CAC2D5-4684-853A-7627-03DEE9619E3F}"/>
                </a:ext>
              </a:extLst>
            </p:cNvPr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>
              <a:extLst>
                <a:ext uri="{FF2B5EF4-FFF2-40B4-BE49-F238E27FC236}">
                  <a16:creationId xmlns:a16="http://schemas.microsoft.com/office/drawing/2014/main" id="{4F452024-1D12-7D32-498C-BAA41350A598}"/>
                </a:ext>
              </a:extLst>
            </p:cNvPr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>
              <a:extLst>
                <a:ext uri="{FF2B5EF4-FFF2-40B4-BE49-F238E27FC236}">
                  <a16:creationId xmlns:a16="http://schemas.microsoft.com/office/drawing/2014/main" id="{1483BB90-E110-0E1E-C186-54DB820DE172}"/>
                </a:ext>
              </a:extLst>
            </p:cNvPr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>
              <a:extLst>
                <a:ext uri="{FF2B5EF4-FFF2-40B4-BE49-F238E27FC236}">
                  <a16:creationId xmlns:a16="http://schemas.microsoft.com/office/drawing/2014/main" id="{E56F9FD6-A3FF-3B92-32EA-E304BB40802A}"/>
                </a:ext>
              </a:extLst>
            </p:cNvPr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>
              <a:extLst>
                <a:ext uri="{FF2B5EF4-FFF2-40B4-BE49-F238E27FC236}">
                  <a16:creationId xmlns:a16="http://schemas.microsoft.com/office/drawing/2014/main" id="{BB995B30-734E-D6D7-E52A-AFD431F98C9F}"/>
                </a:ext>
              </a:extLst>
            </p:cNvPr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>
              <a:extLst>
                <a:ext uri="{FF2B5EF4-FFF2-40B4-BE49-F238E27FC236}">
                  <a16:creationId xmlns:a16="http://schemas.microsoft.com/office/drawing/2014/main" id="{671A1CB8-F5C6-858B-72B9-1802D33ACFDB}"/>
                </a:ext>
              </a:extLst>
            </p:cNvPr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>
              <a:extLst>
                <a:ext uri="{FF2B5EF4-FFF2-40B4-BE49-F238E27FC236}">
                  <a16:creationId xmlns:a16="http://schemas.microsoft.com/office/drawing/2014/main" id="{FF3B5528-7C98-41BC-2A17-19F18D5B3945}"/>
                </a:ext>
              </a:extLst>
            </p:cNvPr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>
              <a:extLst>
                <a:ext uri="{FF2B5EF4-FFF2-40B4-BE49-F238E27FC236}">
                  <a16:creationId xmlns:a16="http://schemas.microsoft.com/office/drawing/2014/main" id="{32355F34-7066-716B-CF95-5D1BA06643BC}"/>
                </a:ext>
              </a:extLst>
            </p:cNvPr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>
              <a:extLst>
                <a:ext uri="{FF2B5EF4-FFF2-40B4-BE49-F238E27FC236}">
                  <a16:creationId xmlns:a16="http://schemas.microsoft.com/office/drawing/2014/main" id="{AE522BA7-5A0C-F0D0-BE77-EA0A8E7AA28E}"/>
                </a:ext>
              </a:extLst>
            </p:cNvPr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>
              <a:extLst>
                <a:ext uri="{FF2B5EF4-FFF2-40B4-BE49-F238E27FC236}">
                  <a16:creationId xmlns:a16="http://schemas.microsoft.com/office/drawing/2014/main" id="{2AB097BD-F2CD-EE9F-FD51-81A037DF5544}"/>
                </a:ext>
              </a:extLst>
            </p:cNvPr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>
              <a:extLst>
                <a:ext uri="{FF2B5EF4-FFF2-40B4-BE49-F238E27FC236}">
                  <a16:creationId xmlns:a16="http://schemas.microsoft.com/office/drawing/2014/main" id="{4EEE22AC-C42D-ACA4-1323-79D98BFCE2F4}"/>
                </a:ext>
              </a:extLst>
            </p:cNvPr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>
              <a:extLst>
                <a:ext uri="{FF2B5EF4-FFF2-40B4-BE49-F238E27FC236}">
                  <a16:creationId xmlns:a16="http://schemas.microsoft.com/office/drawing/2014/main" id="{FB2475F3-63FE-0C4E-925C-482E7FAE79A3}"/>
                </a:ext>
              </a:extLst>
            </p:cNvPr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>
              <a:extLst>
                <a:ext uri="{FF2B5EF4-FFF2-40B4-BE49-F238E27FC236}">
                  <a16:creationId xmlns:a16="http://schemas.microsoft.com/office/drawing/2014/main" id="{64DF0850-32D3-A08A-57AE-D0A839FA2179}"/>
                </a:ext>
              </a:extLst>
            </p:cNvPr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>
              <a:extLst>
                <a:ext uri="{FF2B5EF4-FFF2-40B4-BE49-F238E27FC236}">
                  <a16:creationId xmlns:a16="http://schemas.microsoft.com/office/drawing/2014/main" id="{9A0A56EC-BB00-0200-2463-0E700BD04264}"/>
                </a:ext>
              </a:extLst>
            </p:cNvPr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>
              <a:extLst>
                <a:ext uri="{FF2B5EF4-FFF2-40B4-BE49-F238E27FC236}">
                  <a16:creationId xmlns:a16="http://schemas.microsoft.com/office/drawing/2014/main" id="{88FF93A6-390D-E1E8-BE21-31156A74A447}"/>
                </a:ext>
              </a:extLst>
            </p:cNvPr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>
              <a:extLst>
                <a:ext uri="{FF2B5EF4-FFF2-40B4-BE49-F238E27FC236}">
                  <a16:creationId xmlns:a16="http://schemas.microsoft.com/office/drawing/2014/main" id="{C7DB2721-B688-1E8A-F0F4-2A410ACB0788}"/>
                </a:ext>
              </a:extLst>
            </p:cNvPr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>
              <a:extLst>
                <a:ext uri="{FF2B5EF4-FFF2-40B4-BE49-F238E27FC236}">
                  <a16:creationId xmlns:a16="http://schemas.microsoft.com/office/drawing/2014/main" id="{BBAC147C-0B8C-B3C7-FD95-CC5D6CD91EFA}"/>
                </a:ext>
              </a:extLst>
            </p:cNvPr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>
              <a:extLst>
                <a:ext uri="{FF2B5EF4-FFF2-40B4-BE49-F238E27FC236}">
                  <a16:creationId xmlns:a16="http://schemas.microsoft.com/office/drawing/2014/main" id="{B339F2C6-7CF4-EAF9-648A-2F587C868703}"/>
                </a:ext>
              </a:extLst>
            </p:cNvPr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>
              <a:extLst>
                <a:ext uri="{FF2B5EF4-FFF2-40B4-BE49-F238E27FC236}">
                  <a16:creationId xmlns:a16="http://schemas.microsoft.com/office/drawing/2014/main" id="{610ED755-C1BC-6943-373C-6878E96500F0}"/>
                </a:ext>
              </a:extLst>
            </p:cNvPr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>
              <a:extLst>
                <a:ext uri="{FF2B5EF4-FFF2-40B4-BE49-F238E27FC236}">
                  <a16:creationId xmlns:a16="http://schemas.microsoft.com/office/drawing/2014/main" id="{D2EF645C-2610-7BA1-B378-2DBCB7E8937C}"/>
                </a:ext>
              </a:extLst>
            </p:cNvPr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>
              <a:extLst>
                <a:ext uri="{FF2B5EF4-FFF2-40B4-BE49-F238E27FC236}">
                  <a16:creationId xmlns:a16="http://schemas.microsoft.com/office/drawing/2014/main" id="{8816A311-583C-1A35-1DE6-8107B9AD490A}"/>
                </a:ext>
              </a:extLst>
            </p:cNvPr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>
              <a:extLst>
                <a:ext uri="{FF2B5EF4-FFF2-40B4-BE49-F238E27FC236}">
                  <a16:creationId xmlns:a16="http://schemas.microsoft.com/office/drawing/2014/main" id="{8C501171-E0AD-EA9E-3321-D8D6E6D1F9E7}"/>
                </a:ext>
              </a:extLst>
            </p:cNvPr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>
              <a:extLst>
                <a:ext uri="{FF2B5EF4-FFF2-40B4-BE49-F238E27FC236}">
                  <a16:creationId xmlns:a16="http://schemas.microsoft.com/office/drawing/2014/main" id="{56891EB0-7277-B42B-E443-9E1720EE7B8F}"/>
                </a:ext>
              </a:extLst>
            </p:cNvPr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>
              <a:extLst>
                <a:ext uri="{FF2B5EF4-FFF2-40B4-BE49-F238E27FC236}">
                  <a16:creationId xmlns:a16="http://schemas.microsoft.com/office/drawing/2014/main" id="{B5AFC7B8-D5BE-C44B-1A97-7FD7D58A68D7}"/>
                </a:ext>
              </a:extLst>
            </p:cNvPr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>
              <a:extLst>
                <a:ext uri="{FF2B5EF4-FFF2-40B4-BE49-F238E27FC236}">
                  <a16:creationId xmlns:a16="http://schemas.microsoft.com/office/drawing/2014/main" id="{BBC0F76F-622B-EA1B-4E96-379A0C023C25}"/>
                </a:ext>
              </a:extLst>
            </p:cNvPr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>
              <a:extLst>
                <a:ext uri="{FF2B5EF4-FFF2-40B4-BE49-F238E27FC236}">
                  <a16:creationId xmlns:a16="http://schemas.microsoft.com/office/drawing/2014/main" id="{341DD330-4B3E-2BCE-B48B-EEE777EBDBAC}"/>
                </a:ext>
              </a:extLst>
            </p:cNvPr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>
              <a:extLst>
                <a:ext uri="{FF2B5EF4-FFF2-40B4-BE49-F238E27FC236}">
                  <a16:creationId xmlns:a16="http://schemas.microsoft.com/office/drawing/2014/main" id="{CDBA77B2-CC65-81DE-10D9-81F0B8963FCE}"/>
                </a:ext>
              </a:extLst>
            </p:cNvPr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>
              <a:extLst>
                <a:ext uri="{FF2B5EF4-FFF2-40B4-BE49-F238E27FC236}">
                  <a16:creationId xmlns:a16="http://schemas.microsoft.com/office/drawing/2014/main" id="{16CF13FB-A316-1DC4-1AC1-CA6B3A46B8AE}"/>
                </a:ext>
              </a:extLst>
            </p:cNvPr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>
              <a:extLst>
                <a:ext uri="{FF2B5EF4-FFF2-40B4-BE49-F238E27FC236}">
                  <a16:creationId xmlns:a16="http://schemas.microsoft.com/office/drawing/2014/main" id="{05A301B6-4E2C-82E9-2B26-ED7E50A11B8D}"/>
                </a:ext>
              </a:extLst>
            </p:cNvPr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>
              <a:extLst>
                <a:ext uri="{FF2B5EF4-FFF2-40B4-BE49-F238E27FC236}">
                  <a16:creationId xmlns:a16="http://schemas.microsoft.com/office/drawing/2014/main" id="{56157F27-93D0-59C5-E6BA-D959580D552D}"/>
                </a:ext>
              </a:extLst>
            </p:cNvPr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>
              <a:extLst>
                <a:ext uri="{FF2B5EF4-FFF2-40B4-BE49-F238E27FC236}">
                  <a16:creationId xmlns:a16="http://schemas.microsoft.com/office/drawing/2014/main" id="{504E6977-AFA5-7F1B-97A4-28D89F698D86}"/>
                </a:ext>
              </a:extLst>
            </p:cNvPr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>
              <a:extLst>
                <a:ext uri="{FF2B5EF4-FFF2-40B4-BE49-F238E27FC236}">
                  <a16:creationId xmlns:a16="http://schemas.microsoft.com/office/drawing/2014/main" id="{84FAA84A-EE90-4B56-D3F0-FD6D91998145}"/>
                </a:ext>
              </a:extLst>
            </p:cNvPr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>
              <a:extLst>
                <a:ext uri="{FF2B5EF4-FFF2-40B4-BE49-F238E27FC236}">
                  <a16:creationId xmlns:a16="http://schemas.microsoft.com/office/drawing/2014/main" id="{7A03EF2C-34AF-3C2B-ED91-78CB7094C3F2}"/>
                </a:ext>
              </a:extLst>
            </p:cNvPr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>
              <a:extLst>
                <a:ext uri="{FF2B5EF4-FFF2-40B4-BE49-F238E27FC236}">
                  <a16:creationId xmlns:a16="http://schemas.microsoft.com/office/drawing/2014/main" id="{72B58A99-EADA-0980-4016-D8C73911C39E}"/>
                </a:ext>
              </a:extLst>
            </p:cNvPr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>
              <a:extLst>
                <a:ext uri="{FF2B5EF4-FFF2-40B4-BE49-F238E27FC236}">
                  <a16:creationId xmlns:a16="http://schemas.microsoft.com/office/drawing/2014/main" id="{427540F0-03F0-E174-9F1C-6E4FC49B93E3}"/>
                </a:ext>
              </a:extLst>
            </p:cNvPr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>
              <a:extLst>
                <a:ext uri="{FF2B5EF4-FFF2-40B4-BE49-F238E27FC236}">
                  <a16:creationId xmlns:a16="http://schemas.microsoft.com/office/drawing/2014/main" id="{FE6F8A31-CE4A-82D7-110A-9DCF67BF5B2F}"/>
                </a:ext>
              </a:extLst>
            </p:cNvPr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>
              <a:extLst>
                <a:ext uri="{FF2B5EF4-FFF2-40B4-BE49-F238E27FC236}">
                  <a16:creationId xmlns:a16="http://schemas.microsoft.com/office/drawing/2014/main" id="{889E20FF-1DC5-CE66-F612-9F55E5072EF8}"/>
                </a:ext>
              </a:extLst>
            </p:cNvPr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>
              <a:extLst>
                <a:ext uri="{FF2B5EF4-FFF2-40B4-BE49-F238E27FC236}">
                  <a16:creationId xmlns:a16="http://schemas.microsoft.com/office/drawing/2014/main" id="{D3A9AD49-03E2-C206-D08C-B89D60220F96}"/>
                </a:ext>
              </a:extLst>
            </p:cNvPr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>
              <a:extLst>
                <a:ext uri="{FF2B5EF4-FFF2-40B4-BE49-F238E27FC236}">
                  <a16:creationId xmlns:a16="http://schemas.microsoft.com/office/drawing/2014/main" id="{EF0E88F3-A696-ACC5-5323-DBB0490DCFE2}"/>
                </a:ext>
              </a:extLst>
            </p:cNvPr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>
              <a:extLst>
                <a:ext uri="{FF2B5EF4-FFF2-40B4-BE49-F238E27FC236}">
                  <a16:creationId xmlns:a16="http://schemas.microsoft.com/office/drawing/2014/main" id="{B6DF183E-8A71-A997-1B9B-18CE62EC78E9}"/>
                </a:ext>
              </a:extLst>
            </p:cNvPr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>
              <a:extLst>
                <a:ext uri="{FF2B5EF4-FFF2-40B4-BE49-F238E27FC236}">
                  <a16:creationId xmlns:a16="http://schemas.microsoft.com/office/drawing/2014/main" id="{6F4A84B6-C189-EE50-6C86-55B4B57784AE}"/>
                </a:ext>
              </a:extLst>
            </p:cNvPr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>
              <a:extLst>
                <a:ext uri="{FF2B5EF4-FFF2-40B4-BE49-F238E27FC236}">
                  <a16:creationId xmlns:a16="http://schemas.microsoft.com/office/drawing/2014/main" id="{715082EC-7E4C-3526-2610-10ECE1AF16C1}"/>
                </a:ext>
              </a:extLst>
            </p:cNvPr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>
              <a:extLst>
                <a:ext uri="{FF2B5EF4-FFF2-40B4-BE49-F238E27FC236}">
                  <a16:creationId xmlns:a16="http://schemas.microsoft.com/office/drawing/2014/main" id="{0FA7DE57-D880-B88A-50F8-C08711E23E33}"/>
                </a:ext>
              </a:extLst>
            </p:cNvPr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789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>
          <a:extLst>
            <a:ext uri="{FF2B5EF4-FFF2-40B4-BE49-F238E27FC236}">
              <a16:creationId xmlns:a16="http://schemas.microsoft.com/office/drawing/2014/main" id="{4938B07A-149C-A1A6-A39C-275F7BF2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>
            <a:extLst>
              <a:ext uri="{FF2B5EF4-FFF2-40B4-BE49-F238E27FC236}">
                <a16:creationId xmlns:a16="http://schemas.microsoft.com/office/drawing/2014/main" id="{307C4D7A-D453-2E2D-0F31-38758F274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4120" y="281339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Garamond" panose="02020404030301010803" pitchFamily="18" charset="0"/>
              </a:rPr>
              <a:t>Team Members</a:t>
            </a:r>
            <a:endParaRPr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774" name="Google Shape;774;p38">
            <a:extLst>
              <a:ext uri="{FF2B5EF4-FFF2-40B4-BE49-F238E27FC236}">
                <a16:creationId xmlns:a16="http://schemas.microsoft.com/office/drawing/2014/main" id="{0D11A979-1BA0-E66A-4012-6207044D3317}"/>
              </a:ext>
            </a:extLst>
          </p:cNvPr>
          <p:cNvSpPr txBox="1"/>
          <p:nvPr/>
        </p:nvSpPr>
        <p:spPr>
          <a:xfrm>
            <a:off x="694120" y="1179951"/>
            <a:ext cx="5869261" cy="36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H</a:t>
            </a:r>
            <a:r>
              <a:rPr lang="en-IN" sz="1600" dirty="0" err="1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arsh</a:t>
            </a: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 </a:t>
            </a:r>
            <a:r>
              <a:rPr lang="en-IN" sz="1600" dirty="0" err="1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Tanpure</a:t>
            </a: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                   (AIDSU23039)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Arpit Thakur                       (AIDSU23032)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Shivraj </a:t>
            </a:r>
            <a:r>
              <a:rPr lang="en-IN" sz="1600" dirty="0" err="1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Sagane</a:t>
            </a: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                   (AIDSU23059)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Yuvraj Mahale                    (AIDSU23068)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Yash </a:t>
            </a:r>
            <a:r>
              <a:rPr lang="en-IN" sz="1600" dirty="0" err="1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Gorle</a:t>
            </a: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                         (AIDSU23067)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dk1"/>
                </a:solidFill>
                <a:latin typeface="Gadugi" panose="020B0502040204020203" pitchFamily="34" charset="0"/>
                <a:ea typeface="Gadugi" panose="020B0502040204020203" pitchFamily="34" charset="0"/>
                <a:cs typeface="Golos Text"/>
                <a:sym typeface="Golos Text"/>
              </a:rPr>
              <a:t>Himanshu Shelke               (AIDSU23040)</a:t>
            </a:r>
            <a:endParaRPr sz="1600" dirty="0">
              <a:solidFill>
                <a:schemeClr val="dk1"/>
              </a:solidFill>
              <a:latin typeface="Gadugi" panose="020B0502040204020203" pitchFamily="34" charset="0"/>
              <a:ea typeface="Gadugi" panose="020B0502040204020203" pitchFamily="34" charset="0"/>
              <a:cs typeface="Golos Text"/>
              <a:sym typeface="Golos Text"/>
            </a:endParaRPr>
          </a:p>
        </p:txBody>
      </p:sp>
    </p:spTree>
    <p:extLst>
      <p:ext uri="{BB962C8B-B14F-4D97-AF65-F5344CB8AC3E}">
        <p14:creationId xmlns:p14="http://schemas.microsoft.com/office/powerpoint/2010/main" val="35947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549621" y="1588097"/>
            <a:ext cx="8044757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600" b="1" dirty="0"/>
              <a:t>What is Sentiment Analysis?</a:t>
            </a:r>
            <a:endParaRPr lang="en-US" sz="1600" dirty="0"/>
          </a:p>
          <a:p>
            <a:pPr marL="139700" indent="0"/>
            <a:r>
              <a:rPr lang="en-US" sz="1600" dirty="0"/>
              <a:t>Sentiment analysis involves determining the emotional tone behind a series of words. It is used to analyze opinions, sentiments, emotions, and attitudes from text data.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655577" y="2612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549621" y="3190883"/>
            <a:ext cx="8550279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sz="1600" b="1" dirty="0"/>
              <a:t>Why Sentiment Analysis Matters?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helps businesses understand customer feedback and improve customer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It's widely used in industries like marketing, politics, and social media for sentiment detection, review analysis, and brand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655627" y="672452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With the increasing amount of text data from sources like social media and reviews, manually analyzing sentiment is time-consuming and inefficient. There is a need for an automated system that can quickly and accurately determine whether a piece of text expresses a </a:t>
            </a:r>
            <a:r>
              <a:rPr lang="en-US" sz="1500" b="1" dirty="0"/>
              <a:t>positive</a:t>
            </a:r>
            <a:r>
              <a:rPr lang="en-US" sz="1500" dirty="0"/>
              <a:t> or </a:t>
            </a:r>
            <a:r>
              <a:rPr lang="en-US" sz="1500" b="1" dirty="0"/>
              <a:t>negative</a:t>
            </a:r>
            <a:r>
              <a:rPr lang="en-US" sz="1500" dirty="0"/>
              <a:t> sentiment.</a:t>
            </a:r>
            <a:endParaRPr sz="1500"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566417" y="136652"/>
            <a:ext cx="6986676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Problem Statement</a:t>
            </a:r>
            <a:endParaRPr sz="2800" dirty="0"/>
          </a:p>
        </p:txBody>
      </p:sp>
      <p:sp>
        <p:nvSpPr>
          <p:cNvPr id="2" name="Google Shape;202;p23">
            <a:extLst>
              <a:ext uri="{FF2B5EF4-FFF2-40B4-BE49-F238E27FC236}">
                <a16:creationId xmlns:a16="http://schemas.microsoft.com/office/drawing/2014/main" id="{B6C48CB7-B6AF-C928-AFDD-68B1D3ABAB61}"/>
              </a:ext>
            </a:extLst>
          </p:cNvPr>
          <p:cNvSpPr txBox="1">
            <a:spLocks/>
          </p:cNvSpPr>
          <p:nvPr/>
        </p:nvSpPr>
        <p:spPr>
          <a:xfrm>
            <a:off x="566417" y="2415633"/>
            <a:ext cx="6986676" cy="64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800" dirty="0"/>
              <a:t>Solution</a:t>
            </a:r>
            <a:endParaRPr lang="en-IN" sz="2800" dirty="0"/>
          </a:p>
        </p:txBody>
      </p:sp>
      <p:sp>
        <p:nvSpPr>
          <p:cNvPr id="3" name="Google Shape;201;p23">
            <a:extLst>
              <a:ext uri="{FF2B5EF4-FFF2-40B4-BE49-F238E27FC236}">
                <a16:creationId xmlns:a16="http://schemas.microsoft.com/office/drawing/2014/main" id="{3D3F72EA-3AEE-0B82-9D87-9BFA9AC8DE33}"/>
              </a:ext>
            </a:extLst>
          </p:cNvPr>
          <p:cNvSpPr txBox="1">
            <a:spLocks/>
          </p:cNvSpPr>
          <p:nvPr/>
        </p:nvSpPr>
        <p:spPr>
          <a:xfrm>
            <a:off x="655627" y="2901761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This project proposes a </a:t>
            </a:r>
            <a:r>
              <a:rPr lang="en-US" sz="1600" b="1" dirty="0"/>
              <a:t>web-based application</a:t>
            </a:r>
            <a:r>
              <a:rPr lang="en-US" sz="1600" dirty="0"/>
              <a:t> that uses </a:t>
            </a:r>
            <a:r>
              <a:rPr lang="en-US" sz="1600" b="1" dirty="0"/>
              <a:t>machine learning</a:t>
            </a:r>
            <a:r>
              <a:rPr lang="en-US" sz="1600" dirty="0"/>
              <a:t> to </a:t>
            </a:r>
            <a:r>
              <a:rPr lang="en-US" sz="1500" dirty="0"/>
              <a:t>automatically</a:t>
            </a:r>
            <a:r>
              <a:rPr lang="en-US" sz="1600" dirty="0"/>
              <a:t> classify the sentiment of a given sentence as </a:t>
            </a:r>
            <a:r>
              <a:rPr lang="en-US" sz="1600" b="1" dirty="0"/>
              <a:t>positive</a:t>
            </a:r>
            <a:r>
              <a:rPr lang="en-US" sz="1600" dirty="0"/>
              <a:t> or </a:t>
            </a:r>
            <a:r>
              <a:rPr lang="en-US" sz="1600" b="1" dirty="0"/>
              <a:t>negative</a:t>
            </a:r>
            <a:r>
              <a:rPr lang="en-US" sz="1600" dirty="0"/>
              <a:t>. Users can input a sentence, and the system will predict the sentiment in real time, providing quick, scalable, and accurate sentiment analysis.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58389" y="299067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3"/>
                </a:solidFill>
              </a:rPr>
              <a:t>Project Overview</a:t>
            </a:r>
            <a:endParaRPr sz="3200" dirty="0">
              <a:solidFill>
                <a:schemeClr val="accent3"/>
              </a:solidFill>
            </a:endParaRPr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6024356B-E042-43F4-DD77-F1639F7E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84" y="1086135"/>
            <a:ext cx="5327914" cy="37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To build a web application that    analyzes the sentiment (positive/negative) of a sentence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Used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Flask, Logistic Regression (scikit-learn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Pandas, NumPy,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(regular expressions)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TF-IDF, Matplotlib, HTML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A set of positive and negative words used for training the sentiment analysis model (.xlsx file).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478478" y="367412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3"/>
                </a:solidFill>
              </a:rPr>
              <a:t>System Architecture</a:t>
            </a:r>
            <a:endParaRPr sz="44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8EDCC-D0C6-59E4-43E4-DBAEF7B4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11" y="721112"/>
            <a:ext cx="1856939" cy="370127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52D0B70-9E43-DBB4-5016-45C36FD5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8" y="1378859"/>
            <a:ext cx="5401933" cy="238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serves a web page where users can input a sentence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preprocess input text.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 to classify sentiment.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Pie chart to show sentiment distribution.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492074" y="873378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dataset is an </a:t>
            </a:r>
            <a:r>
              <a:rPr lang="en-US" sz="1800" b="1" dirty="0"/>
              <a:t>Excel file (.</a:t>
            </a:r>
            <a:r>
              <a:rPr lang="en-US" sz="1800" b="1" dirty="0" err="1"/>
              <a:t>xlxs</a:t>
            </a:r>
            <a:r>
              <a:rPr lang="en-US" sz="1800" b="1" dirty="0"/>
              <a:t>)</a:t>
            </a:r>
            <a:r>
              <a:rPr lang="en-US" sz="1800" dirty="0"/>
              <a:t> containing </a:t>
            </a:r>
            <a:r>
              <a:rPr lang="en-US" sz="1800" b="1" dirty="0"/>
              <a:t>positive</a:t>
            </a:r>
            <a:r>
              <a:rPr lang="en-US" sz="1800" dirty="0"/>
              <a:t> and </a:t>
            </a:r>
            <a:r>
              <a:rPr lang="en-US" sz="1800" b="1" dirty="0"/>
              <a:t>negative words</a:t>
            </a:r>
            <a:r>
              <a:rPr lang="en-US" sz="1800" dirty="0"/>
              <a:t> that will be used to perform sentiment analysis.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492074" y="240934"/>
            <a:ext cx="6942071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Dataset</a:t>
            </a:r>
            <a:endParaRPr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2364D-395C-C173-D730-B4EC6DBA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4" y="1929727"/>
            <a:ext cx="52559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two key columns: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Words that express a positive       sentiment.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Negative 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Words that express a negative sentiment.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columns will be used to create sentences, which will then be classified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sentiment of the 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963D-2A89-80F2-3FA0-381CBD57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19" y="1792001"/>
            <a:ext cx="2312651" cy="28989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611022" y="31050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Data Preprocessing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61CA55-3F4A-29D8-D144-4C9BCA8B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2" y="1189360"/>
            <a:ext cx="812292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is loaded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pandas.read_excel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Column Cleanup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Unwanted spaces in column names are removed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.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str.strip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and negative words are extracted into separate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lists, and any missing values are dropped.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Sentence Creation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word is converted into a sentence (for easier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words are labeled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negative words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A94D9-1AA0-6537-148E-4FD45BCF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86" y="617243"/>
            <a:ext cx="793966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 the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(lowercase and remove non-alphabetic characters).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text =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text.lower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text =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re.sub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(r"[^a-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zA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-Z\s]", "", 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b="1" dirty="0"/>
              <a:t>Why it's important</a:t>
            </a:r>
            <a:r>
              <a:rPr lang="en-US" dirty="0"/>
              <a:t>: The model doesn't need numbers or special characters, and making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dirty="0"/>
              <a:t>all the text lowercase ensures uniformity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Vectorize the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convert text into numerical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can only work with numerical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represent positive and negative sentiments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dirty="0"/>
              <a:t>This is essential because machine learning algorithms work with numeric labels.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505522" y="834760"/>
            <a:ext cx="8125522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TF-IDF is a </a:t>
            </a:r>
            <a:r>
              <a:rPr lang="en-US" sz="1600" b="1" dirty="0"/>
              <a:t>numerical representation</a:t>
            </a:r>
            <a:r>
              <a:rPr lang="en-US" sz="1600" dirty="0"/>
              <a:t> used in natural language processing (NLP). It is commonly used for text vectorization, transforming text into a format that machine learning models can understand.</a:t>
            </a:r>
            <a:br>
              <a:rPr lang="en-US" sz="1600" dirty="0"/>
            </a:br>
            <a:br>
              <a:rPr lang="en-US" sz="1600" dirty="0"/>
            </a:br>
            <a:endParaRPr sz="1600"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298294" y="224617"/>
            <a:ext cx="8805747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TF-IDF (Term Frequency - Inverse Document Frequency)</a:t>
            </a: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C2F95-65FA-A4D8-2A60-3C6564C3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58" y="2172427"/>
            <a:ext cx="758468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 Frequency (TF)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frequently a term (word) occurs in a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 Document Frequency (IDF)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important a term is within the whole corpus of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                      TF-IDF = TF×IDF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13EF1-4939-5AE4-E50C-46DEA643273C}"/>
              </a:ext>
            </a:extLst>
          </p:cNvPr>
          <p:cNvSpPr txBox="1"/>
          <p:nvPr/>
        </p:nvSpPr>
        <p:spPr>
          <a:xfrm>
            <a:off x="505522" y="4363007"/>
            <a:ext cx="5839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Alternatives -  Word2Vec, </a:t>
            </a:r>
            <a:r>
              <a:rPr lang="en-IN" sz="1800" dirty="0" err="1">
                <a:solidFill>
                  <a:schemeClr val="tx1"/>
                </a:solidFill>
              </a:rPr>
              <a:t>GloVe</a:t>
            </a:r>
            <a:r>
              <a:rPr lang="en-IN" sz="1800" dirty="0">
                <a:solidFill>
                  <a:schemeClr val="tx1"/>
                </a:solidFill>
              </a:rPr>
              <a:t>, and BERT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1199</Words>
  <Application>Microsoft Office PowerPoint</Application>
  <PresentationFormat>On-screen Show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Garamond</vt:lpstr>
      <vt:lpstr>Gadugi</vt:lpstr>
      <vt:lpstr>Golos Text</vt:lpstr>
      <vt:lpstr>Golos Text Medium</vt:lpstr>
      <vt:lpstr>Arial Unicode MS</vt:lpstr>
      <vt:lpstr>Candara Light</vt:lpstr>
      <vt:lpstr>Bebas Neue</vt:lpstr>
      <vt:lpstr>Arial</vt:lpstr>
      <vt:lpstr>Artificial Intelligence by Slidesgo</vt:lpstr>
      <vt:lpstr>Sentiment Analysis Web Application</vt:lpstr>
      <vt:lpstr>Introduction</vt:lpstr>
      <vt:lpstr>With the increasing amount of text data from sources like social media and reviews, manually analyzing sentiment is time-consuming and inefficient. There is a need for an automated system that can quickly and accurately determine whether a piece of text expresses a positive or negative sentiment.</vt:lpstr>
      <vt:lpstr>Project Overview</vt:lpstr>
      <vt:lpstr>System Architecture</vt:lpstr>
      <vt:lpstr>The dataset is an Excel file (.xlxs) containing positive and negative words that will be used to perform sentiment analysis.     </vt:lpstr>
      <vt:lpstr>Data Preprocessing</vt:lpstr>
      <vt:lpstr>PowerPoint Presentation</vt:lpstr>
      <vt:lpstr>TF-IDF is a numerical representation used in natural language processing (NLP). It is commonly used for text vectorization, transforming text into a format that machine learning models can understand.  </vt:lpstr>
      <vt:lpstr>Model and Training</vt:lpstr>
      <vt:lpstr>PowerPoint Presentation</vt:lpstr>
      <vt:lpstr>Sentiment Prediction</vt:lpstr>
      <vt:lpstr>Libraries used and their roles</vt:lpstr>
      <vt:lpstr>Challenges and Future Scope</vt:lpstr>
      <vt:lpstr>References</vt:lpstr>
      <vt:lpstr>Thank You!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ymahale305@gmail.com</cp:lastModifiedBy>
  <cp:revision>4</cp:revision>
  <dcterms:modified xsi:type="dcterms:W3CDTF">2025-03-26T19:24:03Z</dcterms:modified>
</cp:coreProperties>
</file>