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84" r:id="rId3"/>
    <p:sldId id="257" r:id="rId4"/>
    <p:sldId id="258" r:id="rId5"/>
    <p:sldId id="259" r:id="rId6"/>
    <p:sldId id="267" r:id="rId7"/>
    <p:sldId id="268" r:id="rId8"/>
    <p:sldId id="270" r:id="rId9"/>
    <p:sldId id="269" r:id="rId10"/>
    <p:sldId id="260" r:id="rId11"/>
    <p:sldId id="261" r:id="rId12"/>
    <p:sldId id="262" r:id="rId13"/>
    <p:sldId id="263" r:id="rId14"/>
    <p:sldId id="264"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977D8-22EE-4868-9DFB-0670884A85F1}" type="datetimeFigureOut">
              <a:rPr lang="en-IN" smtClean="0"/>
              <a:t>03-08-2023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489B8-D4AC-40CD-AA77-0442A0303A59}" type="slidenum">
              <a:rPr lang="en-IN" smtClean="0"/>
              <a:t>‹#›</a:t>
            </a:fld>
            <a:endParaRPr lang="en-IN"/>
          </a:p>
        </p:txBody>
      </p:sp>
    </p:spTree>
    <p:extLst>
      <p:ext uri="{BB962C8B-B14F-4D97-AF65-F5344CB8AC3E}">
        <p14:creationId xmlns:p14="http://schemas.microsoft.com/office/powerpoint/2010/main" val="359644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A489B8-D4AC-40CD-AA77-0442A0303A59}" type="slidenum">
              <a:rPr lang="en-IN" smtClean="0"/>
              <a:t>3</a:t>
            </a:fld>
            <a:endParaRPr lang="en-IN"/>
          </a:p>
        </p:txBody>
      </p:sp>
    </p:spTree>
    <p:extLst>
      <p:ext uri="{BB962C8B-B14F-4D97-AF65-F5344CB8AC3E}">
        <p14:creationId xmlns:p14="http://schemas.microsoft.com/office/powerpoint/2010/main" val="5070470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2209F26-2B12-4037-A7A6-8AD9670BD8D1}" type="datetimeFigureOut">
              <a:rPr lang="en-IN" smtClean="0"/>
              <a:t>03-08-2023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E699913-5093-4277-8944-54737B8D23B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474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09F26-2B12-4037-A7A6-8AD9670BD8D1}"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99913-5093-4277-8944-54737B8D23B8}" type="slidenum">
              <a:rPr lang="en-IN" smtClean="0"/>
              <a:t>‹#›</a:t>
            </a:fld>
            <a:endParaRPr lang="en-IN"/>
          </a:p>
        </p:txBody>
      </p:sp>
    </p:spTree>
    <p:extLst>
      <p:ext uri="{BB962C8B-B14F-4D97-AF65-F5344CB8AC3E}">
        <p14:creationId xmlns:p14="http://schemas.microsoft.com/office/powerpoint/2010/main" val="205123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09F26-2B12-4037-A7A6-8AD9670BD8D1}"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99913-5093-4277-8944-54737B8D23B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1203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09F26-2B12-4037-A7A6-8AD9670BD8D1}"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99913-5093-4277-8944-54737B8D23B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44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09F26-2B12-4037-A7A6-8AD9670BD8D1}"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99913-5093-4277-8944-54737B8D23B8}" type="slidenum">
              <a:rPr lang="en-IN" smtClean="0"/>
              <a:t>‹#›</a:t>
            </a:fld>
            <a:endParaRPr lang="en-IN"/>
          </a:p>
        </p:txBody>
      </p:sp>
    </p:spTree>
    <p:extLst>
      <p:ext uri="{BB962C8B-B14F-4D97-AF65-F5344CB8AC3E}">
        <p14:creationId xmlns:p14="http://schemas.microsoft.com/office/powerpoint/2010/main" val="3580435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09F26-2B12-4037-A7A6-8AD9670BD8D1}"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99913-5093-4277-8944-54737B8D23B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593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09F26-2B12-4037-A7A6-8AD9670BD8D1}"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99913-5093-4277-8944-54737B8D23B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334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09F26-2B12-4037-A7A6-8AD9670BD8D1}"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99913-5093-4277-8944-54737B8D23B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1067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09F26-2B12-4037-A7A6-8AD9670BD8D1}"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99913-5093-4277-8944-54737B8D23B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822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09F26-2B12-4037-A7A6-8AD9670BD8D1}"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99913-5093-4277-8944-54737B8D23B8}" type="slidenum">
              <a:rPr lang="en-IN" smtClean="0"/>
              <a:t>‹#›</a:t>
            </a:fld>
            <a:endParaRPr lang="en-IN"/>
          </a:p>
        </p:txBody>
      </p:sp>
    </p:spTree>
    <p:extLst>
      <p:ext uri="{BB962C8B-B14F-4D97-AF65-F5344CB8AC3E}">
        <p14:creationId xmlns:p14="http://schemas.microsoft.com/office/powerpoint/2010/main" val="100870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09F26-2B12-4037-A7A6-8AD9670BD8D1}"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99913-5093-4277-8944-54737B8D23B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2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209F26-2B12-4037-A7A6-8AD9670BD8D1}"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99913-5093-4277-8944-54737B8D23B8}" type="slidenum">
              <a:rPr lang="en-IN" smtClean="0"/>
              <a:t>‹#›</a:t>
            </a:fld>
            <a:endParaRPr lang="en-IN"/>
          </a:p>
        </p:txBody>
      </p:sp>
    </p:spTree>
    <p:extLst>
      <p:ext uri="{BB962C8B-B14F-4D97-AF65-F5344CB8AC3E}">
        <p14:creationId xmlns:p14="http://schemas.microsoft.com/office/powerpoint/2010/main" val="172155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209F26-2B12-4037-A7A6-8AD9670BD8D1}" type="datetimeFigureOut">
              <a:rPr lang="en-IN" smtClean="0"/>
              <a:t>03-08-2023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99913-5093-4277-8944-54737B8D23B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49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209F26-2B12-4037-A7A6-8AD9670BD8D1}"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99913-5093-4277-8944-54737B8D23B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370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09F26-2B12-4037-A7A6-8AD9670BD8D1}" type="datetimeFigureOut">
              <a:rPr lang="en-IN" smtClean="0"/>
              <a:t>03-08-2023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699913-5093-4277-8944-54737B8D23B8}" type="slidenum">
              <a:rPr lang="en-IN" smtClean="0"/>
              <a:t>‹#›</a:t>
            </a:fld>
            <a:endParaRPr lang="en-IN"/>
          </a:p>
        </p:txBody>
      </p:sp>
    </p:spTree>
    <p:extLst>
      <p:ext uri="{BB962C8B-B14F-4D97-AF65-F5344CB8AC3E}">
        <p14:creationId xmlns:p14="http://schemas.microsoft.com/office/powerpoint/2010/main" val="105371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09F26-2B12-4037-A7A6-8AD9670BD8D1}"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99913-5093-4277-8944-54737B8D23B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068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09F26-2B12-4037-A7A6-8AD9670BD8D1}"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99913-5093-4277-8944-54737B8D23B8}" type="slidenum">
              <a:rPr lang="en-IN" smtClean="0"/>
              <a:t>‹#›</a:t>
            </a:fld>
            <a:endParaRPr lang="en-IN"/>
          </a:p>
        </p:txBody>
      </p:sp>
    </p:spTree>
    <p:extLst>
      <p:ext uri="{BB962C8B-B14F-4D97-AF65-F5344CB8AC3E}">
        <p14:creationId xmlns:p14="http://schemas.microsoft.com/office/powerpoint/2010/main" val="2017219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209F26-2B12-4037-A7A6-8AD9670BD8D1}" type="datetimeFigureOut">
              <a:rPr lang="en-IN" smtClean="0"/>
              <a:t>03-08-2023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699913-5093-4277-8944-54737B8D23B8}" type="slidenum">
              <a:rPr lang="en-IN" smtClean="0"/>
              <a:t>‹#›</a:t>
            </a:fld>
            <a:endParaRPr lang="en-IN"/>
          </a:p>
        </p:txBody>
      </p:sp>
    </p:spTree>
    <p:extLst>
      <p:ext uri="{BB962C8B-B14F-4D97-AF65-F5344CB8AC3E}">
        <p14:creationId xmlns:p14="http://schemas.microsoft.com/office/powerpoint/2010/main" val="3738545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elearnmarkets.com/35-candlestick-patterns-in-stock-market/" TargetMode="External"/><Relationship Id="rId2" Type="http://schemas.openxmlformats.org/officeDocument/2006/relationships/hyperlink" Target="https://en.wikipedia.org/wiki/Candlestick_pattern" TargetMode="External"/><Relationship Id="rId1" Type="http://schemas.openxmlformats.org/officeDocument/2006/relationships/slideLayout" Target="../slideLayouts/slideLayout2.xml"/><Relationship Id="rId5" Type="http://schemas.openxmlformats.org/officeDocument/2006/relationships/hyperlink" Target="https://www.w3schools.com/python/matplotlib_plotting.asp" TargetMode="External"/><Relationship Id="rId4" Type="http://schemas.openxmlformats.org/officeDocument/2006/relationships/hyperlink" Target="https://pypi.org/project/mplfinance/"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arshUmpoxy/PythonProjec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3CAA-149A-E796-81DB-A28844A3931B}"/>
              </a:ext>
            </a:extLst>
          </p:cNvPr>
          <p:cNvSpPr>
            <a:spLocks noGrp="1"/>
          </p:cNvSpPr>
          <p:nvPr>
            <p:ph type="ctrTitle"/>
          </p:nvPr>
        </p:nvSpPr>
        <p:spPr>
          <a:xfrm>
            <a:off x="2692398" y="2065860"/>
            <a:ext cx="6815669" cy="1320803"/>
          </a:xfrm>
        </p:spPr>
        <p:txBody>
          <a:bodyPr/>
          <a:lstStyle/>
          <a:p>
            <a:r>
              <a:rPr lang="en-US" sz="4400" dirty="0"/>
              <a:t>Reading CSV Data and Plotting Candlestick Patterns</a:t>
            </a:r>
            <a:endParaRPr lang="en-IN" sz="4400" dirty="0"/>
          </a:p>
        </p:txBody>
      </p:sp>
      <p:sp>
        <p:nvSpPr>
          <p:cNvPr id="3" name="Subtitle 2">
            <a:extLst>
              <a:ext uri="{FF2B5EF4-FFF2-40B4-BE49-F238E27FC236}">
                <a16:creationId xmlns:a16="http://schemas.microsoft.com/office/drawing/2014/main" id="{C3C9EE29-6967-B5CC-D253-7ED5E7B68803}"/>
              </a:ext>
            </a:extLst>
          </p:cNvPr>
          <p:cNvSpPr>
            <a:spLocks noGrp="1"/>
          </p:cNvSpPr>
          <p:nvPr>
            <p:ph type="subTitle" idx="1"/>
          </p:nvPr>
        </p:nvSpPr>
        <p:spPr/>
        <p:txBody>
          <a:bodyPr/>
          <a:lstStyle/>
          <a:p>
            <a:r>
              <a:rPr lang="en-US" dirty="0"/>
              <a:t>Date: 02/08/23</a:t>
            </a:r>
          </a:p>
          <a:p>
            <a:r>
              <a:rPr lang="en-US" dirty="0"/>
              <a:t>Name: Harsh Kumar</a:t>
            </a:r>
            <a:endParaRPr lang="en-IN" dirty="0"/>
          </a:p>
        </p:txBody>
      </p:sp>
    </p:spTree>
    <p:extLst>
      <p:ext uri="{BB962C8B-B14F-4D97-AF65-F5344CB8AC3E}">
        <p14:creationId xmlns:p14="http://schemas.microsoft.com/office/powerpoint/2010/main" val="157125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9F35-544F-CE62-E19E-4F092E817085}"/>
              </a:ext>
            </a:extLst>
          </p:cNvPr>
          <p:cNvSpPr>
            <a:spLocks noGrp="1"/>
          </p:cNvSpPr>
          <p:nvPr>
            <p:ph type="title"/>
          </p:nvPr>
        </p:nvSpPr>
        <p:spPr/>
        <p:txBody>
          <a:bodyPr/>
          <a:lstStyle/>
          <a:p>
            <a:r>
              <a:rPr lang="en-US" dirty="0"/>
              <a:t>Demonstration</a:t>
            </a:r>
            <a:endParaRPr lang="en-IN" dirty="0"/>
          </a:p>
        </p:txBody>
      </p:sp>
      <p:sp>
        <p:nvSpPr>
          <p:cNvPr id="3" name="Content Placeholder 2">
            <a:extLst>
              <a:ext uri="{FF2B5EF4-FFF2-40B4-BE49-F238E27FC236}">
                <a16:creationId xmlns:a16="http://schemas.microsoft.com/office/drawing/2014/main" id="{776454A9-98BA-A40B-8C31-25ED37DB0683}"/>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Walkthrough of the Stock Screener Application: A live demonstration of our Python-based Stock Screener Application.</a:t>
            </a:r>
          </a:p>
          <a:p>
            <a:pPr algn="l">
              <a:buFont typeface="Arial" panose="020B0604020202020204" pitchFamily="34" charset="0"/>
              <a:buChar char="•"/>
            </a:pPr>
            <a:r>
              <a:rPr lang="en-US" b="0" i="0" dirty="0">
                <a:solidFill>
                  <a:srgbClr val="374151"/>
                </a:solidFill>
                <a:effectLst/>
                <a:latin typeface="Söhne"/>
              </a:rPr>
              <a:t>Loading CSV Data: How the application reads and processes CSV data containing historical stock price information.</a:t>
            </a:r>
          </a:p>
          <a:p>
            <a:pPr algn="l">
              <a:buFont typeface="Arial" panose="020B0604020202020204" pitchFamily="34" charset="0"/>
              <a:buChar char="•"/>
            </a:pPr>
            <a:r>
              <a:rPr lang="en-US" b="0" i="0" dirty="0">
                <a:solidFill>
                  <a:srgbClr val="374151"/>
                </a:solidFill>
                <a:effectLst/>
                <a:latin typeface="Söhne"/>
              </a:rPr>
              <a:t>Plotting Candlestick Patterns: Step-by-step explanation of the code provided, where we utilize the mplfinance library to plot candlestick charts with volume bars.</a:t>
            </a:r>
          </a:p>
          <a:p>
            <a:endParaRPr lang="en-IN" dirty="0"/>
          </a:p>
        </p:txBody>
      </p:sp>
    </p:spTree>
    <p:extLst>
      <p:ext uri="{BB962C8B-B14F-4D97-AF65-F5344CB8AC3E}">
        <p14:creationId xmlns:p14="http://schemas.microsoft.com/office/powerpoint/2010/main" val="218642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58E8-E9B3-A163-E93D-385AC3C3DF49}"/>
              </a:ext>
            </a:extLst>
          </p:cNvPr>
          <p:cNvSpPr>
            <a:spLocks noGrp="1"/>
          </p:cNvSpPr>
          <p:nvPr>
            <p:ph type="title"/>
          </p:nvPr>
        </p:nvSpPr>
        <p:spPr/>
        <p:txBody>
          <a:bodyPr/>
          <a:lstStyle/>
          <a:p>
            <a:r>
              <a:rPr lang="en-US" dirty="0"/>
              <a:t>Technical Stacks</a:t>
            </a:r>
            <a:endParaRPr lang="en-IN" dirty="0"/>
          </a:p>
        </p:txBody>
      </p:sp>
      <p:sp>
        <p:nvSpPr>
          <p:cNvPr id="3" name="Content Placeholder 2">
            <a:extLst>
              <a:ext uri="{FF2B5EF4-FFF2-40B4-BE49-F238E27FC236}">
                <a16:creationId xmlns:a16="http://schemas.microsoft.com/office/drawing/2014/main" id="{E0FDC79A-2CE9-066D-3EF4-36B7F0C95EB3}"/>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Python: The programming language used for the development of the Stock Screener Application.</a:t>
            </a:r>
          </a:p>
          <a:p>
            <a:pPr algn="l">
              <a:buFont typeface="Arial" panose="020B0604020202020204" pitchFamily="34" charset="0"/>
              <a:buChar char="•"/>
            </a:pPr>
            <a:r>
              <a:rPr lang="en-US" b="0" i="0" dirty="0">
                <a:solidFill>
                  <a:srgbClr val="374151"/>
                </a:solidFill>
                <a:effectLst/>
                <a:latin typeface="Söhne"/>
              </a:rPr>
              <a:t>pandas: A powerful library for data manipulation and analysis.</a:t>
            </a:r>
          </a:p>
          <a:p>
            <a:pPr algn="l">
              <a:buFont typeface="Arial" panose="020B0604020202020204" pitchFamily="34" charset="0"/>
              <a:buChar char="•"/>
            </a:pPr>
            <a:r>
              <a:rPr lang="en-US" b="0" i="0" dirty="0">
                <a:solidFill>
                  <a:srgbClr val="374151"/>
                </a:solidFill>
                <a:effectLst/>
                <a:latin typeface="Söhne"/>
              </a:rPr>
              <a:t>mplfinance: A Python library for plotting financial charts, including candlestick charts.</a:t>
            </a:r>
          </a:p>
          <a:p>
            <a:pPr algn="l">
              <a:buFont typeface="Arial" panose="020B0604020202020204" pitchFamily="34" charset="0"/>
              <a:buChar char="•"/>
            </a:pPr>
            <a:r>
              <a:rPr lang="en-US" b="0" i="0" dirty="0" err="1">
                <a:solidFill>
                  <a:srgbClr val="374151"/>
                </a:solidFill>
                <a:effectLst/>
                <a:latin typeface="Söhne"/>
              </a:rPr>
              <a:t>Jupyter</a:t>
            </a:r>
            <a:r>
              <a:rPr lang="en-US" b="0" i="0" dirty="0">
                <a:solidFill>
                  <a:srgbClr val="374151"/>
                </a:solidFill>
                <a:effectLst/>
                <a:latin typeface="Söhne"/>
              </a:rPr>
              <a:t> Notebook: The environment used for development and demonstration purposes.</a:t>
            </a:r>
          </a:p>
          <a:p>
            <a:endParaRPr lang="en-IN" dirty="0"/>
          </a:p>
        </p:txBody>
      </p:sp>
    </p:spTree>
    <p:extLst>
      <p:ext uri="{BB962C8B-B14F-4D97-AF65-F5344CB8AC3E}">
        <p14:creationId xmlns:p14="http://schemas.microsoft.com/office/powerpoint/2010/main" val="210195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1F2C-75CE-60BE-FBA1-4EE8ABBC8A69}"/>
              </a:ext>
            </a:extLst>
          </p:cNvPr>
          <p:cNvSpPr>
            <a:spLocks noGrp="1"/>
          </p:cNvSpPr>
          <p:nvPr>
            <p:ph type="title"/>
          </p:nvPr>
        </p:nvSpPr>
        <p:spPr/>
        <p:txBody>
          <a:bodyPr/>
          <a:lstStyle/>
          <a:p>
            <a:r>
              <a:rPr lang="en-US" dirty="0"/>
              <a:t>Challenges and Scope of Improvement</a:t>
            </a:r>
            <a:endParaRPr lang="en-IN" dirty="0"/>
          </a:p>
        </p:txBody>
      </p:sp>
      <p:sp>
        <p:nvSpPr>
          <p:cNvPr id="3" name="Content Placeholder 2">
            <a:extLst>
              <a:ext uri="{FF2B5EF4-FFF2-40B4-BE49-F238E27FC236}">
                <a16:creationId xmlns:a16="http://schemas.microsoft.com/office/drawing/2014/main" id="{CBE8F365-37E6-1259-0070-D2B00AB512CF}"/>
              </a:ext>
            </a:extLst>
          </p:cNvPr>
          <p:cNvSpPr>
            <a:spLocks noGrp="1"/>
          </p:cNvSpPr>
          <p:nvPr>
            <p:ph idx="1"/>
          </p:nvPr>
        </p:nvSpPr>
        <p:spPr/>
        <p:txBody>
          <a:bodyPr/>
          <a:lstStyle/>
          <a:p>
            <a:pPr marL="0" indent="0">
              <a:buNone/>
            </a:pPr>
            <a:r>
              <a:rPr lang="en-US" dirty="0"/>
              <a:t>Consistent Datasets</a:t>
            </a:r>
          </a:p>
          <a:p>
            <a:pPr marL="0" indent="0">
              <a:buNone/>
            </a:pPr>
            <a:r>
              <a:rPr lang="en-US" dirty="0"/>
              <a:t>Recognition of patterns</a:t>
            </a:r>
          </a:p>
          <a:p>
            <a:pPr marL="0" indent="0">
              <a:buNone/>
            </a:pPr>
            <a:r>
              <a:rPr lang="en-US" dirty="0"/>
              <a:t>Proficiency increase</a:t>
            </a:r>
            <a:endParaRPr lang="en-IN" dirty="0"/>
          </a:p>
        </p:txBody>
      </p:sp>
    </p:spTree>
    <p:extLst>
      <p:ext uri="{BB962C8B-B14F-4D97-AF65-F5344CB8AC3E}">
        <p14:creationId xmlns:p14="http://schemas.microsoft.com/office/powerpoint/2010/main" val="3015982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3008-8F41-D3C9-9977-0C0552F9855B}"/>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4132F999-1BBE-8718-F6D3-1FADB9998EE5}"/>
              </a:ext>
            </a:extLst>
          </p:cNvPr>
          <p:cNvSpPr>
            <a:spLocks noGrp="1"/>
          </p:cNvSpPr>
          <p:nvPr>
            <p:ph idx="1"/>
          </p:nvPr>
        </p:nvSpPr>
        <p:spPr/>
        <p:txBody>
          <a:bodyPr/>
          <a:lstStyle/>
          <a:p>
            <a:r>
              <a:rPr lang="en-US" b="1" dirty="0"/>
              <a:t>Candlestick Patterns</a:t>
            </a:r>
            <a:r>
              <a:rPr lang="en-US" dirty="0"/>
              <a:t>: </a:t>
            </a:r>
            <a:r>
              <a:rPr lang="en-US" dirty="0">
                <a:hlinkClick r:id="rId2"/>
              </a:rPr>
              <a:t>https://en.wikipedia.org/wiki/Candlestick_pattern</a:t>
            </a:r>
            <a:endParaRPr lang="en-US" dirty="0"/>
          </a:p>
          <a:p>
            <a:r>
              <a:rPr lang="en-US" b="1" dirty="0"/>
              <a:t>Candlestick Recognition</a:t>
            </a:r>
            <a:r>
              <a:rPr lang="en-US" dirty="0"/>
              <a:t>: </a:t>
            </a:r>
            <a:r>
              <a:rPr lang="en-US" dirty="0">
                <a:hlinkClick r:id="rId3"/>
              </a:rPr>
              <a:t>https://blog.elearnmarkets.com/35-candlestick-patterns-in-stock-market/</a:t>
            </a:r>
            <a:endParaRPr lang="en-US" dirty="0"/>
          </a:p>
          <a:p>
            <a:r>
              <a:rPr lang="en-US" b="1" dirty="0"/>
              <a:t>mplfinance</a:t>
            </a:r>
            <a:r>
              <a:rPr lang="en-US" dirty="0"/>
              <a:t>: </a:t>
            </a:r>
            <a:r>
              <a:rPr lang="en-US" dirty="0">
                <a:hlinkClick r:id="rId4"/>
              </a:rPr>
              <a:t>https://pypi.org/project/mplfinance/</a:t>
            </a:r>
            <a:endParaRPr lang="en-US" dirty="0"/>
          </a:p>
          <a:p>
            <a:r>
              <a:rPr lang="en-US" b="1" dirty="0"/>
              <a:t>Plotting in Python</a:t>
            </a:r>
            <a:r>
              <a:rPr lang="en-US" dirty="0"/>
              <a:t>: </a:t>
            </a:r>
            <a:r>
              <a:rPr lang="en-US" dirty="0">
                <a:hlinkClick r:id="rId5"/>
              </a:rPr>
              <a:t>https://www.w3schools.com/python/matplotlib_plotting.asp</a:t>
            </a:r>
            <a:endParaRPr lang="en-US" dirty="0"/>
          </a:p>
          <a:p>
            <a:endParaRPr lang="en-US" dirty="0"/>
          </a:p>
          <a:p>
            <a:endParaRPr lang="en-US" dirty="0"/>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462216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F647-CE66-7417-9BAA-F31E8A3AE746}"/>
              </a:ext>
            </a:extLst>
          </p:cNvPr>
          <p:cNvSpPr>
            <a:spLocks noGrp="1"/>
          </p:cNvSpPr>
          <p:nvPr>
            <p:ph type="title"/>
          </p:nvPr>
        </p:nvSpPr>
        <p:spPr/>
        <p:txBody>
          <a:bodyPr/>
          <a:lstStyle/>
          <a:p>
            <a:r>
              <a:rPr lang="en-US" dirty="0"/>
              <a:t>Question &amp; Answers</a:t>
            </a:r>
            <a:endParaRPr lang="en-IN" dirty="0"/>
          </a:p>
        </p:txBody>
      </p:sp>
      <p:sp>
        <p:nvSpPr>
          <p:cNvPr id="3" name="Content Placeholder 2">
            <a:extLst>
              <a:ext uri="{FF2B5EF4-FFF2-40B4-BE49-F238E27FC236}">
                <a16:creationId xmlns:a16="http://schemas.microsoft.com/office/drawing/2014/main" id="{37C10599-A7F9-772D-161A-A0D9373F1510}"/>
              </a:ext>
            </a:extLst>
          </p:cNvPr>
          <p:cNvSpPr>
            <a:spLocks noGrp="1"/>
          </p:cNvSpPr>
          <p:nvPr>
            <p:ph idx="1"/>
          </p:nvPr>
        </p:nvSpPr>
        <p:spPr>
          <a:xfrm>
            <a:off x="1295402" y="2799644"/>
            <a:ext cx="9601196" cy="2703690"/>
          </a:xfrm>
        </p:spPr>
        <p:txBody>
          <a:bodyPr/>
          <a:lstStyle/>
          <a:p>
            <a:pPr marL="0" indent="0">
              <a:buNone/>
            </a:pPr>
            <a:r>
              <a:rPr lang="en-IN" dirty="0"/>
              <a:t>GitHub Link: </a:t>
            </a:r>
            <a:r>
              <a:rPr lang="en-IN" dirty="0">
                <a:hlinkClick r:id="rId2"/>
              </a:rPr>
              <a:t>https://github.com/HarshUmpoxy/PythonProjects</a:t>
            </a:r>
            <a:endParaRPr lang="en-IN" dirty="0"/>
          </a:p>
          <a:p>
            <a:pPr marL="0" indent="0">
              <a:buNone/>
            </a:pPr>
            <a:endParaRPr lang="en-IN" dirty="0"/>
          </a:p>
          <a:p>
            <a:pPr marL="0" indent="0">
              <a:buNone/>
            </a:pPr>
            <a:r>
              <a:rPr lang="en-IN" dirty="0"/>
              <a:t>You all may drop any questions in the repo.</a:t>
            </a:r>
          </a:p>
        </p:txBody>
      </p:sp>
    </p:spTree>
    <p:extLst>
      <p:ext uri="{BB962C8B-B14F-4D97-AF65-F5344CB8AC3E}">
        <p14:creationId xmlns:p14="http://schemas.microsoft.com/office/powerpoint/2010/main" val="3950010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3B3E-5AE6-C11D-4666-A077E24E6D4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19C9268-12E5-A857-B8D2-319C0A66F76B}"/>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Recap of the project's objectives and key takeaways.</a:t>
            </a:r>
          </a:p>
          <a:p>
            <a:pPr algn="l">
              <a:buFont typeface="Arial" panose="020B0604020202020204" pitchFamily="34" charset="0"/>
              <a:buChar char="•"/>
            </a:pPr>
            <a:r>
              <a:rPr lang="en-US" b="0" i="0" dirty="0">
                <a:solidFill>
                  <a:srgbClr val="374151"/>
                </a:solidFill>
                <a:effectLst/>
                <a:latin typeface="Söhne"/>
              </a:rPr>
              <a:t>Importance of Technical Analysis.</a:t>
            </a:r>
          </a:p>
          <a:p>
            <a:pPr algn="l">
              <a:buFont typeface="Arial" panose="020B0604020202020204" pitchFamily="34" charset="0"/>
              <a:buChar char="•"/>
            </a:pPr>
            <a:r>
              <a:rPr lang="en-US" b="0" i="0" dirty="0">
                <a:solidFill>
                  <a:srgbClr val="374151"/>
                </a:solidFill>
                <a:effectLst/>
                <a:latin typeface="Söhne"/>
              </a:rPr>
              <a:t>Future Scope.</a:t>
            </a:r>
            <a:endParaRPr lang="en-IN" dirty="0"/>
          </a:p>
        </p:txBody>
      </p:sp>
    </p:spTree>
    <p:extLst>
      <p:ext uri="{BB962C8B-B14F-4D97-AF65-F5344CB8AC3E}">
        <p14:creationId xmlns:p14="http://schemas.microsoft.com/office/powerpoint/2010/main" val="4234882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9A86-FF6E-77C5-2F52-8F823EFE0D72}"/>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9908A6D8-9133-249D-F5D6-1AA0B6923241}"/>
              </a:ext>
            </a:extLst>
          </p:cNvPr>
          <p:cNvSpPr>
            <a:spLocks noGrp="1"/>
          </p:cNvSpPr>
          <p:nvPr>
            <p:ph idx="1"/>
          </p:nvPr>
        </p:nvSpPr>
        <p:spPr/>
        <p:txBody>
          <a:bodyPr/>
          <a:lstStyle/>
          <a:p>
            <a:r>
              <a:rPr lang="en-US" b="0" i="0" dirty="0">
                <a:solidFill>
                  <a:srgbClr val="374151"/>
                </a:solidFill>
                <a:effectLst/>
                <a:latin typeface="Söhne"/>
              </a:rPr>
              <a:t>I appreciate your time and attention during this presentation. If you have any questions or feedback, please feel free to ask. Happy trading!</a:t>
            </a:r>
            <a:endParaRPr lang="en-IN" dirty="0"/>
          </a:p>
        </p:txBody>
      </p:sp>
    </p:spTree>
    <p:extLst>
      <p:ext uri="{BB962C8B-B14F-4D97-AF65-F5344CB8AC3E}">
        <p14:creationId xmlns:p14="http://schemas.microsoft.com/office/powerpoint/2010/main" val="212111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8C93-6666-0FAF-28BF-3C0EF9C44A1E}"/>
              </a:ext>
            </a:extLst>
          </p:cNvPr>
          <p:cNvSpPr>
            <a:spLocks noGrp="1"/>
          </p:cNvSpPr>
          <p:nvPr>
            <p:ph type="title"/>
          </p:nvPr>
        </p:nvSpPr>
        <p:spPr/>
        <p:txBody>
          <a:bodyPr/>
          <a:lstStyle/>
          <a:p>
            <a:r>
              <a:rPr lang="en-US" dirty="0"/>
              <a:t>Story Time</a:t>
            </a:r>
            <a:endParaRPr lang="en-IN" dirty="0"/>
          </a:p>
        </p:txBody>
      </p:sp>
      <p:pic>
        <p:nvPicPr>
          <p:cNvPr id="1026" name="Picture 2" descr="A Vector Illustration Of College Students In Classroom Royalty Free SVG,  Cliparts, Vectors, And Stock Illustration. Image 109077325.">
            <a:extLst>
              <a:ext uri="{FF2B5EF4-FFF2-40B4-BE49-F238E27FC236}">
                <a16:creationId xmlns:a16="http://schemas.microsoft.com/office/drawing/2014/main" id="{9FA2130B-F40D-BCF3-2673-ABE1E83969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4570" y="3117412"/>
            <a:ext cx="2377440" cy="2377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Top Team Building Stock Vectors, Illustrations &amp; Clip Art - iStock |  Collaboration, Success, Leadership">
            <a:extLst>
              <a:ext uri="{FF2B5EF4-FFF2-40B4-BE49-F238E27FC236}">
                <a16:creationId xmlns:a16="http://schemas.microsoft.com/office/drawing/2014/main" id="{A9EF156C-2272-283C-2EFB-AD5E4176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040" y="3127962"/>
            <a:ext cx="3566161" cy="2377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Premium Vector | Set of jumping happy people. young funny teens boys and  girls jumping together. joy lifestyle and symbol of happy and success in  studying, business or personal life. cartoon flat">
            <a:extLst>
              <a:ext uri="{FF2B5EF4-FFF2-40B4-BE49-F238E27FC236}">
                <a16:creationId xmlns:a16="http://schemas.microsoft.com/office/drawing/2014/main" id="{CF2F5B8D-E24F-A3C3-1AB5-78FC0E8C6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3247" y="3117411"/>
            <a:ext cx="4280061" cy="2377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85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74D8-3AA8-0548-3C36-62E95E81786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81F8D88-9FEC-4CA6-696F-06180B4720DF}"/>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Today, we will see our project on developing a Stock Screener Application in Python. Our focus will be on reading CSV data and plotting candlestick patterns using the “mplfinance” library.</a:t>
            </a:r>
          </a:p>
          <a:p>
            <a:pPr algn="l">
              <a:buFont typeface="Arial" panose="020B0604020202020204" pitchFamily="34" charset="0"/>
              <a:buChar char="•"/>
            </a:pPr>
            <a:r>
              <a:rPr lang="en-US" b="0" i="0" dirty="0">
                <a:solidFill>
                  <a:srgbClr val="374151"/>
                </a:solidFill>
                <a:effectLst/>
                <a:latin typeface="Söhne"/>
              </a:rPr>
              <a:t>The ability to analyze stock data efficiently is essential for traders and investors to make informed decisions. Our application aims to provide a user-friendly interface to visualize and identify candlestick patterns, a popular tool for technical analysis in the financial world.</a:t>
            </a:r>
          </a:p>
          <a:p>
            <a:endParaRPr lang="en-IN" dirty="0"/>
          </a:p>
        </p:txBody>
      </p:sp>
    </p:spTree>
    <p:extLst>
      <p:ext uri="{BB962C8B-B14F-4D97-AF65-F5344CB8AC3E}">
        <p14:creationId xmlns:p14="http://schemas.microsoft.com/office/powerpoint/2010/main" val="363137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AD06-1B3F-5583-6B34-039194BAAA83}"/>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13868084-526A-E8C3-03F0-BF611D2A2367}"/>
              </a:ext>
            </a:extLst>
          </p:cNvPr>
          <p:cNvSpPr>
            <a:spLocks noGrp="1"/>
          </p:cNvSpPr>
          <p:nvPr>
            <p:ph idx="1"/>
          </p:nvPr>
        </p:nvSpPr>
        <p:spPr/>
        <p:txBody>
          <a:bodyPr>
            <a:normAutofit/>
          </a:bodyPr>
          <a:lstStyle/>
          <a:p>
            <a:r>
              <a:rPr lang="en-US" dirty="0"/>
              <a:t>Theory</a:t>
            </a:r>
          </a:p>
          <a:p>
            <a:r>
              <a:rPr lang="en-US" dirty="0"/>
              <a:t>Demonstration</a:t>
            </a:r>
          </a:p>
          <a:p>
            <a:r>
              <a:rPr lang="en-US" dirty="0"/>
              <a:t>Technical Stacks</a:t>
            </a:r>
          </a:p>
          <a:p>
            <a:r>
              <a:rPr lang="en-US" dirty="0"/>
              <a:t>Challenges</a:t>
            </a:r>
          </a:p>
          <a:p>
            <a:r>
              <a:rPr lang="en-US" dirty="0"/>
              <a:t>References</a:t>
            </a:r>
          </a:p>
          <a:p>
            <a:r>
              <a:rPr lang="en-US" dirty="0"/>
              <a:t>Conclusion</a:t>
            </a:r>
            <a:endParaRPr lang="en-IN" dirty="0"/>
          </a:p>
        </p:txBody>
      </p:sp>
    </p:spTree>
    <p:extLst>
      <p:ext uri="{BB962C8B-B14F-4D97-AF65-F5344CB8AC3E}">
        <p14:creationId xmlns:p14="http://schemas.microsoft.com/office/powerpoint/2010/main" val="191035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ED50-40B8-660D-3A6B-2BEE3BEF17FA}"/>
              </a:ext>
            </a:extLst>
          </p:cNvPr>
          <p:cNvSpPr>
            <a:spLocks noGrp="1"/>
          </p:cNvSpPr>
          <p:nvPr>
            <p:ph type="title"/>
          </p:nvPr>
        </p:nvSpPr>
        <p:spPr/>
        <p:txBody>
          <a:bodyPr/>
          <a:lstStyle/>
          <a:p>
            <a:r>
              <a:rPr lang="en-US" dirty="0"/>
              <a:t>Theory</a:t>
            </a:r>
            <a:endParaRPr lang="en-IN" dirty="0"/>
          </a:p>
        </p:txBody>
      </p:sp>
      <p:sp>
        <p:nvSpPr>
          <p:cNvPr id="3" name="Content Placeholder 2">
            <a:extLst>
              <a:ext uri="{FF2B5EF4-FFF2-40B4-BE49-F238E27FC236}">
                <a16:creationId xmlns:a16="http://schemas.microsoft.com/office/drawing/2014/main" id="{5FA81FEE-C6E2-739C-4F16-874D1EE0EE76}"/>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Candlestick Patterns: An introduction to candlestick charts and how they represent the price movements of a financial instrument over time.</a:t>
            </a:r>
          </a:p>
          <a:p>
            <a:pPr algn="l">
              <a:buFont typeface="Arial" panose="020B0604020202020204" pitchFamily="34" charset="0"/>
              <a:buChar char="•"/>
            </a:pPr>
            <a:r>
              <a:rPr lang="en-US" b="0" i="0" dirty="0">
                <a:solidFill>
                  <a:srgbClr val="374151"/>
                </a:solidFill>
                <a:effectLst/>
                <a:latin typeface="Söhne"/>
              </a:rPr>
              <a:t>Basic Candlestick Patterns: Explanation of commonly used candlestick patterns like Doji, Hammer, Shooting Star, Bullish Engulfing, and Bearish Engulfing, among others.</a:t>
            </a:r>
          </a:p>
          <a:p>
            <a:pPr algn="l">
              <a:buFont typeface="Arial" panose="020B0604020202020204" pitchFamily="34" charset="0"/>
              <a:buChar char="•"/>
            </a:pPr>
            <a:r>
              <a:rPr lang="en-US" b="0" i="0" dirty="0">
                <a:solidFill>
                  <a:srgbClr val="374151"/>
                </a:solidFill>
                <a:effectLst/>
                <a:latin typeface="Söhne"/>
              </a:rPr>
              <a:t>Importance of Candlestick Patterns: Understanding how traders use these patterns to identify potential trend reversals and continuation signals.</a:t>
            </a:r>
          </a:p>
          <a:p>
            <a:endParaRPr lang="en-IN" dirty="0"/>
          </a:p>
        </p:txBody>
      </p:sp>
    </p:spTree>
    <p:extLst>
      <p:ext uri="{BB962C8B-B14F-4D97-AF65-F5344CB8AC3E}">
        <p14:creationId xmlns:p14="http://schemas.microsoft.com/office/powerpoint/2010/main" val="27769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64DC3-A246-F342-92EC-C85387387258}"/>
              </a:ext>
            </a:extLst>
          </p:cNvPr>
          <p:cNvSpPr>
            <a:spLocks noGrp="1"/>
          </p:cNvSpPr>
          <p:nvPr>
            <p:ph type="title"/>
          </p:nvPr>
        </p:nvSpPr>
        <p:spPr/>
        <p:txBody>
          <a:bodyPr/>
          <a:lstStyle/>
          <a:p>
            <a:r>
              <a:rPr lang="en-US" dirty="0"/>
              <a:t>Candlestick Patterns</a:t>
            </a:r>
            <a:endParaRPr lang="en-IN" dirty="0"/>
          </a:p>
        </p:txBody>
      </p:sp>
      <p:sp>
        <p:nvSpPr>
          <p:cNvPr id="3" name="Content Placeholder 2">
            <a:extLst>
              <a:ext uri="{FF2B5EF4-FFF2-40B4-BE49-F238E27FC236}">
                <a16:creationId xmlns:a16="http://schemas.microsoft.com/office/drawing/2014/main" id="{F4494D69-CD0B-751F-BC01-BD18C63D3146}"/>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Candlestick patterns are a popular form of technical analysis used by traders to interpret price movements and make predictions about future price movements in financial markets, such as stocks, forex, cryptocurrencies, and commodities. These patterns are formed by the price action over a specific period, typically represented by a single candlestick or a combination of multiple candlesticks.</a:t>
            </a:r>
          </a:p>
          <a:p>
            <a:pPr algn="l"/>
            <a:r>
              <a:rPr lang="en-US" b="0" i="0" dirty="0">
                <a:solidFill>
                  <a:srgbClr val="374151"/>
                </a:solidFill>
                <a:effectLst/>
                <a:latin typeface="Söhne"/>
              </a:rPr>
              <a:t>Each candlestick typically represents one trading session (e.g., one day for daily charts) and contains four data points: the opening price, closing price, highest price (high), and lowest price (low) during that session. The body of the candlestick represents the price range between the opening and closing prices, while the "wicks" or "shadows" represent the highest and lowest prices during that session.</a:t>
            </a:r>
          </a:p>
          <a:p>
            <a:endParaRPr lang="en-IN" dirty="0"/>
          </a:p>
        </p:txBody>
      </p:sp>
    </p:spTree>
    <p:extLst>
      <p:ext uri="{BB962C8B-B14F-4D97-AF65-F5344CB8AC3E}">
        <p14:creationId xmlns:p14="http://schemas.microsoft.com/office/powerpoint/2010/main" val="191353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B909-8F85-89F6-9D2D-E33B51E41B71}"/>
              </a:ext>
            </a:extLst>
          </p:cNvPr>
          <p:cNvSpPr>
            <a:spLocks noGrp="1"/>
          </p:cNvSpPr>
          <p:nvPr>
            <p:ph type="title"/>
          </p:nvPr>
        </p:nvSpPr>
        <p:spPr/>
        <p:txBody>
          <a:bodyPr/>
          <a:lstStyle/>
          <a:p>
            <a:r>
              <a:rPr lang="en-US" dirty="0"/>
              <a:t>Basic Candlestick Patterns</a:t>
            </a:r>
            <a:endParaRPr lang="en-IN" dirty="0"/>
          </a:p>
        </p:txBody>
      </p:sp>
      <p:sp>
        <p:nvSpPr>
          <p:cNvPr id="3" name="Content Placeholder 2">
            <a:extLst>
              <a:ext uri="{FF2B5EF4-FFF2-40B4-BE49-F238E27FC236}">
                <a16:creationId xmlns:a16="http://schemas.microsoft.com/office/drawing/2014/main" id="{73F6C8F6-0359-6EA4-49BC-3B94E3B3673F}"/>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Here are some common candlestick patterns:</a:t>
            </a:r>
          </a:p>
          <a:p>
            <a:pPr algn="l">
              <a:buFont typeface="+mj-lt"/>
              <a:buAutoNum type="arabicPeriod"/>
            </a:pPr>
            <a:r>
              <a:rPr lang="en-US" b="1" i="0" dirty="0">
                <a:solidFill>
                  <a:srgbClr val="374151"/>
                </a:solidFill>
                <a:effectLst/>
                <a:latin typeface="Söhne"/>
              </a:rPr>
              <a:t>Doji:</a:t>
            </a:r>
            <a:r>
              <a:rPr lang="en-US" b="0" i="0" dirty="0">
                <a:solidFill>
                  <a:srgbClr val="374151"/>
                </a:solidFill>
                <a:effectLst/>
                <a:latin typeface="Söhne"/>
              </a:rPr>
              <a:t> </a:t>
            </a:r>
          </a:p>
          <a:p>
            <a:pPr algn="l">
              <a:buFont typeface="+mj-lt"/>
              <a:buAutoNum type="arabicPeriod"/>
            </a:pPr>
            <a:r>
              <a:rPr lang="en-US" b="1" i="0" dirty="0">
                <a:solidFill>
                  <a:srgbClr val="374151"/>
                </a:solidFill>
                <a:effectLst/>
                <a:latin typeface="Söhne"/>
              </a:rPr>
              <a:t>Hammer and Hanging Man:</a:t>
            </a:r>
            <a:r>
              <a:rPr lang="en-US" b="0" i="0" dirty="0">
                <a:solidFill>
                  <a:srgbClr val="374151"/>
                </a:solidFill>
                <a:effectLst/>
                <a:latin typeface="Söhne"/>
              </a:rPr>
              <a:t> </a:t>
            </a:r>
          </a:p>
          <a:p>
            <a:pPr algn="l">
              <a:buFont typeface="+mj-lt"/>
              <a:buAutoNum type="arabicPeriod"/>
            </a:pPr>
            <a:r>
              <a:rPr lang="en-US" b="1" i="0" dirty="0">
                <a:solidFill>
                  <a:srgbClr val="374151"/>
                </a:solidFill>
                <a:effectLst/>
                <a:latin typeface="Söhne"/>
              </a:rPr>
              <a:t>Shooting Star and Inverted Hammer:</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Bullish and Bearish Engulfing</a:t>
            </a:r>
          </a:p>
          <a:p>
            <a:pPr algn="l">
              <a:buFont typeface="+mj-lt"/>
              <a:buAutoNum type="arabicPeriod"/>
            </a:pPr>
            <a:r>
              <a:rPr lang="en-US" b="1" i="0" dirty="0">
                <a:solidFill>
                  <a:srgbClr val="374151"/>
                </a:solidFill>
                <a:effectLst/>
                <a:latin typeface="Söhne"/>
              </a:rPr>
              <a:t>Morning Star and Evening Star:</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Piercing Pattern and Dark Cloud Cover:</a:t>
            </a:r>
            <a:r>
              <a:rPr lang="en-US" b="0" i="0" dirty="0">
                <a:solidFill>
                  <a:srgbClr val="374151"/>
                </a:solidFill>
                <a:effectLst/>
                <a:latin typeface="Söhne"/>
              </a:rPr>
              <a:t> </a:t>
            </a:r>
          </a:p>
          <a:p>
            <a:pPr algn="l">
              <a:buFont typeface="+mj-lt"/>
              <a:buAutoNum type="arabicPeriod"/>
            </a:pPr>
            <a:r>
              <a:rPr lang="en-US" b="1" i="0" dirty="0">
                <a:solidFill>
                  <a:srgbClr val="374151"/>
                </a:solidFill>
                <a:effectLst/>
                <a:latin typeface="Söhne"/>
              </a:rPr>
              <a:t>Three White Soldiers and Three Black Crows:</a:t>
            </a:r>
            <a:endParaRPr lang="en-IN" dirty="0"/>
          </a:p>
        </p:txBody>
      </p:sp>
    </p:spTree>
    <p:extLst>
      <p:ext uri="{BB962C8B-B14F-4D97-AF65-F5344CB8AC3E}">
        <p14:creationId xmlns:p14="http://schemas.microsoft.com/office/powerpoint/2010/main" val="163540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andlestick Patterns Suck. On the unreliability of candlesticks… | by Andy  Kong | Medium">
            <a:extLst>
              <a:ext uri="{FF2B5EF4-FFF2-40B4-BE49-F238E27FC236}">
                <a16:creationId xmlns:a16="http://schemas.microsoft.com/office/drawing/2014/main" id="{5BCE1E09-4FAA-B845-9DB7-5A1BBEC37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890" y="11747"/>
            <a:ext cx="10640219" cy="6846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966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9B8E-3E57-0C5D-C6E5-718C61F310B5}"/>
              </a:ext>
            </a:extLst>
          </p:cNvPr>
          <p:cNvSpPr>
            <a:spLocks noGrp="1"/>
          </p:cNvSpPr>
          <p:nvPr>
            <p:ph type="title"/>
          </p:nvPr>
        </p:nvSpPr>
        <p:spPr/>
        <p:txBody>
          <a:bodyPr/>
          <a:lstStyle/>
          <a:p>
            <a:r>
              <a:rPr lang="en-US" dirty="0"/>
              <a:t>Importance of Candlestick Patterns</a:t>
            </a:r>
            <a:endParaRPr lang="en-IN" dirty="0"/>
          </a:p>
        </p:txBody>
      </p:sp>
      <p:sp>
        <p:nvSpPr>
          <p:cNvPr id="3" name="Content Placeholder 2">
            <a:extLst>
              <a:ext uri="{FF2B5EF4-FFF2-40B4-BE49-F238E27FC236}">
                <a16:creationId xmlns:a16="http://schemas.microsoft.com/office/drawing/2014/main" id="{DD8392AE-9975-BE35-CDA6-3D60ADE4EF78}"/>
              </a:ext>
            </a:extLst>
          </p:cNvPr>
          <p:cNvSpPr>
            <a:spLocks noGrp="1"/>
          </p:cNvSpPr>
          <p:nvPr>
            <p:ph idx="1"/>
          </p:nvPr>
        </p:nvSpPr>
        <p:spPr/>
        <p:txBody>
          <a:bodyPr/>
          <a:lstStyle/>
          <a:p>
            <a:r>
              <a:rPr lang="en-US" b="0" i="0" dirty="0">
                <a:solidFill>
                  <a:srgbClr val="374151"/>
                </a:solidFill>
                <a:effectLst/>
                <a:latin typeface="Söhne"/>
              </a:rPr>
              <a:t>It's important to note that while candlestick patterns can provide valuable insights into potential market movements, they are not infallible and should be used in conjunction with other technical analysis tools and indicators to make well-informed trading decisions. Additionally, market conditions can change rapidly, so traders should exercise caution and use risk management strategies when trading based on candlestick patterns.</a:t>
            </a:r>
            <a:endParaRPr lang="en-IN" dirty="0"/>
          </a:p>
        </p:txBody>
      </p:sp>
    </p:spTree>
    <p:extLst>
      <p:ext uri="{BB962C8B-B14F-4D97-AF65-F5344CB8AC3E}">
        <p14:creationId xmlns:p14="http://schemas.microsoft.com/office/powerpoint/2010/main" val="14794041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31</TotalTime>
  <Words>700</Words>
  <Application>Microsoft Office PowerPoint</Application>
  <PresentationFormat>Widescreen</PresentationFormat>
  <Paragraphs>64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Garamond</vt:lpstr>
      <vt:lpstr>Söhne</vt:lpstr>
      <vt:lpstr>Organic</vt:lpstr>
      <vt:lpstr>Reading CSV Data and Plotting Candlestick Patterns</vt:lpstr>
      <vt:lpstr>Story Time</vt:lpstr>
      <vt:lpstr>Introduction</vt:lpstr>
      <vt:lpstr>Contents</vt:lpstr>
      <vt:lpstr>Theory</vt:lpstr>
      <vt:lpstr>Candlestick Patterns</vt:lpstr>
      <vt:lpstr>Basic Candlestick Patterns</vt:lpstr>
      <vt:lpstr>PowerPoint Presentation</vt:lpstr>
      <vt:lpstr>Importance of Candlestick Patterns</vt:lpstr>
      <vt:lpstr>Demonstration</vt:lpstr>
      <vt:lpstr>Technical Stacks</vt:lpstr>
      <vt:lpstr>Challenges and Scope of Improvement</vt:lpstr>
      <vt:lpstr>References</vt:lpstr>
      <vt:lpstr>Question &amp; Answers</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CSV Data and Plotting Candlestick Patterns</dc:title>
  <dc:creator>Harsh</dc:creator>
  <cp:lastModifiedBy>Harsh</cp:lastModifiedBy>
  <cp:revision>5</cp:revision>
  <dcterms:created xsi:type="dcterms:W3CDTF">2023-07-30T08:50:02Z</dcterms:created>
  <dcterms:modified xsi:type="dcterms:W3CDTF">2023-08-03T13:44:04Z</dcterms:modified>
</cp:coreProperties>
</file>