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4" r:id="rId4"/>
    <p:sldId id="259" r:id="rId5"/>
    <p:sldId id="258" r:id="rId6"/>
    <p:sldId id="265" r:id="rId7"/>
    <p:sldId id="266" r:id="rId8"/>
    <p:sldId id="267" r:id="rId9"/>
    <p:sldId id="260" r:id="rId10"/>
    <p:sldId id="268" r:id="rId11"/>
    <p:sldId id="269" r:id="rId12"/>
    <p:sldId id="270" r:id="rId13"/>
    <p:sldId id="271" r:id="rId14"/>
    <p:sldId id="262" r:id="rId15"/>
    <p:sldId id="272" r:id="rId16"/>
    <p:sldId id="273" r:id="rId17"/>
    <p:sldId id="274" r:id="rId18"/>
    <p:sldId id="263" r:id="rId19"/>
    <p:sldId id="275" r:id="rId20"/>
    <p:sldId id="283" r:id="rId21"/>
    <p:sldId id="278" r:id="rId22"/>
    <p:sldId id="281" r:id="rId23"/>
    <p:sldId id="282" r:id="rId24"/>
    <p:sldId id="280" r:id="rId25"/>
    <p:sldId id="285" r:id="rId26"/>
    <p:sldId id="264"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68938B8-5F0A-4B1E-B466-3AEF1294D94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59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17BFD0-C462-4441-96EB-75D9DF14DE2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938B8-5F0A-4B1E-B466-3AEF1294D94E}" type="slidenum">
              <a:rPr lang="en-IN" smtClean="0"/>
              <a:t>‹#›</a:t>
            </a:fld>
            <a:endParaRPr lang="en-IN"/>
          </a:p>
        </p:txBody>
      </p:sp>
    </p:spTree>
    <p:extLst>
      <p:ext uri="{BB962C8B-B14F-4D97-AF65-F5344CB8AC3E}">
        <p14:creationId xmlns:p14="http://schemas.microsoft.com/office/powerpoint/2010/main" val="376753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853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7834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spTree>
    <p:extLst>
      <p:ext uri="{BB962C8B-B14F-4D97-AF65-F5344CB8AC3E}">
        <p14:creationId xmlns:p14="http://schemas.microsoft.com/office/powerpoint/2010/main" val="1687050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8870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372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5700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21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spTree>
    <p:extLst>
      <p:ext uri="{BB962C8B-B14F-4D97-AF65-F5344CB8AC3E}">
        <p14:creationId xmlns:p14="http://schemas.microsoft.com/office/powerpoint/2010/main" val="215802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7BFD0-C462-4441-96EB-75D9DF14DE26}" type="datetimeFigureOut">
              <a:rPr lang="en-IN" smtClean="0"/>
              <a:t>18-07-2023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8938B8-5F0A-4B1E-B466-3AEF1294D94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350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7BFD0-C462-4441-96EB-75D9DF14DE2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938B8-5F0A-4B1E-B466-3AEF1294D94E}" type="slidenum">
              <a:rPr lang="en-IN" smtClean="0"/>
              <a:t>‹#›</a:t>
            </a:fld>
            <a:endParaRPr lang="en-IN"/>
          </a:p>
        </p:txBody>
      </p:sp>
    </p:spTree>
    <p:extLst>
      <p:ext uri="{BB962C8B-B14F-4D97-AF65-F5344CB8AC3E}">
        <p14:creationId xmlns:p14="http://schemas.microsoft.com/office/powerpoint/2010/main" val="13635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17BFD0-C462-4441-96EB-75D9DF14DE26}" type="datetimeFigureOut">
              <a:rPr lang="en-IN" smtClean="0"/>
              <a:t>18-07-2023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8938B8-5F0A-4B1E-B466-3AEF1294D94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7BFD0-C462-4441-96EB-75D9DF14DE26}" type="datetimeFigureOut">
              <a:rPr lang="en-IN" smtClean="0"/>
              <a:t>18-07-2023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8938B8-5F0A-4B1E-B466-3AEF1294D94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684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7BFD0-C462-4441-96EB-75D9DF14DE26}" type="datetimeFigureOut">
              <a:rPr lang="en-IN" smtClean="0"/>
              <a:t>18-07-2023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8938B8-5F0A-4B1E-B466-3AEF1294D94E}" type="slidenum">
              <a:rPr lang="en-IN" smtClean="0"/>
              <a:t>‹#›</a:t>
            </a:fld>
            <a:endParaRPr lang="en-IN"/>
          </a:p>
        </p:txBody>
      </p:sp>
    </p:spTree>
    <p:extLst>
      <p:ext uri="{BB962C8B-B14F-4D97-AF65-F5344CB8AC3E}">
        <p14:creationId xmlns:p14="http://schemas.microsoft.com/office/powerpoint/2010/main" val="183194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17BFD0-C462-4441-96EB-75D9DF14DE2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938B8-5F0A-4B1E-B466-3AEF1294D94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44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17BFD0-C462-4441-96EB-75D9DF14DE26}" type="datetimeFigureOut">
              <a:rPr lang="en-IN" smtClean="0"/>
              <a:t>18-07-2023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8938B8-5F0A-4B1E-B466-3AEF1294D94E}" type="slidenum">
              <a:rPr lang="en-IN" smtClean="0"/>
              <a:t>‹#›</a:t>
            </a:fld>
            <a:endParaRPr lang="en-IN"/>
          </a:p>
        </p:txBody>
      </p:sp>
    </p:spTree>
    <p:extLst>
      <p:ext uri="{BB962C8B-B14F-4D97-AF65-F5344CB8AC3E}">
        <p14:creationId xmlns:p14="http://schemas.microsoft.com/office/powerpoint/2010/main" val="184287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17BFD0-C462-4441-96EB-75D9DF14DE26}" type="datetimeFigureOut">
              <a:rPr lang="en-IN" smtClean="0"/>
              <a:t>18-07-2023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8938B8-5F0A-4B1E-B466-3AEF1294D94E}" type="slidenum">
              <a:rPr lang="en-IN" smtClean="0"/>
              <a:t>‹#›</a:t>
            </a:fld>
            <a:endParaRPr lang="en-IN"/>
          </a:p>
        </p:txBody>
      </p:sp>
    </p:spTree>
    <p:extLst>
      <p:ext uri="{BB962C8B-B14F-4D97-AF65-F5344CB8AC3E}">
        <p14:creationId xmlns:p14="http://schemas.microsoft.com/office/powerpoint/2010/main" val="15125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rshgarg255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n.tradingview.com/screener/"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harshgarg2550@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1365-F8E9-5E6F-BA45-CCA8AC1121B3}"/>
              </a:ext>
            </a:extLst>
          </p:cNvPr>
          <p:cNvSpPr>
            <a:spLocks noGrp="1"/>
          </p:cNvSpPr>
          <p:nvPr>
            <p:ph type="ctrTitle"/>
          </p:nvPr>
        </p:nvSpPr>
        <p:spPr/>
        <p:txBody>
          <a:bodyPr/>
          <a:lstStyle/>
          <a:p>
            <a:r>
              <a:rPr lang="en-US" dirty="0"/>
              <a:t>Stock Screener </a:t>
            </a:r>
            <a:br>
              <a:rPr lang="en-US" dirty="0"/>
            </a:br>
            <a:r>
              <a:rPr lang="en-US" sz="2800" dirty="0"/>
              <a:t>Database and TI</a:t>
            </a:r>
            <a:endParaRPr lang="en-IN" dirty="0"/>
          </a:p>
        </p:txBody>
      </p:sp>
      <p:sp>
        <p:nvSpPr>
          <p:cNvPr id="3" name="Subtitle 2">
            <a:extLst>
              <a:ext uri="{FF2B5EF4-FFF2-40B4-BE49-F238E27FC236}">
                <a16:creationId xmlns:a16="http://schemas.microsoft.com/office/drawing/2014/main" id="{AD1AAF11-8D13-5A57-3CBB-C5005FD8FE56}"/>
              </a:ext>
            </a:extLst>
          </p:cNvPr>
          <p:cNvSpPr>
            <a:spLocks noGrp="1"/>
          </p:cNvSpPr>
          <p:nvPr>
            <p:ph type="subTitle" idx="1"/>
          </p:nvPr>
        </p:nvSpPr>
        <p:spPr/>
        <p:txBody>
          <a:bodyPr>
            <a:normAutofit lnSpcReduction="10000"/>
          </a:bodyPr>
          <a:lstStyle/>
          <a:p>
            <a:r>
              <a:rPr lang="en-US" dirty="0"/>
              <a:t>Name: Harsh Kumar</a:t>
            </a:r>
          </a:p>
          <a:p>
            <a:r>
              <a:rPr lang="en-US" dirty="0"/>
              <a:t>Email: </a:t>
            </a:r>
            <a:r>
              <a:rPr lang="en-US" dirty="0">
                <a:hlinkClick r:id="rId2"/>
              </a:rPr>
              <a:t>harshgarg2550@gmail.com</a:t>
            </a:r>
            <a:endParaRPr lang="en-US" dirty="0"/>
          </a:p>
          <a:p>
            <a:r>
              <a:rPr lang="en-US" dirty="0"/>
              <a:t>Date: 18/07/23</a:t>
            </a:r>
            <a:endParaRPr lang="en-IN" dirty="0"/>
          </a:p>
        </p:txBody>
      </p:sp>
    </p:spTree>
    <p:extLst>
      <p:ext uri="{BB962C8B-B14F-4D97-AF65-F5344CB8AC3E}">
        <p14:creationId xmlns:p14="http://schemas.microsoft.com/office/powerpoint/2010/main" val="403174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A183-8DE8-93B5-3E5C-DED2EC85A103}"/>
              </a:ext>
            </a:extLst>
          </p:cNvPr>
          <p:cNvSpPr>
            <a:spLocks noGrp="1"/>
          </p:cNvSpPr>
          <p:nvPr>
            <p:ph type="title"/>
          </p:nvPr>
        </p:nvSpPr>
        <p:spPr/>
        <p:txBody>
          <a:bodyPr/>
          <a:lstStyle/>
          <a:p>
            <a:r>
              <a:rPr lang="en-IN" b="0" i="0" dirty="0">
                <a:solidFill>
                  <a:srgbClr val="374151"/>
                </a:solidFill>
                <a:effectLst/>
              </a:rPr>
              <a:t>A. Moving Averages:</a:t>
            </a:r>
            <a:endParaRPr lang="en-IN" dirty="0"/>
          </a:p>
        </p:txBody>
      </p:sp>
      <p:sp>
        <p:nvSpPr>
          <p:cNvPr id="3" name="Content Placeholder 2">
            <a:extLst>
              <a:ext uri="{FF2B5EF4-FFF2-40B4-BE49-F238E27FC236}">
                <a16:creationId xmlns:a16="http://schemas.microsoft.com/office/drawing/2014/main" id="{5E925648-DB4F-A233-5CBB-51D5C4CA6DEA}"/>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mj-lt"/>
              </a:rPr>
              <a:t>Simple Moving Average (SMA): SMA calculates the average price of a stock over a specified period. It is obtained by summing up the closing prices of the stock over the chosen period and dividing it by the number of periods.</a:t>
            </a:r>
          </a:p>
          <a:p>
            <a:pPr algn="l">
              <a:buFont typeface="Arial" panose="020B0604020202020204" pitchFamily="34" charset="0"/>
              <a:buChar char="•"/>
            </a:pPr>
            <a:r>
              <a:rPr lang="en-US" b="0" i="0" dirty="0">
                <a:solidFill>
                  <a:srgbClr val="374151"/>
                </a:solidFill>
                <a:effectLst/>
                <a:latin typeface="+mj-lt"/>
              </a:rPr>
              <a:t>Exponential Moving Average (EMA): EMA gives more weight to recent prices compared to older prices. It uses a mathematical formula that applies greater significance to the most recent data points, making it more responsive to recent price changes.</a:t>
            </a:r>
          </a:p>
          <a:p>
            <a:pPr algn="l">
              <a:buFont typeface="Arial" panose="020B0604020202020204" pitchFamily="34" charset="0"/>
              <a:buChar char="•"/>
            </a:pPr>
            <a:r>
              <a:rPr lang="en-US" b="0" i="0" dirty="0">
                <a:solidFill>
                  <a:srgbClr val="374151"/>
                </a:solidFill>
                <a:effectLst/>
                <a:latin typeface="+mj-lt"/>
              </a:rPr>
              <a:t>Interpretation and usage in trend analysis: Moving averages are used to identify trends in stock prices. They help smooth out short-term price fluctuations and provide a visual representation of the stock's overall direction. Crossovers between different moving averages can indicate potential buying or selling opportunities.</a:t>
            </a:r>
          </a:p>
          <a:p>
            <a:endParaRPr lang="en-IN" dirty="0">
              <a:latin typeface="+mj-lt"/>
            </a:endParaRPr>
          </a:p>
        </p:txBody>
      </p:sp>
    </p:spTree>
    <p:extLst>
      <p:ext uri="{BB962C8B-B14F-4D97-AF65-F5344CB8AC3E}">
        <p14:creationId xmlns:p14="http://schemas.microsoft.com/office/powerpoint/2010/main" val="269645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CBC7-4ABC-DC57-9F2E-E7830BB76688}"/>
              </a:ext>
            </a:extLst>
          </p:cNvPr>
          <p:cNvSpPr>
            <a:spLocks noGrp="1"/>
          </p:cNvSpPr>
          <p:nvPr>
            <p:ph type="title"/>
          </p:nvPr>
        </p:nvSpPr>
        <p:spPr/>
        <p:txBody>
          <a:bodyPr/>
          <a:lstStyle/>
          <a:p>
            <a:r>
              <a:rPr lang="en-US" b="0" i="0" dirty="0">
                <a:solidFill>
                  <a:srgbClr val="374151"/>
                </a:solidFill>
                <a:effectLst/>
              </a:rPr>
              <a:t>B. Relative Strength Index (RSI):</a:t>
            </a:r>
            <a:endParaRPr lang="en-IN" dirty="0"/>
          </a:p>
        </p:txBody>
      </p:sp>
      <p:sp>
        <p:nvSpPr>
          <p:cNvPr id="3" name="Content Placeholder 2">
            <a:extLst>
              <a:ext uri="{FF2B5EF4-FFF2-40B4-BE49-F238E27FC236}">
                <a16:creationId xmlns:a16="http://schemas.microsoft.com/office/drawing/2014/main" id="{56976B2D-C785-BEC5-24E4-4AAED704325E}"/>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mj-lt"/>
              </a:rPr>
              <a:t>Calculation and interpretation: RSI is calculated using a formula that compares the average gain and average loss over a specified period. It generates a value between 0 and 100. Values above 70 suggest the stock is overbought, while values below 30 suggest it is oversold.</a:t>
            </a:r>
          </a:p>
          <a:p>
            <a:pPr algn="l">
              <a:buFont typeface="Arial" panose="020B0604020202020204" pitchFamily="34" charset="0"/>
              <a:buChar char="•"/>
            </a:pPr>
            <a:r>
              <a:rPr lang="en-US" b="0" i="0" dirty="0">
                <a:solidFill>
                  <a:srgbClr val="374151"/>
                </a:solidFill>
                <a:effectLst/>
                <a:latin typeface="+mj-lt"/>
              </a:rPr>
              <a:t>Overbought and oversold conditions: RSI is used to identify overbought and oversold levels, which can indicate potential reversals in price direction. Overbought conditions suggest a possible downward correction, while oversold conditions suggest a potential upward correction.</a:t>
            </a:r>
          </a:p>
          <a:p>
            <a:pPr algn="l">
              <a:buFont typeface="Arial" panose="020B0604020202020204" pitchFamily="34" charset="0"/>
              <a:buChar char="•"/>
            </a:pPr>
            <a:r>
              <a:rPr lang="en-US" b="0" i="0" dirty="0">
                <a:solidFill>
                  <a:srgbClr val="374151"/>
                </a:solidFill>
                <a:effectLst/>
                <a:latin typeface="+mj-lt"/>
              </a:rPr>
              <a:t>Momentum confirmation and divergence: RSI can confirm the momentum of a stock's price movement. If the RSI is rising along with the stock price, it indicates strong upward momentum. Conversely, if the RSI is falling while the stock price is rising, it may indicate a potential divergence and a weakening price trend.</a:t>
            </a:r>
          </a:p>
          <a:p>
            <a:endParaRPr lang="en-IN" dirty="0">
              <a:latin typeface="+mj-lt"/>
            </a:endParaRPr>
          </a:p>
        </p:txBody>
      </p:sp>
    </p:spTree>
    <p:extLst>
      <p:ext uri="{BB962C8B-B14F-4D97-AF65-F5344CB8AC3E}">
        <p14:creationId xmlns:p14="http://schemas.microsoft.com/office/powerpoint/2010/main" val="200084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AB74-79B4-20CF-8465-FAA8B36F0276}"/>
              </a:ext>
            </a:extLst>
          </p:cNvPr>
          <p:cNvSpPr>
            <a:spLocks noGrp="1"/>
          </p:cNvSpPr>
          <p:nvPr>
            <p:ph type="title"/>
          </p:nvPr>
        </p:nvSpPr>
        <p:spPr/>
        <p:txBody>
          <a:bodyPr>
            <a:normAutofit fontScale="90000"/>
          </a:bodyPr>
          <a:lstStyle/>
          <a:p>
            <a:r>
              <a:rPr lang="en-IN" b="0" i="0" dirty="0">
                <a:solidFill>
                  <a:srgbClr val="374151"/>
                </a:solidFill>
                <a:effectLst/>
              </a:rPr>
              <a:t>C. Moving Average Convergence Divergence (MACD):</a:t>
            </a:r>
            <a:endParaRPr lang="en-IN" dirty="0"/>
          </a:p>
        </p:txBody>
      </p:sp>
      <p:sp>
        <p:nvSpPr>
          <p:cNvPr id="3" name="Content Placeholder 2">
            <a:extLst>
              <a:ext uri="{FF2B5EF4-FFF2-40B4-BE49-F238E27FC236}">
                <a16:creationId xmlns:a16="http://schemas.microsoft.com/office/drawing/2014/main" id="{0A13EAD0-0C96-09FD-CF73-AB05028F7B81}"/>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mj-lt"/>
              </a:rPr>
              <a:t>Calculation and components: MACD is calculated by subtracting the 26-day Exponential Moving Average (EMA) from the 12-day EMA. The signal line is typically a 9-day EMA of the MACD line. The histogram represents the difference between the MACD line and the signal line.</a:t>
            </a:r>
          </a:p>
          <a:p>
            <a:pPr algn="l">
              <a:buFont typeface="Arial" panose="020B0604020202020204" pitchFamily="34" charset="0"/>
              <a:buChar char="•"/>
            </a:pPr>
            <a:r>
              <a:rPr lang="en-US" b="0" i="0" dirty="0">
                <a:solidFill>
                  <a:srgbClr val="374151"/>
                </a:solidFill>
                <a:effectLst/>
                <a:latin typeface="+mj-lt"/>
              </a:rPr>
              <a:t>Signal crossovers and trend reversal indications: MACD signal line crossovers with the MACD line can indicate potential buying or selling opportunities. When the MACD line crosses above the signal line, it generates a bullish signal, and vice versa.</a:t>
            </a:r>
          </a:p>
          <a:p>
            <a:pPr algn="l">
              <a:buFont typeface="Arial" panose="020B0604020202020204" pitchFamily="34" charset="0"/>
              <a:buChar char="•"/>
            </a:pPr>
            <a:r>
              <a:rPr lang="en-US" b="0" i="0" dirty="0">
                <a:solidFill>
                  <a:srgbClr val="374151"/>
                </a:solidFill>
                <a:effectLst/>
                <a:latin typeface="+mj-lt"/>
              </a:rPr>
              <a:t>Bullish and bearish divergence analysis: Divergence occurs when the MACD line and the price of a stock move in opposite directions. Bullish divergence suggests a potential trend reversal from bearish to bullish, while bearish divergence suggests a potential trend reversal from bullish to bearish.</a:t>
            </a:r>
          </a:p>
          <a:p>
            <a:endParaRPr lang="en-IN" dirty="0">
              <a:latin typeface="+mj-lt"/>
            </a:endParaRPr>
          </a:p>
        </p:txBody>
      </p:sp>
    </p:spTree>
    <p:extLst>
      <p:ext uri="{BB962C8B-B14F-4D97-AF65-F5344CB8AC3E}">
        <p14:creationId xmlns:p14="http://schemas.microsoft.com/office/powerpoint/2010/main" val="417452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993C-2FE3-441A-B060-D7E39EB4B185}"/>
              </a:ext>
            </a:extLst>
          </p:cNvPr>
          <p:cNvSpPr>
            <a:spLocks noGrp="1"/>
          </p:cNvSpPr>
          <p:nvPr>
            <p:ph type="title"/>
          </p:nvPr>
        </p:nvSpPr>
        <p:spPr/>
        <p:txBody>
          <a:bodyPr/>
          <a:lstStyle/>
          <a:p>
            <a:r>
              <a:rPr lang="en-US" b="0" i="0" dirty="0">
                <a:solidFill>
                  <a:srgbClr val="374151"/>
                </a:solidFill>
                <a:effectLst/>
              </a:rPr>
              <a:t>D. Other notable technical indicators:</a:t>
            </a:r>
            <a:endParaRPr lang="en-IN" dirty="0"/>
          </a:p>
        </p:txBody>
      </p:sp>
      <p:sp>
        <p:nvSpPr>
          <p:cNvPr id="3" name="Content Placeholder 2">
            <a:extLst>
              <a:ext uri="{FF2B5EF4-FFF2-40B4-BE49-F238E27FC236}">
                <a16:creationId xmlns:a16="http://schemas.microsoft.com/office/drawing/2014/main" id="{AC3E75B0-7BB9-110E-B82F-E710D848A7E0}"/>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mj-lt"/>
              </a:rPr>
              <a:t>Bollinger Bands: Bollinger Bands consist of a moving average and two standard deviation lines. They help identify price volatility and potential overbought or oversold conditions.</a:t>
            </a:r>
          </a:p>
          <a:p>
            <a:pPr algn="l">
              <a:buFont typeface="Arial" panose="020B0604020202020204" pitchFamily="34" charset="0"/>
              <a:buChar char="•"/>
            </a:pPr>
            <a:r>
              <a:rPr lang="en-US" b="0" i="0" dirty="0">
                <a:solidFill>
                  <a:srgbClr val="374151"/>
                </a:solidFill>
                <a:effectLst/>
                <a:latin typeface="+mj-lt"/>
              </a:rPr>
              <a:t>Stochastic Oscillator: The Stochastic Oscillator compares a stock's closing price to its price range over a specified period. It provides insights into overbought and oversold levels.</a:t>
            </a:r>
          </a:p>
          <a:p>
            <a:pPr algn="l">
              <a:buFont typeface="Arial" panose="020B0604020202020204" pitchFamily="34" charset="0"/>
              <a:buChar char="•"/>
            </a:pPr>
            <a:r>
              <a:rPr lang="en-US" b="0" i="0" dirty="0">
                <a:solidFill>
                  <a:srgbClr val="374151"/>
                </a:solidFill>
                <a:effectLst/>
                <a:latin typeface="+mj-lt"/>
              </a:rPr>
              <a:t>Average Directional Index (ADX): ADX measures the strength of a trend. Higher ADX values suggest a stronger trend, while lower values indicate a weaker trend or consolidation.</a:t>
            </a:r>
          </a:p>
          <a:p>
            <a:pPr algn="l">
              <a:buFont typeface="Arial" panose="020B0604020202020204" pitchFamily="34" charset="0"/>
              <a:buChar char="•"/>
            </a:pPr>
            <a:r>
              <a:rPr lang="en-US" b="0" i="0" dirty="0">
                <a:solidFill>
                  <a:srgbClr val="374151"/>
                </a:solidFill>
                <a:effectLst/>
                <a:latin typeface="+mj-lt"/>
              </a:rPr>
              <a:t>Fibonacci Retracement: Fibonacci Retracement is a tool used to identify potential support and resistance levels based on Fibonacci ratios. It helps determine areas where price corrections may end and the original trend may resume.</a:t>
            </a:r>
          </a:p>
          <a:p>
            <a:endParaRPr lang="en-IN" dirty="0">
              <a:latin typeface="+mj-lt"/>
            </a:endParaRPr>
          </a:p>
        </p:txBody>
      </p:sp>
    </p:spTree>
    <p:extLst>
      <p:ext uri="{BB962C8B-B14F-4D97-AF65-F5344CB8AC3E}">
        <p14:creationId xmlns:p14="http://schemas.microsoft.com/office/powerpoint/2010/main" val="77410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E618-8E43-404B-0D38-A4C510EB17C2}"/>
              </a:ext>
            </a:extLst>
          </p:cNvPr>
          <p:cNvSpPr>
            <a:spLocks noGrp="1"/>
          </p:cNvSpPr>
          <p:nvPr>
            <p:ph type="title"/>
          </p:nvPr>
        </p:nvSpPr>
        <p:spPr/>
        <p:txBody>
          <a:bodyPr>
            <a:normAutofit fontScale="90000"/>
          </a:bodyPr>
          <a:lstStyle/>
          <a:p>
            <a:r>
              <a:rPr lang="en-IN" b="0" i="0" dirty="0">
                <a:solidFill>
                  <a:srgbClr val="374151"/>
                </a:solidFill>
                <a:effectLst/>
              </a:rPr>
              <a:t>III. Filtering Parameters for Stock Screening:</a:t>
            </a:r>
            <a:endParaRPr lang="en-IN" dirty="0"/>
          </a:p>
        </p:txBody>
      </p:sp>
      <p:sp>
        <p:nvSpPr>
          <p:cNvPr id="3" name="Content Placeholder 2">
            <a:extLst>
              <a:ext uri="{FF2B5EF4-FFF2-40B4-BE49-F238E27FC236}">
                <a16:creationId xmlns:a16="http://schemas.microsoft.com/office/drawing/2014/main" id="{F8519001-3C32-3879-9009-F79F002686D0}"/>
              </a:ext>
            </a:extLst>
          </p:cNvPr>
          <p:cNvSpPr>
            <a:spLocks noGrp="1"/>
          </p:cNvSpPr>
          <p:nvPr>
            <p:ph idx="1"/>
          </p:nvPr>
        </p:nvSpPr>
        <p:spPr/>
        <p:txBody>
          <a:bodyPr>
            <a:normAutofit/>
          </a:bodyPr>
          <a:lstStyle/>
          <a:p>
            <a:pPr algn="l"/>
            <a:r>
              <a:rPr lang="en-US" b="0" i="0" dirty="0">
                <a:solidFill>
                  <a:srgbClr val="374151"/>
                </a:solidFill>
                <a:effectLst/>
                <a:latin typeface="+mj-lt"/>
              </a:rPr>
              <a:t>A. Price-related filters:</a:t>
            </a:r>
          </a:p>
          <a:p>
            <a:pPr algn="l"/>
            <a:r>
              <a:rPr lang="en-US" b="0" i="0" dirty="0">
                <a:solidFill>
                  <a:srgbClr val="374151"/>
                </a:solidFill>
                <a:effectLst/>
                <a:latin typeface="+mj-lt"/>
              </a:rPr>
              <a:t>B. Volume-related filters:</a:t>
            </a:r>
          </a:p>
          <a:p>
            <a:pPr algn="l"/>
            <a:r>
              <a:rPr lang="en-US" b="0" i="0" dirty="0">
                <a:solidFill>
                  <a:srgbClr val="374151"/>
                </a:solidFill>
                <a:effectLst/>
                <a:latin typeface="+mj-lt"/>
              </a:rPr>
              <a:t>C. Fundamental filters:</a:t>
            </a:r>
          </a:p>
          <a:p>
            <a:endParaRPr lang="en-IN" dirty="0">
              <a:latin typeface="+mj-lt"/>
            </a:endParaRPr>
          </a:p>
        </p:txBody>
      </p:sp>
    </p:spTree>
    <p:extLst>
      <p:ext uri="{BB962C8B-B14F-4D97-AF65-F5344CB8AC3E}">
        <p14:creationId xmlns:p14="http://schemas.microsoft.com/office/powerpoint/2010/main" val="397391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10E5-1240-7327-ED00-DFC97E8127EB}"/>
              </a:ext>
            </a:extLst>
          </p:cNvPr>
          <p:cNvSpPr>
            <a:spLocks noGrp="1"/>
          </p:cNvSpPr>
          <p:nvPr>
            <p:ph type="title"/>
          </p:nvPr>
        </p:nvSpPr>
        <p:spPr/>
        <p:txBody>
          <a:bodyPr/>
          <a:lstStyle/>
          <a:p>
            <a:r>
              <a:rPr lang="en-IN" b="0" i="0" dirty="0">
                <a:solidFill>
                  <a:srgbClr val="374151"/>
                </a:solidFill>
                <a:effectLst/>
              </a:rPr>
              <a:t>A. Price-related filters:</a:t>
            </a:r>
            <a:endParaRPr lang="en-IN" dirty="0"/>
          </a:p>
        </p:txBody>
      </p:sp>
      <p:sp>
        <p:nvSpPr>
          <p:cNvPr id="3" name="Content Placeholder 2">
            <a:extLst>
              <a:ext uri="{FF2B5EF4-FFF2-40B4-BE49-F238E27FC236}">
                <a16:creationId xmlns:a16="http://schemas.microsoft.com/office/drawing/2014/main" id="{62479603-1513-282B-AB99-35B65F668E7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mj-lt"/>
              </a:rPr>
              <a:t>Minimum and maximum price range: Setting minimum and maximum price thresholds helps filter stocks based on their affordability or exclusion of low-priced penny stocks or high-priced stocks.</a:t>
            </a:r>
          </a:p>
          <a:p>
            <a:pPr algn="l">
              <a:buFont typeface="Arial" panose="020B0604020202020204" pitchFamily="34" charset="0"/>
              <a:buChar char="•"/>
            </a:pPr>
            <a:r>
              <a:rPr lang="en-US" b="0" i="0" dirty="0">
                <a:solidFill>
                  <a:srgbClr val="374151"/>
                </a:solidFill>
                <a:effectLst/>
                <a:latin typeface="+mj-lt"/>
              </a:rPr>
              <a:t>Price-to-Earnings (P/E) ratio: P/E ratio compares a company's stock price to its earnings per share, providing insight into its valuation. Different investors may have different preferences for P/E ranges based on their investment strategies.</a:t>
            </a:r>
          </a:p>
          <a:p>
            <a:pPr algn="l">
              <a:buFont typeface="Arial" panose="020B0604020202020204" pitchFamily="34" charset="0"/>
              <a:buChar char="•"/>
            </a:pPr>
            <a:r>
              <a:rPr lang="en-US" b="0" i="0" dirty="0">
                <a:solidFill>
                  <a:srgbClr val="374151"/>
                </a:solidFill>
                <a:effectLst/>
                <a:latin typeface="+mj-lt"/>
              </a:rPr>
              <a:t>Dividend yield: Dividend yield measures the annual dividend payment relative to the stock's price. Investors interested in dividend income may filter stocks based on their desired dividend yield.</a:t>
            </a:r>
          </a:p>
          <a:p>
            <a:endParaRPr lang="en-IN" dirty="0">
              <a:latin typeface="+mj-lt"/>
            </a:endParaRPr>
          </a:p>
        </p:txBody>
      </p:sp>
    </p:spTree>
    <p:extLst>
      <p:ext uri="{BB962C8B-B14F-4D97-AF65-F5344CB8AC3E}">
        <p14:creationId xmlns:p14="http://schemas.microsoft.com/office/powerpoint/2010/main" val="319134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A1CB-F7FA-D664-B13C-F1130CC713FB}"/>
              </a:ext>
            </a:extLst>
          </p:cNvPr>
          <p:cNvSpPr>
            <a:spLocks noGrp="1"/>
          </p:cNvSpPr>
          <p:nvPr>
            <p:ph type="title"/>
          </p:nvPr>
        </p:nvSpPr>
        <p:spPr/>
        <p:txBody>
          <a:bodyPr/>
          <a:lstStyle/>
          <a:p>
            <a:r>
              <a:rPr lang="en-IN" b="0" i="0" dirty="0">
                <a:solidFill>
                  <a:srgbClr val="374151"/>
                </a:solidFill>
                <a:effectLst/>
              </a:rPr>
              <a:t>B. Volume-related filters:</a:t>
            </a:r>
            <a:endParaRPr lang="en-IN" dirty="0"/>
          </a:p>
        </p:txBody>
      </p:sp>
      <p:sp>
        <p:nvSpPr>
          <p:cNvPr id="3" name="Content Placeholder 2">
            <a:extLst>
              <a:ext uri="{FF2B5EF4-FFF2-40B4-BE49-F238E27FC236}">
                <a16:creationId xmlns:a16="http://schemas.microsoft.com/office/drawing/2014/main" id="{0932368C-786C-7790-04FA-67C1CC68551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mj-lt"/>
              </a:rPr>
              <a:t>Average daily volume: Filtering based on average daily trading volume helps identify stocks with sufficient liquidity and trading interest. Higher volume stocks generally have better liquidity and may be preferred by active traders.</a:t>
            </a:r>
          </a:p>
          <a:p>
            <a:pPr algn="l">
              <a:buFont typeface="Arial" panose="020B0604020202020204" pitchFamily="34" charset="0"/>
              <a:buChar char="•"/>
            </a:pPr>
            <a:r>
              <a:rPr lang="en-US" b="0" i="0" dirty="0">
                <a:solidFill>
                  <a:srgbClr val="374151"/>
                </a:solidFill>
                <a:effectLst/>
                <a:latin typeface="+mj-lt"/>
              </a:rPr>
              <a:t>Volume surge or unusual volume activity: Monitoring volume spikes or unusual trading activity can indicate significant news or events affecting the stock. Filtering for stocks with volume surges can help identify potential trading opportunities.</a:t>
            </a:r>
          </a:p>
          <a:p>
            <a:endParaRPr lang="en-IN" dirty="0">
              <a:latin typeface="+mj-lt"/>
            </a:endParaRPr>
          </a:p>
        </p:txBody>
      </p:sp>
    </p:spTree>
    <p:extLst>
      <p:ext uri="{BB962C8B-B14F-4D97-AF65-F5344CB8AC3E}">
        <p14:creationId xmlns:p14="http://schemas.microsoft.com/office/powerpoint/2010/main" val="292789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6F5B-D445-43BF-27CD-06108C163C3A}"/>
              </a:ext>
            </a:extLst>
          </p:cNvPr>
          <p:cNvSpPr>
            <a:spLocks noGrp="1"/>
          </p:cNvSpPr>
          <p:nvPr>
            <p:ph type="title"/>
          </p:nvPr>
        </p:nvSpPr>
        <p:spPr/>
        <p:txBody>
          <a:bodyPr/>
          <a:lstStyle/>
          <a:p>
            <a:r>
              <a:rPr lang="en-IN" b="0" i="0" dirty="0">
                <a:solidFill>
                  <a:srgbClr val="374151"/>
                </a:solidFill>
                <a:effectLst/>
              </a:rPr>
              <a:t>C. Fundamental filters:</a:t>
            </a:r>
            <a:endParaRPr lang="en-IN" dirty="0"/>
          </a:p>
        </p:txBody>
      </p:sp>
      <p:sp>
        <p:nvSpPr>
          <p:cNvPr id="3" name="Content Placeholder 2">
            <a:extLst>
              <a:ext uri="{FF2B5EF4-FFF2-40B4-BE49-F238E27FC236}">
                <a16:creationId xmlns:a16="http://schemas.microsoft.com/office/drawing/2014/main" id="{EB268FF3-E2C7-4732-0C46-FAA80AD7233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mj-lt"/>
              </a:rPr>
              <a:t>Market capitalization: Market capitalization categorizes stocks into different size categories, such as large-cap, mid-cap, and small-cap. Filtering based on market capitalization helps target specific segments of the market.</a:t>
            </a:r>
          </a:p>
          <a:p>
            <a:pPr algn="l">
              <a:buFont typeface="Arial" panose="020B0604020202020204" pitchFamily="34" charset="0"/>
              <a:buChar char="•"/>
            </a:pPr>
            <a:r>
              <a:rPr lang="en-US" b="0" i="0" dirty="0">
                <a:solidFill>
                  <a:srgbClr val="374151"/>
                </a:solidFill>
                <a:effectLst/>
                <a:latin typeface="+mj-lt"/>
              </a:rPr>
              <a:t>Earnings per share (EPS): EPS represents a company's profit divided by its outstanding shares. Filtering based on EPS helps identify companies with consistent or improving profitability.</a:t>
            </a:r>
          </a:p>
          <a:p>
            <a:pPr algn="l">
              <a:buFont typeface="Arial" panose="020B0604020202020204" pitchFamily="34" charset="0"/>
              <a:buChar char="•"/>
            </a:pPr>
            <a:r>
              <a:rPr lang="en-US" b="0" i="0" dirty="0">
                <a:solidFill>
                  <a:srgbClr val="374151"/>
                </a:solidFill>
                <a:effectLst/>
                <a:latin typeface="+mj-lt"/>
              </a:rPr>
              <a:t>Debt-to-Equity ratio (D/E): D/E ratio compares a company's debt to its equity and indicates its financial leverage. Filtering based on D/E ratio helps identify companies with lower debt levels or those that align with specific risk preferences.</a:t>
            </a:r>
          </a:p>
          <a:p>
            <a:endParaRPr lang="en-IN" dirty="0">
              <a:latin typeface="+mj-lt"/>
            </a:endParaRPr>
          </a:p>
        </p:txBody>
      </p:sp>
    </p:spTree>
    <p:extLst>
      <p:ext uri="{BB962C8B-B14F-4D97-AF65-F5344CB8AC3E}">
        <p14:creationId xmlns:p14="http://schemas.microsoft.com/office/powerpoint/2010/main" val="23157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235B-E9A3-4A78-8ADD-3862EDEFFCD9}"/>
              </a:ext>
            </a:extLst>
          </p:cNvPr>
          <p:cNvSpPr>
            <a:spLocks noGrp="1"/>
          </p:cNvSpPr>
          <p:nvPr>
            <p:ph type="title"/>
          </p:nvPr>
        </p:nvSpPr>
        <p:spPr/>
        <p:txBody>
          <a:bodyPr>
            <a:normAutofit fontScale="90000"/>
          </a:bodyPr>
          <a:lstStyle/>
          <a:p>
            <a:r>
              <a:rPr lang="en-US" b="0" i="0" dirty="0">
                <a:solidFill>
                  <a:srgbClr val="374151"/>
                </a:solidFill>
                <a:effectLst/>
              </a:rPr>
              <a:t>IV. Case Study: Applying Filters and Indicators in Stock Analysis:</a:t>
            </a:r>
            <a:endParaRPr lang="en-IN" dirty="0"/>
          </a:p>
        </p:txBody>
      </p:sp>
      <p:sp>
        <p:nvSpPr>
          <p:cNvPr id="3" name="Content Placeholder 2">
            <a:extLst>
              <a:ext uri="{FF2B5EF4-FFF2-40B4-BE49-F238E27FC236}">
                <a16:creationId xmlns:a16="http://schemas.microsoft.com/office/drawing/2014/main" id="{D470372B-B4CD-8D0F-F976-993E8889FB3D}"/>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mj-lt"/>
              </a:rPr>
              <a:t>A. Selecting a specific stock for analysis: Choose a particular stock for analysis based on investment goals, sector preferences, or specific research interests.</a:t>
            </a:r>
          </a:p>
          <a:p>
            <a:pPr algn="l"/>
            <a:r>
              <a:rPr lang="en-US" b="0" i="0" dirty="0">
                <a:solidFill>
                  <a:srgbClr val="374151"/>
                </a:solidFill>
                <a:effectLst/>
                <a:latin typeface="+mj-lt"/>
              </a:rPr>
              <a:t>B. Filtering based on parameters and indicators: Apply the discussed filtering parameters, such as price range, volume criteria, and fundamental ratios, to narrow down the list of stocks. Additionally, incorporate technical indicators like moving averages, RSI, and MACD to further filter and refine the selection.</a:t>
            </a:r>
          </a:p>
          <a:p>
            <a:pPr algn="l"/>
            <a:r>
              <a:rPr lang="en-US" b="0" i="0" dirty="0">
                <a:solidFill>
                  <a:srgbClr val="374151"/>
                </a:solidFill>
                <a:effectLst/>
                <a:latin typeface="+mj-lt"/>
              </a:rPr>
              <a:t>C. Interpreting the results and making informed decisions: Analyze the filtered stocks based on their technical indicators, fundamental data, and overall market conditions. Interpret the results to identify potential investment opportunities or to make decisions based on specific trading strategies or investment goals.</a:t>
            </a:r>
          </a:p>
        </p:txBody>
      </p:sp>
    </p:spTree>
    <p:extLst>
      <p:ext uri="{BB962C8B-B14F-4D97-AF65-F5344CB8AC3E}">
        <p14:creationId xmlns:p14="http://schemas.microsoft.com/office/powerpoint/2010/main" val="55476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CCEA-3803-F07B-E836-409EC6572E51}"/>
              </a:ext>
            </a:extLst>
          </p:cNvPr>
          <p:cNvSpPr>
            <a:spLocks noGrp="1"/>
          </p:cNvSpPr>
          <p:nvPr>
            <p:ph type="title"/>
          </p:nvPr>
        </p:nvSpPr>
        <p:spPr/>
        <p:txBody>
          <a:bodyPr/>
          <a:lstStyle/>
          <a:p>
            <a:r>
              <a:rPr lang="en-US" dirty="0"/>
              <a:t>Database Design</a:t>
            </a:r>
            <a:endParaRPr lang="en-IN" dirty="0"/>
          </a:p>
        </p:txBody>
      </p:sp>
      <p:sp>
        <p:nvSpPr>
          <p:cNvPr id="3" name="Content Placeholder 2">
            <a:extLst>
              <a:ext uri="{FF2B5EF4-FFF2-40B4-BE49-F238E27FC236}">
                <a16:creationId xmlns:a16="http://schemas.microsoft.com/office/drawing/2014/main" id="{4B6B13F2-A3F4-D685-0B45-C5A847E15B15}"/>
              </a:ext>
            </a:extLst>
          </p:cNvPr>
          <p:cNvSpPr>
            <a:spLocks noGrp="1"/>
          </p:cNvSpPr>
          <p:nvPr>
            <p:ph idx="1"/>
          </p:nvPr>
        </p:nvSpPr>
        <p:spPr/>
        <p:txBody>
          <a:bodyPr/>
          <a:lstStyle/>
          <a:p>
            <a:r>
              <a:rPr lang="en-US" b="0" i="0" dirty="0">
                <a:solidFill>
                  <a:srgbClr val="222222"/>
                </a:solidFill>
                <a:effectLst/>
                <a:latin typeface="+mj-lt"/>
              </a:rPr>
              <a:t>Using a relational database such as MySQL, the intern should design a database that can store stock market data and allow for easy retrieval and manipulation. They should create tables to store different types of stock data, such as stock prices, volumes, indicators, etc.</a:t>
            </a:r>
            <a:endParaRPr lang="en-IN" dirty="0">
              <a:latin typeface="+mj-lt"/>
            </a:endParaRPr>
          </a:p>
        </p:txBody>
      </p:sp>
    </p:spTree>
    <p:extLst>
      <p:ext uri="{BB962C8B-B14F-4D97-AF65-F5344CB8AC3E}">
        <p14:creationId xmlns:p14="http://schemas.microsoft.com/office/powerpoint/2010/main" val="190982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E913-D904-0F22-E627-0E7966339538}"/>
              </a:ext>
            </a:extLst>
          </p:cNvPr>
          <p:cNvSpPr>
            <a:spLocks noGrp="1"/>
          </p:cNvSpPr>
          <p:nvPr>
            <p:ph type="title"/>
          </p:nvPr>
        </p:nvSpPr>
        <p:spPr/>
        <p:txBody>
          <a:bodyPr/>
          <a:lstStyle/>
          <a:p>
            <a:r>
              <a:rPr lang="en-IN" b="0" i="0" dirty="0">
                <a:solidFill>
                  <a:srgbClr val="374151"/>
                </a:solidFill>
                <a:effectLst/>
              </a:rPr>
              <a:t>Introduction</a:t>
            </a:r>
            <a:endParaRPr lang="en-IN" dirty="0"/>
          </a:p>
        </p:txBody>
      </p:sp>
      <p:sp>
        <p:nvSpPr>
          <p:cNvPr id="3" name="Content Placeholder 2">
            <a:extLst>
              <a:ext uri="{FF2B5EF4-FFF2-40B4-BE49-F238E27FC236}">
                <a16:creationId xmlns:a16="http://schemas.microsoft.com/office/drawing/2014/main" id="{9C4710E7-6DD0-F36C-ED53-00608E1F8262}"/>
              </a:ext>
            </a:extLst>
          </p:cNvPr>
          <p:cNvSpPr>
            <a:spLocks noGrp="1"/>
          </p:cNvSpPr>
          <p:nvPr>
            <p:ph idx="1"/>
          </p:nvPr>
        </p:nvSpPr>
        <p:spPr/>
        <p:txBody>
          <a:bodyPr/>
          <a:lstStyle/>
          <a:p>
            <a:r>
              <a:rPr lang="en-US" b="0" i="0" dirty="0">
                <a:solidFill>
                  <a:srgbClr val="374151"/>
                </a:solidFill>
                <a:effectLst/>
                <a:latin typeface="+mj-lt"/>
              </a:rPr>
              <a:t>In this presentation, we will delve into the world of stock market data and explore various sources of information, as well as the essential technical indicators used in stock market analysis. We will cover different filters and parameters used to screen stocks, understand the significance of technical indicators, and explore popular sources of stock market data. Let's dive in!</a:t>
            </a:r>
            <a:endParaRPr lang="en-IN" dirty="0">
              <a:latin typeface="+mj-lt"/>
            </a:endParaRPr>
          </a:p>
        </p:txBody>
      </p:sp>
    </p:spTree>
    <p:extLst>
      <p:ext uri="{BB962C8B-B14F-4D97-AF65-F5344CB8AC3E}">
        <p14:creationId xmlns:p14="http://schemas.microsoft.com/office/powerpoint/2010/main" val="4092022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008D7-9857-820D-0796-82FBA8AED8E0}"/>
              </a:ext>
            </a:extLst>
          </p:cNvPr>
          <p:cNvSpPr>
            <a:spLocks noGrp="1"/>
          </p:cNvSpPr>
          <p:nvPr>
            <p:ph type="title"/>
          </p:nvPr>
        </p:nvSpPr>
        <p:spPr/>
        <p:txBody>
          <a:bodyPr/>
          <a:lstStyle/>
          <a:p>
            <a:r>
              <a:rPr lang="en-US" dirty="0"/>
              <a:t>Demonstration</a:t>
            </a:r>
            <a:endParaRPr lang="en-IN" dirty="0"/>
          </a:p>
        </p:txBody>
      </p:sp>
      <p:sp>
        <p:nvSpPr>
          <p:cNvPr id="3" name="Content Placeholder 2">
            <a:extLst>
              <a:ext uri="{FF2B5EF4-FFF2-40B4-BE49-F238E27FC236}">
                <a16:creationId xmlns:a16="http://schemas.microsoft.com/office/drawing/2014/main" id="{269311CC-0A83-510D-A10C-95E0286DE0A2}"/>
              </a:ext>
            </a:extLst>
          </p:cNvPr>
          <p:cNvSpPr>
            <a:spLocks noGrp="1"/>
          </p:cNvSpPr>
          <p:nvPr>
            <p:ph idx="1"/>
          </p:nvPr>
        </p:nvSpPr>
        <p:spPr/>
        <p:txBody>
          <a:bodyPr/>
          <a:lstStyle/>
          <a:p>
            <a:r>
              <a:rPr lang="en-US" dirty="0"/>
              <a:t>Let’s check the database created using mySQL and use of yfinance API</a:t>
            </a:r>
            <a:endParaRPr lang="en-IN" dirty="0"/>
          </a:p>
        </p:txBody>
      </p:sp>
    </p:spTree>
    <p:extLst>
      <p:ext uri="{BB962C8B-B14F-4D97-AF65-F5344CB8AC3E}">
        <p14:creationId xmlns:p14="http://schemas.microsoft.com/office/powerpoint/2010/main" val="3265272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F762-74D6-22E6-76F8-916B60FFB70F}"/>
              </a:ext>
            </a:extLst>
          </p:cNvPr>
          <p:cNvSpPr>
            <a:spLocks noGrp="1"/>
          </p:cNvSpPr>
          <p:nvPr>
            <p:ph type="title"/>
          </p:nvPr>
        </p:nvSpPr>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D846225A-EA1B-1BF3-A279-AE210628C8EF}"/>
              </a:ext>
            </a:extLst>
          </p:cNvPr>
          <p:cNvSpPr>
            <a:spLocks noGrp="1"/>
          </p:cNvSpPr>
          <p:nvPr>
            <p:ph idx="1"/>
          </p:nvPr>
        </p:nvSpPr>
        <p:spPr/>
        <p:txBody>
          <a:bodyPr/>
          <a:lstStyle/>
          <a:p>
            <a:r>
              <a:rPr lang="en-US" dirty="0"/>
              <a:t>The first challenge was to design our database table. As yahoo finance API provided many parameter, we have to filter the parameters of our use and calculate the indicators based out of them.</a:t>
            </a:r>
          </a:p>
          <a:p>
            <a:endParaRPr lang="en-US" dirty="0"/>
          </a:p>
        </p:txBody>
      </p:sp>
    </p:spTree>
    <p:extLst>
      <p:ext uri="{BB962C8B-B14F-4D97-AF65-F5344CB8AC3E}">
        <p14:creationId xmlns:p14="http://schemas.microsoft.com/office/powerpoint/2010/main" val="3579789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DC447635-3811-B80E-4EDC-0FDB2EC59559}"/>
              </a:ext>
            </a:extLst>
          </p:cNvPr>
          <p:cNvPicPr>
            <a:picLocks noChangeAspect="1"/>
          </p:cNvPicPr>
          <p:nvPr/>
        </p:nvPicPr>
        <p:blipFill>
          <a:blip r:embed="rId2"/>
          <a:stretch>
            <a:fillRect/>
          </a:stretch>
        </p:blipFill>
        <p:spPr>
          <a:xfrm>
            <a:off x="1988593" y="1770062"/>
            <a:ext cx="2796145" cy="3317875"/>
          </a:xfrm>
          <a:prstGeom prst="rect">
            <a:avLst/>
          </a:prstGeom>
        </p:spPr>
      </p:pic>
      <p:sp>
        <p:nvSpPr>
          <p:cNvPr id="3" name="TextBox 2">
            <a:extLst>
              <a:ext uri="{FF2B5EF4-FFF2-40B4-BE49-F238E27FC236}">
                <a16:creationId xmlns:a16="http://schemas.microsoft.com/office/drawing/2014/main" id="{45D094BF-3C9E-AEBF-CC78-2FAF7BCA7776}"/>
              </a:ext>
            </a:extLst>
          </p:cNvPr>
          <p:cNvSpPr txBox="1"/>
          <p:nvPr/>
        </p:nvSpPr>
        <p:spPr>
          <a:xfrm>
            <a:off x="6423378" y="2506133"/>
            <a:ext cx="2796145" cy="646331"/>
          </a:xfrm>
          <a:prstGeom prst="rect">
            <a:avLst/>
          </a:prstGeom>
          <a:noFill/>
        </p:spPr>
        <p:txBody>
          <a:bodyPr wrap="square" rtlCol="0">
            <a:spAutoFit/>
          </a:bodyPr>
          <a:lstStyle/>
          <a:p>
            <a:r>
              <a:rPr lang="en-US" dirty="0"/>
              <a:t>Selecting the columns of the table from the required data.</a:t>
            </a:r>
            <a:endParaRPr lang="en-IN" dirty="0"/>
          </a:p>
        </p:txBody>
      </p:sp>
    </p:spTree>
    <p:extLst>
      <p:ext uri="{BB962C8B-B14F-4D97-AF65-F5344CB8AC3E}">
        <p14:creationId xmlns:p14="http://schemas.microsoft.com/office/powerpoint/2010/main" val="2323708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607E77-194F-724C-2EE9-1CA3489B859F}"/>
              </a:ext>
            </a:extLst>
          </p:cNvPr>
          <p:cNvPicPr>
            <a:picLocks noGrp="1" noChangeAspect="1"/>
          </p:cNvPicPr>
          <p:nvPr>
            <p:ph idx="1"/>
          </p:nvPr>
        </p:nvPicPr>
        <p:blipFill>
          <a:blip r:embed="rId2"/>
          <a:stretch>
            <a:fillRect/>
          </a:stretch>
        </p:blipFill>
        <p:spPr>
          <a:xfrm>
            <a:off x="4391378" y="3127022"/>
            <a:ext cx="4752950" cy="1805082"/>
          </a:xfrm>
        </p:spPr>
      </p:pic>
      <p:sp>
        <p:nvSpPr>
          <p:cNvPr id="2" name="TextBox 1">
            <a:extLst>
              <a:ext uri="{FF2B5EF4-FFF2-40B4-BE49-F238E27FC236}">
                <a16:creationId xmlns:a16="http://schemas.microsoft.com/office/drawing/2014/main" id="{14C21969-10A5-04A7-113F-15F67B9BB961}"/>
              </a:ext>
            </a:extLst>
          </p:cNvPr>
          <p:cNvSpPr txBox="1"/>
          <p:nvPr/>
        </p:nvSpPr>
        <p:spPr>
          <a:xfrm>
            <a:off x="1636889" y="3127022"/>
            <a:ext cx="1704622" cy="923330"/>
          </a:xfrm>
          <a:prstGeom prst="rect">
            <a:avLst/>
          </a:prstGeom>
          <a:noFill/>
        </p:spPr>
        <p:txBody>
          <a:bodyPr wrap="square" rtlCol="0">
            <a:spAutoFit/>
          </a:bodyPr>
          <a:lstStyle/>
          <a:p>
            <a:r>
              <a:rPr lang="en-US" dirty="0"/>
              <a:t>NaN to zero conversion and detection.</a:t>
            </a:r>
            <a:endParaRPr lang="en-IN" dirty="0"/>
          </a:p>
        </p:txBody>
      </p:sp>
    </p:spTree>
    <p:extLst>
      <p:ext uri="{BB962C8B-B14F-4D97-AF65-F5344CB8AC3E}">
        <p14:creationId xmlns:p14="http://schemas.microsoft.com/office/powerpoint/2010/main" val="6692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0F37-AF8E-E7DE-0028-0F1CB1B81767}"/>
              </a:ext>
            </a:extLst>
          </p:cNvPr>
          <p:cNvSpPr>
            <a:spLocks noGrp="1"/>
          </p:cNvSpPr>
          <p:nvPr>
            <p:ph type="title"/>
          </p:nvPr>
        </p:nvSpPr>
        <p:spPr/>
        <p:txBody>
          <a:bodyPr/>
          <a:lstStyle/>
          <a:p>
            <a:r>
              <a:rPr lang="en-US" dirty="0"/>
              <a:t>Questions and Answers</a:t>
            </a:r>
            <a:endParaRPr lang="en-IN" dirty="0"/>
          </a:p>
        </p:txBody>
      </p:sp>
      <p:sp>
        <p:nvSpPr>
          <p:cNvPr id="3" name="TextBox 2">
            <a:extLst>
              <a:ext uri="{FF2B5EF4-FFF2-40B4-BE49-F238E27FC236}">
                <a16:creationId xmlns:a16="http://schemas.microsoft.com/office/drawing/2014/main" id="{1C88992A-6094-33E7-CA33-70D3656CCB9E}"/>
              </a:ext>
            </a:extLst>
          </p:cNvPr>
          <p:cNvSpPr txBox="1"/>
          <p:nvPr/>
        </p:nvSpPr>
        <p:spPr>
          <a:xfrm>
            <a:off x="1546578" y="3059289"/>
            <a:ext cx="5599289" cy="1477328"/>
          </a:xfrm>
          <a:prstGeom prst="rect">
            <a:avLst/>
          </a:prstGeom>
          <a:noFill/>
        </p:spPr>
        <p:txBody>
          <a:bodyPr wrap="square" rtlCol="0">
            <a:spAutoFit/>
          </a:bodyPr>
          <a:lstStyle/>
          <a:p>
            <a:r>
              <a:rPr lang="en-US" dirty="0"/>
              <a:t>Any questions are welcome here.</a:t>
            </a:r>
          </a:p>
          <a:p>
            <a:endParaRPr lang="en-US" dirty="0"/>
          </a:p>
          <a:p>
            <a:endParaRPr lang="en-US" dirty="0"/>
          </a:p>
          <a:p>
            <a:r>
              <a:rPr lang="en-US" dirty="0"/>
              <a:t>GitHub: https://github.com/HarshUmpoxy/PythonProjects</a:t>
            </a:r>
            <a:endParaRPr lang="en-IN" dirty="0"/>
          </a:p>
        </p:txBody>
      </p:sp>
    </p:spTree>
    <p:extLst>
      <p:ext uri="{BB962C8B-B14F-4D97-AF65-F5344CB8AC3E}">
        <p14:creationId xmlns:p14="http://schemas.microsoft.com/office/powerpoint/2010/main" val="297968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80D9-B206-F031-193E-2A443A946856}"/>
              </a:ext>
            </a:extLst>
          </p:cNvPr>
          <p:cNvSpPr>
            <a:spLocks noGrp="1"/>
          </p:cNvSpPr>
          <p:nvPr>
            <p:ph type="title"/>
          </p:nvPr>
        </p:nvSpPr>
        <p:spPr/>
        <p:txBody>
          <a:bodyPr/>
          <a:lstStyle/>
          <a:p>
            <a:r>
              <a:rPr lang="en-US" dirty="0"/>
              <a:t>Reference</a:t>
            </a:r>
            <a:endParaRPr lang="en-IN" dirty="0"/>
          </a:p>
        </p:txBody>
      </p:sp>
      <p:sp>
        <p:nvSpPr>
          <p:cNvPr id="4" name="Rectangle 1">
            <a:extLst>
              <a:ext uri="{FF2B5EF4-FFF2-40B4-BE49-F238E27FC236}">
                <a16:creationId xmlns:a16="http://schemas.microsoft.com/office/drawing/2014/main" id="{7A274A72-4DA4-2D9D-D26A-45855264BE18}"/>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222222"/>
                </a:solidFill>
                <a:effectLst/>
                <a:latin typeface="Arial" panose="020B0604020202020204" pitchFamily="34" charset="0"/>
                <a:cs typeface="Arial" panose="020B0604020202020204" pitchFamily="34" charset="0"/>
              </a:rPr>
              <a:t>Task Reference:</a:t>
            </a:r>
            <a: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t> </a:t>
            </a: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2"/>
              </a:rPr>
              <a:t>https://in.tradingview.com/screener/</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9728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F086-D7BF-2C92-9C8B-4BBB4294FF6E}"/>
              </a:ext>
            </a:extLst>
          </p:cNvPr>
          <p:cNvSpPr>
            <a:spLocks noGrp="1"/>
          </p:cNvSpPr>
          <p:nvPr>
            <p:ph type="title"/>
          </p:nvPr>
        </p:nvSpPr>
        <p:spPr/>
        <p:txBody>
          <a:bodyPr/>
          <a:lstStyle/>
          <a:p>
            <a:r>
              <a:rPr lang="en-IN" b="0" i="0" dirty="0">
                <a:solidFill>
                  <a:srgbClr val="374151"/>
                </a:solidFill>
                <a:effectLst/>
              </a:rPr>
              <a:t>Conclusion</a:t>
            </a:r>
            <a:endParaRPr lang="en-IN" dirty="0"/>
          </a:p>
        </p:txBody>
      </p:sp>
      <p:sp>
        <p:nvSpPr>
          <p:cNvPr id="3" name="Content Placeholder 2">
            <a:extLst>
              <a:ext uri="{FF2B5EF4-FFF2-40B4-BE49-F238E27FC236}">
                <a16:creationId xmlns:a16="http://schemas.microsoft.com/office/drawing/2014/main" id="{08F5FE55-825E-8A1D-8CE2-628CD3060CC7}"/>
              </a:ext>
            </a:extLst>
          </p:cNvPr>
          <p:cNvSpPr>
            <a:spLocks noGrp="1"/>
          </p:cNvSpPr>
          <p:nvPr>
            <p:ph idx="1"/>
          </p:nvPr>
        </p:nvSpPr>
        <p:spPr/>
        <p:txBody>
          <a:bodyPr/>
          <a:lstStyle/>
          <a:p>
            <a:r>
              <a:rPr lang="en-US" b="0" i="0" dirty="0">
                <a:solidFill>
                  <a:srgbClr val="374151"/>
                </a:solidFill>
                <a:effectLst/>
                <a:latin typeface="+mj-lt"/>
              </a:rPr>
              <a:t>In conclusion, understanding different sources of stock market data and the significance of technical indicators is crucial for effective stock market analysis. By exploring various data sources like Yahoo Finance and Alpha Vantage, and learning about technical indicators such as moving averages, RSI, and MACD, one can gain valuable insights into stock selection and trading strategies. Remember, thorough research and analysis are key to successful stock market investing. </a:t>
            </a:r>
            <a:endParaRPr lang="en-IN" dirty="0">
              <a:latin typeface="+mj-lt"/>
            </a:endParaRPr>
          </a:p>
        </p:txBody>
      </p:sp>
    </p:spTree>
    <p:extLst>
      <p:ext uri="{BB962C8B-B14F-4D97-AF65-F5344CB8AC3E}">
        <p14:creationId xmlns:p14="http://schemas.microsoft.com/office/powerpoint/2010/main" val="1777528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F030-82C9-AEE4-DEE9-06A9ED304042}"/>
              </a:ext>
            </a:extLst>
          </p:cNvPr>
          <p:cNvSpPr>
            <a:spLocks noGrp="1"/>
          </p:cNvSpPr>
          <p:nvPr>
            <p:ph type="title"/>
          </p:nvPr>
        </p:nvSpPr>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9FA7B674-82F4-A5F3-8B3B-64280CAD1FC9}"/>
              </a:ext>
            </a:extLst>
          </p:cNvPr>
          <p:cNvSpPr>
            <a:spLocks noGrp="1"/>
          </p:cNvSpPr>
          <p:nvPr>
            <p:ph idx="1"/>
          </p:nvPr>
        </p:nvSpPr>
        <p:spPr/>
        <p:txBody>
          <a:bodyPr>
            <a:normAutofit/>
          </a:bodyPr>
          <a:lstStyle/>
          <a:p>
            <a:r>
              <a:rPr lang="en-US" sz="1800" dirty="0"/>
              <a:t>Name: Harsh Kumar</a:t>
            </a:r>
          </a:p>
          <a:p>
            <a:r>
              <a:rPr lang="en-US" sz="1800" dirty="0"/>
              <a:t>Email: </a:t>
            </a:r>
            <a:r>
              <a:rPr lang="en-US" sz="1800" dirty="0">
                <a:hlinkClick r:id="rId2"/>
              </a:rPr>
              <a:t>harshgarg2550@gmail.com</a:t>
            </a:r>
            <a:endParaRPr lang="en-US" sz="1800" dirty="0"/>
          </a:p>
          <a:p>
            <a:r>
              <a:rPr lang="en-US" sz="1800" dirty="0"/>
              <a:t>Date: 18/07/23</a:t>
            </a:r>
            <a:endParaRPr lang="en-IN" sz="1800" dirty="0"/>
          </a:p>
          <a:p>
            <a:r>
              <a:rPr lang="en-IN" sz="1800" dirty="0"/>
              <a:t>Feel free to ask questions about my project</a:t>
            </a:r>
          </a:p>
        </p:txBody>
      </p:sp>
    </p:spTree>
    <p:extLst>
      <p:ext uri="{BB962C8B-B14F-4D97-AF65-F5344CB8AC3E}">
        <p14:creationId xmlns:p14="http://schemas.microsoft.com/office/powerpoint/2010/main" val="293122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8C93-6666-0FAF-28BF-3C0EF9C44A1E}"/>
              </a:ext>
            </a:extLst>
          </p:cNvPr>
          <p:cNvSpPr>
            <a:spLocks noGrp="1"/>
          </p:cNvSpPr>
          <p:nvPr>
            <p:ph type="title"/>
          </p:nvPr>
        </p:nvSpPr>
        <p:spPr/>
        <p:txBody>
          <a:bodyPr/>
          <a:lstStyle/>
          <a:p>
            <a:r>
              <a:rPr lang="en-US" dirty="0"/>
              <a:t>Story Time</a:t>
            </a:r>
            <a:endParaRPr lang="en-IN" dirty="0"/>
          </a:p>
        </p:txBody>
      </p:sp>
      <p:pic>
        <p:nvPicPr>
          <p:cNvPr id="1026" name="Picture 2" descr="A Vector Illustration Of College Students In Classroom Royalty Free SVG,  Cliparts, Vectors, And Stock Illustration. Image 109077325.">
            <a:extLst>
              <a:ext uri="{FF2B5EF4-FFF2-40B4-BE49-F238E27FC236}">
                <a16:creationId xmlns:a16="http://schemas.microsoft.com/office/drawing/2014/main" id="{9FA2130B-F40D-BCF3-2673-ABE1E83969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4570" y="3117412"/>
            <a:ext cx="2377440" cy="2377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Top Team Building Stock Vectors, Illustrations &amp; Clip Art - iStock |  Collaboration, Success, Leadership">
            <a:extLst>
              <a:ext uri="{FF2B5EF4-FFF2-40B4-BE49-F238E27FC236}">
                <a16:creationId xmlns:a16="http://schemas.microsoft.com/office/drawing/2014/main" id="{A9EF156C-2272-283C-2EFB-AD5E4176D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040" y="3127962"/>
            <a:ext cx="3566161" cy="2377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Premium Vector | Set of jumping happy people. young funny teens boys and  girls jumping together. joy lifestyle and symbol of happy and success in  studying, business or personal life. cartoon flat">
            <a:extLst>
              <a:ext uri="{FF2B5EF4-FFF2-40B4-BE49-F238E27FC236}">
                <a16:creationId xmlns:a16="http://schemas.microsoft.com/office/drawing/2014/main" id="{CF2F5B8D-E24F-A3C3-1AB5-78FC0E8C6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247" y="3117411"/>
            <a:ext cx="4280061" cy="23774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85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47BD-6C0C-A1C4-3AE9-C23C363A4C88}"/>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297C6BA1-FC16-5174-0533-85006C8BAD81}"/>
              </a:ext>
            </a:extLst>
          </p:cNvPr>
          <p:cNvSpPr>
            <a:spLocks noGrp="1"/>
          </p:cNvSpPr>
          <p:nvPr>
            <p:ph idx="1"/>
          </p:nvPr>
        </p:nvSpPr>
        <p:spPr>
          <a:xfrm>
            <a:off x="1295401" y="2556932"/>
            <a:ext cx="9601196" cy="3821290"/>
          </a:xfrm>
        </p:spPr>
        <p:txBody>
          <a:bodyPr>
            <a:normAutofit/>
          </a:bodyPr>
          <a:lstStyle/>
          <a:p>
            <a:r>
              <a:rPr lang="en-US" dirty="0"/>
              <a:t>Sources of Stock market Data</a:t>
            </a:r>
          </a:p>
          <a:p>
            <a:r>
              <a:rPr lang="en-IN" dirty="0"/>
              <a:t>Technical Analysis in Stock market Data</a:t>
            </a:r>
          </a:p>
          <a:p>
            <a:r>
              <a:rPr lang="en-IN" dirty="0"/>
              <a:t>Filtering Parameters for Stock market</a:t>
            </a:r>
          </a:p>
          <a:p>
            <a:r>
              <a:rPr lang="en-IN" dirty="0"/>
              <a:t>Database Design and Demo</a:t>
            </a:r>
          </a:p>
          <a:p>
            <a:r>
              <a:rPr lang="en-IN" dirty="0"/>
              <a:t>Challenges Faced</a:t>
            </a:r>
          </a:p>
          <a:p>
            <a:r>
              <a:rPr lang="en-IN" dirty="0"/>
              <a:t>Question and Answer</a:t>
            </a:r>
          </a:p>
          <a:p>
            <a:r>
              <a:rPr lang="en-IN" dirty="0"/>
              <a:t>Conclusion</a:t>
            </a:r>
          </a:p>
          <a:p>
            <a:endParaRPr lang="en-IN" dirty="0"/>
          </a:p>
          <a:p>
            <a:endParaRPr lang="en-IN" dirty="0"/>
          </a:p>
        </p:txBody>
      </p:sp>
    </p:spTree>
    <p:extLst>
      <p:ext uri="{BB962C8B-B14F-4D97-AF65-F5344CB8AC3E}">
        <p14:creationId xmlns:p14="http://schemas.microsoft.com/office/powerpoint/2010/main" val="211504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7CAA-E7EE-9A62-4D4A-99575FFDB4B1}"/>
              </a:ext>
            </a:extLst>
          </p:cNvPr>
          <p:cNvSpPr>
            <a:spLocks noGrp="1"/>
          </p:cNvSpPr>
          <p:nvPr>
            <p:ph type="title"/>
          </p:nvPr>
        </p:nvSpPr>
        <p:spPr/>
        <p:txBody>
          <a:bodyPr/>
          <a:lstStyle/>
          <a:p>
            <a:r>
              <a:rPr lang="en-US" b="0" i="0" dirty="0">
                <a:solidFill>
                  <a:srgbClr val="374151"/>
                </a:solidFill>
                <a:effectLst/>
              </a:rPr>
              <a:t>Sources</a:t>
            </a:r>
            <a:r>
              <a:rPr lang="en-US" b="0" i="0" dirty="0">
                <a:solidFill>
                  <a:srgbClr val="374151"/>
                </a:solidFill>
                <a:effectLst/>
                <a:latin typeface="Söhne"/>
              </a:rPr>
              <a:t> </a:t>
            </a:r>
            <a:r>
              <a:rPr lang="en-US" b="0" i="0" dirty="0">
                <a:solidFill>
                  <a:srgbClr val="374151"/>
                </a:solidFill>
                <a:effectLst/>
              </a:rPr>
              <a:t>of Stock Market Data:</a:t>
            </a:r>
            <a:endParaRPr lang="en-IN" dirty="0"/>
          </a:p>
        </p:txBody>
      </p:sp>
      <p:sp>
        <p:nvSpPr>
          <p:cNvPr id="3" name="Content Placeholder 2">
            <a:extLst>
              <a:ext uri="{FF2B5EF4-FFF2-40B4-BE49-F238E27FC236}">
                <a16:creationId xmlns:a16="http://schemas.microsoft.com/office/drawing/2014/main" id="{57BF265E-1722-8579-B7F2-CEA956341260}"/>
              </a:ext>
            </a:extLst>
          </p:cNvPr>
          <p:cNvSpPr>
            <a:spLocks noGrp="1"/>
          </p:cNvSpPr>
          <p:nvPr>
            <p:ph idx="1"/>
          </p:nvPr>
        </p:nvSpPr>
        <p:spPr/>
        <p:txBody>
          <a:bodyPr>
            <a:normAutofit/>
          </a:bodyPr>
          <a:lstStyle/>
          <a:p>
            <a:pPr algn="l"/>
            <a:r>
              <a:rPr lang="en-US" b="0" i="0" dirty="0">
                <a:solidFill>
                  <a:srgbClr val="374151"/>
                </a:solidFill>
                <a:effectLst/>
                <a:latin typeface="+mj-lt"/>
              </a:rPr>
              <a:t>Yahoo Finance:</a:t>
            </a:r>
          </a:p>
          <a:p>
            <a:pPr algn="l"/>
            <a:r>
              <a:rPr lang="en-US" b="0" i="0" dirty="0">
                <a:solidFill>
                  <a:srgbClr val="374151"/>
                </a:solidFill>
                <a:effectLst/>
                <a:latin typeface="+mj-lt"/>
              </a:rPr>
              <a:t>Alpha Vantage:</a:t>
            </a:r>
          </a:p>
          <a:p>
            <a:pPr algn="l"/>
            <a:r>
              <a:rPr lang="en-US" b="0" i="0" dirty="0">
                <a:solidFill>
                  <a:srgbClr val="374151"/>
                </a:solidFill>
                <a:effectLst/>
                <a:latin typeface="+mj-lt"/>
              </a:rPr>
              <a:t>Other potential data sources:</a:t>
            </a:r>
          </a:p>
          <a:p>
            <a:pPr marL="0" indent="0">
              <a:buNone/>
            </a:pPr>
            <a:endParaRPr lang="en-IN" dirty="0">
              <a:latin typeface="+mj-lt"/>
            </a:endParaRPr>
          </a:p>
        </p:txBody>
      </p:sp>
    </p:spTree>
    <p:extLst>
      <p:ext uri="{BB962C8B-B14F-4D97-AF65-F5344CB8AC3E}">
        <p14:creationId xmlns:p14="http://schemas.microsoft.com/office/powerpoint/2010/main" val="89353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05E57-43FC-5E0F-6329-DA7CDC6F3680}"/>
              </a:ext>
            </a:extLst>
          </p:cNvPr>
          <p:cNvSpPr>
            <a:spLocks noGrp="1"/>
          </p:cNvSpPr>
          <p:nvPr>
            <p:ph type="title"/>
          </p:nvPr>
        </p:nvSpPr>
        <p:spPr/>
        <p:txBody>
          <a:bodyPr/>
          <a:lstStyle/>
          <a:p>
            <a:r>
              <a:rPr lang="en-IN" b="0" i="0" dirty="0">
                <a:solidFill>
                  <a:srgbClr val="374151"/>
                </a:solidFill>
                <a:effectLst/>
              </a:rPr>
              <a:t>A. Yahoo Finance:</a:t>
            </a:r>
            <a:endParaRPr lang="en-IN" dirty="0"/>
          </a:p>
        </p:txBody>
      </p:sp>
      <p:sp>
        <p:nvSpPr>
          <p:cNvPr id="3" name="Content Placeholder 2">
            <a:extLst>
              <a:ext uri="{FF2B5EF4-FFF2-40B4-BE49-F238E27FC236}">
                <a16:creationId xmlns:a16="http://schemas.microsoft.com/office/drawing/2014/main" id="{B8531CB8-E173-3C00-5C2F-2FC4911CCFE6}"/>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solidFill>
                  <a:srgbClr val="374151"/>
                </a:solidFill>
                <a:effectLst/>
                <a:latin typeface="+mj-lt"/>
              </a:rPr>
              <a:t>Overview and features: Yahoo Finance is a popular platform that provides a wide range of financial information, including stock quotes, charts, news, and company profiles. It offers features such as portfolio tracking, customizable watchlists, and historical data.</a:t>
            </a:r>
          </a:p>
          <a:p>
            <a:pPr algn="l">
              <a:buFont typeface="Arial" panose="020B0604020202020204" pitchFamily="34" charset="0"/>
              <a:buChar char="•"/>
            </a:pPr>
            <a:r>
              <a:rPr lang="en-US" b="0" i="0" dirty="0">
                <a:solidFill>
                  <a:srgbClr val="374151"/>
                </a:solidFill>
                <a:effectLst/>
                <a:latin typeface="+mj-lt"/>
              </a:rPr>
              <a:t>Filtering options and parameters: Yahoo Finance allows users to filter stocks based on various parameters such as price range, market capitalization, sector, and financial ratios. These filters help narrow down the list of stocks based on specific criteria.</a:t>
            </a:r>
          </a:p>
          <a:p>
            <a:pPr algn="l">
              <a:buFont typeface="Arial" panose="020B0604020202020204" pitchFamily="34" charset="0"/>
              <a:buChar char="•"/>
            </a:pPr>
            <a:r>
              <a:rPr lang="en-US" b="0" i="0" dirty="0">
                <a:solidFill>
                  <a:srgbClr val="374151"/>
                </a:solidFill>
                <a:effectLst/>
                <a:latin typeface="+mj-lt"/>
              </a:rPr>
              <a:t>Data availability and reliability: Yahoo Finance provides real-time and historical data for stocks, including price, volume, market indices, and fundamental metrics. The platform is known for its reliable and comprehensive data, making it a trusted source for stock market information.</a:t>
            </a:r>
          </a:p>
          <a:p>
            <a:endParaRPr lang="en-IN" dirty="0">
              <a:latin typeface="+mj-lt"/>
            </a:endParaRPr>
          </a:p>
        </p:txBody>
      </p:sp>
    </p:spTree>
    <p:extLst>
      <p:ext uri="{BB962C8B-B14F-4D97-AF65-F5344CB8AC3E}">
        <p14:creationId xmlns:p14="http://schemas.microsoft.com/office/powerpoint/2010/main" val="180724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8C72-87F8-40AB-5362-546C35429EF9}"/>
              </a:ext>
            </a:extLst>
          </p:cNvPr>
          <p:cNvSpPr>
            <a:spLocks noGrp="1"/>
          </p:cNvSpPr>
          <p:nvPr>
            <p:ph type="title"/>
          </p:nvPr>
        </p:nvSpPr>
        <p:spPr/>
        <p:txBody>
          <a:bodyPr/>
          <a:lstStyle/>
          <a:p>
            <a:r>
              <a:rPr lang="en-IN" b="0" i="0" dirty="0">
                <a:solidFill>
                  <a:srgbClr val="374151"/>
                </a:solidFill>
                <a:effectLst/>
              </a:rPr>
              <a:t>B. Alpha Vantage:</a:t>
            </a:r>
            <a:endParaRPr lang="en-IN" dirty="0"/>
          </a:p>
        </p:txBody>
      </p:sp>
      <p:sp>
        <p:nvSpPr>
          <p:cNvPr id="3" name="Content Placeholder 2">
            <a:extLst>
              <a:ext uri="{FF2B5EF4-FFF2-40B4-BE49-F238E27FC236}">
                <a16:creationId xmlns:a16="http://schemas.microsoft.com/office/drawing/2014/main" id="{CFB36E61-DD05-5C00-BD81-9ED45C43F7E3}"/>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0" i="0" dirty="0">
                <a:solidFill>
                  <a:srgbClr val="374151"/>
                </a:solidFill>
                <a:effectLst/>
                <a:latin typeface="+mj-lt"/>
              </a:rPr>
              <a:t>Introduction and key features: Alpha Vantage is a financial data provider that offers APIs (Application Programming Interfaces) for accessing real-time and historical market data. It provides features such as time series data, technical indicators, fundamental data, and sector performance.</a:t>
            </a:r>
          </a:p>
          <a:p>
            <a:pPr algn="l">
              <a:buFont typeface="Arial" panose="020B0604020202020204" pitchFamily="34" charset="0"/>
              <a:buChar char="•"/>
            </a:pPr>
            <a:r>
              <a:rPr lang="en-US" b="0" i="0" dirty="0">
                <a:solidFill>
                  <a:srgbClr val="374151"/>
                </a:solidFill>
                <a:effectLst/>
                <a:latin typeface="+mj-lt"/>
              </a:rPr>
              <a:t>API capabilities and data endpoints: Alpha Vantage's APIs allow developers to retrieve stock market data programmatically. The APIs provide endpoints for accessing various data sets, including price and volume data, company fundamentals, technical indicators, and more.</a:t>
            </a:r>
          </a:p>
          <a:p>
            <a:pPr algn="l">
              <a:buFont typeface="Arial" panose="020B0604020202020204" pitchFamily="34" charset="0"/>
              <a:buChar char="•"/>
            </a:pPr>
            <a:r>
              <a:rPr lang="en-US" b="0" i="0" dirty="0">
                <a:solidFill>
                  <a:srgbClr val="374151"/>
                </a:solidFill>
                <a:effectLst/>
                <a:latin typeface="+mj-lt"/>
              </a:rPr>
              <a:t>Support for technical indicators and filters: Alpha Vantage offers a wide range of technical indicators that can be used for stock market analysis, such as moving averages, RSI, MACD, and Bollinger Bands. It also allows users to apply filters based on specific criteria to screen stocks.</a:t>
            </a:r>
          </a:p>
          <a:p>
            <a:endParaRPr lang="en-IN" dirty="0">
              <a:latin typeface="+mj-lt"/>
            </a:endParaRPr>
          </a:p>
        </p:txBody>
      </p:sp>
    </p:spTree>
    <p:extLst>
      <p:ext uri="{BB962C8B-B14F-4D97-AF65-F5344CB8AC3E}">
        <p14:creationId xmlns:p14="http://schemas.microsoft.com/office/powerpoint/2010/main" val="370534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874F-88F8-1723-F15D-ECC6B9C42BC8}"/>
              </a:ext>
            </a:extLst>
          </p:cNvPr>
          <p:cNvSpPr>
            <a:spLocks noGrp="1"/>
          </p:cNvSpPr>
          <p:nvPr>
            <p:ph type="title"/>
          </p:nvPr>
        </p:nvSpPr>
        <p:spPr/>
        <p:txBody>
          <a:bodyPr/>
          <a:lstStyle/>
          <a:p>
            <a:r>
              <a:rPr lang="en-US" b="0" i="0" dirty="0">
                <a:solidFill>
                  <a:srgbClr val="374151"/>
                </a:solidFill>
                <a:effectLst/>
              </a:rPr>
              <a:t>C. Other potential data sources:</a:t>
            </a:r>
            <a:endParaRPr lang="en-IN" dirty="0"/>
          </a:p>
        </p:txBody>
      </p:sp>
      <p:sp>
        <p:nvSpPr>
          <p:cNvPr id="3" name="Content Placeholder 2">
            <a:extLst>
              <a:ext uri="{FF2B5EF4-FFF2-40B4-BE49-F238E27FC236}">
                <a16:creationId xmlns:a16="http://schemas.microsoft.com/office/drawing/2014/main" id="{8CB8E328-03E4-681F-9115-D92F3623F3FA}"/>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solidFill>
                  <a:srgbClr val="374151"/>
                </a:solidFill>
                <a:effectLst/>
                <a:latin typeface="+mj-lt"/>
              </a:rPr>
              <a:t>Bloomberg Terminal: Bloomberg Terminal is a professional platform that provides comprehensive financial data, news, analytics, and trading tools. It is widely used by financial professionals for in-depth market analysis.</a:t>
            </a:r>
          </a:p>
          <a:p>
            <a:pPr algn="l">
              <a:buFont typeface="Arial" panose="020B0604020202020204" pitchFamily="34" charset="0"/>
              <a:buChar char="•"/>
            </a:pPr>
            <a:r>
              <a:rPr lang="en-US" b="0" i="0" dirty="0">
                <a:solidFill>
                  <a:srgbClr val="374151"/>
                </a:solidFill>
                <a:effectLst/>
                <a:latin typeface="+mj-lt"/>
              </a:rPr>
              <a:t>Google Finance: Google Finance is a web-based platform that offers stock quotes, charts, news, and financial information. While it may not provide as extensive data as other sources, it can be useful for quick reference.</a:t>
            </a:r>
          </a:p>
          <a:p>
            <a:pPr algn="l">
              <a:buFont typeface="Arial" panose="020B0604020202020204" pitchFamily="34" charset="0"/>
              <a:buChar char="•"/>
            </a:pPr>
            <a:r>
              <a:rPr lang="en-US" b="0" i="0" dirty="0" err="1">
                <a:solidFill>
                  <a:srgbClr val="374151"/>
                </a:solidFill>
                <a:effectLst/>
                <a:latin typeface="+mj-lt"/>
              </a:rPr>
              <a:t>Quandl</a:t>
            </a:r>
            <a:r>
              <a:rPr lang="en-US" b="0" i="0" dirty="0">
                <a:solidFill>
                  <a:srgbClr val="374151"/>
                </a:solidFill>
                <a:effectLst/>
                <a:latin typeface="+mj-lt"/>
              </a:rPr>
              <a:t>: </a:t>
            </a:r>
            <a:r>
              <a:rPr lang="en-US" b="0" i="0" dirty="0" err="1">
                <a:solidFill>
                  <a:srgbClr val="374151"/>
                </a:solidFill>
                <a:effectLst/>
                <a:latin typeface="+mj-lt"/>
              </a:rPr>
              <a:t>Quandl</a:t>
            </a:r>
            <a:r>
              <a:rPr lang="en-US" b="0" i="0" dirty="0">
                <a:solidFill>
                  <a:srgbClr val="374151"/>
                </a:solidFill>
                <a:effectLst/>
                <a:latin typeface="+mj-lt"/>
              </a:rPr>
              <a:t> is a platform that provides a wide range of financial, economic, and alternative data. It offers a vast collection of datasets that can be used for quantitative analysis and research.</a:t>
            </a:r>
          </a:p>
          <a:p>
            <a:pPr algn="l">
              <a:buFont typeface="Arial" panose="020B0604020202020204" pitchFamily="34" charset="0"/>
              <a:buChar char="•"/>
            </a:pPr>
            <a:r>
              <a:rPr lang="en-US" b="0" i="0" dirty="0">
                <a:solidFill>
                  <a:srgbClr val="374151"/>
                </a:solidFill>
                <a:effectLst/>
                <a:latin typeface="+mj-lt"/>
              </a:rPr>
              <a:t>Interactive Brokers: Interactive Brokers is a brokerage firm that provides access to real-time market data, trading platforms, and research tools. While primarily a brokerage, it also offers extensive market data that can be used for analysis.</a:t>
            </a:r>
          </a:p>
          <a:p>
            <a:endParaRPr lang="en-IN" dirty="0">
              <a:latin typeface="+mj-lt"/>
            </a:endParaRPr>
          </a:p>
        </p:txBody>
      </p:sp>
    </p:spTree>
    <p:extLst>
      <p:ext uri="{BB962C8B-B14F-4D97-AF65-F5344CB8AC3E}">
        <p14:creationId xmlns:p14="http://schemas.microsoft.com/office/powerpoint/2010/main" val="177037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912A-41AE-11DC-E5BB-46F23CF0C02A}"/>
              </a:ext>
            </a:extLst>
          </p:cNvPr>
          <p:cNvSpPr>
            <a:spLocks noGrp="1"/>
          </p:cNvSpPr>
          <p:nvPr>
            <p:ph type="title"/>
          </p:nvPr>
        </p:nvSpPr>
        <p:spPr/>
        <p:txBody>
          <a:bodyPr>
            <a:normAutofit fontScale="90000"/>
          </a:bodyPr>
          <a:lstStyle/>
          <a:p>
            <a:r>
              <a:rPr lang="en-US" b="0" i="0" dirty="0">
                <a:solidFill>
                  <a:srgbClr val="374151"/>
                </a:solidFill>
                <a:effectLst/>
              </a:rPr>
              <a:t>II. Technical Indicators in Stock Market Analysis:</a:t>
            </a:r>
            <a:endParaRPr lang="en-IN" dirty="0"/>
          </a:p>
        </p:txBody>
      </p:sp>
      <p:sp>
        <p:nvSpPr>
          <p:cNvPr id="3" name="Content Placeholder 2">
            <a:extLst>
              <a:ext uri="{FF2B5EF4-FFF2-40B4-BE49-F238E27FC236}">
                <a16:creationId xmlns:a16="http://schemas.microsoft.com/office/drawing/2014/main" id="{3BC2EB8C-8215-BCD6-8C73-BCDCB1A05413}"/>
              </a:ext>
            </a:extLst>
          </p:cNvPr>
          <p:cNvSpPr>
            <a:spLocks noGrp="1"/>
          </p:cNvSpPr>
          <p:nvPr>
            <p:ph idx="1"/>
          </p:nvPr>
        </p:nvSpPr>
        <p:spPr/>
        <p:txBody>
          <a:bodyPr>
            <a:normAutofit fontScale="92500" lnSpcReduction="20000"/>
          </a:bodyPr>
          <a:lstStyle/>
          <a:p>
            <a:pPr algn="l"/>
            <a:r>
              <a:rPr lang="en-IN" b="0" i="0" dirty="0">
                <a:solidFill>
                  <a:srgbClr val="374151"/>
                </a:solidFill>
                <a:effectLst/>
                <a:latin typeface="+mj-lt"/>
              </a:rPr>
              <a:t>A. Moving Averages:</a:t>
            </a:r>
          </a:p>
          <a:p>
            <a:pPr algn="l">
              <a:buFont typeface="+mj-lt"/>
              <a:buAutoNum type="arabicPeriod"/>
            </a:pPr>
            <a:r>
              <a:rPr lang="en-IN" b="0" i="0" dirty="0">
                <a:solidFill>
                  <a:srgbClr val="374151"/>
                </a:solidFill>
                <a:effectLst/>
                <a:latin typeface="+mj-lt"/>
              </a:rPr>
              <a:t>Simple Moving Average (SMA)</a:t>
            </a:r>
          </a:p>
          <a:p>
            <a:pPr algn="l">
              <a:buFont typeface="+mj-lt"/>
              <a:buAutoNum type="arabicPeriod"/>
            </a:pPr>
            <a:r>
              <a:rPr lang="en-IN" b="0" i="0" dirty="0">
                <a:solidFill>
                  <a:srgbClr val="374151"/>
                </a:solidFill>
                <a:effectLst/>
                <a:latin typeface="+mj-lt"/>
              </a:rPr>
              <a:t>Exponential Moving Average (EMA)</a:t>
            </a:r>
          </a:p>
          <a:p>
            <a:pPr algn="l">
              <a:buFont typeface="+mj-lt"/>
              <a:buAutoNum type="arabicPeriod"/>
            </a:pPr>
            <a:r>
              <a:rPr lang="en-IN" b="0" i="0" dirty="0">
                <a:solidFill>
                  <a:srgbClr val="374151"/>
                </a:solidFill>
                <a:effectLst/>
                <a:latin typeface="+mj-lt"/>
              </a:rPr>
              <a:t>Interpretation and usage in trend analysis</a:t>
            </a:r>
          </a:p>
          <a:p>
            <a:pPr algn="l"/>
            <a:r>
              <a:rPr lang="en-IN" b="0" i="0" dirty="0">
                <a:solidFill>
                  <a:srgbClr val="374151"/>
                </a:solidFill>
                <a:effectLst/>
                <a:latin typeface="+mj-lt"/>
              </a:rPr>
              <a:t>B. Relative Strength Index (RSI):</a:t>
            </a:r>
          </a:p>
          <a:p>
            <a:pPr algn="l">
              <a:buFont typeface="+mj-lt"/>
              <a:buAutoNum type="arabicPeriod"/>
            </a:pPr>
            <a:r>
              <a:rPr lang="en-IN" b="0" i="0" dirty="0">
                <a:solidFill>
                  <a:srgbClr val="374151"/>
                </a:solidFill>
                <a:effectLst/>
                <a:latin typeface="+mj-lt"/>
              </a:rPr>
              <a:t>Calculation and interpretation</a:t>
            </a:r>
          </a:p>
          <a:p>
            <a:pPr algn="l">
              <a:buFont typeface="+mj-lt"/>
              <a:buAutoNum type="arabicPeriod"/>
            </a:pPr>
            <a:r>
              <a:rPr lang="en-IN" b="0" i="0" dirty="0">
                <a:solidFill>
                  <a:srgbClr val="374151"/>
                </a:solidFill>
                <a:effectLst/>
                <a:latin typeface="+mj-lt"/>
              </a:rPr>
              <a:t>Overbought and oversold conditions</a:t>
            </a:r>
          </a:p>
          <a:p>
            <a:pPr algn="l">
              <a:buFont typeface="+mj-lt"/>
              <a:buAutoNum type="arabicPeriod"/>
            </a:pPr>
            <a:r>
              <a:rPr lang="en-IN" b="0" i="0" dirty="0">
                <a:solidFill>
                  <a:srgbClr val="374151"/>
                </a:solidFill>
                <a:effectLst/>
                <a:latin typeface="+mj-lt"/>
              </a:rPr>
              <a:t>Momentum confirmation and divergence</a:t>
            </a:r>
          </a:p>
          <a:p>
            <a:endParaRPr lang="en-IN" dirty="0">
              <a:latin typeface="+mj-lt"/>
            </a:endParaRPr>
          </a:p>
        </p:txBody>
      </p:sp>
    </p:spTree>
    <p:extLst>
      <p:ext uri="{BB962C8B-B14F-4D97-AF65-F5344CB8AC3E}">
        <p14:creationId xmlns:p14="http://schemas.microsoft.com/office/powerpoint/2010/main" val="3911624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203</TotalTime>
  <Words>1951</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Garamond</vt:lpstr>
      <vt:lpstr>Söhne</vt:lpstr>
      <vt:lpstr>Organic</vt:lpstr>
      <vt:lpstr>Stock Screener  Database and TI</vt:lpstr>
      <vt:lpstr>Introduction</vt:lpstr>
      <vt:lpstr>Story Time</vt:lpstr>
      <vt:lpstr>Contents</vt:lpstr>
      <vt:lpstr>Sources of Stock Market Data:</vt:lpstr>
      <vt:lpstr>A. Yahoo Finance:</vt:lpstr>
      <vt:lpstr>B. Alpha Vantage:</vt:lpstr>
      <vt:lpstr>C. Other potential data sources:</vt:lpstr>
      <vt:lpstr>II. Technical Indicators in Stock Market Analysis:</vt:lpstr>
      <vt:lpstr>A. Moving Averages:</vt:lpstr>
      <vt:lpstr>B. Relative Strength Index (RSI):</vt:lpstr>
      <vt:lpstr>C. Moving Average Convergence Divergence (MACD):</vt:lpstr>
      <vt:lpstr>D. Other notable technical indicators:</vt:lpstr>
      <vt:lpstr>III. Filtering Parameters for Stock Screening:</vt:lpstr>
      <vt:lpstr>A. Price-related filters:</vt:lpstr>
      <vt:lpstr>B. Volume-related filters:</vt:lpstr>
      <vt:lpstr>C. Fundamental filters:</vt:lpstr>
      <vt:lpstr>IV. Case Study: Applying Filters and Indicators in Stock Analysis:</vt:lpstr>
      <vt:lpstr>Database Design</vt:lpstr>
      <vt:lpstr>Demonstration</vt:lpstr>
      <vt:lpstr>Challenges Faced</vt:lpstr>
      <vt:lpstr>PowerPoint Presentation</vt:lpstr>
      <vt:lpstr>PowerPoint Presentation</vt:lpstr>
      <vt:lpstr>Questions and Answers</vt:lpstr>
      <vt:lpstr>Reference</vt:lpstr>
      <vt:lpstr>Conclusion</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Screener</dc:title>
  <dc:creator>Harsh</dc:creator>
  <cp:lastModifiedBy>Harsh</cp:lastModifiedBy>
  <cp:revision>11</cp:revision>
  <dcterms:created xsi:type="dcterms:W3CDTF">2023-07-14T18:06:00Z</dcterms:created>
  <dcterms:modified xsi:type="dcterms:W3CDTF">2023-07-18T14:47:57Z</dcterms:modified>
</cp:coreProperties>
</file>