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8" r:id="rId1"/>
  </p:sldMasterIdLst>
  <p:sldIdLst>
    <p:sldId id="256" r:id="rId2"/>
    <p:sldId id="257" r:id="rId3"/>
    <p:sldId id="258" r:id="rId4"/>
    <p:sldId id="267" r:id="rId5"/>
    <p:sldId id="261" r:id="rId6"/>
    <p:sldId id="265" r:id="rId7"/>
    <p:sldId id="268" r:id="rId8"/>
    <p:sldId id="270" r:id="rId9"/>
    <p:sldId id="271"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snapToGrid="0">
      <p:cViewPr>
        <p:scale>
          <a:sx n="100" d="100"/>
          <a:sy n="100" d="100"/>
        </p:scale>
        <p:origin x="-5" y="-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4/19/2022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3189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3721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7254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1752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1295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7387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4/19/2022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3164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440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7101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40036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929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23900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360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3818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331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014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18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4/19/2022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803713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6942" y="1599512"/>
            <a:ext cx="10038116" cy="1359672"/>
          </a:xfrm>
        </p:spPr>
        <p:txBody>
          <a:bodyPr>
            <a:normAutofit/>
          </a:bodyPr>
          <a:lstStyle/>
          <a:p>
            <a:r>
              <a:rPr lang="en-US" sz="4000" dirty="0">
                <a:latin typeface="Franklin Gothic Book" panose="020B0503020102020204" pitchFamily="34" charset="0"/>
              </a:rPr>
              <a:t>Deep Learning in </a:t>
            </a:r>
            <a:br>
              <a:rPr lang="en-US" sz="4000" dirty="0">
                <a:latin typeface="Franklin Gothic Book" panose="020B0503020102020204" pitchFamily="34" charset="0"/>
              </a:rPr>
            </a:br>
            <a:r>
              <a:rPr lang="en-US" sz="4000" dirty="0">
                <a:latin typeface="Franklin Gothic Book" panose="020B0503020102020204" pitchFamily="34" charset="0"/>
              </a:rPr>
              <a:t>Strain Gradient Elasticity</a:t>
            </a:r>
          </a:p>
        </p:txBody>
      </p:sp>
      <p:sp>
        <p:nvSpPr>
          <p:cNvPr id="3" name="Subtitle 2"/>
          <p:cNvSpPr>
            <a:spLocks noGrp="1"/>
          </p:cNvSpPr>
          <p:nvPr>
            <p:ph type="subTitle" idx="1"/>
          </p:nvPr>
        </p:nvSpPr>
        <p:spPr>
          <a:xfrm>
            <a:off x="7920456" y="4526975"/>
            <a:ext cx="4460394" cy="1699952"/>
          </a:xfrm>
        </p:spPr>
        <p:txBody>
          <a:bodyPr>
            <a:normAutofit fontScale="92500" lnSpcReduction="20000"/>
          </a:bodyPr>
          <a:lstStyle/>
          <a:p>
            <a:r>
              <a:rPr lang="en-US" dirty="0">
                <a:solidFill>
                  <a:schemeClr val="accent4">
                    <a:lumMod val="60000"/>
                    <a:lumOff val="40000"/>
                  </a:schemeClr>
                </a:solidFill>
                <a:latin typeface="Bahnschrift Light SemiCondensed" panose="020B0502040204020203" pitchFamily="34" charset="0"/>
              </a:rPr>
              <a:t>Deep bansal – 2020me10927</a:t>
            </a:r>
          </a:p>
          <a:p>
            <a:r>
              <a:rPr lang="en-US" dirty="0">
                <a:solidFill>
                  <a:schemeClr val="accent4">
                    <a:lumMod val="60000"/>
                    <a:lumOff val="40000"/>
                  </a:schemeClr>
                </a:solidFill>
                <a:latin typeface="Bahnschrift Light SemiCondensed" panose="020B0502040204020203" pitchFamily="34" charset="0"/>
              </a:rPr>
              <a:t>HarshVardhan Singh – 2020me10934	</a:t>
            </a:r>
          </a:p>
          <a:p>
            <a:r>
              <a:rPr lang="en-US" dirty="0">
                <a:solidFill>
                  <a:schemeClr val="accent4">
                    <a:lumMod val="60000"/>
                    <a:lumOff val="40000"/>
                  </a:schemeClr>
                </a:solidFill>
                <a:latin typeface="Bahnschrift Light SemiCondensed" panose="020B0502040204020203" pitchFamily="34" charset="0"/>
              </a:rPr>
              <a:t>VANSIHKA Chauhan – 2020ME10980	</a:t>
            </a:r>
          </a:p>
          <a:p>
            <a:r>
              <a:rPr lang="en-US" dirty="0">
                <a:solidFill>
                  <a:schemeClr val="accent4">
                    <a:lumMod val="60000"/>
                    <a:lumOff val="40000"/>
                  </a:schemeClr>
                </a:solidFill>
                <a:latin typeface="Bahnschrift Light SemiCondensed" panose="020B0502040204020203" pitchFamily="34" charset="0"/>
              </a:rPr>
              <a:t>Aaryan Ahuja- 2020me10898</a:t>
            </a:r>
          </a:p>
          <a:p>
            <a:r>
              <a:rPr lang="en-US" dirty="0">
                <a:solidFill>
                  <a:schemeClr val="accent4">
                    <a:lumMod val="60000"/>
                    <a:lumOff val="40000"/>
                  </a:schemeClr>
                </a:solidFill>
                <a:latin typeface="Bahnschrift Light SemiCondensed" panose="020B0502040204020203" pitchFamily="34" charset="0"/>
              </a:rPr>
              <a:t>Parth jaiswal – 2020me10959</a:t>
            </a:r>
          </a:p>
        </p:txBody>
      </p:sp>
      <p:sp>
        <p:nvSpPr>
          <p:cNvPr id="4" name="TextBox 3">
            <a:extLst>
              <a:ext uri="{FF2B5EF4-FFF2-40B4-BE49-F238E27FC236}">
                <a16:creationId xmlns:a16="http://schemas.microsoft.com/office/drawing/2014/main" id="{6D48A677-5C7B-4202-A346-5E20366CE648}"/>
              </a:ext>
            </a:extLst>
          </p:cNvPr>
          <p:cNvSpPr txBox="1"/>
          <p:nvPr/>
        </p:nvSpPr>
        <p:spPr>
          <a:xfrm flipH="1">
            <a:off x="708190" y="5580596"/>
            <a:ext cx="5496666" cy="646331"/>
          </a:xfrm>
          <a:prstGeom prst="rect">
            <a:avLst/>
          </a:prstGeom>
          <a:noFill/>
        </p:spPr>
        <p:txBody>
          <a:bodyPr wrap="square" rtlCol="0">
            <a:spAutoFit/>
          </a:bodyPr>
          <a:lstStyle/>
          <a:p>
            <a:r>
              <a:rPr lang="en-IN" dirty="0">
                <a:solidFill>
                  <a:schemeClr val="bg2"/>
                </a:solidFill>
              </a:rPr>
              <a:t>MENTORS </a:t>
            </a:r>
          </a:p>
          <a:p>
            <a:r>
              <a:rPr lang="en-IN" dirty="0">
                <a:solidFill>
                  <a:schemeClr val="bg2"/>
                </a:solidFill>
              </a:rPr>
              <a:t>Rajnish Kumar , Sujash Bhattacharya</a:t>
            </a:r>
          </a:p>
        </p:txBody>
      </p:sp>
    </p:spTree>
    <p:extLst>
      <p:ext uri="{BB962C8B-B14F-4D97-AF65-F5344CB8AC3E}">
        <p14:creationId xmlns:p14="http://schemas.microsoft.com/office/powerpoint/2010/main" val="3078476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1358-E6E5-4CE1-9239-BF64DBF14D72}"/>
              </a:ext>
            </a:extLst>
          </p:cNvPr>
          <p:cNvSpPr>
            <a:spLocks noGrp="1"/>
          </p:cNvSpPr>
          <p:nvPr>
            <p:ph type="title"/>
          </p:nvPr>
        </p:nvSpPr>
        <p:spPr>
          <a:xfrm>
            <a:off x="1642634" y="1024468"/>
            <a:ext cx="8761413" cy="706964"/>
          </a:xfrm>
        </p:spPr>
        <p:txBody>
          <a:bodyPr/>
          <a:lstStyle/>
          <a:p>
            <a:r>
              <a:rPr lang="en-IN" dirty="0"/>
              <a:t>REFERENCES</a:t>
            </a:r>
          </a:p>
        </p:txBody>
      </p:sp>
      <p:sp>
        <p:nvSpPr>
          <p:cNvPr id="3" name="Content Placeholder 2">
            <a:extLst>
              <a:ext uri="{FF2B5EF4-FFF2-40B4-BE49-F238E27FC236}">
                <a16:creationId xmlns:a16="http://schemas.microsoft.com/office/drawing/2014/main" id="{CE1A7413-D647-493B-80E7-3417E8C76FBD}"/>
              </a:ext>
            </a:extLst>
          </p:cNvPr>
          <p:cNvSpPr>
            <a:spLocks noGrp="1"/>
          </p:cNvSpPr>
          <p:nvPr>
            <p:ph idx="1"/>
          </p:nvPr>
        </p:nvSpPr>
        <p:spPr>
          <a:xfrm>
            <a:off x="1154954" y="2603500"/>
            <a:ext cx="10396966" cy="4102100"/>
          </a:xfrm>
        </p:spPr>
        <p:txBody>
          <a:bodyPr>
            <a:normAutofit lnSpcReduction="10000"/>
          </a:bodyPr>
          <a:lstStyle/>
          <a:p>
            <a:r>
              <a:rPr lang="en-US" dirty="0" err="1"/>
              <a:t>Kahrobaiyan</a:t>
            </a:r>
            <a:r>
              <a:rPr lang="en-US" dirty="0"/>
              <a:t>, M. H., M. </a:t>
            </a:r>
            <a:r>
              <a:rPr lang="en-US" dirty="0" err="1"/>
              <a:t>Asghari</a:t>
            </a:r>
            <a:r>
              <a:rPr lang="en-US" dirty="0"/>
              <a:t>, and M. T. Ahmadian. "Strain gradient beam element." Finite Elements in Analysis and Design 68 (2013): 63-75.</a:t>
            </a:r>
          </a:p>
          <a:p>
            <a:r>
              <a:rPr lang="en-US" dirty="0"/>
              <a:t>Jafari, Akbar, and </a:t>
            </a:r>
            <a:r>
              <a:rPr lang="en-US" dirty="0" err="1"/>
              <a:t>Meysam</a:t>
            </a:r>
            <a:r>
              <a:rPr lang="en-US" dirty="0"/>
              <a:t> </a:t>
            </a:r>
            <a:r>
              <a:rPr lang="en-US" dirty="0" err="1"/>
              <a:t>Ezzati</a:t>
            </a:r>
            <a:r>
              <a:rPr lang="en-US" dirty="0"/>
              <a:t>. "Investigating the non-classical boundary conditions relevant to strain gradient theories." </a:t>
            </a:r>
            <a:r>
              <a:rPr lang="en-US" dirty="0" err="1"/>
              <a:t>Physica</a:t>
            </a:r>
            <a:r>
              <a:rPr lang="en-US" dirty="0"/>
              <a:t> E: Low-dimensional Systems and Nanostructures 86 (2017): 88-102.</a:t>
            </a:r>
          </a:p>
          <a:p>
            <a:r>
              <a:rPr lang="en-US" dirty="0" err="1"/>
              <a:t>Akgöz</a:t>
            </a:r>
            <a:r>
              <a:rPr lang="en-US" dirty="0"/>
              <a:t>, Bekir, and </a:t>
            </a:r>
            <a:r>
              <a:rPr lang="en-US" dirty="0" err="1"/>
              <a:t>Ömer</a:t>
            </a:r>
            <a:r>
              <a:rPr lang="en-US" dirty="0"/>
              <a:t> </a:t>
            </a:r>
            <a:r>
              <a:rPr lang="en-US" dirty="0" err="1"/>
              <a:t>Civalek</a:t>
            </a:r>
            <a:r>
              <a:rPr lang="en-US" dirty="0"/>
              <a:t>. "Analysis of micro-sized beams for various boundary conditions based on the strain gradient elasticity theory." Archive of Applied Mechanics 82.3 (2012): 423-443.</a:t>
            </a:r>
          </a:p>
          <a:p>
            <a:r>
              <a:rPr lang="en-US" dirty="0"/>
              <a:t>Zhao, </a:t>
            </a:r>
            <a:r>
              <a:rPr lang="en-US" dirty="0" err="1"/>
              <a:t>Junfeng</a:t>
            </a:r>
            <a:r>
              <a:rPr lang="en-US" dirty="0"/>
              <a:t>, et al. "Nonlinear microbeam model based on strain gradient theory." Applied Mathematical Modelling 36.6 (2012): 2674-2686.</a:t>
            </a:r>
          </a:p>
          <a:p>
            <a:r>
              <a:rPr lang="en-US" dirty="0" err="1"/>
              <a:t>Moheimani</a:t>
            </a:r>
            <a:r>
              <a:rPr lang="en-US" dirty="0"/>
              <a:t>, Reza, and Hamid </a:t>
            </a:r>
            <a:r>
              <a:rPr lang="en-US" dirty="0" err="1"/>
              <a:t>Dalir</a:t>
            </a:r>
            <a:r>
              <a:rPr lang="en-US" dirty="0"/>
              <a:t>. "Static and dynamic solutions of functionally graded micro/nanobeams under external loads using non-local theory." Vibration 3.2 (2020): 51-69.</a:t>
            </a:r>
            <a:endParaRPr lang="en-IN" dirty="0"/>
          </a:p>
        </p:txBody>
      </p:sp>
    </p:spTree>
    <p:extLst>
      <p:ext uri="{BB962C8B-B14F-4D97-AF65-F5344CB8AC3E}">
        <p14:creationId xmlns:p14="http://schemas.microsoft.com/office/powerpoint/2010/main" val="260539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189590"/>
            <a:ext cx="10058400" cy="573578"/>
          </a:xfrm>
        </p:spPr>
        <p:txBody>
          <a:bodyPr>
            <a:normAutofit fontScale="90000"/>
          </a:bodyPr>
          <a:lstStyle/>
          <a:p>
            <a:r>
              <a:rPr lang="en-US" sz="3200" dirty="0">
                <a:latin typeface="Franklin Gothic Book" panose="020B0503020102020204" pitchFamily="34" charset="0"/>
              </a:rPr>
              <a:t>AIM: To develop a PINN solver for Euler Bernoulli Beam</a:t>
            </a:r>
          </a:p>
        </p:txBody>
      </p:sp>
      <p:sp>
        <p:nvSpPr>
          <p:cNvPr id="3" name="Content Placeholder 2"/>
          <p:cNvSpPr>
            <a:spLocks noGrp="1"/>
          </p:cNvSpPr>
          <p:nvPr>
            <p:ph idx="1"/>
          </p:nvPr>
        </p:nvSpPr>
        <p:spPr>
          <a:xfrm>
            <a:off x="486102" y="2126550"/>
            <a:ext cx="11003165" cy="4230223"/>
          </a:xfrm>
        </p:spPr>
        <p:txBody>
          <a:bodyPr>
            <a:normAutofit fontScale="92500" lnSpcReduction="10000"/>
          </a:bodyPr>
          <a:lstStyle/>
          <a:p>
            <a:r>
              <a:rPr lang="en-US" dirty="0">
                <a:latin typeface="Georgia" panose="02040502050405020303" pitchFamily="18" charset="0"/>
              </a:rPr>
              <a:t>To Solve</a:t>
            </a:r>
          </a:p>
          <a:p>
            <a:pPr marL="0" indent="0">
              <a:buNone/>
            </a:pPr>
            <a:r>
              <a:rPr lang="en-US" dirty="0">
                <a:latin typeface="Georgia" panose="02040502050405020303" pitchFamily="18" charset="0"/>
              </a:rPr>
              <a:t>   w = displacement of beam under applied load</a:t>
            </a:r>
          </a:p>
          <a:p>
            <a:pPr marL="0" indent="0">
              <a:buNone/>
            </a:pPr>
            <a:r>
              <a:rPr lang="en-US" dirty="0">
                <a:latin typeface="Georgia" panose="02040502050405020303" pitchFamily="18" charset="0"/>
              </a:rPr>
              <a:t>   f(</a:t>
            </a:r>
            <a:r>
              <a:rPr lang="en-US" dirty="0" err="1">
                <a:latin typeface="Georgia" panose="02040502050405020303" pitchFamily="18" charset="0"/>
              </a:rPr>
              <a:t>x,t</a:t>
            </a:r>
            <a:r>
              <a:rPr lang="en-US" dirty="0">
                <a:latin typeface="Georgia" panose="02040502050405020303" pitchFamily="18" charset="0"/>
              </a:rPr>
              <a:t>) = distributed lateral load exerted </a:t>
            </a:r>
          </a:p>
          <a:p>
            <a:pPr marL="201168" lvl="1" indent="0">
              <a:buNone/>
            </a:pPr>
            <a:r>
              <a:rPr lang="en-US" dirty="0">
                <a:latin typeface="Georgia" panose="02040502050405020303" pitchFamily="18" charset="0"/>
              </a:rPr>
              <a:t>to the beam</a:t>
            </a:r>
          </a:p>
          <a:p>
            <a:pPr marL="201168" lvl="1" indent="0">
              <a:buNone/>
            </a:pPr>
            <a:r>
              <a:rPr lang="en-US" dirty="0">
                <a:latin typeface="Georgia" panose="02040502050405020303" pitchFamily="18" charset="0"/>
              </a:rPr>
              <a:t>V (</a:t>
            </a:r>
            <a:r>
              <a:rPr lang="en-US" dirty="0" err="1">
                <a:latin typeface="Georgia" panose="02040502050405020303" pitchFamily="18" charset="0"/>
              </a:rPr>
              <a:t>x,t</a:t>
            </a:r>
            <a:r>
              <a:rPr lang="en-US" dirty="0">
                <a:latin typeface="Georgia" panose="02040502050405020303" pitchFamily="18" charset="0"/>
              </a:rPr>
              <a:t>) = resultant transverse force acting on the beam </a:t>
            </a:r>
          </a:p>
          <a:p>
            <a:pPr marL="201168" lvl="1" indent="0">
              <a:buNone/>
            </a:pPr>
            <a:r>
              <a:rPr lang="en-US" dirty="0">
                <a:latin typeface="Georgia" panose="02040502050405020303" pitchFamily="18" charset="0"/>
              </a:rPr>
              <a:t>sections, work conjugate to w</a:t>
            </a:r>
          </a:p>
          <a:p>
            <a:pPr marL="201168" lvl="1" indent="0">
              <a:buNone/>
            </a:pPr>
            <a:r>
              <a:rPr lang="en-US" dirty="0">
                <a:latin typeface="Georgia" panose="02040502050405020303" pitchFamily="18" charset="0"/>
              </a:rPr>
              <a:t>M(</a:t>
            </a:r>
            <a:r>
              <a:rPr lang="en-US" dirty="0" err="1">
                <a:latin typeface="Georgia" panose="02040502050405020303" pitchFamily="18" charset="0"/>
              </a:rPr>
              <a:t>x,t</a:t>
            </a:r>
            <a:r>
              <a:rPr lang="en-US" dirty="0">
                <a:latin typeface="Georgia" panose="02040502050405020303" pitchFamily="18" charset="0"/>
              </a:rPr>
              <a:t>) = the resultant moment on a section caused by </a:t>
            </a:r>
          </a:p>
          <a:p>
            <a:pPr marL="201168" lvl="1" indent="0">
              <a:buNone/>
            </a:pPr>
            <a:r>
              <a:rPr lang="en-US" dirty="0">
                <a:latin typeface="Georgia" panose="02040502050405020303" pitchFamily="18" charset="0"/>
              </a:rPr>
              <a:t>the classical and non-classical stress components</a:t>
            </a:r>
          </a:p>
          <a:p>
            <a:pPr marL="201168" lvl="1" indent="0">
              <a:buNone/>
            </a:pPr>
            <a:r>
              <a:rPr lang="en-US" dirty="0">
                <a:latin typeface="Georgia" panose="02040502050405020303" pitchFamily="18" charset="0"/>
              </a:rPr>
              <a:t>Q(</a:t>
            </a:r>
            <a:r>
              <a:rPr lang="en-US" dirty="0" err="1">
                <a:latin typeface="Georgia" panose="02040502050405020303" pitchFamily="18" charset="0"/>
              </a:rPr>
              <a:t>x,t</a:t>
            </a:r>
            <a:r>
              <a:rPr lang="en-US" dirty="0">
                <a:latin typeface="Georgia" panose="02040502050405020303" pitchFamily="18" charset="0"/>
              </a:rPr>
              <a:t>) = higher-order resultant on a section caused by higher-order stresses, work conjugate to k</a:t>
            </a:r>
          </a:p>
          <a:p>
            <a:pPr marL="201168" lvl="1" indent="0">
              <a:buNone/>
            </a:pPr>
            <a:endParaRPr lang="en-US" dirty="0">
              <a:latin typeface="Georgia" panose="02040502050405020303" pitchFamily="18" charset="0"/>
            </a:endParaRPr>
          </a:p>
          <a:p>
            <a:pPr marL="0" indent="0">
              <a:buNone/>
            </a:pPr>
            <a:r>
              <a:rPr lang="en-US" dirty="0">
                <a:latin typeface="Georgia" panose="02040502050405020303" pitchFamily="18" charset="0"/>
              </a:rPr>
              <a:t>   </a:t>
            </a:r>
            <a:r>
              <a:rPr lang="en-US" i="1" dirty="0">
                <a:latin typeface="Georgia" panose="02040502050405020303" pitchFamily="18" charset="0"/>
              </a:rPr>
              <a:t> w , </a:t>
            </a:r>
            <a:r>
              <a:rPr lang="el-GR" b="1" i="1" dirty="0">
                <a:latin typeface="Georgia" panose="02040502050405020303" pitchFamily="18" charset="0"/>
              </a:rPr>
              <a:t>θ</a:t>
            </a:r>
            <a:r>
              <a:rPr lang="en-US" i="1" dirty="0">
                <a:latin typeface="Georgia" panose="02040502050405020303" pitchFamily="18" charset="0"/>
              </a:rPr>
              <a:t> and </a:t>
            </a:r>
            <a:r>
              <a:rPr lang="el-GR" i="1" dirty="0">
                <a:latin typeface="Georgia" panose="02040502050405020303" pitchFamily="18" charset="0"/>
              </a:rPr>
              <a:t>κ</a:t>
            </a:r>
            <a:r>
              <a:rPr lang="en-US" i="1" dirty="0">
                <a:latin typeface="Georgia" panose="02040502050405020303" pitchFamily="18" charset="0"/>
              </a:rPr>
              <a:t> stand for the possible prescribed deflection, slope and curvature of the beam at the end       sections respectively.</a:t>
            </a:r>
          </a:p>
        </p:txBody>
      </p:sp>
      <p:pic>
        <p:nvPicPr>
          <p:cNvPr id="4" name="Picture 3" descr="Text, letter&#10;&#10;Description automatically generated">
            <a:extLst>
              <a:ext uri="{FF2B5EF4-FFF2-40B4-BE49-F238E27FC236}">
                <a16:creationId xmlns:a16="http://schemas.microsoft.com/office/drawing/2014/main" id="{97E5BB01-48CB-4B66-AB60-C90D9F868E82}"/>
              </a:ext>
            </a:extLst>
          </p:cNvPr>
          <p:cNvPicPr>
            <a:picLocks noChangeAspect="1"/>
          </p:cNvPicPr>
          <p:nvPr/>
        </p:nvPicPr>
        <p:blipFill>
          <a:blip r:embed="rId2"/>
          <a:stretch>
            <a:fillRect/>
          </a:stretch>
        </p:blipFill>
        <p:spPr>
          <a:xfrm>
            <a:off x="6652663" y="2310216"/>
            <a:ext cx="4574578" cy="2438542"/>
          </a:xfrm>
          <a:prstGeom prst="rect">
            <a:avLst/>
          </a:prstGeom>
        </p:spPr>
      </p:pic>
    </p:spTree>
    <p:extLst>
      <p:ext uri="{BB962C8B-B14F-4D97-AF65-F5344CB8AC3E}">
        <p14:creationId xmlns:p14="http://schemas.microsoft.com/office/powerpoint/2010/main" val="1085692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 letter&#10;&#10;Description automatically generated">
            <a:extLst>
              <a:ext uri="{FF2B5EF4-FFF2-40B4-BE49-F238E27FC236}">
                <a16:creationId xmlns:a16="http://schemas.microsoft.com/office/drawing/2014/main" id="{CE1F63BF-136B-440D-9FD1-0E5E23ADBCAA}"/>
              </a:ext>
            </a:extLst>
          </p:cNvPr>
          <p:cNvPicPr>
            <a:picLocks noChangeAspect="1"/>
          </p:cNvPicPr>
          <p:nvPr/>
        </p:nvPicPr>
        <p:blipFill>
          <a:blip r:embed="rId2"/>
          <a:stretch>
            <a:fillRect/>
          </a:stretch>
        </p:blipFill>
        <p:spPr>
          <a:xfrm>
            <a:off x="1708346" y="0"/>
            <a:ext cx="7096138" cy="6061288"/>
          </a:xfrm>
          <a:prstGeom prst="rect">
            <a:avLst/>
          </a:prstGeom>
        </p:spPr>
      </p:pic>
      <p:sp>
        <p:nvSpPr>
          <p:cNvPr id="5" name="AutoShape 2" descr="blob:https://web.whatsapp.com/41b0d02d-af79-4cc3-b5e8-dada4bc73547"/>
          <p:cNvSpPr>
            <a:spLocks noChangeAspect="1" noChangeArrowheads="1"/>
          </p:cNvSpPr>
          <p:nvPr/>
        </p:nvSpPr>
        <p:spPr bwMode="auto">
          <a:xfrm>
            <a:off x="155575" y="-144463"/>
            <a:ext cx="4108854" cy="41088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a:extLst>
              <a:ext uri="{FF2B5EF4-FFF2-40B4-BE49-F238E27FC236}">
                <a16:creationId xmlns:a16="http://schemas.microsoft.com/office/drawing/2014/main" id="{B77CE402-F942-4CF1-B09D-3B1D15A28B54}"/>
              </a:ext>
            </a:extLst>
          </p:cNvPr>
          <p:cNvSpPr>
            <a:spLocks noChangeAspect="1" noChangeArrowheads="1"/>
          </p:cNvSpPr>
          <p:nvPr/>
        </p:nvSpPr>
        <p:spPr bwMode="auto">
          <a:xfrm>
            <a:off x="3378200" y="711200"/>
            <a:ext cx="2870200" cy="2870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899980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AB94B-9121-4544-8406-0F14D1199724}"/>
              </a:ext>
            </a:extLst>
          </p:cNvPr>
          <p:cNvSpPr>
            <a:spLocks noGrp="1"/>
          </p:cNvSpPr>
          <p:nvPr>
            <p:ph type="title"/>
          </p:nvPr>
        </p:nvSpPr>
        <p:spPr>
          <a:xfrm>
            <a:off x="1154954" y="973668"/>
            <a:ext cx="9350486" cy="706964"/>
          </a:xfrm>
        </p:spPr>
        <p:txBody>
          <a:bodyPr/>
          <a:lstStyle/>
          <a:p>
            <a:r>
              <a:rPr lang="en-IN" dirty="0"/>
              <a:t>Cantilever Beam- Boundary Conditions</a:t>
            </a:r>
          </a:p>
        </p:txBody>
      </p:sp>
      <p:pic>
        <p:nvPicPr>
          <p:cNvPr id="5" name="Content Placeholder 4">
            <a:extLst>
              <a:ext uri="{FF2B5EF4-FFF2-40B4-BE49-F238E27FC236}">
                <a16:creationId xmlns:a16="http://schemas.microsoft.com/office/drawing/2014/main" id="{18E0868F-484C-4BA6-86C5-9E41879DA7E7}"/>
              </a:ext>
            </a:extLst>
          </p:cNvPr>
          <p:cNvPicPr>
            <a:picLocks noGrp="1" noChangeAspect="1"/>
          </p:cNvPicPr>
          <p:nvPr>
            <p:ph idx="1"/>
          </p:nvPr>
        </p:nvPicPr>
        <p:blipFill>
          <a:blip r:embed="rId2"/>
          <a:stretch>
            <a:fillRect/>
          </a:stretch>
        </p:blipFill>
        <p:spPr>
          <a:xfrm>
            <a:off x="6419850" y="2667317"/>
            <a:ext cx="5772150" cy="2486025"/>
          </a:xfrm>
        </p:spPr>
      </p:pic>
      <p:pic>
        <p:nvPicPr>
          <p:cNvPr id="7" name="Picture 6">
            <a:extLst>
              <a:ext uri="{FF2B5EF4-FFF2-40B4-BE49-F238E27FC236}">
                <a16:creationId xmlns:a16="http://schemas.microsoft.com/office/drawing/2014/main" id="{65F6AA4F-A549-498F-A92C-1F33B5FBA4B3}"/>
              </a:ext>
            </a:extLst>
          </p:cNvPr>
          <p:cNvPicPr>
            <a:picLocks noChangeAspect="1"/>
          </p:cNvPicPr>
          <p:nvPr/>
        </p:nvPicPr>
        <p:blipFill>
          <a:blip r:embed="rId3"/>
          <a:stretch>
            <a:fillRect/>
          </a:stretch>
        </p:blipFill>
        <p:spPr>
          <a:xfrm>
            <a:off x="1083516" y="3128961"/>
            <a:ext cx="4819650" cy="1076325"/>
          </a:xfrm>
          <a:prstGeom prst="rect">
            <a:avLst/>
          </a:prstGeom>
        </p:spPr>
      </p:pic>
      <p:pic>
        <p:nvPicPr>
          <p:cNvPr id="9" name="Picture 8">
            <a:extLst>
              <a:ext uri="{FF2B5EF4-FFF2-40B4-BE49-F238E27FC236}">
                <a16:creationId xmlns:a16="http://schemas.microsoft.com/office/drawing/2014/main" id="{7E95AD16-5763-4059-98B4-D473745B0EF4}"/>
              </a:ext>
            </a:extLst>
          </p:cNvPr>
          <p:cNvPicPr>
            <a:picLocks noChangeAspect="1"/>
          </p:cNvPicPr>
          <p:nvPr/>
        </p:nvPicPr>
        <p:blipFill>
          <a:blip r:embed="rId4"/>
          <a:stretch>
            <a:fillRect/>
          </a:stretch>
        </p:blipFill>
        <p:spPr>
          <a:xfrm>
            <a:off x="1083516" y="4035742"/>
            <a:ext cx="4962525" cy="857250"/>
          </a:xfrm>
          <a:prstGeom prst="rect">
            <a:avLst/>
          </a:prstGeom>
        </p:spPr>
      </p:pic>
      <p:sp>
        <p:nvSpPr>
          <p:cNvPr id="10" name="TextBox 9">
            <a:extLst>
              <a:ext uri="{FF2B5EF4-FFF2-40B4-BE49-F238E27FC236}">
                <a16:creationId xmlns:a16="http://schemas.microsoft.com/office/drawing/2014/main" id="{38133086-FC06-4869-86E9-5637973F73DC}"/>
              </a:ext>
            </a:extLst>
          </p:cNvPr>
          <p:cNvSpPr txBox="1"/>
          <p:nvPr/>
        </p:nvSpPr>
        <p:spPr>
          <a:xfrm flipH="1">
            <a:off x="592978" y="4968676"/>
            <a:ext cx="5943600" cy="369332"/>
          </a:xfrm>
          <a:prstGeom prst="rect">
            <a:avLst/>
          </a:prstGeom>
          <a:noFill/>
        </p:spPr>
        <p:txBody>
          <a:bodyPr wrap="square" rtlCol="0">
            <a:spAutoFit/>
          </a:bodyPr>
          <a:lstStyle/>
          <a:p>
            <a:r>
              <a:rPr lang="en-IN" dirty="0"/>
              <a:t>P is the point load exerted at free end of the beam</a:t>
            </a:r>
          </a:p>
        </p:txBody>
      </p:sp>
    </p:spTree>
    <p:extLst>
      <p:ext uri="{BB962C8B-B14F-4D97-AF65-F5344CB8AC3E}">
        <p14:creationId xmlns:p14="http://schemas.microsoft.com/office/powerpoint/2010/main" val="158985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639098" y="629265"/>
            <a:ext cx="5132438" cy="1622322"/>
          </a:xfrm>
        </p:spPr>
        <p:txBody>
          <a:bodyPr>
            <a:normAutofit/>
          </a:bodyPr>
          <a:lstStyle/>
          <a:p>
            <a:r>
              <a:rPr lang="en-US" dirty="0">
                <a:solidFill>
                  <a:schemeClr val="tx1"/>
                </a:solidFill>
              </a:rPr>
              <a:t>Approach(s) to the Problem</a:t>
            </a:r>
          </a:p>
        </p:txBody>
      </p:sp>
      <p:sp>
        <p:nvSpPr>
          <p:cNvPr id="18" name="Rectangle 17">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39098" y="2418735"/>
            <a:ext cx="5132439" cy="3811742"/>
          </a:xfrm>
        </p:spPr>
        <p:txBody>
          <a:bodyPr anchor="ctr">
            <a:normAutofit/>
          </a:bodyPr>
          <a:lstStyle/>
          <a:p>
            <a:pPr>
              <a:lnSpc>
                <a:spcPct val="90000"/>
              </a:lnSpc>
            </a:pPr>
            <a:r>
              <a:rPr lang="en-US" sz="1700">
                <a:solidFill>
                  <a:schemeClr val="tx1"/>
                </a:solidFill>
              </a:rPr>
              <a:t>We have applied the governing differential equation and the boundary conditions for static model for Euler Bernoulli. </a:t>
            </a:r>
          </a:p>
          <a:p>
            <a:pPr>
              <a:lnSpc>
                <a:spcPct val="90000"/>
              </a:lnSpc>
            </a:pPr>
            <a:r>
              <a:rPr lang="en-US" sz="1700">
                <a:solidFill>
                  <a:schemeClr val="tx1"/>
                </a:solidFill>
              </a:rPr>
              <a:t>We have applied different Activation functions like Tanh, Sigmoid, ReLU. </a:t>
            </a:r>
          </a:p>
          <a:p>
            <a:pPr>
              <a:lnSpc>
                <a:spcPct val="90000"/>
              </a:lnSpc>
            </a:pPr>
            <a:r>
              <a:rPr lang="en-US" sz="1700">
                <a:solidFill>
                  <a:schemeClr val="tx1"/>
                </a:solidFill>
              </a:rPr>
              <a:t>We applied different Py-torch optimizers like Adam, LBFGS, Adadelta and SGD.</a:t>
            </a:r>
          </a:p>
          <a:p>
            <a:pPr>
              <a:lnSpc>
                <a:spcPct val="90000"/>
              </a:lnSpc>
            </a:pPr>
            <a:endParaRPr lang="en-US" sz="1700">
              <a:solidFill>
                <a:schemeClr val="tx1"/>
              </a:solidFill>
            </a:endParaRPr>
          </a:p>
          <a:p>
            <a:pPr>
              <a:lnSpc>
                <a:spcPct val="90000"/>
              </a:lnSpc>
            </a:pPr>
            <a:r>
              <a:rPr lang="en-US" sz="1700">
                <a:solidFill>
                  <a:schemeClr val="tx1"/>
                </a:solidFill>
              </a:rPr>
              <a:t>Result- Differential equation loss was not changing. On careful observation, we assign this to the problem of vanishing gradients. The derivatives of “u” wrt “x” of order bigger than 1 were 0. </a:t>
            </a:r>
          </a:p>
          <a:p>
            <a:pPr>
              <a:lnSpc>
                <a:spcPct val="90000"/>
              </a:lnSpc>
            </a:pPr>
            <a:endParaRPr lang="en-US" sz="1700">
              <a:solidFill>
                <a:schemeClr val="tx1"/>
              </a:solidFill>
            </a:endParaRPr>
          </a:p>
          <a:p>
            <a:pPr>
              <a:lnSpc>
                <a:spcPct val="90000"/>
              </a:lnSpc>
            </a:pPr>
            <a:endParaRPr lang="en-US" sz="1700">
              <a:solidFill>
                <a:schemeClr val="tx1"/>
              </a:solidFill>
            </a:endParaRPr>
          </a:p>
        </p:txBody>
      </p:sp>
      <p:pic>
        <p:nvPicPr>
          <p:cNvPr id="5" name="Picture 4" descr="Text&#10;&#10;Description automatically generated with low confidence">
            <a:extLst>
              <a:ext uri="{FF2B5EF4-FFF2-40B4-BE49-F238E27FC236}">
                <a16:creationId xmlns:a16="http://schemas.microsoft.com/office/drawing/2014/main" id="{4E565894-C414-48EE-927A-AF4C30FEC3A0}"/>
              </a:ext>
            </a:extLst>
          </p:cNvPr>
          <p:cNvPicPr>
            <a:picLocks noChangeAspect="1"/>
          </p:cNvPicPr>
          <p:nvPr/>
        </p:nvPicPr>
        <p:blipFill>
          <a:blip r:embed="rId2"/>
          <a:stretch>
            <a:fillRect/>
          </a:stretch>
        </p:blipFill>
        <p:spPr>
          <a:xfrm>
            <a:off x="7763147" y="949409"/>
            <a:ext cx="3514403" cy="2064712"/>
          </a:xfrm>
          <a:prstGeom prst="rect">
            <a:avLst/>
          </a:prstGeom>
        </p:spPr>
      </p:pic>
      <p:pic>
        <p:nvPicPr>
          <p:cNvPr id="4" name="Content Placeholder 6" descr="Graphical user interface, chart&#10;&#10;Description automatically generated">
            <a:extLst>
              <a:ext uri="{FF2B5EF4-FFF2-40B4-BE49-F238E27FC236}">
                <a16:creationId xmlns:a16="http://schemas.microsoft.com/office/drawing/2014/main" id="{6FC11A21-99C0-4CED-AC11-051F098B1AEF}"/>
              </a:ext>
            </a:extLst>
          </p:cNvPr>
          <p:cNvPicPr>
            <a:picLocks noChangeAspect="1"/>
          </p:cNvPicPr>
          <p:nvPr/>
        </p:nvPicPr>
        <p:blipFill>
          <a:blip r:embed="rId3"/>
          <a:stretch>
            <a:fillRect/>
          </a:stretch>
        </p:blipFill>
        <p:spPr>
          <a:xfrm>
            <a:off x="7866480" y="3214409"/>
            <a:ext cx="3194080" cy="2295006"/>
          </a:xfrm>
          <a:prstGeom prst="rect">
            <a:avLst/>
          </a:prstGeom>
        </p:spPr>
      </p:pic>
    </p:spTree>
    <p:extLst>
      <p:ext uri="{BB962C8B-B14F-4D97-AF65-F5344CB8AC3E}">
        <p14:creationId xmlns:p14="http://schemas.microsoft.com/office/powerpoint/2010/main" val="153313565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1BAF-2F15-47E0-9D2A-1AA4B842C2EA}"/>
              </a:ext>
            </a:extLst>
          </p:cNvPr>
          <p:cNvSpPr>
            <a:spLocks noGrp="1"/>
          </p:cNvSpPr>
          <p:nvPr>
            <p:ph type="title"/>
          </p:nvPr>
        </p:nvSpPr>
        <p:spPr/>
        <p:txBody>
          <a:bodyPr/>
          <a:lstStyle/>
          <a:p>
            <a:endParaRPr lang="en-IN" dirty="0"/>
          </a:p>
        </p:txBody>
      </p:sp>
      <p:pic>
        <p:nvPicPr>
          <p:cNvPr id="7" name="Picture 6">
            <a:extLst>
              <a:ext uri="{FF2B5EF4-FFF2-40B4-BE49-F238E27FC236}">
                <a16:creationId xmlns:a16="http://schemas.microsoft.com/office/drawing/2014/main" id="{94E54403-ECAB-4597-B6FA-A36AF5CFDB72}"/>
              </a:ext>
            </a:extLst>
          </p:cNvPr>
          <p:cNvPicPr>
            <a:picLocks noChangeAspect="1"/>
          </p:cNvPicPr>
          <p:nvPr/>
        </p:nvPicPr>
        <p:blipFill>
          <a:blip r:embed="rId2"/>
          <a:stretch>
            <a:fillRect/>
          </a:stretch>
        </p:blipFill>
        <p:spPr>
          <a:xfrm>
            <a:off x="498575" y="746450"/>
            <a:ext cx="11194071" cy="5542384"/>
          </a:xfrm>
          <a:prstGeom prst="rect">
            <a:avLst/>
          </a:prstGeom>
        </p:spPr>
      </p:pic>
    </p:spTree>
    <p:extLst>
      <p:ext uri="{BB962C8B-B14F-4D97-AF65-F5344CB8AC3E}">
        <p14:creationId xmlns:p14="http://schemas.microsoft.com/office/powerpoint/2010/main" val="1288226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639098" y="629265"/>
            <a:ext cx="5132438" cy="1622322"/>
          </a:xfrm>
        </p:spPr>
        <p:txBody>
          <a:bodyPr>
            <a:normAutofit/>
          </a:bodyPr>
          <a:lstStyle/>
          <a:p>
            <a:r>
              <a:rPr lang="en-US" dirty="0">
                <a:solidFill>
                  <a:schemeClr val="tx1"/>
                </a:solidFill>
              </a:rPr>
              <a:t>Approach(s) to the Problem</a:t>
            </a:r>
          </a:p>
        </p:txBody>
      </p:sp>
      <p:sp>
        <p:nvSpPr>
          <p:cNvPr id="18" name="Rectangle 17">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39098" y="2418735"/>
            <a:ext cx="5132439" cy="3811742"/>
          </a:xfrm>
        </p:spPr>
        <p:txBody>
          <a:bodyPr anchor="ctr">
            <a:normAutofit/>
          </a:bodyPr>
          <a:lstStyle/>
          <a:p>
            <a:pPr>
              <a:lnSpc>
                <a:spcPct val="90000"/>
              </a:lnSpc>
            </a:pPr>
            <a:r>
              <a:rPr lang="en-US" sz="1700" dirty="0">
                <a:solidFill>
                  <a:schemeClr val="tx1"/>
                </a:solidFill>
              </a:rPr>
              <a:t>We scaled up the values of Differential </a:t>
            </a:r>
            <a:r>
              <a:rPr lang="en-US" sz="1700" dirty="0" err="1">
                <a:solidFill>
                  <a:schemeClr val="tx1"/>
                </a:solidFill>
              </a:rPr>
              <a:t>eqn</a:t>
            </a:r>
            <a:r>
              <a:rPr lang="en-US" sz="1700" dirty="0">
                <a:solidFill>
                  <a:schemeClr val="tx1"/>
                </a:solidFill>
              </a:rPr>
              <a:t> and boundary condition losses, but the gradients were still zero.</a:t>
            </a:r>
          </a:p>
          <a:p>
            <a:pPr>
              <a:lnSpc>
                <a:spcPct val="90000"/>
              </a:lnSpc>
            </a:pPr>
            <a:r>
              <a:rPr lang="en-US" sz="1700" dirty="0">
                <a:solidFill>
                  <a:schemeClr val="tx1"/>
                </a:solidFill>
              </a:rPr>
              <a:t>In next step, we changed the scaling from meters to micro-meters and nano-meters for all the values but the problem did not change</a:t>
            </a:r>
          </a:p>
          <a:p>
            <a:pPr>
              <a:lnSpc>
                <a:spcPct val="90000"/>
              </a:lnSpc>
            </a:pPr>
            <a:endParaRPr lang="en-US" sz="1700" dirty="0">
              <a:solidFill>
                <a:schemeClr val="tx1"/>
              </a:solidFill>
            </a:endParaRPr>
          </a:p>
        </p:txBody>
      </p:sp>
      <p:pic>
        <p:nvPicPr>
          <p:cNvPr id="7" name="Picture 6">
            <a:extLst>
              <a:ext uri="{FF2B5EF4-FFF2-40B4-BE49-F238E27FC236}">
                <a16:creationId xmlns:a16="http://schemas.microsoft.com/office/drawing/2014/main" id="{540384FE-3908-457E-B1B6-534ECD8BF339}"/>
              </a:ext>
            </a:extLst>
          </p:cNvPr>
          <p:cNvPicPr>
            <a:picLocks noChangeAspect="1"/>
          </p:cNvPicPr>
          <p:nvPr/>
        </p:nvPicPr>
        <p:blipFill>
          <a:blip r:embed="rId2"/>
          <a:stretch>
            <a:fillRect/>
          </a:stretch>
        </p:blipFill>
        <p:spPr>
          <a:xfrm>
            <a:off x="6786732" y="1695477"/>
            <a:ext cx="4766170" cy="3670377"/>
          </a:xfrm>
          <a:prstGeom prst="rect">
            <a:avLst/>
          </a:prstGeom>
        </p:spPr>
      </p:pic>
    </p:spTree>
    <p:extLst>
      <p:ext uri="{BB962C8B-B14F-4D97-AF65-F5344CB8AC3E}">
        <p14:creationId xmlns:p14="http://schemas.microsoft.com/office/powerpoint/2010/main" val="213792523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56">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0" name="Freeform: Shape 58">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71"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72"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p:cNvSpPr>
            <a:spLocks noGrp="1"/>
          </p:cNvSpPr>
          <p:nvPr>
            <p:ph type="title"/>
          </p:nvPr>
        </p:nvSpPr>
        <p:spPr>
          <a:xfrm>
            <a:off x="639098" y="629265"/>
            <a:ext cx="6072776" cy="1622322"/>
          </a:xfrm>
        </p:spPr>
        <p:txBody>
          <a:bodyPr>
            <a:normAutofit/>
          </a:bodyPr>
          <a:lstStyle/>
          <a:p>
            <a:r>
              <a:rPr lang="en-US">
                <a:solidFill>
                  <a:srgbClr val="FFFFFE"/>
                </a:solidFill>
              </a:rPr>
              <a:t>Approach(s) to the Problem</a:t>
            </a:r>
          </a:p>
        </p:txBody>
      </p:sp>
      <p:sp>
        <p:nvSpPr>
          <p:cNvPr id="73" name="Rectangle 64">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7" name="Oval 66">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9" name="Oval 68">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39098" y="2304798"/>
            <a:ext cx="6072776" cy="3223115"/>
          </a:xfrm>
        </p:spPr>
        <p:txBody>
          <a:bodyPr anchor="ctr">
            <a:normAutofit/>
          </a:bodyPr>
          <a:lstStyle/>
          <a:p>
            <a:pPr marL="0" indent="0">
              <a:buNone/>
            </a:pPr>
            <a:endParaRPr lang="en-US" dirty="0">
              <a:solidFill>
                <a:srgbClr val="FFFFFE"/>
              </a:solidFill>
            </a:endParaRPr>
          </a:p>
          <a:p>
            <a:r>
              <a:rPr lang="en-US" dirty="0">
                <a:solidFill>
                  <a:srgbClr val="FFFFFE"/>
                </a:solidFill>
              </a:rPr>
              <a:t>Next we non-</a:t>
            </a:r>
            <a:r>
              <a:rPr lang="en-US" dirty="0" err="1">
                <a:solidFill>
                  <a:srgbClr val="FFFFFE"/>
                </a:solidFill>
              </a:rPr>
              <a:t>dimensionalized</a:t>
            </a:r>
            <a:r>
              <a:rPr lang="en-US" dirty="0">
                <a:solidFill>
                  <a:srgbClr val="FFFFFE"/>
                </a:solidFill>
              </a:rPr>
              <a:t> all the equations to resolve ambiguity in dimensions.</a:t>
            </a:r>
          </a:p>
          <a:p>
            <a:pPr marL="0" indent="0">
              <a:buNone/>
            </a:pPr>
            <a:r>
              <a:rPr lang="en-US" dirty="0">
                <a:solidFill>
                  <a:srgbClr val="FFFFFE"/>
                </a:solidFill>
              </a:rPr>
              <a:t>Results- The values of u and v came in range </a:t>
            </a:r>
          </a:p>
          <a:p>
            <a:pPr marL="0" indent="0">
              <a:buNone/>
            </a:pPr>
            <a:r>
              <a:rPr lang="en-US" dirty="0">
                <a:solidFill>
                  <a:srgbClr val="FFFFFE"/>
                </a:solidFill>
              </a:rPr>
              <a:t>0-1. The differential equation losses were decreasing with epochs and we got the following graph-</a:t>
            </a:r>
          </a:p>
          <a:p>
            <a:endParaRPr lang="en-US" dirty="0">
              <a:solidFill>
                <a:srgbClr val="FFFFFE"/>
              </a:solidFill>
            </a:endParaRPr>
          </a:p>
        </p:txBody>
      </p:sp>
      <p:pic>
        <p:nvPicPr>
          <p:cNvPr id="9" name="Picture 8" descr="Chart, scatter chart&#10;&#10;Description automatically generated">
            <a:extLst>
              <a:ext uri="{FF2B5EF4-FFF2-40B4-BE49-F238E27FC236}">
                <a16:creationId xmlns:a16="http://schemas.microsoft.com/office/drawing/2014/main" id="{EBF3D75A-010C-426D-AA4E-D1CBF4898749}"/>
              </a:ext>
            </a:extLst>
          </p:cNvPr>
          <p:cNvPicPr>
            <a:picLocks noChangeAspect="1"/>
          </p:cNvPicPr>
          <p:nvPr/>
        </p:nvPicPr>
        <p:blipFill>
          <a:blip r:embed="rId2"/>
          <a:stretch>
            <a:fillRect/>
          </a:stretch>
        </p:blipFill>
        <p:spPr>
          <a:xfrm>
            <a:off x="7200024" y="402164"/>
            <a:ext cx="4211487" cy="3273096"/>
          </a:xfrm>
          <a:prstGeom prst="rect">
            <a:avLst/>
          </a:prstGeom>
        </p:spPr>
      </p:pic>
      <p:pic>
        <p:nvPicPr>
          <p:cNvPr id="13" name="Picture 12" descr="Graphical user interface&#10;&#10;Description automatically generated">
            <a:extLst>
              <a:ext uri="{FF2B5EF4-FFF2-40B4-BE49-F238E27FC236}">
                <a16:creationId xmlns:a16="http://schemas.microsoft.com/office/drawing/2014/main" id="{FDAA66E7-26C0-4AEB-8456-E8B082B43421}"/>
              </a:ext>
            </a:extLst>
          </p:cNvPr>
          <p:cNvPicPr>
            <a:picLocks noChangeAspect="1"/>
          </p:cNvPicPr>
          <p:nvPr/>
        </p:nvPicPr>
        <p:blipFill>
          <a:blip r:embed="rId3"/>
          <a:stretch>
            <a:fillRect/>
          </a:stretch>
        </p:blipFill>
        <p:spPr>
          <a:xfrm>
            <a:off x="7222362" y="3580295"/>
            <a:ext cx="4189150" cy="3100866"/>
          </a:xfrm>
          <a:prstGeom prst="rect">
            <a:avLst/>
          </a:prstGeom>
        </p:spPr>
      </p:pic>
    </p:spTree>
    <p:extLst>
      <p:ext uri="{BB962C8B-B14F-4D97-AF65-F5344CB8AC3E}">
        <p14:creationId xmlns:p14="http://schemas.microsoft.com/office/powerpoint/2010/main" val="133781971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63AF4-1FF2-4403-A4E2-DCAD0BBF98D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5299A3F-296E-42E9-AEA0-11C087FEC671}"/>
              </a:ext>
            </a:extLst>
          </p:cNvPr>
          <p:cNvSpPr>
            <a:spLocks noGrp="1"/>
          </p:cNvSpPr>
          <p:nvPr>
            <p:ph idx="1"/>
          </p:nvPr>
        </p:nvSpPr>
        <p:spPr>
          <a:xfrm>
            <a:off x="708212" y="2603499"/>
            <a:ext cx="10766612" cy="3985559"/>
          </a:xfrm>
        </p:spPr>
        <p:txBody>
          <a:bodyPr/>
          <a:lstStyle/>
          <a:p>
            <a:r>
              <a:rPr lang="en-IN" dirty="0"/>
              <a:t>Activation functions like </a:t>
            </a:r>
            <a:r>
              <a:rPr lang="en-IN" dirty="0" err="1"/>
              <a:t>ReLU</a:t>
            </a:r>
            <a:r>
              <a:rPr lang="en-IN" dirty="0"/>
              <a:t> and sigmoid give the problem of vanishing gradients, hence for our problem, Tanh is a better-suited function.</a:t>
            </a:r>
          </a:p>
          <a:p>
            <a:r>
              <a:rPr lang="en-IN" dirty="0"/>
              <a:t>In all our approaches, the closest graph to deflection was given on scaling the parameters but the graph was not consistent. Consistency, although irregular in nature is shown in case of non-</a:t>
            </a:r>
            <a:r>
              <a:rPr lang="en-IN" dirty="0" err="1"/>
              <a:t>dimensionalization</a:t>
            </a:r>
            <a:r>
              <a:rPr lang="en-IN" dirty="0"/>
              <a:t>.</a:t>
            </a:r>
          </a:p>
          <a:p>
            <a:r>
              <a:rPr lang="en-IN" dirty="0"/>
              <a:t>We also tried differentiating variable terms rather than forming gradient tensors using </a:t>
            </a:r>
            <a:r>
              <a:rPr lang="en-IN" dirty="0" err="1"/>
              <a:t>Sympy</a:t>
            </a:r>
            <a:r>
              <a:rPr lang="en-IN" dirty="0"/>
              <a:t> library but it did not work because it leads to logistic regression in different layers but the result was incorrect and the time of execution was very high. </a:t>
            </a:r>
          </a:p>
        </p:txBody>
      </p:sp>
    </p:spTree>
    <p:extLst>
      <p:ext uri="{BB962C8B-B14F-4D97-AF65-F5344CB8AC3E}">
        <p14:creationId xmlns:p14="http://schemas.microsoft.com/office/powerpoint/2010/main" val="148448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547</TotalTime>
  <Words>628</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 Light SemiCondensed</vt:lpstr>
      <vt:lpstr>Century Gothic</vt:lpstr>
      <vt:lpstr>Franklin Gothic Book</vt:lpstr>
      <vt:lpstr>Georgia</vt:lpstr>
      <vt:lpstr>Wingdings 3</vt:lpstr>
      <vt:lpstr>Ion Boardroom</vt:lpstr>
      <vt:lpstr>Deep Learning in  Strain Gradient Elasticity</vt:lpstr>
      <vt:lpstr>AIM: To develop a PINN solver for Euler Bernoulli Beam</vt:lpstr>
      <vt:lpstr>PowerPoint Presentation</vt:lpstr>
      <vt:lpstr>Cantilever Beam- Boundary Conditions</vt:lpstr>
      <vt:lpstr>Approach(s) to the Problem</vt:lpstr>
      <vt:lpstr>PowerPoint Presentation</vt:lpstr>
      <vt:lpstr>Approach(s) to the Problem</vt:lpstr>
      <vt:lpstr>Approach(s) to the Problem</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in Strain Gradient Elasticity</dc:title>
  <dc:creator>Deep Bansal</dc:creator>
  <cp:lastModifiedBy>Aaryan Ahuja</cp:lastModifiedBy>
  <cp:revision>27</cp:revision>
  <dcterms:created xsi:type="dcterms:W3CDTF">2022-03-04T08:51:09Z</dcterms:created>
  <dcterms:modified xsi:type="dcterms:W3CDTF">2022-04-19T04:46:43Z</dcterms:modified>
</cp:coreProperties>
</file>