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slides/slide83.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notesSlides/notesSlide7.xml" ContentType="application/vnd.openxmlformats-officedocument.presentationml.notesSlide+xml"/>
  <Override PartName="/ppt/diagrams/drawing21.xml" ContentType="application/vnd.ms-office.drawingml.diagramDrawing+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drawing3.xml" ContentType="application/vnd.ms-office.drawingml.diagramDrawing+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drawing15.xml" ContentType="application/vnd.ms-office.drawingml.diagramDrawing+xml"/>
  <Override PartName="/ppt/diagrams/drawing26.xml" ContentType="application/vnd.ms-office.drawingml.diagramDrawing+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drawing8.xml" ContentType="application/vnd.ms-office.drawingml.diagramDrawing+xml"/>
  <Override PartName="/ppt/diagrams/quickStyle8.xml" ContentType="application/vnd.openxmlformats-officedocument.drawingml.diagramStyle+xml"/>
  <Override PartName="/ppt/diagrams/layout14.xml" ContentType="application/vnd.openxmlformats-officedocument.drawingml.diagramLayout+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layout19.xml" ContentType="application/vnd.openxmlformats-officedocument.drawingml.diagramLayout+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drawing9.xml" ContentType="application/vnd.ms-office.drawingml.diagramDrawing+xml"/>
  <Override PartName="/ppt/diagrams/drawing23.xml" ContentType="application/vnd.ms-office.drawingml.diagramDrawing+xml"/>
  <Override PartName="/ppt/slides/slide79.xml" ContentType="application/vnd.openxmlformats-officedocument.presentationml.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drawing12.xml" ContentType="application/vnd.ms-office.drawingml.diagramDrawing+xml"/>
  <Override PartName="/ppt/diagrams/drawing30.xml" ContentType="application/vnd.ms-office.drawingml.diagramDrawing+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drawing17.xml" ContentType="application/vnd.ms-office.drawingml.diagramDrawing+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13.xml" ContentType="application/vnd.ms-office.drawingml.diagramDrawing+xml"/>
  <Override PartName="/ppt/diagrams/drawing24.xml" ContentType="application/vnd.ms-office.drawingml.diagramDrawing+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6.xml" ContentType="application/vnd.ms-office.drawingml.diagramDrawing+xml"/>
  <Override PartName="/ppt/diagrams/drawing20.xml" ContentType="application/vnd.ms-office.drawingml.diagramDrawing+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slides/slide29.xml" ContentType="application/vnd.openxmlformats-officedocument.presentationml.slide+xml"/>
  <Override PartName="/ppt/slides/slide76.xml" ContentType="application/vnd.openxmlformats-officedocument.presentationml.slide+xml"/>
  <Override PartName="/ppt/diagrams/data17.xml" ContentType="application/vnd.openxmlformats-officedocument.drawingml.diagramData+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drawing7.xml" ContentType="application/vnd.ms-office.drawingml.diagramDrawing+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diagrams/quickStyle29.xml" ContentType="application/vnd.openxmlformats-officedocument.drawingml.diagramStyle+xml"/>
  <Override PartName="/ppt/diagrams/drawing19.xml" ContentType="application/vnd.ms-office.drawingml.diagramDrawing+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diagrams/layout2.xml" ContentType="application/vnd.openxmlformats-officedocument.drawingml.diagramLayout+xml"/>
  <Override PartName="/ppt/diagrams/colors28.xml" ContentType="application/vnd.openxmlformats-officedocument.drawingml.diagramColors+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11.xml" ContentType="application/vnd.ms-office.drawingml.diagramDrawing+xml"/>
  <Override PartName="/ppt/diagrams/drawing2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handoutMasterIdLst>
    <p:handoutMasterId r:id="rId98"/>
  </p:handoutMasterIdLst>
  <p:sldIdLst>
    <p:sldId id="256" r:id="rId2"/>
    <p:sldId id="611" r:id="rId3"/>
    <p:sldId id="335" r:id="rId4"/>
    <p:sldId id="845" r:id="rId5"/>
    <p:sldId id="604" r:id="rId6"/>
    <p:sldId id="607" r:id="rId7"/>
    <p:sldId id="608" r:id="rId8"/>
    <p:sldId id="609" r:id="rId9"/>
    <p:sldId id="610" r:id="rId10"/>
    <p:sldId id="583" r:id="rId11"/>
    <p:sldId id="612" r:id="rId12"/>
    <p:sldId id="834" r:id="rId13"/>
    <p:sldId id="634" r:id="rId14"/>
    <p:sldId id="614" r:id="rId15"/>
    <p:sldId id="835" r:id="rId16"/>
    <p:sldId id="635" r:id="rId17"/>
    <p:sldId id="636" r:id="rId18"/>
    <p:sldId id="637" r:id="rId19"/>
    <p:sldId id="639" r:id="rId20"/>
    <p:sldId id="640" r:id="rId21"/>
    <p:sldId id="836" r:id="rId22"/>
    <p:sldId id="642" r:id="rId23"/>
    <p:sldId id="643" r:id="rId24"/>
    <p:sldId id="644" r:id="rId25"/>
    <p:sldId id="645" r:id="rId26"/>
    <p:sldId id="257" r:id="rId27"/>
    <p:sldId id="290" r:id="rId28"/>
    <p:sldId id="291" r:id="rId29"/>
    <p:sldId id="292" r:id="rId30"/>
    <p:sldId id="296" r:id="rId31"/>
    <p:sldId id="297" r:id="rId32"/>
    <p:sldId id="298" r:id="rId33"/>
    <p:sldId id="299" r:id="rId34"/>
    <p:sldId id="838" r:id="rId35"/>
    <p:sldId id="293" r:id="rId36"/>
    <p:sldId id="294" r:id="rId37"/>
    <p:sldId id="295" r:id="rId38"/>
    <p:sldId id="837" r:id="rId39"/>
    <p:sldId id="300" r:id="rId40"/>
    <p:sldId id="301" r:id="rId41"/>
    <p:sldId id="847" r:id="rId42"/>
    <p:sldId id="849" r:id="rId43"/>
    <p:sldId id="851" r:id="rId44"/>
    <p:sldId id="852" r:id="rId45"/>
    <p:sldId id="854" r:id="rId46"/>
    <p:sldId id="856" r:id="rId47"/>
    <p:sldId id="302" r:id="rId48"/>
    <p:sldId id="303" r:id="rId49"/>
    <p:sldId id="304" r:id="rId50"/>
    <p:sldId id="305" r:id="rId51"/>
    <p:sldId id="306" r:id="rId52"/>
    <p:sldId id="307" r:id="rId53"/>
    <p:sldId id="308" r:id="rId54"/>
    <p:sldId id="309" r:id="rId55"/>
    <p:sldId id="310" r:id="rId56"/>
    <p:sldId id="311" r:id="rId57"/>
    <p:sldId id="312" r:id="rId58"/>
    <p:sldId id="839" r:id="rId59"/>
    <p:sldId id="313" r:id="rId60"/>
    <p:sldId id="314" r:id="rId61"/>
    <p:sldId id="315" r:id="rId62"/>
    <p:sldId id="316" r:id="rId63"/>
    <p:sldId id="317" r:id="rId64"/>
    <p:sldId id="318" r:id="rId65"/>
    <p:sldId id="840" r:id="rId66"/>
    <p:sldId id="319" r:id="rId67"/>
    <p:sldId id="320" r:id="rId68"/>
    <p:sldId id="876" r:id="rId69"/>
    <p:sldId id="321" r:id="rId70"/>
    <p:sldId id="322" r:id="rId71"/>
    <p:sldId id="323" r:id="rId72"/>
    <p:sldId id="324" r:id="rId73"/>
    <p:sldId id="858" r:id="rId74"/>
    <p:sldId id="860" r:id="rId75"/>
    <p:sldId id="862" r:id="rId76"/>
    <p:sldId id="864" r:id="rId77"/>
    <p:sldId id="325" r:id="rId78"/>
    <p:sldId id="874" r:id="rId79"/>
    <p:sldId id="326" r:id="rId80"/>
    <p:sldId id="327" r:id="rId81"/>
    <p:sldId id="328" r:id="rId82"/>
    <p:sldId id="329" r:id="rId83"/>
    <p:sldId id="330" r:id="rId84"/>
    <p:sldId id="331" r:id="rId85"/>
    <p:sldId id="332" r:id="rId86"/>
    <p:sldId id="866" r:id="rId87"/>
    <p:sldId id="868" r:id="rId88"/>
    <p:sldId id="870" r:id="rId89"/>
    <p:sldId id="872" r:id="rId90"/>
    <p:sldId id="333" r:id="rId91"/>
    <p:sldId id="878" r:id="rId92"/>
    <p:sldId id="334" r:id="rId93"/>
    <p:sldId id="841" r:id="rId94"/>
    <p:sldId id="842" r:id="rId95"/>
    <p:sldId id="843"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55" autoAdjust="0"/>
    <p:restoredTop sz="94660"/>
  </p:normalViewPr>
  <p:slideViewPr>
    <p:cSldViewPr>
      <p:cViewPr varScale="1">
        <p:scale>
          <a:sx n="73" d="100"/>
          <a:sy n="73" d="100"/>
        </p:scale>
        <p:origin x="-1320" y="-10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D789064-E078-475E-909A-C5052F4BA196}">
      <dgm:prSet/>
      <dgm:spPr/>
      <dgm:t>
        <a:bodyPr/>
        <a:lstStyle/>
        <a:p>
          <a:pPr algn="just"/>
          <a:r>
            <a:rPr lang="en-US" dirty="0" smtClean="0"/>
            <a:t>Overview: Text and Sentiment Mining, Semantic Analysis Applications, Sentiment Analysis Process, Speech Analytics, Text Representation- tokenization, stemming, stop words, TF-IDF, Feature Vector Representation, Named Entity Recognition (NER), N-gram </a:t>
          </a:r>
          <a:r>
            <a:rPr lang="en-US" dirty="0" err="1" smtClean="0"/>
            <a:t>modelling</a:t>
          </a:r>
          <a:r>
            <a:rPr lang="en-US" dirty="0" smtClean="0"/>
            <a:t>, Text Clustering, Text Classification, Topic </a:t>
          </a:r>
          <a:r>
            <a:rPr lang="en-US" dirty="0" err="1" smtClean="0"/>
            <a:t>Modelling</a:t>
          </a:r>
          <a:r>
            <a:rPr lang="en-US" dirty="0" smtClean="0"/>
            <a:t>-LDA, HDP. Sentiment Classification, feature based opinion mining, comparative sentence, and relational mining, Opinion Summarization, Opinion spam detection.</a:t>
          </a:r>
          <a:endParaRPr lang="en-IN" dirty="0"/>
        </a:p>
      </dgm:t>
    </dgm:pt>
    <dgm:pt modelId="{43FADFA5-83E2-443A-9574-B22D9019FFF7}" type="parTrans" cxnId="{C94402FE-8993-4B42-B9CD-BA81374B51D8}">
      <dgm:prSet/>
      <dgm:spPr/>
      <dgm:t>
        <a:bodyPr/>
        <a:lstStyle/>
        <a:p>
          <a:endParaRPr lang="en-US"/>
        </a:p>
      </dgm:t>
    </dgm:pt>
    <dgm:pt modelId="{61BF66FA-62DC-4B02-AA8D-961EEDC71AAA}" type="sibTrans" cxnId="{C94402FE-8993-4B42-B9CD-BA81374B51D8}">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A05CB4DD-1CA7-4E3D-AB3C-5D7A05BEB45B}" type="pres">
      <dgm:prSet presAssocID="{7D789064-E078-475E-909A-C5052F4BA196}" presName="parentText" presStyleLbl="node1" presStyleIdx="0" presStyleCnt="1">
        <dgm:presLayoutVars>
          <dgm:chMax val="0"/>
          <dgm:bulletEnabled val="1"/>
        </dgm:presLayoutVars>
      </dgm:prSet>
      <dgm:spPr/>
      <dgm:t>
        <a:bodyPr/>
        <a:lstStyle/>
        <a:p>
          <a:endParaRPr lang="en-US"/>
        </a:p>
      </dgm:t>
    </dgm:pt>
  </dgm:ptLst>
  <dgm:cxnLst>
    <dgm:cxn modelId="{C94402FE-8993-4B42-B9CD-BA81374B51D8}" srcId="{18EA6042-2EA2-4065-81DF-7A18BEC42C1C}" destId="{7D789064-E078-475E-909A-C5052F4BA196}" srcOrd="0" destOrd="0" parTransId="{43FADFA5-83E2-443A-9574-B22D9019FFF7}" sibTransId="{61BF66FA-62DC-4B02-AA8D-961EEDC71AAA}"/>
    <dgm:cxn modelId="{270C9AF3-4952-4BE3-8098-141BB84ABDF9}" type="presOf" srcId="{7D789064-E078-475E-909A-C5052F4BA196}" destId="{A05CB4DD-1CA7-4E3D-AB3C-5D7A05BEB45B}"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29AB446F-7D67-4B89-9A82-675D13F075DD}" type="presParOf" srcId="{5935E145-FD17-4F9E-B302-F21214F4A468}" destId="{A05CB4DD-1CA7-4E3D-AB3C-5D7A05BEB45B}"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t>
        <a:bodyPr/>
        <a:lstStyle/>
        <a:p>
          <a:endParaRPr lang="en-US"/>
        </a:p>
      </dgm:t>
    </dgm:pt>
  </dgm:ptLst>
  <dgm:cxnLst>
    <dgm:cxn modelId="{F01C1A4D-2D88-46FC-AA1C-174B089A1D23}" type="presOf" srcId="{1D8AF22B-6E01-4F33-9B54-590076F38756}" destId="{6B117771-AD3E-410E-8C2D-70661DFBA6BA}" srcOrd="0" destOrd="0" presId="urn:microsoft.com/office/officeart/2005/8/layout/vList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176609" custLinFactY="-35625" custLinFactNeighborX="-1587" custLinFactNeighborY="-100000">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custT="1"/>
      <dgm:spPr>
        <a:solidFill>
          <a:schemeClr val="tx2">
            <a:lumMod val="40000"/>
            <a:lumOff val="60000"/>
          </a:schemeClr>
        </a:solidFill>
        <a:ln>
          <a:solidFill>
            <a:schemeClr val="accent1">
              <a:lumMod val="40000"/>
              <a:lumOff val="60000"/>
            </a:schemeClr>
          </a:solidFill>
        </a:ln>
      </dgm:spPr>
      <dgm:t>
        <a:bodyPr/>
        <a:lstStyle/>
        <a:p>
          <a:r>
            <a:rPr lang="en-US" sz="1800" b="1" dirty="0">
              <a:solidFill>
                <a:schemeClr val="bg2">
                  <a:lumMod val="10000"/>
                </a:schemeClr>
              </a:solidFill>
            </a:rPr>
            <a:t> Design new solutions to opinion extraction, sentiment classification and data summarization problems.</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custScaleY="310550" custLinFactNeighborY="24454">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a:ln>
          <a:solidFill>
            <a:schemeClr val="accent1">
              <a:lumMod val="40000"/>
              <a:lumOff val="60000"/>
            </a:schemeClr>
          </a:solidFill>
        </a:ln>
      </dgm:spPr>
      <dgm:t>
        <a:bodyPr/>
        <a:lstStyle/>
        <a:p>
          <a:r>
            <a:rPr lang="en-IN" sz="1800" b="1" dirty="0">
              <a:solidFill>
                <a:schemeClr val="bg2">
                  <a:lumMod val="10000"/>
                </a:schemeClr>
              </a:solidFill>
            </a:rPr>
            <a:t>Apply a wide range of classification ,clustering ,estimation and prediction algorithms on web data.</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dgm:t>
        <a:bodyPr/>
        <a:lstStyle/>
        <a:p>
          <a:r>
            <a:rPr lang="en-IN" sz="1600" b="1" dirty="0"/>
            <a:t>Perform social network analysis to identify important social actors, subgroups and network properties in social media sites.</a:t>
          </a: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custScaleY="269496" custLinFactNeighborX="2941" custLinFactNeighborY="-20">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IN" sz="1600" b="1" dirty="0"/>
            <a:t>Interpret the terminologies ,metaphors  of text summarization.</a:t>
          </a: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1700" b="1" dirty="0"/>
            <a:t>Apply state of the art mining tools and libraries on realistic data sets as a basic for business decisions and applications.</a:t>
          </a: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ScaleY="56667" custLinFactNeighborX="0" custLinFactNeighborY="-22117">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518">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dgm:t>
        <a:bodyPr/>
        <a:lstStyle/>
        <a:p>
          <a:pPr algn="just"/>
          <a:r>
            <a:rPr lang="en-US" sz="2700" dirty="0" smtClean="0"/>
            <a:t>Web Mining Overview, Web Structure Mining, Search Engine, Web Analytics, Machine Learning for extracting knowledge from the web, Inverted indices and Boolean queries. PLSI, Query optimization, SEO, page ranking, social graphs (Interaction, Latent and Following Graphs), Ethics of Scraping, Static data extraction and Web Scraping using Python.</a:t>
          </a:r>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6DCBBEC5-5B01-4132-A331-9D4D3453D65C}" type="pres">
      <dgm:prSet presAssocID="{8632B43A-A1FB-4963-84A0-F0A61C5BFA59}" presName="parentText" presStyleLbl="node1" presStyleIdx="0" presStyleCnt="1" custScaleY="894540" custLinFactNeighborY="-25629">
        <dgm:presLayoutVars>
          <dgm:chMax val="0"/>
          <dgm:bulletEnabled val="1"/>
        </dgm:presLayoutVars>
      </dgm:prSet>
      <dgm:spPr/>
      <dgm:t>
        <a:bodyPr/>
        <a:lstStyle/>
        <a:p>
          <a:endParaRPr lang="en-US"/>
        </a:p>
      </dgm:t>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100" b="1" dirty="0"/>
            <a:t>PO6 : The </a:t>
          </a:r>
          <a:r>
            <a:rPr lang="en-US" sz="2100" b="1" dirty="0" smtClean="0"/>
            <a:t>Engineer </a:t>
          </a:r>
          <a:r>
            <a:rPr lang="en-US" sz="2100" b="1" dirty="0"/>
            <a:t>and </a:t>
          </a:r>
          <a:r>
            <a:rPr lang="en-US" sz="2100" b="1" dirty="0" smtClean="0"/>
            <a:t>Society</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X="-31000" custLinFactNeighborY="24064">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FA46BF76-4540-42EF-9418-14DBEB706874}" type="presOf" srcId="{FBA19F7D-578A-464D-ADE6-D3D08AEFD9D5}" destId="{6CC17462-A62E-4245-BFD1-F10DCB528333}" srcOrd="0" destOrd="0" presId="urn:microsoft.com/office/officeart/2005/8/layout/vList2"/>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EFF34B82-60AD-4AB7-9ADE-08B4C2F23B48}" type="presOf" srcId="{9A6AA7B5-1491-47C8-85E4-E5E8FDD6D065}" destId="{685F4F69-7D82-4DED-A9A8-7071B724DF07}" srcOrd="0" destOrd="0" presId="urn:microsoft.com/office/officeart/2005/8/layout/vList2"/>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2B41B017-406D-40F4-93E9-9D0FCC4851C9}" type="presOf" srcId="{E7AAAF9E-D416-49AE-8611-65377A7DE939}" destId="{CD5036F8-A246-4E6A-8921-20C367BBB964}" srcOrd="0" destOrd="0" presId="urn:microsoft.com/office/officeart/2005/8/layout/vList2"/>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7D07304-FB48-42DA-9A97-1D607D0CE964}" srcId="{FF45E94E-C528-4C21-A29D-573922B4ED68}" destId="{FCBD3793-394C-48FC-B28C-1D09533E7BA0}" srcOrd="0" destOrd="0" parTransId="{3C3BF590-E539-434F-BC04-7F5815B84D60}" sibTransId="{6BA01F92-7F7A-4713-B56A-6F20FAAB3645}"/>
    <dgm:cxn modelId="{22A65282-467B-4D1B-B70C-0E397C12B221}" type="presOf" srcId="{FCBD3793-394C-48FC-B28C-1D09533E7BA0}" destId="{8C029958-E145-4D8C-B815-F42AE9B5E6DF}" srcOrd="0" destOrd="0" presId="urn:microsoft.com/office/officeart/2005/8/layout/vList2"/>
    <dgm:cxn modelId="{05A47010-37A1-4400-9B53-9EE23CC7A1EB}" type="presOf" srcId="{FF45E94E-C528-4C21-A29D-573922B4ED68}" destId="{45C93CBB-046D-43CD-9356-3FC8771C32A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4C5EE510-000B-4044-8645-A770BA52DCEE}" type="presOf" srcId="{CA3BDE70-45F2-45D1-A9F8-5ADC9B616F85}" destId="{BAD57889-E122-4358-BE0C-A1CC3A735F9B}"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23B1BB43-57C8-43E8-9AD1-1337C4DAF417}" type="presOf" srcId="{502B59D9-8C99-44C9-B85F-4596BFA6E16F}" destId="{3EED7F0D-5C80-4479-905C-E79E88227593}" srcOrd="0" destOrd="0" presId="urn:microsoft.com/office/officeart/2005/8/layout/vList2"/>
    <dgm:cxn modelId="{C0A7060B-E306-436C-82D8-E1BE2F57219E}" srcId="{0803BEA6-810A-46C8-899C-70229B268BB8}" destId="{502B59D9-8C99-44C9-B85F-4596BFA6E16F}" srcOrd="0" destOrd="0" parTransId="{9D2B8A0D-F6D2-4C03-871B-3A7AAE296648}" sibTransId="{1F2A8542-A15A-4424-AE39-080E22955215}"/>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pPr algn="just"/>
          <a:r>
            <a:rPr lang="en-US" sz="2700" dirty="0" smtClean="0"/>
            <a:t>Introduction to Social Media Mining, Challenges in Social Media Mining, Process of Social media mining, Essentials of social graphs and its types, Social Networks Measures, Network Models, Information Diffusion in social media, Behavioral Analytics, Influence and </a:t>
          </a:r>
          <a:r>
            <a:rPr lang="en-US" sz="2700" dirty="0" err="1" smtClean="0"/>
            <a:t>Homophily</a:t>
          </a:r>
          <a:r>
            <a:rPr lang="en-US" sz="2700" dirty="0" smtClean="0"/>
            <a:t>, Recommendation in social media.</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43D8BC78-3978-4C23-B9DA-F6115E3E708A}" type="presOf" srcId="{18EA6042-2EA2-4065-81DF-7A18BEC42C1C}" destId="{5935E145-FD17-4F9E-B302-F21214F4A468}" srcOrd="0" destOrd="0" presId="urn:microsoft.com/office/officeart/2005/8/layout/vList2"/>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100" b="1" dirty="0">
              <a:latin typeface="+mj-lt"/>
              <a:ea typeface="Times New Roman" panose="02020603050405020304" pitchFamily="18" charset="0"/>
              <a:cs typeface="Times New Roman" panose="02020603050405020304" pitchFamily="18" charset="0"/>
            </a:rPr>
            <a:t>PO12 : Life-long learning</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195952" custLinFactNeighborX="-19492" custLinFactNeighborY="-87110">
        <dgm:presLayoutVars>
          <dgm:chMax val="0"/>
          <dgm:bulletEnabled val="1"/>
        </dgm:presLayoutVars>
      </dgm:prSet>
      <dgm:spPr/>
      <dgm:t>
        <a:bodyPr/>
        <a:lstStyle/>
        <a:p>
          <a:endParaRPr lang="en-US"/>
        </a:p>
      </dgm:t>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dgm:t>
        <a:bodyPr/>
        <a:lstStyle/>
        <a:p>
          <a:pPr algn="just"/>
          <a:r>
            <a:rPr lang="en-US" sz="2700" dirty="0" smtClean="0"/>
            <a:t>Introduction to Text Summarization, Text extraction, classification and clustering, Anomaly and Trend Detection, Text Processing, N-gram Frequency Count and Phrase Mining, Page Rank and Text Rank Algorithm, LDA Topic </a:t>
          </a:r>
          <a:r>
            <a:rPr lang="en-US" sz="2700" dirty="0" err="1" smtClean="0"/>
            <a:t>Modelling</a:t>
          </a:r>
          <a:r>
            <a:rPr lang="en-US" sz="2700" dirty="0" smtClean="0"/>
            <a:t>, Machine-Learned Classification and Semantic Topic Tagging, Python libraries for Text Summarization. (</a:t>
          </a:r>
          <a:r>
            <a:rPr lang="en-US" sz="2700" dirty="0" err="1" smtClean="0"/>
            <a:t>NumPy</a:t>
          </a:r>
          <a:r>
            <a:rPr lang="en-US" sz="2700" dirty="0" smtClean="0"/>
            <a:t>, Pandas, </a:t>
          </a:r>
          <a:r>
            <a:rPr lang="en-US" sz="2700" dirty="0" err="1" smtClean="0"/>
            <a:t>Ntlk</a:t>
          </a:r>
          <a:r>
            <a:rPr lang="en-US" sz="2700" dirty="0" smtClean="0"/>
            <a:t>, Matplotlib).</a:t>
          </a:r>
          <a:endParaRPr lang="en-IN" sz="27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C8F18B38-BDBB-470A-815C-35A2A46B78E0}" type="pres">
      <dgm:prSet presAssocID="{D8C5DAEA-C992-4E2A-9A51-E215DE48D2A6}" presName="parentText" presStyleLbl="node1" presStyleIdx="0" presStyleCnt="1" custScaleY="873146" custLinFactNeighborX="-148" custLinFactNeighborY="-7917">
        <dgm:presLayoutVars>
          <dgm:chMax val="0"/>
          <dgm:bulletEnabled val="1"/>
        </dgm:presLayoutVars>
      </dgm:prSet>
      <dgm:spPr/>
      <dgm:t>
        <a:bodyPr/>
        <a:lstStyle/>
        <a:p>
          <a:endParaRPr lang="en-US"/>
        </a:p>
      </dgm:t>
    </dgm:pt>
  </dgm:ptLst>
  <dgm:cxnLst>
    <dgm:cxn modelId="{A8956CE6-FC52-435B-B274-B2464F6589BB}" srcId="{18EA6042-2EA2-4065-81DF-7A18BEC42C1C}" destId="{D8C5DAEA-C992-4E2A-9A51-E215DE48D2A6}" srcOrd="0" destOrd="0" parTransId="{0A91DE68-EA12-436C-90AD-A77B8BC894D9}" sibTransId="{A7454706-B742-4409-A511-DC9BD534002F}"/>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8220DE5-2315-4CA5-8030-B84D86D15531}">
      <dgm:prSet/>
      <dgm:spPr/>
      <dgm:t>
        <a:bodyPr/>
        <a:lstStyle/>
        <a:p>
          <a:pPr algn="just"/>
          <a:r>
            <a:rPr lang="en-US" dirty="0" smtClean="0"/>
            <a:t>Trend Analysis, Types of trend analysis, Recent Trends in Text, Data Localization Role of Web Mining in E-Commerce, Social Media Analytics, Social media analytics tools.</a:t>
          </a:r>
        </a:p>
        <a:p>
          <a:pPr algn="just"/>
          <a:r>
            <a:rPr lang="en-US" dirty="0" smtClean="0"/>
            <a:t>Case Studies: Facebook Insights Using Python, Sentiment and Text Mining of Twitter data and Google analytics.</a:t>
          </a:r>
          <a:endParaRPr lang="en-IN" dirty="0"/>
        </a:p>
      </dgm:t>
    </dgm:pt>
    <dgm:pt modelId="{3CEC6178-9746-4B94-BADA-DD5DF8BE00D3}" type="parTrans" cxnId="{5C1D5B02-37F2-4650-88D6-25270FF1138B}">
      <dgm:prSet/>
      <dgm:spPr/>
      <dgm:t>
        <a:bodyPr/>
        <a:lstStyle/>
        <a:p>
          <a:endParaRPr lang="en-US"/>
        </a:p>
      </dgm:t>
    </dgm:pt>
    <dgm:pt modelId="{43E67400-2CE1-4655-BE46-542900CA978B}" type="sibTrans" cxnId="{5C1D5B02-37F2-4650-88D6-25270FF1138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D0BCB3A4-5F35-4C8F-B7DE-FBB6D289F0CC}" type="pres">
      <dgm:prSet presAssocID="{A8220DE5-2315-4CA5-8030-B84D86D15531}" presName="parentText" presStyleLbl="node1" presStyleIdx="0" presStyleCnt="1">
        <dgm:presLayoutVars>
          <dgm:chMax val="0"/>
          <dgm:bulletEnabled val="1"/>
        </dgm:presLayoutVars>
      </dgm:prSet>
      <dgm:spPr/>
      <dgm:t>
        <a:bodyPr/>
        <a:lstStyle/>
        <a:p>
          <a:endParaRPr lang="en-US"/>
        </a:p>
      </dgm:t>
    </dgm:pt>
  </dgm:ptLst>
  <dgm:cxnLst>
    <dgm:cxn modelId="{8C0A46E9-7C0A-4A82-99B6-16168E0ECCCE}" type="presOf" srcId="{A8220DE5-2315-4CA5-8030-B84D86D15531}" destId="{D0BCB3A4-5F35-4C8F-B7DE-FBB6D289F0CC}" srcOrd="0" destOrd="0" presId="urn:microsoft.com/office/officeart/2005/8/layout/vList2"/>
    <dgm:cxn modelId="{5C1D5B02-37F2-4650-88D6-25270FF1138B}" srcId="{18EA6042-2EA2-4065-81DF-7A18BEC42C1C}" destId="{A8220DE5-2315-4CA5-8030-B84D86D15531}" srcOrd="0" destOrd="0" parTransId="{3CEC6178-9746-4B94-BADA-DD5DF8BE00D3}" sibTransId="{43E67400-2CE1-4655-BE46-542900CA978B}"/>
    <dgm:cxn modelId="{43D8BC78-3978-4C23-B9DA-F6115E3E708A}" type="presOf" srcId="{18EA6042-2EA2-4065-81DF-7A18BEC42C1C}" destId="{5935E145-FD17-4F9E-B302-F21214F4A468}" srcOrd="0" destOrd="0" presId="urn:microsoft.com/office/officeart/2005/8/layout/vList2"/>
    <dgm:cxn modelId="{D8FE7709-11C6-4C96-B9D6-BBC8F730E0E0}" type="presParOf" srcId="{5935E145-FD17-4F9E-B302-F21214F4A468}" destId="{D0BCB3A4-5F35-4C8F-B7DE-FBB6D289F0CC}" srcOrd="0" destOrd="0" presId="urn:microsoft.com/office/officeart/2005/8/layout/vList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ECAF2DE4-29DE-45BE-A434-ACC5587D3C8F}" type="pres">
      <dgm:prSet presAssocID="{891EB5D2-4E2C-4D1D-A447-CE86542BC42D}" presName="linear" presStyleCnt="0">
        <dgm:presLayoutVars>
          <dgm:animLvl val="lvl"/>
          <dgm:resizeHandles val="exact"/>
        </dgm:presLayoutVars>
      </dgm:prSet>
      <dgm:spPr/>
      <dgm:t>
        <a:bodyPr/>
        <a:lstStyle/>
        <a:p>
          <a:endParaRPr lang="en-US"/>
        </a:p>
      </dgm:t>
    </dgm:pt>
  </dgm:ptLst>
  <dgm:cxnLst>
    <dgm:cxn modelId="{BB5D7B51-F01D-479D-912E-B1891F50CC59}" type="presOf" srcId="{891EB5D2-4E2C-4D1D-A447-CE86542BC42D}" destId="{ECAF2DE4-29DE-45BE-A434-ACC5587D3C8F}" srcOrd="0"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B3BA43-7F32-4A76-9FC7-336C200C90EC}">
      <dgm:prSet/>
      <dgm:spPr/>
      <dgm:t>
        <a:bodyPr/>
        <a:lstStyle/>
        <a:p>
          <a:pPr algn="just"/>
          <a:r>
            <a:rPr lang="en-US" dirty="0" smtClean="0"/>
            <a:t>To understand text mining and social media data analytic activities and apply the complexities of processing text and network data from different data sources.</a:t>
          </a:r>
          <a:endParaRPr lang="en-IN" dirty="0"/>
        </a:p>
      </dgm:t>
    </dgm:pt>
    <dgm:pt modelId="{AA5648EF-AFAF-4B82-BF2F-0DAE6E96DE0A}" type="parTrans" cxnId="{1CBC9DDF-F422-49E2-8CDF-85D75632C8EC}">
      <dgm:prSet/>
      <dgm:spPr/>
      <dgm:t>
        <a:bodyPr/>
        <a:lstStyle/>
        <a:p>
          <a:endParaRPr lang="en-US"/>
        </a:p>
      </dgm:t>
    </dgm:pt>
    <dgm:pt modelId="{253A114A-494E-4573-9CA0-B5729483DE4A}" type="sibTrans" cxnId="{1CBC9DDF-F422-49E2-8CDF-85D75632C8EC}">
      <dgm:prSet/>
      <dgm:spPr/>
      <dgm:t>
        <a:bodyPr/>
        <a:lstStyle/>
        <a:p>
          <a:endParaRPr lang="en-US"/>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EC3D586B-6568-48EA-AB47-21DBC0FD868F}" type="pres">
      <dgm:prSet presAssocID="{7BB3BA43-7F32-4A76-9FC7-336C200C90EC}" presName="parentText" presStyleLbl="node1" presStyleIdx="0" presStyleCnt="1">
        <dgm:presLayoutVars>
          <dgm:chMax val="0"/>
          <dgm:bulletEnabled val="1"/>
        </dgm:presLayoutVars>
      </dgm:prSet>
      <dgm:spPr/>
      <dgm:t>
        <a:bodyPr/>
        <a:lstStyle/>
        <a:p>
          <a:endParaRPr lang="en-US"/>
        </a:p>
      </dgm:t>
    </dgm:pt>
  </dgm:ptLst>
  <dgm:cxnLst>
    <dgm:cxn modelId="{8D79E28E-5E5F-43EF-9898-DB6E8E210279}" type="presOf" srcId="{7BB3BA43-7F32-4A76-9FC7-336C200C90EC}" destId="{EC3D586B-6568-48EA-AB47-21DBC0FD868F}" srcOrd="0" destOrd="0" presId="urn:microsoft.com/office/officeart/2005/8/layout/vList2"/>
    <dgm:cxn modelId="{1CBC9DDF-F422-49E2-8CDF-85D75632C8EC}" srcId="{62087D5B-D783-472D-88B5-FF8830383D40}" destId="{7BB3BA43-7F32-4A76-9FC7-336C200C90EC}" srcOrd="0" destOrd="0" parTransId="{AA5648EF-AFAF-4B82-BF2F-0DAE6E96DE0A}" sibTransId="{253A114A-494E-4573-9CA0-B5729483DE4A}"/>
    <dgm:cxn modelId="{A4759718-D329-48FB-9AC0-AB5B23FB3BCA}" type="presOf" srcId="{62087D5B-D783-472D-88B5-FF8830383D40}" destId="{BAC330DF-63D6-4D05-B05B-326D87078E16}" srcOrd="0" destOrd="0" presId="urn:microsoft.com/office/officeart/2005/8/layout/vList2"/>
    <dgm:cxn modelId="{870BD63D-B374-4864-9565-888C74B38662}" type="presParOf" srcId="{BAC330DF-63D6-4D05-B05B-326D87078E16}" destId="{EC3D586B-6568-48EA-AB47-21DBC0FD868F}" srcOrd="0" destOrd="0" presId="urn:microsoft.com/office/officeart/2005/8/layout/vList2"/>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t>
        <a:bodyPr/>
        <a:lstStyle/>
        <a:p>
          <a:endParaRPr lang="en-US"/>
        </a:p>
      </dgm:t>
    </dgm:pt>
  </dgm:ptLst>
  <dgm:cxnLst>
    <dgm:cxn modelId="{AF4CFE83-9E2D-4B66-97C8-AF93CEB80A1B}" type="presOf" srcId="{C04877D1-03B1-4454-BEC3-DD4BDE35EAFA}" destId="{A8CAAB2E-DFF4-4B46-AFF4-DC7FC380F713}" srcOrd="0" destOrd="0" presId="urn:microsoft.com/office/officeart/2005/8/layout/vList2"/>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t>
        <a:bodyPr/>
        <a:lstStyle/>
        <a:p>
          <a:endParaRPr lang="en-US"/>
        </a:p>
      </dgm:t>
    </dgm:pt>
  </dgm:ptLst>
  <dgm:cxnLst>
    <dgm:cxn modelId="{3583BF19-DB75-44AD-A9E8-ABF5BE2F95EB}" type="presOf" srcId="{935442EA-3D11-4D44-8E73-F6D5E0819A38}" destId="{1582B9EB-B4CE-4A6A-916D-2795B4AC0216}" srcOrd="0" destOrd="0" presId="urn:microsoft.com/office/officeart/2005/8/layout/vList2"/>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B4DD-1CA7-4E3D-AB3C-5D7A05BEB45B}">
      <dsp:nvSpPr>
        <dsp:cNvPr id="0" name=""/>
        <dsp:cNvSpPr/>
      </dsp:nvSpPr>
      <dsp:spPr>
        <a:xfrm>
          <a:off x="0" y="13712"/>
          <a:ext cx="7515225" cy="2368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Text Representation- tokenization, stemming, stop words, TF-IDF, Feature Vector Representation, NER, N-gram modelling, Text Clustering, Text Classification, Topic Modelling-LDA, HDP. Sentiment Classification, feature based opinion mining, comparative sentence, and relational mining, Opinion spam.</a:t>
          </a:r>
          <a:endParaRPr lang="en-IN" sz="2300" kern="1200" dirty="0"/>
        </a:p>
      </dsp:txBody>
      <dsp:txXfrm>
        <a:off x="115600" y="129312"/>
        <a:ext cx="7284025" cy="21368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0"/>
          <a:ext cx="7223438" cy="100113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48871" y="48871"/>
        <a:ext cx="7125696" cy="90339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606"/>
          <a:ext cx="7200900" cy="620925"/>
        </a:xfrm>
        <a:prstGeom prst="roundRect">
          <a:avLst/>
        </a:prstGeom>
        <a:solidFill>
          <a:schemeClr val="tx2">
            <a:lumMod val="40000"/>
            <a:lumOff val="60000"/>
          </a:schemeClr>
        </a:solidFill>
        <a:ln>
          <a:solidFill>
            <a:schemeClr val="accent1">
              <a:lumMod val="40000"/>
              <a:lumOff val="60000"/>
            </a:schemeClr>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2">
                  <a:lumMod val="10000"/>
                </a:schemeClr>
              </a:solidFill>
            </a:rPr>
            <a:t> Design new solutions to opinion extraction, sentiment classification and data summarization problems.</a:t>
          </a:r>
          <a:endParaRPr lang="en-IN" sz="1800" b="1" kern="1200" dirty="0">
            <a:solidFill>
              <a:schemeClr val="bg2">
                <a:lumMod val="10000"/>
              </a:schemeClr>
            </a:solidFill>
          </a:endParaRPr>
        </a:p>
      </dsp:txBody>
      <dsp:txXfrm>
        <a:off x="30311" y="30917"/>
        <a:ext cx="7140278" cy="56030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81"/>
          <a:ext cx="7200900" cy="5767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bg2">
                  <a:lumMod val="10000"/>
                </a:schemeClr>
              </a:solidFill>
            </a:rPr>
            <a:t>Apply a wide range of classification ,clustering ,estimation and prediction algorithms on web data.</a:t>
          </a:r>
        </a:p>
      </dsp:txBody>
      <dsp:txXfrm>
        <a:off x="28157" y="28438"/>
        <a:ext cx="7144586" cy="52048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4126"/>
          <a:ext cx="7200900" cy="58275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Perform social network analysis to identify important social actors, subgroups and network properties in social media sites.</a:t>
          </a:r>
        </a:p>
      </dsp:txBody>
      <dsp:txXfrm>
        <a:off x="28448" y="32574"/>
        <a:ext cx="7144004" cy="52585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583"/>
          <a:ext cx="7200901"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Interpret the terminologies ,metaphors  of text summarization.</a:t>
          </a:r>
        </a:p>
      </dsp:txBody>
      <dsp:txXfrm>
        <a:off x="23760" y="32343"/>
        <a:ext cx="7153381" cy="4392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0"/>
          <a:ext cx="7200900" cy="68952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t>Apply state of the art mining tools and libraries on realistic data sets as a basic for business decisions and applications.</a:t>
          </a:r>
        </a:p>
      </dsp:txBody>
      <dsp:txXfrm>
        <a:off x="33660" y="33660"/>
        <a:ext cx="7133580" cy="62220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19742"/>
          <a:ext cx="5810250" cy="68646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511" y="53253"/>
        <a:ext cx="5743228" cy="6194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PO1 : </a:t>
          </a:r>
          <a:r>
            <a:rPr lang="en-US" sz="2100" b="1" kern="1200" dirty="0"/>
            <a:t>Engineering Knowledge</a:t>
          </a:r>
          <a:endParaRPr lang="en-IN" sz="2100" kern="1200" dirty="0"/>
        </a:p>
      </dsp:txBody>
      <dsp:txXfrm>
        <a:off x="24588" y="24689"/>
        <a:ext cx="5665824" cy="4545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PO2 : Problem Analysis</a:t>
          </a:r>
          <a:endParaRPr lang="en-IN" sz="2100" kern="1200" dirty="0"/>
        </a:p>
      </dsp:txBody>
      <dsp:txXfrm>
        <a:off x="24588" y="24689"/>
        <a:ext cx="5665824" cy="4545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8401050" cy="211525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Web Search, Data Mining, and Machine Learning for extracting knowledge from the web, Inverted indices and Boolean queries. PLSI, Query optimization, page ranking, Essentials of Social graphs, Social Networks, Models, Information Diffusion in social media..</a:t>
          </a:r>
          <a:endParaRPr lang="en-US" sz="2700" b="0" kern="1200" dirty="0"/>
        </a:p>
      </dsp:txBody>
      <dsp:txXfrm>
        <a:off x="103258" y="103258"/>
        <a:ext cx="8194534" cy="19087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PO3 : </a:t>
          </a:r>
          <a:r>
            <a:rPr lang="en-US" sz="2100" b="1" kern="1200" dirty="0"/>
            <a:t>Design/Development of solutions</a:t>
          </a:r>
          <a:endParaRPr lang="en-IN" sz="2100" kern="1200" dirty="0"/>
        </a:p>
      </dsp:txBody>
      <dsp:txXfrm>
        <a:off x="24588" y="24689"/>
        <a:ext cx="5665824" cy="45450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093"/>
          <a:ext cx="5714999" cy="4797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PO4 : Conduct Investigations of complex problems</a:t>
          </a:r>
          <a:endParaRPr lang="en-IN" sz="2000" kern="1200" dirty="0"/>
        </a:p>
      </dsp:txBody>
      <dsp:txXfrm>
        <a:off x="23417" y="35510"/>
        <a:ext cx="5668165" cy="43286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t>PO5 : </a:t>
          </a:r>
          <a:r>
            <a:rPr lang="en-US" sz="2100" b="1" kern="1200" dirty="0"/>
            <a:t>Modern tool usage</a:t>
          </a:r>
          <a:endParaRPr lang="en-IN" sz="2100" kern="1200" dirty="0"/>
        </a:p>
      </dsp:txBody>
      <dsp:txXfrm>
        <a:off x="24588" y="24791"/>
        <a:ext cx="5665824" cy="45450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492"/>
          <a:ext cx="5715000" cy="5033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24574" y="25066"/>
        <a:ext cx="5665852" cy="45424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73751"/>
          <a:ext cx="5715000" cy="685799"/>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78" y="107229"/>
        <a:ext cx="5648044" cy="61884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PO7 : </a:t>
          </a:r>
          <a:r>
            <a:rPr lang="en-US" sz="2100" b="1" kern="1200" dirty="0">
              <a:latin typeface="+mj-lt"/>
              <a:ea typeface="Calibri" panose="020F0502020204030204" pitchFamily="34" charset="0"/>
            </a:rPr>
            <a:t>Environment and sustainability</a:t>
          </a:r>
          <a:endParaRPr lang="en-IN" sz="2100" kern="1200" dirty="0"/>
        </a:p>
      </dsp:txBody>
      <dsp:txXfrm>
        <a:off x="24588" y="24689"/>
        <a:ext cx="5665824" cy="45450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PO8 : Ethics</a:t>
          </a:r>
          <a:endParaRPr lang="en-IN" sz="2100" kern="1200" dirty="0"/>
        </a:p>
      </dsp:txBody>
      <dsp:txXfrm>
        <a:off x="24588" y="24689"/>
        <a:ext cx="5665824" cy="45450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PO9 : Individual and teamwork</a:t>
          </a:r>
          <a:endParaRPr lang="en-IN" sz="2100" kern="1200" dirty="0"/>
        </a:p>
      </dsp:txBody>
      <dsp:txXfrm>
        <a:off x="24588" y="24689"/>
        <a:ext cx="5665824" cy="45450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01"/>
          <a:ext cx="5714999"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PO10 : </a:t>
          </a:r>
          <a:r>
            <a:rPr lang="en-US" sz="2100" b="1" kern="1200" dirty="0">
              <a:latin typeface="+mj-lt"/>
              <a:ea typeface="Times New Roman" panose="02020603050405020304" pitchFamily="18" charset="0"/>
              <a:cs typeface="Times New Roman" panose="02020603050405020304" pitchFamily="18" charset="0"/>
            </a:rPr>
            <a:t>Communication</a:t>
          </a:r>
          <a:endParaRPr lang="en-IN" sz="2100" kern="1200" dirty="0"/>
        </a:p>
      </dsp:txBody>
      <dsp:txXfrm>
        <a:off x="24588" y="24689"/>
        <a:ext cx="5665823" cy="45450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PO11 : Project management and finance</a:t>
          </a:r>
          <a:endParaRPr lang="en-IN" sz="2100" kern="1200" dirty="0"/>
        </a:p>
      </dsp:txBody>
      <dsp:txXfrm>
        <a:off x="24588" y="24791"/>
        <a:ext cx="5665824" cy="454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8572500" cy="21251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Essentials of Social graphs, Social Networks, Models, Information Diffusion in social media, Behavioural Analytics, Influence and Homophily, Recommendation in social media.</a:t>
          </a:r>
          <a:endParaRPr lang="en-US" sz="2700" b="0" kern="1200" baseline="0" dirty="0"/>
        </a:p>
      </dsp:txBody>
      <dsp:txXfrm>
        <a:off x="103740" y="103740"/>
        <a:ext cx="8365020" cy="191764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5715000" cy="31466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PO12 : Life-long learning</a:t>
          </a:r>
          <a:endParaRPr lang="en-IN" sz="2100" kern="1200" dirty="0"/>
        </a:p>
      </dsp:txBody>
      <dsp:txXfrm>
        <a:off x="15361" y="15361"/>
        <a:ext cx="5684278" cy="283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0"/>
          <a:ext cx="7943850" cy="248982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Introduction to Text Summarization, Text Processing, N-gram Frequency Count and Phrase Mining, LDA Topic Modelling, Machine-Learned Classification and Semantic Topic Tagging.</a:t>
          </a:r>
          <a:endParaRPr lang="en-IN" sz="2700" b="0" kern="1200" dirty="0"/>
        </a:p>
      </dsp:txBody>
      <dsp:txXfrm>
        <a:off x="121543" y="121543"/>
        <a:ext cx="7700764" cy="22467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B3A4-5F35-4C8F-B7DE-FBB6D289F0CC}">
      <dsp:nvSpPr>
        <dsp:cNvPr id="0" name=""/>
        <dsp:cNvSpPr/>
      </dsp:nvSpPr>
      <dsp:spPr>
        <a:xfrm>
          <a:off x="0" y="22893"/>
          <a:ext cx="7486650" cy="2251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Trend Analysis, Types of trend analysis, Recent Trends in Text, Web, and ACSAI0622 Social Media Analytics, Free ACSAI0622 Social Media Analytics tools, Facebook Insights, Twitter analytics, Google analytics.</a:t>
          </a:r>
          <a:endParaRPr lang="en-IN" sz="2600" kern="1200" dirty="0"/>
        </a:p>
      </dsp:txBody>
      <dsp:txXfrm>
        <a:off x="109889" y="132782"/>
        <a:ext cx="7266872" cy="2031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586B-6568-48EA-AB47-21DBC0FD868F}">
      <dsp:nvSpPr>
        <dsp:cNvPr id="0" name=""/>
        <dsp:cNvSpPr/>
      </dsp:nvSpPr>
      <dsp:spPr>
        <a:xfrm>
          <a:off x="0" y="12119"/>
          <a:ext cx="7600950" cy="115478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To understand text mining and social media data analytic activities and apply the complexities of processing text and network data from different data sources.</a:t>
          </a:r>
          <a:endParaRPr lang="en-IN" sz="2100" kern="1200" dirty="0"/>
        </a:p>
      </dsp:txBody>
      <dsp:txXfrm>
        <a:off x="56372" y="68491"/>
        <a:ext cx="7488206" cy="10420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dirty="0"/>
          </a:p>
        </p:txBody>
      </p:sp>
    </p:spTree>
    <p:extLst>
      <p:ext uri="{BB962C8B-B14F-4D97-AF65-F5344CB8AC3E}">
        <p14:creationId xmlns=""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a:t>
            </a:fld>
            <a:endParaRPr lang="en-US"/>
          </a:p>
        </p:txBody>
      </p:sp>
    </p:spTree>
    <p:extLst>
      <p:ext uri="{BB962C8B-B14F-4D97-AF65-F5344CB8AC3E}">
        <p14:creationId xmlns=""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58666B-E5C1-4D16-9918-A9F78D95B8E8}" type="datetime1">
              <a:rPr lang="en-US" smtClean="0"/>
              <a:pPr/>
              <a:t>1/24/2024</a:t>
            </a:fld>
            <a:endParaRPr lang="en-US"/>
          </a:p>
        </p:txBody>
      </p:sp>
      <p:sp>
        <p:nvSpPr>
          <p:cNvPr id="5" name="Footer Placeholder 4"/>
          <p:cNvSpPr>
            <a:spLocks noGrp="1"/>
          </p:cNvSpPr>
          <p:nvPr>
            <p:ph type="ftr" sz="quarter" idx="11"/>
          </p:nvPr>
        </p:nvSpPr>
        <p:spPr/>
        <p:txBody>
          <a:bodyPr/>
          <a:lstStyle/>
          <a:p>
            <a:r>
              <a:rPr lang="en-US" smtClean="0"/>
              <a:t>Atul Pratap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E0C00-FA23-4F53-A532-30CEB8B94C1C}" type="datetime1">
              <a:rPr lang="en-US" smtClean="0"/>
              <a:pPr/>
              <a:t>1/24/2024</a:t>
            </a:fld>
            <a:endParaRPr lang="en-US"/>
          </a:p>
        </p:txBody>
      </p:sp>
      <p:sp>
        <p:nvSpPr>
          <p:cNvPr id="5" name="Footer Placeholder 4"/>
          <p:cNvSpPr>
            <a:spLocks noGrp="1"/>
          </p:cNvSpPr>
          <p:nvPr>
            <p:ph type="ftr" sz="quarter" idx="11"/>
          </p:nvPr>
        </p:nvSpPr>
        <p:spPr/>
        <p:txBody>
          <a:bodyPr/>
          <a:lstStyle/>
          <a:p>
            <a:r>
              <a:rPr lang="en-US" smtClean="0"/>
              <a:t>Atul Pratap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5767A2-D5FF-4DAA-A29F-516D87584B95}" type="datetime1">
              <a:rPr lang="en-US" smtClean="0"/>
              <a:pPr/>
              <a:t>1/24/2024</a:t>
            </a:fld>
            <a:endParaRPr lang="en-US"/>
          </a:p>
        </p:txBody>
      </p:sp>
      <p:sp>
        <p:nvSpPr>
          <p:cNvPr id="5" name="Footer Placeholder 4"/>
          <p:cNvSpPr>
            <a:spLocks noGrp="1"/>
          </p:cNvSpPr>
          <p:nvPr>
            <p:ph type="ftr" sz="quarter" idx="11"/>
          </p:nvPr>
        </p:nvSpPr>
        <p:spPr/>
        <p:txBody>
          <a:bodyPr/>
          <a:lstStyle/>
          <a:p>
            <a:r>
              <a:rPr lang="en-US" smtClean="0"/>
              <a:t>Atul Pratap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2BCD-7C79-4FB9-A495-41661FAED95D}" type="datetime1">
              <a:rPr lang="en-US" smtClean="0"/>
              <a:pPr/>
              <a:t>1/24/2024</a:t>
            </a:fld>
            <a:endParaRPr lang="en-US"/>
          </a:p>
        </p:txBody>
      </p:sp>
      <p:sp>
        <p:nvSpPr>
          <p:cNvPr id="5" name="Footer Placeholder 4"/>
          <p:cNvSpPr>
            <a:spLocks noGrp="1"/>
          </p:cNvSpPr>
          <p:nvPr>
            <p:ph type="ftr" sz="quarter" idx="11"/>
          </p:nvPr>
        </p:nvSpPr>
        <p:spPr/>
        <p:txBody>
          <a:bodyPr/>
          <a:lstStyle/>
          <a:p>
            <a:r>
              <a:rPr lang="en-US" smtClean="0"/>
              <a:t>Atul Pratap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C967-023C-4096-B196-AC0C82F2FDBB}" type="datetime1">
              <a:rPr lang="en-US" smtClean="0"/>
              <a:pPr/>
              <a:t>1/24/2024</a:t>
            </a:fld>
            <a:endParaRPr lang="en-US"/>
          </a:p>
        </p:txBody>
      </p:sp>
      <p:sp>
        <p:nvSpPr>
          <p:cNvPr id="5" name="Footer Placeholder 4"/>
          <p:cNvSpPr>
            <a:spLocks noGrp="1"/>
          </p:cNvSpPr>
          <p:nvPr>
            <p:ph type="ftr" sz="quarter" idx="11"/>
          </p:nvPr>
        </p:nvSpPr>
        <p:spPr/>
        <p:txBody>
          <a:bodyPr/>
          <a:lstStyle/>
          <a:p>
            <a:r>
              <a:rPr lang="en-US" smtClean="0"/>
              <a:t>Atul Pratap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AEE56B-5422-40A8-8FC8-1B21D96426A1}" type="datetime1">
              <a:rPr lang="en-US" smtClean="0"/>
              <a:pPr/>
              <a:t>1/24/2024</a:t>
            </a:fld>
            <a:endParaRPr lang="en-US"/>
          </a:p>
        </p:txBody>
      </p:sp>
      <p:sp>
        <p:nvSpPr>
          <p:cNvPr id="6" name="Footer Placeholder 5"/>
          <p:cNvSpPr>
            <a:spLocks noGrp="1"/>
          </p:cNvSpPr>
          <p:nvPr>
            <p:ph type="ftr" sz="quarter" idx="11"/>
          </p:nvPr>
        </p:nvSpPr>
        <p:spPr/>
        <p:txBody>
          <a:bodyPr/>
          <a:lstStyle/>
          <a:p>
            <a:r>
              <a:rPr lang="en-US" smtClean="0"/>
              <a:t>Atul Pratap Singh             ACSAI0622  Social Media Analytics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B136D5-44EA-434D-88C4-278691A0EB70}" type="datetime1">
              <a:rPr lang="en-US" smtClean="0"/>
              <a:pPr/>
              <a:t>1/24/2024</a:t>
            </a:fld>
            <a:endParaRPr lang="en-US"/>
          </a:p>
        </p:txBody>
      </p:sp>
      <p:sp>
        <p:nvSpPr>
          <p:cNvPr id="8" name="Footer Placeholder 7"/>
          <p:cNvSpPr>
            <a:spLocks noGrp="1"/>
          </p:cNvSpPr>
          <p:nvPr>
            <p:ph type="ftr" sz="quarter" idx="11"/>
          </p:nvPr>
        </p:nvSpPr>
        <p:spPr/>
        <p:txBody>
          <a:bodyPr/>
          <a:lstStyle/>
          <a:p>
            <a:r>
              <a:rPr lang="en-US" smtClean="0"/>
              <a:t>Atul Pratap Singh             ACSAI0622  Social Media Analytics                Unit 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2E418F-FBC1-4D18-8E68-035208E4F980}" type="datetime1">
              <a:rPr lang="en-US" smtClean="0"/>
              <a:pPr/>
              <a:t>1/24/2024</a:t>
            </a:fld>
            <a:endParaRPr lang="en-US"/>
          </a:p>
        </p:txBody>
      </p:sp>
      <p:sp>
        <p:nvSpPr>
          <p:cNvPr id="4" name="Footer Placeholder 3"/>
          <p:cNvSpPr>
            <a:spLocks noGrp="1"/>
          </p:cNvSpPr>
          <p:nvPr>
            <p:ph type="ftr" sz="quarter" idx="11"/>
          </p:nvPr>
        </p:nvSpPr>
        <p:spPr/>
        <p:txBody>
          <a:bodyPr/>
          <a:lstStyle/>
          <a:p>
            <a:r>
              <a:rPr lang="en-US" smtClean="0"/>
              <a:t>Atul Pratap Singh             ACSAI0622  Social Media Analytics                Unit 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6465F-8798-44C2-AD06-A0010A547AB5}" type="datetime1">
              <a:rPr lang="en-US" smtClean="0"/>
              <a:pPr/>
              <a:t>1/24/2024</a:t>
            </a:fld>
            <a:endParaRPr lang="en-US"/>
          </a:p>
        </p:txBody>
      </p:sp>
      <p:sp>
        <p:nvSpPr>
          <p:cNvPr id="3" name="Footer Placeholder 2"/>
          <p:cNvSpPr>
            <a:spLocks noGrp="1"/>
          </p:cNvSpPr>
          <p:nvPr>
            <p:ph type="ftr" sz="quarter" idx="11"/>
          </p:nvPr>
        </p:nvSpPr>
        <p:spPr/>
        <p:txBody>
          <a:bodyPr/>
          <a:lstStyle/>
          <a:p>
            <a:r>
              <a:rPr lang="en-US" smtClean="0"/>
              <a:t>Atul Pratap Singh             ACSAI0622  Social Media Analytics                Unit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51164-1F88-4974-88B8-85FB9562467E}" type="datetime1">
              <a:rPr lang="en-US" smtClean="0"/>
              <a:pPr/>
              <a:t>1/24/2024</a:t>
            </a:fld>
            <a:endParaRPr lang="en-US"/>
          </a:p>
        </p:txBody>
      </p:sp>
      <p:sp>
        <p:nvSpPr>
          <p:cNvPr id="6" name="Footer Placeholder 5"/>
          <p:cNvSpPr>
            <a:spLocks noGrp="1"/>
          </p:cNvSpPr>
          <p:nvPr>
            <p:ph type="ftr" sz="quarter" idx="11"/>
          </p:nvPr>
        </p:nvSpPr>
        <p:spPr/>
        <p:txBody>
          <a:bodyPr/>
          <a:lstStyle/>
          <a:p>
            <a:r>
              <a:rPr lang="en-US" smtClean="0"/>
              <a:t>Atul Pratap Singh             ACSAI0622  Social Media Analytics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B6FD6-D763-4000-B376-26F7E783378E}" type="datetime1">
              <a:rPr lang="en-US" smtClean="0"/>
              <a:pPr/>
              <a:t>1/24/2024</a:t>
            </a:fld>
            <a:endParaRPr lang="en-US"/>
          </a:p>
        </p:txBody>
      </p:sp>
      <p:sp>
        <p:nvSpPr>
          <p:cNvPr id="6" name="Footer Placeholder 5"/>
          <p:cNvSpPr>
            <a:spLocks noGrp="1"/>
          </p:cNvSpPr>
          <p:nvPr>
            <p:ph type="ftr" sz="quarter" idx="11"/>
          </p:nvPr>
        </p:nvSpPr>
        <p:spPr/>
        <p:txBody>
          <a:bodyPr/>
          <a:lstStyle/>
          <a:p>
            <a:r>
              <a:rPr lang="en-US" smtClean="0"/>
              <a:t>Atul Pratap Singh             ACSAI0622  Social Media Analytics                Unit 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CC49E-6985-41F2-ACF2-C34755B57FBA}" type="datetime1">
              <a:rPr lang="en-US" smtClean="0"/>
              <a:pPr/>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Atul Pratap Singh             ACSAI0622  Social Media Analytics                Unit 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7.xml"/><Relationship Id="rId13" Type="http://schemas.openxmlformats.org/officeDocument/2006/relationships/diagramColors" Target="../diagrams/colors8.xml"/><Relationship Id="rId18" Type="http://schemas.openxmlformats.org/officeDocument/2006/relationships/diagramData" Target="../diagrams/data10.xml"/><Relationship Id="rId26" Type="http://schemas.microsoft.com/office/2007/relationships/diagramDrawing" Target="../diagrams/drawing10.xml"/><Relationship Id="rId3" Type="http://schemas.openxmlformats.org/officeDocument/2006/relationships/diagramLayout" Target="../diagrams/layout6.xml"/><Relationship Id="rId21" Type="http://schemas.openxmlformats.org/officeDocument/2006/relationships/diagramColors" Target="../diagrams/colors10.xml"/><Relationship Id="rId7" Type="http://schemas.openxmlformats.org/officeDocument/2006/relationships/diagramLayout" Target="../diagrams/layout7.xml"/><Relationship Id="rId12" Type="http://schemas.openxmlformats.org/officeDocument/2006/relationships/diagramQuickStyle" Target="../diagrams/quickStyle8.xml"/><Relationship Id="rId17" Type="http://schemas.openxmlformats.org/officeDocument/2006/relationships/diagramColors" Target="../diagrams/colors9.xml"/><Relationship Id="rId2" Type="http://schemas.openxmlformats.org/officeDocument/2006/relationships/diagramData" Target="../diagrams/data6.xml"/><Relationship Id="rId16" Type="http://schemas.openxmlformats.org/officeDocument/2006/relationships/diagramQuickStyle" Target="../diagrams/quickStyle9.xml"/><Relationship Id="rId20" Type="http://schemas.openxmlformats.org/officeDocument/2006/relationships/diagramQuickStyle" Target="../diagrams/quickStyle10.xml"/><Relationship Id="rId29" Type="http://schemas.microsoft.com/office/2007/relationships/diagramDrawing" Target="../diagrams/drawing6.xml"/><Relationship Id="rId1" Type="http://schemas.openxmlformats.org/officeDocument/2006/relationships/slideLayout" Target="../slideLayouts/slideLayout2.xml"/><Relationship Id="rId6" Type="http://schemas.openxmlformats.org/officeDocument/2006/relationships/diagramData" Target="../diagrams/data7.xml"/><Relationship Id="rId11" Type="http://schemas.openxmlformats.org/officeDocument/2006/relationships/diagramLayout" Target="../diagrams/layout8.xml"/><Relationship Id="rId5" Type="http://schemas.openxmlformats.org/officeDocument/2006/relationships/diagramColors" Target="../diagrams/colors6.xml"/><Relationship Id="rId15" Type="http://schemas.openxmlformats.org/officeDocument/2006/relationships/diagramLayout" Target="../diagrams/layout9.xml"/><Relationship Id="rId28" Type="http://schemas.microsoft.com/office/2007/relationships/diagramDrawing" Target="../diagrams/drawing8.xml"/><Relationship Id="rId10" Type="http://schemas.openxmlformats.org/officeDocument/2006/relationships/diagramData" Target="../diagrams/data8.xml"/><Relationship Id="rId19" Type="http://schemas.openxmlformats.org/officeDocument/2006/relationships/diagramLayout" Target="../diagrams/layout10.xml"/><Relationship Id="rId4" Type="http://schemas.openxmlformats.org/officeDocument/2006/relationships/diagramQuickStyle" Target="../diagrams/quickStyle6.xml"/><Relationship Id="rId9" Type="http://schemas.openxmlformats.org/officeDocument/2006/relationships/diagramColors" Target="../diagrams/colors7.xml"/><Relationship Id="rId14" Type="http://schemas.openxmlformats.org/officeDocument/2006/relationships/diagramData" Target="../diagrams/data9.xml"/><Relationship Id="rId22" Type="http://schemas.openxmlformats.org/officeDocument/2006/relationships/image" Target="../media/image9.png"/><Relationship Id="rId27" Type="http://schemas.microsoft.com/office/2007/relationships/diagramDrawing" Target="../diagrams/drawing9.xml"/><Relationship Id="rId30" Type="http://schemas.microsoft.com/office/2007/relationships/diagramDrawing" Target="../diagrams/drawing7.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image" Target="../media/image9.png"/><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microsoft.com/office/2007/relationships/diagramDrawing" Target="../diagrams/drawing13.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microsoft.com/office/2007/relationships/diagramDrawing" Target="../diagrams/drawing16.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microsoft.com/office/2007/relationships/diagramDrawing" Target="../diagrams/drawing14.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microsoft.com/office/2007/relationships/diagramDrawing" Target="../diagrams/drawing12.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microsoft.com/office/2007/relationships/diagramDrawing" Target="../diagrams/drawing15.xml"/><Relationship Id="rId30" Type="http://schemas.microsoft.com/office/2007/relationships/diagramDrawing" Target="../diagrams/drawing11.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18.xml"/><Relationship Id="rId13" Type="http://schemas.openxmlformats.org/officeDocument/2006/relationships/diagramColors" Target="../diagrams/colors19.xml"/><Relationship Id="rId18" Type="http://schemas.openxmlformats.org/officeDocument/2006/relationships/diagramData" Target="../diagrams/data21.xml"/><Relationship Id="rId26" Type="http://schemas.openxmlformats.org/officeDocument/2006/relationships/diagramData" Target="../diagrams/data23.xml"/><Relationship Id="rId3" Type="http://schemas.openxmlformats.org/officeDocument/2006/relationships/diagramLayout" Target="../diagrams/layout17.xml"/><Relationship Id="rId21" Type="http://schemas.openxmlformats.org/officeDocument/2006/relationships/diagramColors" Target="../diagrams/colors21.xml"/><Relationship Id="rId34" Type="http://schemas.microsoft.com/office/2007/relationships/diagramDrawing" Target="../diagrams/drawing17.xml"/><Relationship Id="rId7" Type="http://schemas.openxmlformats.org/officeDocument/2006/relationships/diagramLayout" Target="../diagrams/layout18.xml"/><Relationship Id="rId12" Type="http://schemas.openxmlformats.org/officeDocument/2006/relationships/diagramQuickStyle" Target="../diagrams/quickStyle19.xml"/><Relationship Id="rId17" Type="http://schemas.openxmlformats.org/officeDocument/2006/relationships/diagramColors" Target="../diagrams/colors20.xml"/><Relationship Id="rId25" Type="http://schemas.openxmlformats.org/officeDocument/2006/relationships/diagramColors" Target="../diagrams/colors22.xml"/><Relationship Id="rId33" Type="http://schemas.microsoft.com/office/2007/relationships/diagramDrawing" Target="../diagrams/drawing19.xml"/><Relationship Id="rId2" Type="http://schemas.openxmlformats.org/officeDocument/2006/relationships/diagramData" Target="../diagrams/data17.xml"/><Relationship Id="rId16" Type="http://schemas.openxmlformats.org/officeDocument/2006/relationships/diagramQuickStyle" Target="../diagrams/quickStyle20.xml"/><Relationship Id="rId20" Type="http://schemas.openxmlformats.org/officeDocument/2006/relationships/diagramQuickStyle" Target="../diagrams/quickStyle21.xml"/><Relationship Id="rId29" Type="http://schemas.openxmlformats.org/officeDocument/2006/relationships/diagramColors" Target="../diagrams/colors23.xml"/><Relationship Id="rId1" Type="http://schemas.openxmlformats.org/officeDocument/2006/relationships/slideLayout" Target="../slideLayouts/slideLayout2.xml"/><Relationship Id="rId6" Type="http://schemas.openxmlformats.org/officeDocument/2006/relationships/diagramData" Target="../diagrams/data18.xml"/><Relationship Id="rId11" Type="http://schemas.openxmlformats.org/officeDocument/2006/relationships/diagramLayout" Target="../diagrams/layout19.xml"/><Relationship Id="rId24" Type="http://schemas.openxmlformats.org/officeDocument/2006/relationships/diagramQuickStyle" Target="../diagrams/quickStyle22.xml"/><Relationship Id="rId32" Type="http://schemas.microsoft.com/office/2007/relationships/diagramDrawing" Target="../diagrams/drawing20.xml"/><Relationship Id="rId37" Type="http://schemas.microsoft.com/office/2007/relationships/diagramDrawing" Target="../diagrams/drawing22.xml"/><Relationship Id="rId5" Type="http://schemas.openxmlformats.org/officeDocument/2006/relationships/diagramColors" Target="../diagrams/colors17.xml"/><Relationship Id="rId15" Type="http://schemas.openxmlformats.org/officeDocument/2006/relationships/diagramLayout" Target="../diagrams/layout20.xml"/><Relationship Id="rId23" Type="http://schemas.openxmlformats.org/officeDocument/2006/relationships/diagramLayout" Target="../diagrams/layout22.xml"/><Relationship Id="rId28" Type="http://schemas.openxmlformats.org/officeDocument/2006/relationships/diagramQuickStyle" Target="../diagrams/quickStyle23.xml"/><Relationship Id="rId36" Type="http://schemas.microsoft.com/office/2007/relationships/diagramDrawing" Target="../diagrams/drawing23.xml"/><Relationship Id="rId10" Type="http://schemas.openxmlformats.org/officeDocument/2006/relationships/diagramData" Target="../diagrams/data19.xml"/><Relationship Id="rId19" Type="http://schemas.openxmlformats.org/officeDocument/2006/relationships/diagramLayout" Target="../diagrams/layout21.xml"/><Relationship Id="rId31" Type="http://schemas.microsoft.com/office/2007/relationships/diagramDrawing" Target="../diagrams/drawing21.xml"/><Relationship Id="rId4" Type="http://schemas.openxmlformats.org/officeDocument/2006/relationships/diagramQuickStyle" Target="../diagrams/quickStyle17.xml"/><Relationship Id="rId9" Type="http://schemas.openxmlformats.org/officeDocument/2006/relationships/diagramColors" Target="../diagrams/colors18.xml"/><Relationship Id="rId14" Type="http://schemas.openxmlformats.org/officeDocument/2006/relationships/diagramData" Target="../diagrams/data20.xml"/><Relationship Id="rId22" Type="http://schemas.openxmlformats.org/officeDocument/2006/relationships/diagramData" Target="../diagrams/data22.xml"/><Relationship Id="rId27" Type="http://schemas.openxmlformats.org/officeDocument/2006/relationships/diagramLayout" Target="../diagrams/layout23.xml"/><Relationship Id="rId30" Type="http://schemas.openxmlformats.org/officeDocument/2006/relationships/image" Target="../media/image9.png"/><Relationship Id="rId35" Type="http://schemas.microsoft.com/office/2007/relationships/diagramDrawing" Target="../diagrams/drawing18.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25.xml"/><Relationship Id="rId13" Type="http://schemas.openxmlformats.org/officeDocument/2006/relationships/diagramColors" Target="../diagrams/colors26.xml"/><Relationship Id="rId18" Type="http://schemas.openxmlformats.org/officeDocument/2006/relationships/diagramData" Target="../diagrams/data28.xml"/><Relationship Id="rId26" Type="http://schemas.openxmlformats.org/officeDocument/2006/relationships/diagramData" Target="../diagrams/data30.xml"/><Relationship Id="rId3" Type="http://schemas.openxmlformats.org/officeDocument/2006/relationships/diagramLayout" Target="../diagrams/layout24.xml"/><Relationship Id="rId21" Type="http://schemas.openxmlformats.org/officeDocument/2006/relationships/diagramColors" Target="../diagrams/colors28.xml"/><Relationship Id="rId34" Type="http://schemas.microsoft.com/office/2007/relationships/diagramDrawing" Target="../diagrams/drawing24.xml"/><Relationship Id="rId7" Type="http://schemas.openxmlformats.org/officeDocument/2006/relationships/diagramLayout" Target="../diagrams/layout25.xml"/><Relationship Id="rId12" Type="http://schemas.openxmlformats.org/officeDocument/2006/relationships/diagramQuickStyle" Target="../diagrams/quickStyle26.xml"/><Relationship Id="rId17" Type="http://schemas.openxmlformats.org/officeDocument/2006/relationships/diagramColors" Target="../diagrams/colors27.xml"/><Relationship Id="rId25" Type="http://schemas.openxmlformats.org/officeDocument/2006/relationships/diagramColors" Target="../diagrams/colors29.xml"/><Relationship Id="rId33" Type="http://schemas.microsoft.com/office/2007/relationships/diagramDrawing" Target="../diagrams/drawing26.xml"/><Relationship Id="rId2" Type="http://schemas.openxmlformats.org/officeDocument/2006/relationships/diagramData" Target="../diagrams/data24.xml"/><Relationship Id="rId16" Type="http://schemas.openxmlformats.org/officeDocument/2006/relationships/diagramQuickStyle" Target="../diagrams/quickStyle27.xml"/><Relationship Id="rId20" Type="http://schemas.openxmlformats.org/officeDocument/2006/relationships/diagramQuickStyle" Target="../diagrams/quickStyle28.xml"/><Relationship Id="rId29" Type="http://schemas.openxmlformats.org/officeDocument/2006/relationships/diagramColors" Target="../diagrams/colors30.xml"/><Relationship Id="rId1" Type="http://schemas.openxmlformats.org/officeDocument/2006/relationships/slideLayout" Target="../slideLayouts/slideLayout2.xml"/><Relationship Id="rId6" Type="http://schemas.openxmlformats.org/officeDocument/2006/relationships/diagramData" Target="../diagrams/data25.xml"/><Relationship Id="rId11" Type="http://schemas.openxmlformats.org/officeDocument/2006/relationships/diagramLayout" Target="../diagrams/layout26.xml"/><Relationship Id="rId24" Type="http://schemas.openxmlformats.org/officeDocument/2006/relationships/diagramQuickStyle" Target="../diagrams/quickStyle29.xml"/><Relationship Id="rId32" Type="http://schemas.microsoft.com/office/2007/relationships/diagramDrawing" Target="../diagrams/drawing27.xml"/><Relationship Id="rId37" Type="http://schemas.microsoft.com/office/2007/relationships/diagramDrawing" Target="../diagrams/drawing29.xml"/><Relationship Id="rId5" Type="http://schemas.openxmlformats.org/officeDocument/2006/relationships/diagramColors" Target="../diagrams/colors24.xml"/><Relationship Id="rId15" Type="http://schemas.openxmlformats.org/officeDocument/2006/relationships/diagramLayout" Target="../diagrams/layout27.xml"/><Relationship Id="rId23" Type="http://schemas.openxmlformats.org/officeDocument/2006/relationships/diagramLayout" Target="../diagrams/layout29.xml"/><Relationship Id="rId28" Type="http://schemas.openxmlformats.org/officeDocument/2006/relationships/diagramQuickStyle" Target="../diagrams/quickStyle30.xml"/><Relationship Id="rId36" Type="http://schemas.microsoft.com/office/2007/relationships/diagramDrawing" Target="../diagrams/drawing30.xml"/><Relationship Id="rId10" Type="http://schemas.openxmlformats.org/officeDocument/2006/relationships/diagramData" Target="../diagrams/data26.xml"/><Relationship Id="rId19" Type="http://schemas.openxmlformats.org/officeDocument/2006/relationships/diagramLayout" Target="../diagrams/layout28.xml"/><Relationship Id="rId31" Type="http://schemas.microsoft.com/office/2007/relationships/diagramDrawing" Target="../diagrams/drawing28.xml"/><Relationship Id="rId4" Type="http://schemas.openxmlformats.org/officeDocument/2006/relationships/diagramQuickStyle" Target="../diagrams/quickStyle24.xml"/><Relationship Id="rId9" Type="http://schemas.openxmlformats.org/officeDocument/2006/relationships/diagramColors" Target="../diagrams/colors25.xml"/><Relationship Id="rId14" Type="http://schemas.openxmlformats.org/officeDocument/2006/relationships/diagramData" Target="../diagrams/data27.xml"/><Relationship Id="rId22" Type="http://schemas.openxmlformats.org/officeDocument/2006/relationships/diagramData" Target="../diagrams/data29.xml"/><Relationship Id="rId27" Type="http://schemas.openxmlformats.org/officeDocument/2006/relationships/diagramLayout" Target="../diagrams/layout30.xml"/><Relationship Id="rId30" Type="http://schemas.openxmlformats.org/officeDocument/2006/relationships/image" Target="../media/image9.png"/><Relationship Id="rId35" Type="http://schemas.microsoft.com/office/2007/relationships/diagramDrawing" Target="../diagrams/drawing2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Data" Target="../diagrams/data2.xml"/><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diagramData" Target="../diagrams/data4.xml"/><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diagramData" Target="../diagrams/data5.xml"/><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0547"/>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34948"/>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rPr>
              <a:t>RECENT TRENDS</a:t>
            </a:r>
            <a:br>
              <a:rPr lang="en-US" sz="2500" dirty="0">
                <a:solidFill>
                  <a:schemeClr val="tx1"/>
                </a:solidFill>
              </a:rPr>
            </a:br>
            <a:endParaRPr lang="en-US" sz="2500"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Atul</a:t>
            </a:r>
            <a:r>
              <a:rPr lang="en-US" sz="2400" dirty="0" smtClean="0">
                <a:solidFill>
                  <a:schemeClr val="tx1"/>
                </a:solidFill>
              </a:rPr>
              <a:t> </a:t>
            </a:r>
            <a:r>
              <a:rPr lang="en-US" sz="2400" dirty="0" err="1" smtClean="0">
                <a:solidFill>
                  <a:schemeClr val="tx1"/>
                </a:solidFill>
              </a:rPr>
              <a:t>Pratap</a:t>
            </a:r>
            <a:r>
              <a:rPr lang="en-US" sz="2400" dirty="0" smtClean="0">
                <a:solidFill>
                  <a:schemeClr val="tx1"/>
                </a:solidFill>
              </a:rPr>
              <a:t> Singh</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err="1" smtClean="0">
                <a:ln>
                  <a:noFill/>
                </a:ln>
                <a:solidFill>
                  <a:schemeClr val="tx1"/>
                </a:solidFill>
                <a:effectLst/>
                <a:uLnTx/>
                <a:uFillTx/>
                <a:latin typeface="+mn-lt"/>
                <a:ea typeface="+mn-ea"/>
                <a:cs typeface="+mn-cs"/>
              </a:rPr>
              <a:t>B.Tech</a:t>
            </a:r>
            <a:r>
              <a:rPr kumimoji="0" lang="en-US" sz="2400" b="0" i="0" u="none" strike="noStrike" kern="1200" cap="none" spc="0" normalizeH="0" noProof="0" dirty="0" smtClean="0">
                <a:ln>
                  <a:noFill/>
                </a:ln>
                <a:solidFill>
                  <a:schemeClr val="tx1"/>
                </a:solidFill>
                <a:effectLst/>
                <a:uLnTx/>
                <a:uFillTx/>
                <a:latin typeface="+mn-lt"/>
                <a:ea typeface="+mn-ea"/>
                <a:cs typeface="+mn-cs"/>
              </a:rPr>
              <a:t> CSE[AI]</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381000" y="6356351"/>
            <a:ext cx="2133600" cy="365124"/>
          </a:xfrm>
        </p:spPr>
        <p:txBody>
          <a:bodyPr/>
          <a:lstStyle/>
          <a:p>
            <a:fld id="{E8FBE078-B0A5-4FB7-8DC8-1C4812ACC00B}" type="datetime1">
              <a:rPr lang="en-US" smtClean="0"/>
              <a:pPr/>
              <a:t>1/24/2024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lang="en-US" sz="2500" baseline="0" dirty="0">
                <a:solidFill>
                  <a:schemeClr val="tx1"/>
                </a:solidFill>
              </a:rPr>
              <a:t> 5</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356350"/>
            <a:ext cx="5029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ACSAI0622N </a:t>
            </a:r>
            <a:r>
              <a:rPr kumimoji="0" lang="en-US" sz="2000" b="0" i="0" u="none" strike="noStrike" kern="1200" cap="none" spc="0" normalizeH="0" baseline="0" noProof="0" dirty="0">
                <a:ln>
                  <a:noFill/>
                </a:ln>
                <a:solidFill>
                  <a:schemeClr val="tx1"/>
                </a:solidFill>
                <a:effectLst/>
                <a:uLnTx/>
                <a:uFillTx/>
                <a:latin typeface="+mn-lt"/>
                <a:ea typeface="+mn-ea"/>
                <a:cs typeface="+mn-cs"/>
              </a:rPr>
              <a:t>Social Media Analytics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ACSAI0622N)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 B Tech 6</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Logo, company name&#10;&#10;Description automatically generated">
            <a:extLst>
              <a:ext uri="{FF2B5EF4-FFF2-40B4-BE49-F238E27FC236}">
                <a16:creationId xmlns="" xmlns:a16="http://schemas.microsoft.com/office/drawing/2014/main" id="{5A34C25F-87AB-4FBE-B48E-477342574A52}"/>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A519BA-BA6B-4D27-8923-4A4353005D3B}" type="datetime1">
              <a:rPr lang="en-US" smtClean="0"/>
              <a:pPr/>
              <a:t>1/24/2024</a:t>
            </a:fld>
            <a:endParaRPr lang="en-US" dirty="0"/>
          </a:p>
        </p:txBody>
      </p:sp>
      <p:sp>
        <p:nvSpPr>
          <p:cNvPr id="5" name="Footer Placeholder 4"/>
          <p:cNvSpPr>
            <a:spLocks noGrp="1"/>
          </p:cNvSpPr>
          <p:nvPr>
            <p:ph type="ftr" sz="quarter" idx="11"/>
          </p:nvPr>
        </p:nvSpPr>
        <p:spPr>
          <a:xfrm>
            <a:off x="2362200" y="6339188"/>
            <a:ext cx="4953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062404"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IN" sz="2400" b="1" dirty="0"/>
              <a:t>Branch Wise Application</a:t>
            </a:r>
            <a:endParaRPr lang="en-IN" sz="2400" dirty="0"/>
          </a:p>
        </p:txBody>
      </p:sp>
      <p:graphicFrame>
        <p:nvGraphicFramePr>
          <p:cNvPr id="9" name="Table 8"/>
          <p:cNvGraphicFramePr>
            <a:graphicFrameLocks noGrp="1"/>
          </p:cNvGraphicFramePr>
          <p:nvPr/>
        </p:nvGraphicFramePr>
        <p:xfrm>
          <a:off x="857250" y="1845468"/>
          <a:ext cx="7600950" cy="3593592"/>
        </p:xfrm>
        <a:graphic>
          <a:graphicData uri="http://schemas.openxmlformats.org/drawingml/2006/table">
            <a:tbl>
              <a:tblPr firstRow="1" bandRow="1">
                <a:tableStyleId>{5C22544A-7EE6-4342-B048-85BDC9FD1C3A}</a:tableStyleId>
              </a:tblPr>
              <a:tblGrid>
                <a:gridCol w="7600950">
                  <a:extLst>
                    <a:ext uri="{9D8B030D-6E8A-4147-A177-3AD203B41FA5}">
                      <a16:colId xmlns="" xmlns:a16="http://schemas.microsoft.com/office/drawing/2014/main" val="3381697907"/>
                    </a:ext>
                  </a:extLst>
                </a:gridCol>
              </a:tblGrid>
              <a:tr h="342900">
                <a:tc>
                  <a:txBody>
                    <a:bodyPr/>
                    <a:lstStyle/>
                    <a:p>
                      <a:r>
                        <a:rPr lang="en-US" sz="1800" b="0" dirty="0">
                          <a:solidFill>
                            <a:schemeClr val="accent4">
                              <a:lumMod val="50000"/>
                            </a:schemeClr>
                          </a:solidFill>
                        </a:rPr>
                        <a:t>1.Security</a:t>
                      </a:r>
                    </a:p>
                  </a:txBody>
                  <a:tcPr marL="68580" marR="68580" marT="34290" marB="34290">
                    <a:solidFill>
                      <a:schemeClr val="accent3"/>
                    </a:solidFill>
                  </a:tcPr>
                </a:tc>
                <a:extLst>
                  <a:ext uri="{0D108BD9-81ED-4DB2-BD59-A6C34878D82A}">
                    <a16:rowId xmlns="" xmlns:a16="http://schemas.microsoft.com/office/drawing/2014/main" val="2041522289"/>
                  </a:ext>
                </a:extLst>
              </a:tr>
              <a:tr h="375809">
                <a:tc>
                  <a:txBody>
                    <a:bodyPr/>
                    <a:lstStyle/>
                    <a:p>
                      <a:pPr marL="0" indent="0">
                        <a:lnSpc>
                          <a:spcPct val="120000"/>
                        </a:lnSpc>
                        <a:buNone/>
                      </a:pPr>
                      <a:r>
                        <a:rPr lang="en-US" sz="1800" b="0" dirty="0">
                          <a:solidFill>
                            <a:schemeClr val="accent4">
                              <a:lumMod val="50000"/>
                            </a:schemeClr>
                          </a:solidFill>
                        </a:rPr>
                        <a:t>2. Digital Advertising</a:t>
                      </a:r>
                    </a:p>
                  </a:txBody>
                  <a:tcPr marL="68580" marR="68580" marT="34290" marB="34290">
                    <a:solidFill>
                      <a:srgbClr val="00B0F0"/>
                    </a:solidFill>
                  </a:tcPr>
                </a:tc>
                <a:extLst>
                  <a:ext uri="{0D108BD9-81ED-4DB2-BD59-A6C34878D82A}">
                    <a16:rowId xmlns="" xmlns:a16="http://schemas.microsoft.com/office/drawing/2014/main" val="4237819354"/>
                  </a:ext>
                </a:extLst>
              </a:tr>
              <a:tr h="342900">
                <a:tc>
                  <a:txBody>
                    <a:bodyPr/>
                    <a:lstStyle/>
                    <a:p>
                      <a:r>
                        <a:rPr lang="en-US" sz="1800" b="0" dirty="0">
                          <a:solidFill>
                            <a:schemeClr val="accent4">
                              <a:lumMod val="50000"/>
                            </a:schemeClr>
                          </a:solidFill>
                        </a:rPr>
                        <a:t>3. E-Commerce</a:t>
                      </a:r>
                    </a:p>
                  </a:txBody>
                  <a:tcPr marL="68580" marR="68580" marT="34290" marB="34290">
                    <a:solidFill>
                      <a:schemeClr val="accent4"/>
                    </a:solidFill>
                  </a:tcPr>
                </a:tc>
                <a:extLst>
                  <a:ext uri="{0D108BD9-81ED-4DB2-BD59-A6C34878D82A}">
                    <a16:rowId xmlns="" xmlns:a16="http://schemas.microsoft.com/office/drawing/2014/main" val="3364231830"/>
                  </a:ext>
                </a:extLst>
              </a:tr>
              <a:tr h="3429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dirty="0">
                          <a:solidFill>
                            <a:schemeClr val="accent4">
                              <a:lumMod val="50000"/>
                            </a:schemeClr>
                          </a:solidFill>
                        </a:rPr>
                        <a:t>4. Publishing</a:t>
                      </a:r>
                    </a:p>
                  </a:txBody>
                  <a:tcPr marL="68580" marR="68580" marT="34290" marB="34290">
                    <a:solidFill>
                      <a:schemeClr val="accent6"/>
                    </a:solidFill>
                  </a:tcPr>
                </a:tc>
                <a:extLst>
                  <a:ext uri="{0D108BD9-81ED-4DB2-BD59-A6C34878D82A}">
                    <a16:rowId xmlns="" xmlns:a16="http://schemas.microsoft.com/office/drawing/2014/main" val="859735425"/>
                  </a:ext>
                </a:extLst>
              </a:tr>
              <a:tr h="375809">
                <a:tc>
                  <a:txBody>
                    <a:bodyPr/>
                    <a:lstStyle/>
                    <a:p>
                      <a:pPr marL="0" indent="0">
                        <a:lnSpc>
                          <a:spcPct val="120000"/>
                        </a:lnSpc>
                        <a:buNone/>
                      </a:pPr>
                      <a:r>
                        <a:rPr lang="en-US" sz="1800" b="0" dirty="0">
                          <a:solidFill>
                            <a:schemeClr val="accent4">
                              <a:lumMod val="50000"/>
                            </a:schemeClr>
                          </a:solidFill>
                        </a:rPr>
                        <a:t>5. Massively Multiplayer Online Games</a:t>
                      </a:r>
                    </a:p>
                  </a:txBody>
                  <a:tcPr marL="68580" marR="68580" marT="34290" marB="34290">
                    <a:solidFill>
                      <a:schemeClr val="tx2"/>
                    </a:solidFill>
                  </a:tcPr>
                </a:tc>
                <a:extLst>
                  <a:ext uri="{0D108BD9-81ED-4DB2-BD59-A6C34878D82A}">
                    <a16:rowId xmlns="" xmlns:a16="http://schemas.microsoft.com/office/drawing/2014/main" val="3838202114"/>
                  </a:ext>
                </a:extLst>
              </a:tr>
              <a:tr h="342900">
                <a:tc>
                  <a:txBody>
                    <a:bodyPr/>
                    <a:lstStyle/>
                    <a:p>
                      <a:r>
                        <a:rPr lang="en-US" sz="1800" b="0" dirty="0">
                          <a:solidFill>
                            <a:schemeClr val="accent4">
                              <a:lumMod val="50000"/>
                            </a:schemeClr>
                          </a:solidFill>
                        </a:rPr>
                        <a:t>6. Backend Services and Messaging</a:t>
                      </a:r>
                    </a:p>
                  </a:txBody>
                  <a:tcPr marL="68580" marR="68580" marT="34290" marB="34290">
                    <a:solidFill>
                      <a:schemeClr val="accent4"/>
                    </a:solidFill>
                  </a:tcPr>
                </a:tc>
                <a:extLst>
                  <a:ext uri="{0D108BD9-81ED-4DB2-BD59-A6C34878D82A}">
                    <a16:rowId xmlns="" xmlns:a16="http://schemas.microsoft.com/office/drawing/2014/main" val="2179510869"/>
                  </a:ext>
                </a:extLst>
              </a:tr>
              <a:tr h="342900">
                <a:tc>
                  <a:txBody>
                    <a:bodyPr/>
                    <a:lstStyle/>
                    <a:p>
                      <a:r>
                        <a:rPr lang="en-US" sz="1800" b="0" dirty="0">
                          <a:solidFill>
                            <a:schemeClr val="accent4">
                              <a:lumMod val="50000"/>
                            </a:schemeClr>
                          </a:solidFill>
                        </a:rPr>
                        <a:t>7. Project Management &amp; Collaboration</a:t>
                      </a:r>
                    </a:p>
                  </a:txBody>
                  <a:tcPr marL="68580" marR="68580" marT="34290" marB="34290">
                    <a:solidFill>
                      <a:srgbClr val="FFC000"/>
                    </a:solidFill>
                  </a:tcPr>
                </a:tc>
                <a:extLst>
                  <a:ext uri="{0D108BD9-81ED-4DB2-BD59-A6C34878D82A}">
                    <a16:rowId xmlns="" xmlns:a16="http://schemas.microsoft.com/office/drawing/2014/main" val="4231919225"/>
                  </a:ext>
                </a:extLst>
              </a:tr>
              <a:tr h="34290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800" b="0" dirty="0">
                          <a:solidFill>
                            <a:schemeClr val="accent4">
                              <a:lumMod val="50000"/>
                            </a:schemeClr>
                          </a:solidFill>
                        </a:rPr>
                        <a:t>8. Real time Monitoring Services</a:t>
                      </a:r>
                    </a:p>
                  </a:txBody>
                  <a:tcPr marL="68580" marR="68580" marT="34290" marB="34290">
                    <a:solidFill>
                      <a:schemeClr val="accent6">
                        <a:lumMod val="75000"/>
                      </a:schemeClr>
                    </a:solidFill>
                  </a:tcPr>
                </a:tc>
                <a:extLst>
                  <a:ext uri="{0D108BD9-81ED-4DB2-BD59-A6C34878D82A}">
                    <a16:rowId xmlns="" xmlns:a16="http://schemas.microsoft.com/office/drawing/2014/main" val="2668177381"/>
                  </a:ext>
                </a:extLst>
              </a:tr>
              <a:tr h="342900">
                <a:tc>
                  <a:txBody>
                    <a:bodyPr/>
                    <a:lstStyle/>
                    <a:p>
                      <a:r>
                        <a:rPr lang="en-US" sz="1800" b="0" dirty="0">
                          <a:solidFill>
                            <a:schemeClr val="accent4">
                              <a:lumMod val="50000"/>
                            </a:schemeClr>
                          </a:solidFill>
                        </a:rPr>
                        <a:t>9.Live Charting and Graphing</a:t>
                      </a:r>
                    </a:p>
                  </a:txBody>
                  <a:tcPr marL="68580" marR="68580" marT="34290" marB="34290">
                    <a:solidFill>
                      <a:srgbClr val="00B0F0"/>
                    </a:solidFill>
                  </a:tcPr>
                </a:tc>
                <a:extLst>
                  <a:ext uri="{0D108BD9-81ED-4DB2-BD59-A6C34878D82A}">
                    <a16:rowId xmlns="" xmlns:a16="http://schemas.microsoft.com/office/drawing/2014/main" val="3851611393"/>
                  </a:ext>
                </a:extLst>
              </a:tr>
              <a:tr h="375809">
                <a:tc>
                  <a:txBody>
                    <a:bodyPr/>
                    <a:lstStyle/>
                    <a:p>
                      <a:pPr marL="0" indent="0">
                        <a:lnSpc>
                          <a:spcPct val="120000"/>
                        </a:lnSpc>
                        <a:buNone/>
                      </a:pPr>
                      <a:r>
                        <a:rPr lang="en-US" sz="1800" b="0" dirty="0">
                          <a:solidFill>
                            <a:schemeClr val="accent4">
                              <a:lumMod val="50000"/>
                            </a:schemeClr>
                          </a:solidFill>
                        </a:rPr>
                        <a:t>10. Group and Private Chat</a:t>
                      </a:r>
                    </a:p>
                  </a:txBody>
                  <a:tcPr marL="68580" marR="68580" marT="34290" marB="34290">
                    <a:solidFill>
                      <a:schemeClr val="accent2"/>
                    </a:solidFill>
                  </a:tcPr>
                </a:tc>
                <a:extLst>
                  <a:ext uri="{0D108BD9-81ED-4DB2-BD59-A6C34878D82A}">
                    <a16:rowId xmlns="" xmlns:a16="http://schemas.microsoft.com/office/drawing/2014/main" val="3340821400"/>
                  </a:ext>
                </a:extLst>
              </a:tr>
            </a:tbl>
          </a:graphicData>
        </a:graphic>
      </p:graphicFrame>
      <p:pic>
        <p:nvPicPr>
          <p:cNvPr id="2" name="Picture 1">
            <a:extLst>
              <a:ext uri="{FF2B5EF4-FFF2-40B4-BE49-F238E27FC236}">
                <a16:creationId xmlns="" xmlns:a16="http://schemas.microsoft.com/office/drawing/2014/main" id="{B5E97023-C427-DA2C-430B-72B7C33D93E1}"/>
              </a:ext>
            </a:extLst>
          </p:cNvPr>
          <p:cNvPicPr>
            <a:picLocks noChangeAspect="1"/>
          </p:cNvPicPr>
          <p:nvPr/>
        </p:nvPicPr>
        <p:blipFill>
          <a:blip r:embed="rId2"/>
          <a:stretch>
            <a:fillRect/>
          </a:stretch>
        </p:blipFill>
        <p:spPr>
          <a:xfrm>
            <a:off x="-22778" y="22274"/>
            <a:ext cx="1085182" cy="634039"/>
          </a:xfrm>
          <a:prstGeom prst="rect">
            <a:avLst/>
          </a:prstGeom>
        </p:spPr>
      </p:pic>
    </p:spTree>
    <p:extLst>
      <p:ext uri="{BB962C8B-B14F-4D97-AF65-F5344CB8AC3E}">
        <p14:creationId xmlns="" xmlns:p14="http://schemas.microsoft.com/office/powerpoint/2010/main" val="2579124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8154E8-2A6E-498E-9DE4-E973D86921A4}" type="datetime1">
              <a:rPr lang="en-US" smtClean="0"/>
              <a:pPr/>
              <a:t>1/24/2024</a:t>
            </a:fld>
            <a:endParaRPr lang="en-US" dirty="0"/>
          </a:p>
        </p:txBody>
      </p:sp>
      <p:sp>
        <p:nvSpPr>
          <p:cNvPr id="5" name="Footer Placeholder 4"/>
          <p:cNvSpPr>
            <a:spLocks noGrp="1"/>
          </p:cNvSpPr>
          <p:nvPr>
            <p:ph type="ftr" sz="quarter" idx="11"/>
          </p:nvPr>
        </p:nvSpPr>
        <p:spPr>
          <a:xfrm>
            <a:off x="2209800" y="6356349"/>
            <a:ext cx="5105400" cy="365126"/>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062990" y="17585"/>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Course Objective</a:t>
            </a:r>
          </a:p>
        </p:txBody>
      </p:sp>
      <p:graphicFrame>
        <p:nvGraphicFramePr>
          <p:cNvPr id="18" name="Diagram 17">
            <a:extLst>
              <a:ext uri="{FF2B5EF4-FFF2-40B4-BE49-F238E27FC236}">
                <a16:creationId xmlns="" xmlns:a16="http://schemas.microsoft.com/office/drawing/2014/main" id="{9543BB0E-4B34-41A6-8377-ED0BEFF27559}"/>
              </a:ext>
            </a:extLst>
          </p:cNvPr>
          <p:cNvGraphicFramePr/>
          <p:nvPr/>
        </p:nvGraphicFramePr>
        <p:xfrm>
          <a:off x="1085850" y="1271812"/>
          <a:ext cx="4629150" cy="720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 xmlns:a16="http://schemas.microsoft.com/office/drawing/2014/main" id="{DE6980AE-8C03-45D0-8DE7-A5C1FF65544F}"/>
              </a:ext>
            </a:extLst>
          </p:cNvPr>
          <p:cNvGraphicFramePr/>
          <p:nvPr/>
        </p:nvGraphicFramePr>
        <p:xfrm>
          <a:off x="1089116" y="1556539"/>
          <a:ext cx="7600950" cy="11790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1" name="Diagram 20">
            <a:extLst>
              <a:ext uri="{FF2B5EF4-FFF2-40B4-BE49-F238E27FC236}">
                <a16:creationId xmlns="" xmlns:a16="http://schemas.microsoft.com/office/drawing/2014/main" id="{9B70875F-83EC-41AC-90E2-352EB6BEB0EE}"/>
              </a:ext>
            </a:extLst>
          </p:cNvPr>
          <p:cNvGraphicFramePr/>
          <p:nvPr/>
        </p:nvGraphicFramePr>
        <p:xfrm>
          <a:off x="1085850" y="2857501"/>
          <a:ext cx="7600950" cy="71558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4" name="Diagram 23">
            <a:extLst>
              <a:ext uri="{FF2B5EF4-FFF2-40B4-BE49-F238E27FC236}">
                <a16:creationId xmlns="" xmlns:a16="http://schemas.microsoft.com/office/drawing/2014/main" id="{48C4ED4A-4AA9-4E26-97D5-1E626AAFF23D}"/>
              </a:ext>
            </a:extLst>
          </p:cNvPr>
          <p:cNvGraphicFramePr/>
          <p:nvPr/>
        </p:nvGraphicFramePr>
        <p:xfrm>
          <a:off x="1062990" y="3323048"/>
          <a:ext cx="7623810" cy="114485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 xmlns:a16="http://schemas.microsoft.com/office/drawing/2014/main" id="{72B28E27-B03F-4901-8614-B7F4E6B51B27}"/>
              </a:ext>
            </a:extLst>
          </p:cNvPr>
          <p:cNvGraphicFramePr/>
          <p:nvPr/>
        </p:nvGraphicFramePr>
        <p:xfrm>
          <a:off x="1062990" y="4374849"/>
          <a:ext cx="7623810" cy="68053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 name="Picture 1">
            <a:extLst>
              <a:ext uri="{FF2B5EF4-FFF2-40B4-BE49-F238E27FC236}">
                <a16:creationId xmlns="" xmlns:a16="http://schemas.microsoft.com/office/drawing/2014/main" id="{ABF7375E-051B-C97E-199E-F66BE804E971}"/>
              </a:ext>
            </a:extLst>
          </p:cNvPr>
          <p:cNvPicPr>
            <a:picLocks noChangeAspect="1"/>
          </p:cNvPicPr>
          <p:nvPr/>
        </p:nvPicPr>
        <p:blipFill>
          <a:blip r:embed="rId22"/>
          <a:stretch>
            <a:fillRect/>
          </a:stretch>
        </p:blipFill>
        <p:spPr>
          <a:xfrm>
            <a:off x="-22192" y="17585"/>
            <a:ext cx="1085182" cy="634039"/>
          </a:xfrm>
          <a:prstGeom prst="rect">
            <a:avLst/>
          </a:prstGeom>
        </p:spPr>
      </p:pic>
    </p:spTree>
    <p:extLst>
      <p:ext uri="{BB962C8B-B14F-4D97-AF65-F5344CB8AC3E}">
        <p14:creationId xmlns="" xmlns:p14="http://schemas.microsoft.com/office/powerpoint/2010/main" val="2018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D27798-981B-4281-8B64-EB677FC316A5}" type="datetime1">
              <a:rPr lang="en-US" smtClean="0"/>
              <a:pPr/>
              <a:t>1/24/2024</a:t>
            </a:fld>
            <a:endParaRPr lang="en-US" dirty="0"/>
          </a:p>
        </p:txBody>
      </p:sp>
      <p:sp>
        <p:nvSpPr>
          <p:cNvPr id="5" name="Footer Placeholder 4"/>
          <p:cNvSpPr>
            <a:spLocks noGrp="1"/>
          </p:cNvSpPr>
          <p:nvPr>
            <p:ph type="ftr" sz="quarter" idx="11"/>
          </p:nvPr>
        </p:nvSpPr>
        <p:spPr>
          <a:xfrm>
            <a:off x="1981200" y="6172200"/>
            <a:ext cx="5334000" cy="502020"/>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038694"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Course  Outcomes (COs)</a:t>
            </a:r>
          </a:p>
        </p:txBody>
      </p:sp>
      <p:graphicFrame>
        <p:nvGraphicFramePr>
          <p:cNvPr id="3" name="Diagram 2">
            <a:extLst>
              <a:ext uri="{FF2B5EF4-FFF2-40B4-BE49-F238E27FC236}">
                <a16:creationId xmlns="" xmlns:a16="http://schemas.microsoft.com/office/drawing/2014/main" id="{9639769C-859C-4B3D-A306-7CB7BFEFB437}"/>
              </a:ext>
            </a:extLst>
          </p:cNvPr>
          <p:cNvGraphicFramePr/>
          <p:nvPr>
            <p:extLst>
              <p:ext uri="{D42A27DB-BD31-4B8C-83A1-F6EECF244321}">
                <p14:modId xmlns="" xmlns:p14="http://schemas.microsoft.com/office/powerpoint/2010/main" val="1261486492"/>
              </p:ext>
            </p:extLst>
          </p:nvPr>
        </p:nvGraphicFramePr>
        <p:xfrm>
          <a:off x="1063312" y="806702"/>
          <a:ext cx="7223438" cy="1043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 xmlns:a16="http://schemas.microsoft.com/office/drawing/2014/main" id="{82B6EEB3-4F7D-4058-90BF-7686C05591A5}"/>
              </a:ext>
            </a:extLst>
          </p:cNvPr>
          <p:cNvGraphicFramePr/>
          <p:nvPr/>
        </p:nvGraphicFramePr>
        <p:xfrm>
          <a:off x="1063312" y="2037501"/>
          <a:ext cx="7200900" cy="62153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a:extLst>
              <a:ext uri="{FF2B5EF4-FFF2-40B4-BE49-F238E27FC236}">
                <a16:creationId xmlns="" xmlns:a16="http://schemas.microsoft.com/office/drawing/2014/main" id="{7DDBDBF2-72B4-47F6-A244-B190878D7661}"/>
              </a:ext>
            </a:extLst>
          </p:cNvPr>
          <p:cNvGraphicFramePr/>
          <p:nvPr/>
        </p:nvGraphicFramePr>
        <p:xfrm>
          <a:off x="1085850" y="2721378"/>
          <a:ext cx="7200900" cy="57735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a:extLst>
              <a:ext uri="{FF2B5EF4-FFF2-40B4-BE49-F238E27FC236}">
                <a16:creationId xmlns="" xmlns:a16="http://schemas.microsoft.com/office/drawing/2014/main" id="{FF18B9EF-2226-465D-A86F-AEDC37127CE3}"/>
              </a:ext>
            </a:extLst>
          </p:cNvPr>
          <p:cNvGraphicFramePr/>
          <p:nvPr/>
        </p:nvGraphicFramePr>
        <p:xfrm>
          <a:off x="1085850" y="3298737"/>
          <a:ext cx="7200900" cy="59109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 xmlns:a16="http://schemas.microsoft.com/office/drawing/2014/main" id="{9879EC82-C476-479D-8C4F-E39117AEE719}"/>
              </a:ext>
            </a:extLst>
          </p:cNvPr>
          <p:cNvGraphicFramePr/>
          <p:nvPr>
            <p:extLst>
              <p:ext uri="{D42A27DB-BD31-4B8C-83A1-F6EECF244321}">
                <p14:modId xmlns="" xmlns:p14="http://schemas.microsoft.com/office/powerpoint/2010/main" val="313684857"/>
              </p:ext>
            </p:extLst>
          </p:nvPr>
        </p:nvGraphicFramePr>
        <p:xfrm>
          <a:off x="1085850" y="3889832"/>
          <a:ext cx="7200901" cy="50388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a:extLst>
              <a:ext uri="{FF2B5EF4-FFF2-40B4-BE49-F238E27FC236}">
                <a16:creationId xmlns="" xmlns:a16="http://schemas.microsoft.com/office/drawing/2014/main" id="{E7000E0B-B671-48F3-B4D0-69245DF1D7B7}"/>
              </a:ext>
            </a:extLst>
          </p:cNvPr>
          <p:cNvGraphicFramePr/>
          <p:nvPr/>
        </p:nvGraphicFramePr>
        <p:xfrm>
          <a:off x="1085850" y="4340799"/>
          <a:ext cx="7200900" cy="115346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2" name="Picture 1">
            <a:extLst>
              <a:ext uri="{FF2B5EF4-FFF2-40B4-BE49-F238E27FC236}">
                <a16:creationId xmlns="" xmlns:a16="http://schemas.microsoft.com/office/drawing/2014/main" id="{509BF36B-62B0-124D-A25F-60E3A541D152}"/>
              </a:ext>
            </a:extLst>
          </p:cNvPr>
          <p:cNvPicPr>
            <a:picLocks noChangeAspect="1"/>
          </p:cNvPicPr>
          <p:nvPr/>
        </p:nvPicPr>
        <p:blipFill>
          <a:blip r:embed="rId26"/>
          <a:stretch>
            <a:fillRect/>
          </a:stretch>
        </p:blipFill>
        <p:spPr>
          <a:xfrm>
            <a:off x="0" y="-13879"/>
            <a:ext cx="1085182" cy="634039"/>
          </a:xfrm>
          <a:prstGeom prst="rect">
            <a:avLst/>
          </a:prstGeom>
        </p:spPr>
      </p:pic>
    </p:spTree>
    <p:extLst>
      <p:ext uri="{BB962C8B-B14F-4D97-AF65-F5344CB8AC3E}">
        <p14:creationId xmlns="" xmlns:p14="http://schemas.microsoft.com/office/powerpoint/2010/main" val="415249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81000" y="6492875"/>
            <a:ext cx="2133600" cy="365125"/>
          </a:xfrm>
        </p:spPr>
        <p:txBody>
          <a:bodyPr/>
          <a:lstStyle/>
          <a:p>
            <a:fld id="{1A482980-8406-4334-8A21-5E4B8465B6BC}" type="datetime1">
              <a:rPr lang="en-US" smtClean="0"/>
              <a:pPr/>
              <a:t>1/24/2024</a:t>
            </a:fld>
            <a:endParaRPr lang="en-US" dirty="0"/>
          </a:p>
        </p:txBody>
      </p:sp>
      <p:sp>
        <p:nvSpPr>
          <p:cNvPr id="5" name="Footer Placeholder 4"/>
          <p:cNvSpPr>
            <a:spLocks noGrp="1"/>
          </p:cNvSpPr>
          <p:nvPr>
            <p:ph type="ftr" sz="quarter" idx="11"/>
          </p:nvPr>
        </p:nvSpPr>
        <p:spPr>
          <a:xfrm>
            <a:off x="2362200" y="6356349"/>
            <a:ext cx="50673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085850" y="1699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Program Outcomes (POs)</a:t>
            </a:r>
          </a:p>
        </p:txBody>
      </p:sp>
      <p:graphicFrame>
        <p:nvGraphicFramePr>
          <p:cNvPr id="3" name="Diagram 2">
            <a:extLst>
              <a:ext uri="{FF2B5EF4-FFF2-40B4-BE49-F238E27FC236}">
                <a16:creationId xmlns="" xmlns:a16="http://schemas.microsoft.com/office/drawing/2014/main" id="{9639769C-859C-4B3D-A306-7CB7BFEFB437}"/>
              </a:ext>
            </a:extLst>
          </p:cNvPr>
          <p:cNvGraphicFramePr/>
          <p:nvPr/>
        </p:nvGraphicFramePr>
        <p:xfrm>
          <a:off x="990600" y="1170457"/>
          <a:ext cx="5810250" cy="725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 xmlns:a16="http://schemas.microsoft.com/office/drawing/2014/main" id="{82B6EEB3-4F7D-4058-90BF-7686C05591A5}"/>
              </a:ext>
            </a:extLst>
          </p:cNvPr>
          <p:cNvGraphicFramePr/>
          <p:nvPr/>
        </p:nvGraphicFramePr>
        <p:xfrm>
          <a:off x="1085850" y="2114551"/>
          <a:ext cx="5715000" cy="5038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a:extLst>
              <a:ext uri="{FF2B5EF4-FFF2-40B4-BE49-F238E27FC236}">
                <a16:creationId xmlns="" xmlns:a16="http://schemas.microsoft.com/office/drawing/2014/main" id="{7DDBDBF2-72B4-47F6-A244-B190878D7661}"/>
              </a:ext>
            </a:extLst>
          </p:cNvPr>
          <p:cNvGraphicFramePr/>
          <p:nvPr/>
        </p:nvGraphicFramePr>
        <p:xfrm>
          <a:off x="1085850" y="2686051"/>
          <a:ext cx="5715000" cy="50388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a:extLst>
              <a:ext uri="{FF2B5EF4-FFF2-40B4-BE49-F238E27FC236}">
                <a16:creationId xmlns="" xmlns:a16="http://schemas.microsoft.com/office/drawing/2014/main" id="{FF18B9EF-2226-465D-A86F-AEDC37127CE3}"/>
              </a:ext>
            </a:extLst>
          </p:cNvPr>
          <p:cNvGraphicFramePr/>
          <p:nvPr/>
        </p:nvGraphicFramePr>
        <p:xfrm>
          <a:off x="1085850" y="3268012"/>
          <a:ext cx="5715000" cy="5038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 xmlns:a16="http://schemas.microsoft.com/office/drawing/2014/main" id="{9879EC82-C476-479D-8C4F-E39117AEE719}"/>
              </a:ext>
            </a:extLst>
          </p:cNvPr>
          <p:cNvGraphicFramePr/>
          <p:nvPr/>
        </p:nvGraphicFramePr>
        <p:xfrm>
          <a:off x="1085850" y="3839512"/>
          <a:ext cx="5714999" cy="50388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a:extLst>
              <a:ext uri="{FF2B5EF4-FFF2-40B4-BE49-F238E27FC236}">
                <a16:creationId xmlns="" xmlns:a16="http://schemas.microsoft.com/office/drawing/2014/main" id="{E7000E0B-B671-48F3-B4D0-69245DF1D7B7}"/>
              </a:ext>
            </a:extLst>
          </p:cNvPr>
          <p:cNvGraphicFramePr/>
          <p:nvPr/>
        </p:nvGraphicFramePr>
        <p:xfrm>
          <a:off x="1085850" y="4411012"/>
          <a:ext cx="5715000"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a:extLst>
              <a:ext uri="{FF2B5EF4-FFF2-40B4-BE49-F238E27FC236}">
                <a16:creationId xmlns="" xmlns:a16="http://schemas.microsoft.com/office/drawing/2014/main" id="{584BFB67-A290-4345-B380-C21BA1F5C217}"/>
              </a:ext>
            </a:extLst>
          </p:cNvPr>
          <p:cNvGraphicFramePr/>
          <p:nvPr/>
        </p:nvGraphicFramePr>
        <p:xfrm>
          <a:off x="1085850" y="4972051"/>
          <a:ext cx="5715000" cy="503888"/>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2" name="Picture 1">
            <a:extLst>
              <a:ext uri="{FF2B5EF4-FFF2-40B4-BE49-F238E27FC236}">
                <a16:creationId xmlns="" xmlns:a16="http://schemas.microsoft.com/office/drawing/2014/main" id="{DF62E3A1-A4D1-BF77-2EBE-A5DCE7C84410}"/>
              </a:ext>
            </a:extLst>
          </p:cNvPr>
          <p:cNvPicPr>
            <a:picLocks noChangeAspect="1"/>
          </p:cNvPicPr>
          <p:nvPr/>
        </p:nvPicPr>
        <p:blipFill>
          <a:blip r:embed="rId30"/>
          <a:stretch>
            <a:fillRect/>
          </a:stretch>
        </p:blipFill>
        <p:spPr>
          <a:xfrm>
            <a:off x="668" y="-26974"/>
            <a:ext cx="1085182" cy="634039"/>
          </a:xfrm>
          <a:prstGeom prst="rect">
            <a:avLst/>
          </a:prstGeom>
        </p:spPr>
      </p:pic>
    </p:spTree>
    <p:extLst>
      <p:ext uri="{BB962C8B-B14F-4D97-AF65-F5344CB8AC3E}">
        <p14:creationId xmlns="" xmlns:p14="http://schemas.microsoft.com/office/powerpoint/2010/main" val="2698759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CA2C58-1933-471B-8FE0-641086D4472E}" type="datetime1">
              <a:rPr lang="en-US" smtClean="0"/>
              <a:pPr/>
              <a:t>1/24/2024</a:t>
            </a:fld>
            <a:endParaRPr lang="en-US" dirty="0"/>
          </a:p>
        </p:txBody>
      </p:sp>
      <p:sp>
        <p:nvSpPr>
          <p:cNvPr id="5" name="Footer Placeholder 4"/>
          <p:cNvSpPr>
            <a:spLocks noGrp="1"/>
          </p:cNvSpPr>
          <p:nvPr>
            <p:ph type="ftr" sz="quarter" idx="11"/>
          </p:nvPr>
        </p:nvSpPr>
        <p:spPr>
          <a:xfrm>
            <a:off x="2133600" y="6356350"/>
            <a:ext cx="5181600" cy="501650"/>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Program Outcomes (POs)</a:t>
            </a:r>
          </a:p>
        </p:txBody>
      </p:sp>
      <p:graphicFrame>
        <p:nvGraphicFramePr>
          <p:cNvPr id="3" name="Diagram 2">
            <a:extLst>
              <a:ext uri="{FF2B5EF4-FFF2-40B4-BE49-F238E27FC236}">
                <a16:creationId xmlns="" xmlns:a16="http://schemas.microsoft.com/office/drawing/2014/main" id="{9639769C-859C-4B3D-A306-7CB7BFEFB437}"/>
              </a:ext>
            </a:extLst>
          </p:cNvPr>
          <p:cNvGraphicFramePr/>
          <p:nvPr/>
        </p:nvGraphicFramePr>
        <p:xfrm>
          <a:off x="1085850" y="972337"/>
          <a:ext cx="5715000" cy="833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 xmlns:a16="http://schemas.microsoft.com/office/drawing/2014/main" id="{82B6EEB3-4F7D-4058-90BF-7686C05591A5}"/>
              </a:ext>
            </a:extLst>
          </p:cNvPr>
          <p:cNvGraphicFramePr/>
          <p:nvPr/>
        </p:nvGraphicFramePr>
        <p:xfrm>
          <a:off x="1085850" y="2114551"/>
          <a:ext cx="5715000" cy="5038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a:extLst>
              <a:ext uri="{FF2B5EF4-FFF2-40B4-BE49-F238E27FC236}">
                <a16:creationId xmlns="" xmlns:a16="http://schemas.microsoft.com/office/drawing/2014/main" id="{7DDBDBF2-72B4-47F6-A244-B190878D7661}"/>
              </a:ext>
            </a:extLst>
          </p:cNvPr>
          <p:cNvGraphicFramePr/>
          <p:nvPr/>
        </p:nvGraphicFramePr>
        <p:xfrm>
          <a:off x="1085850" y="2686051"/>
          <a:ext cx="5715000" cy="50388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a:extLst>
              <a:ext uri="{FF2B5EF4-FFF2-40B4-BE49-F238E27FC236}">
                <a16:creationId xmlns="" xmlns:a16="http://schemas.microsoft.com/office/drawing/2014/main" id="{FF18B9EF-2226-465D-A86F-AEDC37127CE3}"/>
              </a:ext>
            </a:extLst>
          </p:cNvPr>
          <p:cNvGraphicFramePr/>
          <p:nvPr/>
        </p:nvGraphicFramePr>
        <p:xfrm>
          <a:off x="1085850" y="3268012"/>
          <a:ext cx="5715000" cy="5038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a:extLst>
              <a:ext uri="{FF2B5EF4-FFF2-40B4-BE49-F238E27FC236}">
                <a16:creationId xmlns="" xmlns:a16="http://schemas.microsoft.com/office/drawing/2014/main" id="{9879EC82-C476-479D-8C4F-E39117AEE719}"/>
              </a:ext>
            </a:extLst>
          </p:cNvPr>
          <p:cNvGraphicFramePr/>
          <p:nvPr/>
        </p:nvGraphicFramePr>
        <p:xfrm>
          <a:off x="1085850" y="3839512"/>
          <a:ext cx="5714999" cy="50388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a:extLst>
              <a:ext uri="{FF2B5EF4-FFF2-40B4-BE49-F238E27FC236}">
                <a16:creationId xmlns="" xmlns:a16="http://schemas.microsoft.com/office/drawing/2014/main" id="{E7000E0B-B671-48F3-B4D0-69245DF1D7B7}"/>
              </a:ext>
            </a:extLst>
          </p:cNvPr>
          <p:cNvGraphicFramePr/>
          <p:nvPr/>
        </p:nvGraphicFramePr>
        <p:xfrm>
          <a:off x="1085850" y="4411012"/>
          <a:ext cx="5715000"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a:extLst>
              <a:ext uri="{FF2B5EF4-FFF2-40B4-BE49-F238E27FC236}">
                <a16:creationId xmlns="" xmlns:a16="http://schemas.microsoft.com/office/drawing/2014/main" id="{584BFB67-A290-4345-B380-C21BA1F5C217}"/>
              </a:ext>
            </a:extLst>
          </p:cNvPr>
          <p:cNvGraphicFramePr/>
          <p:nvPr/>
        </p:nvGraphicFramePr>
        <p:xfrm>
          <a:off x="1085850" y="4972051"/>
          <a:ext cx="5715000" cy="503888"/>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2" name="Picture 1">
            <a:extLst>
              <a:ext uri="{FF2B5EF4-FFF2-40B4-BE49-F238E27FC236}">
                <a16:creationId xmlns="" xmlns:a16="http://schemas.microsoft.com/office/drawing/2014/main" id="{F5F42134-E718-7360-8CB1-E0DF58C976DD}"/>
              </a:ext>
            </a:extLst>
          </p:cNvPr>
          <p:cNvPicPr>
            <a:picLocks noChangeAspect="1"/>
          </p:cNvPicPr>
          <p:nvPr/>
        </p:nvPicPr>
        <p:blipFill>
          <a:blip r:embed="rId30"/>
          <a:stretch>
            <a:fillRect/>
          </a:stretch>
        </p:blipFill>
        <p:spPr>
          <a:xfrm>
            <a:off x="0" y="17321"/>
            <a:ext cx="1085182" cy="634039"/>
          </a:xfrm>
          <a:prstGeom prst="rect">
            <a:avLst/>
          </a:prstGeom>
        </p:spPr>
      </p:pic>
    </p:spTree>
    <p:extLst>
      <p:ext uri="{BB962C8B-B14F-4D97-AF65-F5344CB8AC3E}">
        <p14:creationId xmlns="" xmlns:p14="http://schemas.microsoft.com/office/powerpoint/2010/main" val="219780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33A725-D18D-4840-89E4-60845DF27DFB}" type="datetime1">
              <a:rPr lang="en-US" smtClean="0"/>
              <a:pPr/>
              <a:t>1/24/2024</a:t>
            </a:fld>
            <a:endParaRPr lang="en-US" dirty="0"/>
          </a:p>
        </p:txBody>
      </p:sp>
      <p:sp>
        <p:nvSpPr>
          <p:cNvPr id="5" name="Footer Placeholder 4"/>
          <p:cNvSpPr>
            <a:spLocks noGrp="1"/>
          </p:cNvSpPr>
          <p:nvPr>
            <p:ph type="ftr" sz="quarter" idx="11"/>
          </p:nvPr>
        </p:nvSpPr>
        <p:spPr>
          <a:xfrm>
            <a:off x="2286000" y="6324600"/>
            <a:ext cx="4800600" cy="378789"/>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085850" y="17585"/>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COs - POs  Mapping</a:t>
            </a:r>
          </a:p>
        </p:txBody>
      </p:sp>
      <p:graphicFrame>
        <p:nvGraphicFramePr>
          <p:cNvPr id="11" name="Table 10">
            <a:extLst>
              <a:ext uri="{FF2B5EF4-FFF2-40B4-BE49-F238E27FC236}">
                <a16:creationId xmlns="" xmlns:a16="http://schemas.microsoft.com/office/drawing/2014/main" id="{37BF15CC-9306-4F59-866F-B4B4CD6EC448}"/>
              </a:ext>
            </a:extLst>
          </p:cNvPr>
          <p:cNvGraphicFramePr>
            <a:graphicFrameLocks noGrp="1"/>
          </p:cNvGraphicFramePr>
          <p:nvPr/>
        </p:nvGraphicFramePr>
        <p:xfrm>
          <a:off x="571500" y="1657350"/>
          <a:ext cx="8286761" cy="3657604"/>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927041">
                  <a:extLst>
                    <a:ext uri="{9D8B030D-6E8A-4147-A177-3AD203B41FA5}">
                      <a16:colId xmlns="" xmlns:a16="http://schemas.microsoft.com/office/drawing/2014/main" val="795970929"/>
                    </a:ext>
                  </a:extLst>
                </a:gridCol>
                <a:gridCol w="613310">
                  <a:extLst>
                    <a:ext uri="{9D8B030D-6E8A-4147-A177-3AD203B41FA5}">
                      <a16:colId xmlns="" xmlns:a16="http://schemas.microsoft.com/office/drawing/2014/main" val="937651517"/>
                    </a:ext>
                  </a:extLst>
                </a:gridCol>
                <a:gridCol w="613310">
                  <a:extLst>
                    <a:ext uri="{9D8B030D-6E8A-4147-A177-3AD203B41FA5}">
                      <a16:colId xmlns="" xmlns:a16="http://schemas.microsoft.com/office/drawing/2014/main" val="2579388657"/>
                    </a:ext>
                  </a:extLst>
                </a:gridCol>
                <a:gridCol w="613310">
                  <a:extLst>
                    <a:ext uri="{9D8B030D-6E8A-4147-A177-3AD203B41FA5}">
                      <a16:colId xmlns="" xmlns:a16="http://schemas.microsoft.com/office/drawing/2014/main" val="4274486272"/>
                    </a:ext>
                  </a:extLst>
                </a:gridCol>
                <a:gridCol w="613310">
                  <a:extLst>
                    <a:ext uri="{9D8B030D-6E8A-4147-A177-3AD203B41FA5}">
                      <a16:colId xmlns="" xmlns:a16="http://schemas.microsoft.com/office/drawing/2014/main" val="117179822"/>
                    </a:ext>
                  </a:extLst>
                </a:gridCol>
                <a:gridCol w="613310">
                  <a:extLst>
                    <a:ext uri="{9D8B030D-6E8A-4147-A177-3AD203B41FA5}">
                      <a16:colId xmlns="" xmlns:a16="http://schemas.microsoft.com/office/drawing/2014/main" val="1944862725"/>
                    </a:ext>
                  </a:extLst>
                </a:gridCol>
                <a:gridCol w="613310">
                  <a:extLst>
                    <a:ext uri="{9D8B030D-6E8A-4147-A177-3AD203B41FA5}">
                      <a16:colId xmlns="" xmlns:a16="http://schemas.microsoft.com/office/drawing/2014/main" val="3301730808"/>
                    </a:ext>
                  </a:extLst>
                </a:gridCol>
                <a:gridCol w="613310">
                  <a:extLst>
                    <a:ext uri="{9D8B030D-6E8A-4147-A177-3AD203B41FA5}">
                      <a16:colId xmlns="" xmlns:a16="http://schemas.microsoft.com/office/drawing/2014/main" val="1019184723"/>
                    </a:ext>
                  </a:extLst>
                </a:gridCol>
                <a:gridCol w="613310">
                  <a:extLst>
                    <a:ext uri="{9D8B030D-6E8A-4147-A177-3AD203B41FA5}">
                      <a16:colId xmlns="" xmlns:a16="http://schemas.microsoft.com/office/drawing/2014/main" val="152610545"/>
                    </a:ext>
                  </a:extLst>
                </a:gridCol>
                <a:gridCol w="613310">
                  <a:extLst>
                    <a:ext uri="{9D8B030D-6E8A-4147-A177-3AD203B41FA5}">
                      <a16:colId xmlns="" xmlns:a16="http://schemas.microsoft.com/office/drawing/2014/main" val="906752748"/>
                    </a:ext>
                  </a:extLst>
                </a:gridCol>
                <a:gridCol w="613310">
                  <a:extLst>
                    <a:ext uri="{9D8B030D-6E8A-4147-A177-3AD203B41FA5}">
                      <a16:colId xmlns="" xmlns:a16="http://schemas.microsoft.com/office/drawing/2014/main" val="1596455435"/>
                    </a:ext>
                  </a:extLst>
                </a:gridCol>
                <a:gridCol w="613310">
                  <a:extLst>
                    <a:ext uri="{9D8B030D-6E8A-4147-A177-3AD203B41FA5}">
                      <a16:colId xmlns="" xmlns:a16="http://schemas.microsoft.com/office/drawing/2014/main" val="2096782459"/>
                    </a:ext>
                  </a:extLst>
                </a:gridCol>
                <a:gridCol w="613310">
                  <a:extLst>
                    <a:ext uri="{9D8B030D-6E8A-4147-A177-3AD203B41FA5}">
                      <a16:colId xmlns="" xmlns:a16="http://schemas.microsoft.com/office/drawing/2014/main" val="590504669"/>
                    </a:ext>
                  </a:extLst>
                </a:gridCol>
              </a:tblGrid>
              <a:tr h="561185">
                <a:tc>
                  <a:txBody>
                    <a:bodyPr/>
                    <a:lstStyle/>
                    <a:p>
                      <a:pPr algn="ctr" fontAlgn="ctr"/>
                      <a:r>
                        <a:rPr lang="en-US" sz="1600" b="1" u="none" strike="noStrike" dirty="0">
                          <a:effectLst/>
                        </a:rPr>
                        <a:t> CO.K</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PO2</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PO3</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PO4</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PO5</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PO6</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PO7</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PO8</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PO9</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PO10</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PO11</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PO12</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3199435395"/>
                  </a:ext>
                </a:extLst>
              </a:tr>
              <a:tr h="567786">
                <a:tc>
                  <a:txBody>
                    <a:bodyPr/>
                    <a:lstStyle/>
                    <a:p>
                      <a:pPr algn="ctr" rtl="0" fontAlgn="ctr"/>
                      <a:r>
                        <a:rPr lang="en-US" sz="1600" b="1" u="none" strike="noStrike" dirty="0">
                          <a:effectLst/>
                        </a:rPr>
                        <a:t>CO1</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3079903705"/>
                  </a:ext>
                </a:extLst>
              </a:tr>
              <a:tr h="561185">
                <a:tc>
                  <a:txBody>
                    <a:bodyPr/>
                    <a:lstStyle/>
                    <a:p>
                      <a:pPr algn="ctr" rtl="0" fontAlgn="ctr"/>
                      <a:r>
                        <a:rPr lang="en-US" sz="1600" b="1" u="none" strike="noStrike" dirty="0">
                          <a:effectLst/>
                        </a:rPr>
                        <a:t>CO2</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3041487185"/>
                  </a:ext>
                </a:extLst>
              </a:tr>
              <a:tr h="561185">
                <a:tc>
                  <a:txBody>
                    <a:bodyPr/>
                    <a:lstStyle/>
                    <a:p>
                      <a:pPr algn="ctr" rtl="0" fontAlgn="ctr"/>
                      <a:r>
                        <a:rPr lang="en-US" sz="1600" b="1" u="none" strike="noStrike" dirty="0">
                          <a:effectLst/>
                        </a:rPr>
                        <a:t>CO3</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 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3230989355"/>
                  </a:ext>
                </a:extLst>
              </a:tr>
              <a:tr h="561185">
                <a:tc>
                  <a:txBody>
                    <a:bodyPr/>
                    <a:lstStyle/>
                    <a:p>
                      <a:pPr algn="ctr" rtl="0" fontAlgn="ctr"/>
                      <a:r>
                        <a:rPr lang="en-US" sz="1600" b="1" u="none" strike="noStrike" dirty="0">
                          <a:effectLst/>
                        </a:rPr>
                        <a:t>CO4</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4294284923"/>
                  </a:ext>
                </a:extLst>
              </a:tr>
              <a:tr h="561185">
                <a:tc>
                  <a:txBody>
                    <a:bodyPr/>
                    <a:lstStyle/>
                    <a:p>
                      <a:pPr algn="ctr" rtl="0" fontAlgn="ctr"/>
                      <a:r>
                        <a:rPr lang="en-US" sz="1600" b="1" u="none" strike="noStrike" dirty="0">
                          <a:effectLst/>
                        </a:rPr>
                        <a:t>CO5</a:t>
                      </a:r>
                      <a:endParaRPr lang="en-US" sz="1600" b="1" i="0" u="none" strike="noStrike" dirty="0">
                        <a:solidFill>
                          <a:srgbClr val="000000"/>
                        </a:solidFill>
                        <a:effectLst/>
                        <a:latin typeface="Calibri" panose="020F050202020403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1022190676"/>
                  </a:ext>
                </a:extLst>
              </a:tr>
              <a:tr h="283893">
                <a:tc>
                  <a:txBody>
                    <a:bodyPr/>
                    <a:lstStyle/>
                    <a:p>
                      <a:pPr algn="ctr" fontAlgn="ctr"/>
                      <a:r>
                        <a:rPr lang="en-US" sz="1600" b="1" u="none" strike="noStrike" dirty="0">
                          <a:effectLst/>
                        </a:rPr>
                        <a:t>AVG </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2.0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2.4</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3.0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pitchFamily="3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 xmlns:a16="http://schemas.microsoft.com/office/drawing/2014/main" val="1419157533"/>
                  </a:ext>
                </a:extLst>
              </a:tr>
            </a:tbl>
          </a:graphicData>
        </a:graphic>
      </p:graphicFrame>
      <p:pic>
        <p:nvPicPr>
          <p:cNvPr id="2" name="Picture 1">
            <a:extLst>
              <a:ext uri="{FF2B5EF4-FFF2-40B4-BE49-F238E27FC236}">
                <a16:creationId xmlns="" xmlns:a16="http://schemas.microsoft.com/office/drawing/2014/main" id="{799C7E05-49E0-78FB-D6D1-D045BE4E91A4}"/>
              </a:ext>
            </a:extLst>
          </p:cNvPr>
          <p:cNvPicPr>
            <a:picLocks noChangeAspect="1"/>
          </p:cNvPicPr>
          <p:nvPr/>
        </p:nvPicPr>
        <p:blipFill>
          <a:blip r:embed="rId3"/>
          <a:stretch>
            <a:fillRect/>
          </a:stretch>
        </p:blipFill>
        <p:spPr>
          <a:xfrm>
            <a:off x="28909" y="0"/>
            <a:ext cx="1085182" cy="634039"/>
          </a:xfrm>
          <a:prstGeom prst="rect">
            <a:avLst/>
          </a:prstGeom>
        </p:spPr>
      </p:pic>
    </p:spTree>
    <p:extLst>
      <p:ext uri="{BB962C8B-B14F-4D97-AF65-F5344CB8AC3E}">
        <p14:creationId xmlns="" xmlns:p14="http://schemas.microsoft.com/office/powerpoint/2010/main" val="250937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1D6486-FCC4-4D29-B1BB-E4C3C9DD8816}" type="datetime1">
              <a:rPr lang="en-US" smtClean="0"/>
              <a:pPr/>
              <a:t>1/24/2024</a:t>
            </a:fld>
            <a:endParaRPr lang="en-US" dirty="0"/>
          </a:p>
        </p:txBody>
      </p:sp>
      <p:sp>
        <p:nvSpPr>
          <p:cNvPr id="5" name="Footer Placeholder 4"/>
          <p:cNvSpPr>
            <a:spLocks noGrp="1"/>
          </p:cNvSpPr>
          <p:nvPr>
            <p:ph type="ftr" sz="quarter" idx="11"/>
          </p:nvPr>
        </p:nvSpPr>
        <p:spPr>
          <a:xfrm>
            <a:off x="1828800" y="6172200"/>
            <a:ext cx="4991100" cy="457200"/>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Program Specific Outcomes(PSOs)</a:t>
            </a:r>
          </a:p>
        </p:txBody>
      </p:sp>
      <p:graphicFrame>
        <p:nvGraphicFramePr>
          <p:cNvPr id="9" name="Table 8"/>
          <p:cNvGraphicFramePr>
            <a:graphicFrameLocks noGrp="1"/>
          </p:cNvGraphicFramePr>
          <p:nvPr/>
        </p:nvGraphicFramePr>
        <p:xfrm>
          <a:off x="1143000" y="1066800"/>
          <a:ext cx="7658101" cy="4965796"/>
        </p:xfrm>
        <a:graphic>
          <a:graphicData uri="http://schemas.openxmlformats.org/drawingml/2006/table">
            <a:tbl>
              <a:tblPr firstRow="1" bandRow="1">
                <a:tableStyleId>{5C22544A-7EE6-4342-B048-85BDC9FD1C3A}</a:tableStyleId>
              </a:tblPr>
              <a:tblGrid>
                <a:gridCol w="1342217">
                  <a:extLst>
                    <a:ext uri="{9D8B030D-6E8A-4147-A177-3AD203B41FA5}">
                      <a16:colId xmlns="" xmlns:a16="http://schemas.microsoft.com/office/drawing/2014/main" val="20000"/>
                    </a:ext>
                  </a:extLst>
                </a:gridCol>
                <a:gridCol w="2136256">
                  <a:extLst>
                    <a:ext uri="{9D8B030D-6E8A-4147-A177-3AD203B41FA5}">
                      <a16:colId xmlns="" xmlns:a16="http://schemas.microsoft.com/office/drawing/2014/main" val="20001"/>
                    </a:ext>
                  </a:extLst>
                </a:gridCol>
                <a:gridCol w="4179628">
                  <a:extLst>
                    <a:ext uri="{9D8B030D-6E8A-4147-A177-3AD203B41FA5}">
                      <a16:colId xmlns="" xmlns:a16="http://schemas.microsoft.com/office/drawing/2014/main" val="20002"/>
                    </a:ext>
                  </a:extLst>
                </a:gridCol>
              </a:tblGrid>
              <a:tr h="778971">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S. No</a:t>
                      </a:r>
                      <a:r>
                        <a:rPr lang="en-IN" sz="1500" b="0" dirty="0">
                          <a:solidFill>
                            <a:schemeClr val="accent4">
                              <a:lumMod val="50000"/>
                            </a:schemeClr>
                          </a:solidFill>
                          <a:latin typeface="Times New Roman"/>
                          <a:ea typeface="Times New Roman"/>
                        </a:rPr>
                        <a:t>.</a:t>
                      </a:r>
                      <a:endParaRPr lang="en-US" sz="1500" b="0" dirty="0">
                        <a:solidFill>
                          <a:schemeClr val="accent4">
                            <a:lumMod val="50000"/>
                          </a:schemeClr>
                        </a:solidFill>
                        <a:latin typeface="Times New Roman"/>
                        <a:ea typeface="Times New Roman"/>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Outcomes (PSO)</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0"/>
                  </a:ext>
                </a:extLst>
              </a:tr>
              <a:tr h="1354545">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400" b="0" i="0" dirty="0">
                        <a:solidFill>
                          <a:schemeClr val="accent4">
                            <a:lumMod val="50000"/>
                          </a:schemeClr>
                        </a:solidFill>
                        <a:latin typeface="Times New Roman" pitchFamily="18" charset="0"/>
                        <a:ea typeface="Times New Roman"/>
                        <a:cs typeface="Times New Roman" pitchFamily="18" charset="0"/>
                      </a:endParaRPr>
                    </a:p>
                    <a:p>
                      <a:pPr marL="68580" marR="0" algn="l">
                        <a:lnSpc>
                          <a:spcPct val="100000"/>
                        </a:lnSpc>
                        <a:spcBef>
                          <a:spcPts val="0"/>
                        </a:spcBef>
                        <a:spcAft>
                          <a:spcPts val="0"/>
                        </a:spcAft>
                      </a:pPr>
                      <a:endParaRPr lang="en-US" sz="1400" b="0" i="0" dirty="0">
                        <a:solidFill>
                          <a:schemeClr val="accent4">
                            <a:lumMod val="50000"/>
                          </a:schemeClr>
                        </a:solidFill>
                        <a:latin typeface="Times New Roman" pitchFamily="18" charset="0"/>
                        <a:ea typeface="Times New Roman"/>
                        <a:cs typeface="Times New Roman" pitchFamily="18" charset="0"/>
                      </a:endParaRPr>
                    </a:p>
                    <a:p>
                      <a:pPr lvl="0" fontAlgn="base"/>
                      <a:r>
                        <a:rPr lang="en-IN" sz="1800" kern="1200" dirty="0" smtClean="0">
                          <a:solidFill>
                            <a:schemeClr val="dk1"/>
                          </a:solidFill>
                          <a:latin typeface="Times New Roman" pitchFamily="18" charset="0"/>
                          <a:ea typeface="+mn-ea"/>
                          <a:cs typeface="Times New Roman" pitchFamily="18" charset="0"/>
                        </a:rPr>
                        <a:t>Apply Artificial Intelligence and its applications to design intelligent systems for the betterment of society.</a:t>
                      </a:r>
                      <a:endParaRPr lang="en-US" sz="1800" kern="1200" dirty="0">
                        <a:solidFill>
                          <a:schemeClr val="dk1"/>
                        </a:solidFill>
                        <a:latin typeface="Times New Roman" pitchFamily="18" charset="0"/>
                        <a:ea typeface="+mn-ea"/>
                        <a:cs typeface="Times New Roman"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1"/>
                  </a:ext>
                </a:extLst>
              </a:tr>
              <a:tr h="1250349">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a:ea typeface="Times New Roman"/>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IN" sz="1800" kern="1200" dirty="0" smtClean="0">
                          <a:solidFill>
                            <a:schemeClr val="dk1"/>
                          </a:solidFill>
                          <a:latin typeface="Times New Roman" pitchFamily="18" charset="0"/>
                          <a:ea typeface="+mn-ea"/>
                          <a:cs typeface="Times New Roman" pitchFamily="18" charset="0"/>
                        </a:rPr>
                        <a:t>Develop AI-based innovative solutions demonstrating research, entrepreneurship, professional ethics, and communication skills.</a:t>
                      </a:r>
                      <a:endParaRPr lang="en-US" sz="1400" b="0" i="0" dirty="0">
                        <a:solidFill>
                          <a:schemeClr val="accent4">
                            <a:lumMod val="50000"/>
                          </a:schemeClr>
                        </a:solidFill>
                        <a:latin typeface="Times New Roman" pitchFamily="18" charset="0"/>
                        <a:ea typeface="Times New Roman"/>
                        <a:cs typeface="Times New Roman"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2"/>
                  </a:ext>
                </a:extLst>
              </a:tr>
              <a:tr h="1581931">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a:ea typeface="Times New Roman"/>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fontAlgn="base"/>
                      <a:r>
                        <a:rPr lang="en-IN" sz="1800" kern="1200" dirty="0" smtClean="0">
                          <a:solidFill>
                            <a:schemeClr val="dk1"/>
                          </a:solidFill>
                          <a:latin typeface="Times New Roman" pitchFamily="18" charset="0"/>
                          <a:ea typeface="+mn-ea"/>
                          <a:cs typeface="Times New Roman" pitchFamily="18" charset="0"/>
                        </a:rPr>
                        <a:t>Demonstrate competency in AI by working in a team and engaging in life-long learning.</a:t>
                      </a:r>
                      <a:endParaRPr lang="en-US" sz="1800" kern="1200" dirty="0">
                        <a:solidFill>
                          <a:schemeClr val="dk1"/>
                        </a:solidFill>
                        <a:latin typeface="Times New Roman" pitchFamily="18" charset="0"/>
                        <a:ea typeface="+mn-ea"/>
                        <a:cs typeface="Times New Roman"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3"/>
                  </a:ext>
                </a:extLst>
              </a:tr>
            </a:tbl>
          </a:graphicData>
        </a:graphic>
      </p:graphicFrame>
      <p:pic>
        <p:nvPicPr>
          <p:cNvPr id="2" name="Picture 1">
            <a:extLst>
              <a:ext uri="{FF2B5EF4-FFF2-40B4-BE49-F238E27FC236}">
                <a16:creationId xmlns="" xmlns:a16="http://schemas.microsoft.com/office/drawing/2014/main" id="{BDEACBA4-63E0-F9BF-2E08-75936B1A6310}"/>
              </a:ext>
            </a:extLst>
          </p:cNvPr>
          <p:cNvPicPr>
            <a:picLocks noChangeAspect="1"/>
          </p:cNvPicPr>
          <p:nvPr/>
        </p:nvPicPr>
        <p:blipFill>
          <a:blip r:embed="rId2"/>
          <a:stretch>
            <a:fillRect/>
          </a:stretch>
        </p:blipFill>
        <p:spPr>
          <a:xfrm>
            <a:off x="32320" y="29175"/>
            <a:ext cx="1085182" cy="634039"/>
          </a:xfrm>
          <a:prstGeom prst="rect">
            <a:avLst/>
          </a:prstGeom>
        </p:spPr>
      </p:pic>
    </p:spTree>
    <p:extLst>
      <p:ext uri="{BB962C8B-B14F-4D97-AF65-F5344CB8AC3E}">
        <p14:creationId xmlns=""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5BD3C8-6993-4D48-A30A-6076132288B3}" type="datetime1">
              <a:rPr lang="en-US" smtClean="0"/>
              <a:pPr/>
              <a:t>1/24/2024</a:t>
            </a:fld>
            <a:endParaRPr lang="en-US" dirty="0"/>
          </a:p>
        </p:txBody>
      </p:sp>
      <p:sp>
        <p:nvSpPr>
          <p:cNvPr id="5" name="Footer Placeholder 4"/>
          <p:cNvSpPr>
            <a:spLocks noGrp="1"/>
          </p:cNvSpPr>
          <p:nvPr>
            <p:ph type="ftr" sz="quarter" idx="11"/>
          </p:nvPr>
        </p:nvSpPr>
        <p:spPr>
          <a:xfrm>
            <a:off x="2209800" y="6387547"/>
            <a:ext cx="4953000" cy="333927"/>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061232"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COs - PSOs  Mapping</a:t>
            </a:r>
          </a:p>
        </p:txBody>
      </p:sp>
      <p:graphicFrame>
        <p:nvGraphicFramePr>
          <p:cNvPr id="9" name="Table 8"/>
          <p:cNvGraphicFramePr>
            <a:graphicFrameLocks noGrp="1"/>
          </p:cNvGraphicFramePr>
          <p:nvPr/>
        </p:nvGraphicFramePr>
        <p:xfrm>
          <a:off x="1085850" y="1771650"/>
          <a:ext cx="7200902" cy="3683523"/>
        </p:xfrm>
        <a:graphic>
          <a:graphicData uri="http://schemas.openxmlformats.org/drawingml/2006/table">
            <a:tbl>
              <a:tblPr firstRow="1" bandRow="1">
                <a:tableStyleId>{5C22544A-7EE6-4342-B048-85BDC9FD1C3A}</a:tableStyleId>
              </a:tblPr>
              <a:tblGrid>
                <a:gridCol w="1230406">
                  <a:extLst>
                    <a:ext uri="{9D8B030D-6E8A-4147-A177-3AD203B41FA5}">
                      <a16:colId xmlns="" xmlns:a16="http://schemas.microsoft.com/office/drawing/2014/main" val="20000"/>
                    </a:ext>
                  </a:extLst>
                </a:gridCol>
                <a:gridCol w="1543050">
                  <a:extLst>
                    <a:ext uri="{9D8B030D-6E8A-4147-A177-3AD203B41FA5}">
                      <a16:colId xmlns="" xmlns:a16="http://schemas.microsoft.com/office/drawing/2014/main" val="20001"/>
                    </a:ext>
                  </a:extLst>
                </a:gridCol>
                <a:gridCol w="1543050">
                  <a:extLst>
                    <a:ext uri="{9D8B030D-6E8A-4147-A177-3AD203B41FA5}">
                      <a16:colId xmlns="" xmlns:a16="http://schemas.microsoft.com/office/drawing/2014/main" val="20002"/>
                    </a:ext>
                  </a:extLst>
                </a:gridCol>
                <a:gridCol w="1485900">
                  <a:extLst>
                    <a:ext uri="{9D8B030D-6E8A-4147-A177-3AD203B41FA5}">
                      <a16:colId xmlns="" xmlns:a16="http://schemas.microsoft.com/office/drawing/2014/main" val="306484564"/>
                    </a:ext>
                  </a:extLst>
                </a:gridCol>
                <a:gridCol w="1398496">
                  <a:extLst>
                    <a:ext uri="{9D8B030D-6E8A-4147-A177-3AD203B41FA5}">
                      <a16:colId xmlns="" xmlns:a16="http://schemas.microsoft.com/office/drawing/2014/main" val="2204462268"/>
                    </a:ext>
                  </a:extLst>
                </a:gridCol>
              </a:tblGrid>
              <a:tr h="609421">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CO.K</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PSO4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0"/>
                  </a:ext>
                </a:extLst>
              </a:tr>
              <a:tr h="60716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CO1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1"/>
                  </a:ext>
                </a:extLst>
              </a:tr>
              <a:tr h="62096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CO2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2"/>
                  </a:ext>
                </a:extLst>
              </a:tr>
              <a:tr h="515794">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CO3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a:ea typeface="Times New Roman"/>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3"/>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CO4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a:ea typeface="Times New Roman"/>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4"/>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CO5</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a:ea typeface="Times New Roman"/>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a:ea typeface="Times New Roman"/>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690596025"/>
                  </a:ext>
                </a:extLst>
              </a:tr>
            </a:tbl>
          </a:graphicData>
        </a:graphic>
      </p:graphicFrame>
      <p:pic>
        <p:nvPicPr>
          <p:cNvPr id="2" name="Picture 1">
            <a:extLst>
              <a:ext uri="{FF2B5EF4-FFF2-40B4-BE49-F238E27FC236}">
                <a16:creationId xmlns="" xmlns:a16="http://schemas.microsoft.com/office/drawing/2014/main" id="{0A827C64-7395-1FC4-9251-629AFE37B1E0}"/>
              </a:ext>
            </a:extLst>
          </p:cNvPr>
          <p:cNvPicPr>
            <a:picLocks noChangeAspect="1"/>
          </p:cNvPicPr>
          <p:nvPr/>
        </p:nvPicPr>
        <p:blipFill>
          <a:blip r:embed="rId2"/>
          <a:stretch>
            <a:fillRect/>
          </a:stretch>
        </p:blipFill>
        <p:spPr>
          <a:xfrm>
            <a:off x="668" y="0"/>
            <a:ext cx="1085182" cy="634039"/>
          </a:xfrm>
          <a:prstGeom prst="rect">
            <a:avLst/>
          </a:prstGeom>
        </p:spPr>
      </p:pic>
    </p:spTree>
    <p:extLst>
      <p:ext uri="{BB962C8B-B14F-4D97-AF65-F5344CB8AC3E}">
        <p14:creationId xmlns=""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DFE222-853C-4A14-858C-ED7EAF6CB9F3}" type="datetime1">
              <a:rPr lang="en-US" smtClean="0"/>
              <a:pPr/>
              <a:t>1/24/2024</a:t>
            </a:fld>
            <a:endParaRPr lang="en-US" dirty="0"/>
          </a:p>
        </p:txBody>
      </p:sp>
      <p:sp>
        <p:nvSpPr>
          <p:cNvPr id="5" name="Footer Placeholder 4"/>
          <p:cNvSpPr>
            <a:spLocks noGrp="1"/>
          </p:cNvSpPr>
          <p:nvPr>
            <p:ph type="ftr" sz="quarter" idx="11"/>
          </p:nvPr>
        </p:nvSpPr>
        <p:spPr>
          <a:xfrm>
            <a:off x="2133600" y="6324600"/>
            <a:ext cx="5562600" cy="380999"/>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Program Educational Objectives (PEOs)</a:t>
            </a:r>
          </a:p>
        </p:txBody>
      </p:sp>
      <p:graphicFrame>
        <p:nvGraphicFramePr>
          <p:cNvPr id="9" name="Table 8"/>
          <p:cNvGraphicFramePr>
            <a:graphicFrameLocks noGrp="1"/>
          </p:cNvGraphicFramePr>
          <p:nvPr/>
        </p:nvGraphicFramePr>
        <p:xfrm>
          <a:off x="742950" y="1771651"/>
          <a:ext cx="8115300" cy="3257549"/>
        </p:xfrm>
        <a:graphic>
          <a:graphicData uri="http://schemas.openxmlformats.org/drawingml/2006/table">
            <a:tbl>
              <a:tblPr firstRow="1" bandRow="1">
                <a:tableStyleId>{5C22544A-7EE6-4342-B048-85BDC9FD1C3A}</a:tableStyleId>
              </a:tblPr>
              <a:tblGrid>
                <a:gridCol w="2090305">
                  <a:extLst>
                    <a:ext uri="{9D8B030D-6E8A-4147-A177-3AD203B41FA5}">
                      <a16:colId xmlns="" xmlns:a16="http://schemas.microsoft.com/office/drawing/2014/main" val="20001"/>
                    </a:ext>
                  </a:extLst>
                </a:gridCol>
                <a:gridCol w="6024995">
                  <a:extLst>
                    <a:ext uri="{9D8B030D-6E8A-4147-A177-3AD203B41FA5}">
                      <a16:colId xmlns="" xmlns:a16="http://schemas.microsoft.com/office/drawing/2014/main" val="20002"/>
                    </a:ext>
                  </a:extLst>
                </a:gridCol>
              </a:tblGrid>
              <a:tr h="537978">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Program Educational</a:t>
                      </a:r>
                      <a:r>
                        <a:rPr lang="en-US" sz="1500" b="0" baseline="0" dirty="0">
                          <a:solidFill>
                            <a:schemeClr val="accent4">
                              <a:lumMod val="50000"/>
                            </a:schemeClr>
                          </a:solidFill>
                          <a:latin typeface="Times New Roman"/>
                          <a:ea typeface="Times New Roman"/>
                        </a:rPr>
                        <a:t> Objectives</a:t>
                      </a:r>
                      <a:r>
                        <a:rPr lang="en-US" sz="1500" b="0" dirty="0">
                          <a:solidFill>
                            <a:schemeClr val="accent4">
                              <a:lumMod val="50000"/>
                            </a:schemeClr>
                          </a:solidFill>
                          <a:latin typeface="Times New Roman"/>
                          <a:ea typeface="Times New Roman"/>
                        </a:rPr>
                        <a:t> (PEOs)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0"/>
                  </a:ext>
                </a:extLst>
              </a:tr>
              <a:tr h="849866">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fontAlgn="base"/>
                      <a:r>
                        <a:rPr lang="en-IN" sz="1800" kern="1200" dirty="0" smtClean="0">
                          <a:solidFill>
                            <a:schemeClr val="dk1"/>
                          </a:solidFill>
                          <a:latin typeface="+mn-lt"/>
                          <a:ea typeface="+mn-ea"/>
                          <a:cs typeface="+mn-cs"/>
                        </a:rPr>
                        <a:t>Engage in successful professional practices in the area of Artificial Intelligence and pursue higher education and research.</a:t>
                      </a:r>
                      <a:endParaRPr lang="en-US" sz="1800" kern="1200" dirty="0">
                        <a:solidFill>
                          <a:schemeClr val="dk1"/>
                        </a:solidFill>
                        <a:latin typeface="+mn-lt"/>
                        <a:ea typeface="+mn-ea"/>
                        <a:cs typeface="+mn-cs"/>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1"/>
                  </a:ext>
                </a:extLst>
              </a:tr>
              <a:tr h="1019839">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457200" algn="l">
                        <a:spcAft>
                          <a:spcPts val="0"/>
                        </a:spcAft>
                      </a:pPr>
                      <a:r>
                        <a:rPr lang="en-IN" sz="1800" kern="1200" dirty="0" smtClean="0">
                          <a:solidFill>
                            <a:schemeClr val="dk1"/>
                          </a:solidFill>
                          <a:latin typeface="+mn-lt"/>
                          <a:ea typeface="+mn-ea"/>
                          <a:cs typeface="+mn-cs"/>
                        </a:rPr>
                        <a:t>Demonstrate effective leadership and communicate as an individual and as a team in the workspace and society.</a:t>
                      </a:r>
                      <a:endParaRPr lang="en-IN" sz="1400" i="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2"/>
                  </a:ext>
                </a:extLst>
              </a:tr>
              <a:tr h="849866">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fontAlgn="base"/>
                      <a:r>
                        <a:rPr lang="en-IN" sz="1800" kern="1200" dirty="0" smtClean="0">
                          <a:solidFill>
                            <a:schemeClr val="dk1"/>
                          </a:solidFill>
                          <a:latin typeface="+mn-lt"/>
                          <a:ea typeface="+mn-ea"/>
                          <a:cs typeface="+mn-cs"/>
                        </a:rPr>
                        <a:t>Pursue life-long learning in developing AI-based innovative solutions for the betterment of society.</a:t>
                      </a:r>
                      <a:endParaRPr lang="en-US" sz="1800" kern="1200" dirty="0">
                        <a:solidFill>
                          <a:schemeClr val="dk1"/>
                        </a:solidFill>
                        <a:latin typeface="+mn-lt"/>
                        <a:ea typeface="+mn-ea"/>
                        <a:cs typeface="+mn-cs"/>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03"/>
                  </a:ext>
                </a:extLst>
              </a:tr>
            </a:tbl>
          </a:graphicData>
        </a:graphic>
      </p:graphicFrame>
      <p:pic>
        <p:nvPicPr>
          <p:cNvPr id="2" name="Picture 1">
            <a:extLst>
              <a:ext uri="{FF2B5EF4-FFF2-40B4-BE49-F238E27FC236}">
                <a16:creationId xmlns="" xmlns:a16="http://schemas.microsoft.com/office/drawing/2014/main" id="{F9803065-8E00-0EED-0001-BB5AC0DF0A34}"/>
              </a:ext>
            </a:extLst>
          </p:cNvPr>
          <p:cNvPicPr>
            <a:picLocks noChangeAspect="1"/>
          </p:cNvPicPr>
          <p:nvPr/>
        </p:nvPicPr>
        <p:blipFill>
          <a:blip r:embed="rId2"/>
          <a:stretch>
            <a:fillRect/>
          </a:stretch>
        </p:blipFill>
        <p:spPr>
          <a:xfrm>
            <a:off x="668" y="33508"/>
            <a:ext cx="1085182" cy="634039"/>
          </a:xfrm>
          <a:prstGeom prst="rect">
            <a:avLst/>
          </a:prstGeom>
        </p:spPr>
      </p:pic>
      <p:sp>
        <p:nvSpPr>
          <p:cNvPr id="3" name="Footer Placeholder 4">
            <a:extLst>
              <a:ext uri="{FF2B5EF4-FFF2-40B4-BE49-F238E27FC236}">
                <a16:creationId xmlns="" xmlns:a16="http://schemas.microsoft.com/office/drawing/2014/main" id="{C97A2513-00D1-7015-CD92-82ECC747413E}"/>
              </a:ext>
            </a:extLst>
          </p:cNvPr>
          <p:cNvSpPr txBox="1">
            <a:spLocks/>
          </p:cNvSpPr>
          <p:nvPr/>
        </p:nvSpPr>
        <p:spPr>
          <a:xfrm>
            <a:off x="3181350" y="6356350"/>
            <a:ext cx="40576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9C20B6-5251-48FC-9867-391ED9ADEFAB}" type="datetime1">
              <a:rPr lang="en-US" smtClean="0"/>
              <a:pPr/>
              <a:t>1/24/2024</a:t>
            </a:fld>
            <a:endParaRPr lang="en-US" dirty="0"/>
          </a:p>
        </p:txBody>
      </p:sp>
      <p:sp>
        <p:nvSpPr>
          <p:cNvPr id="5" name="Footer Placeholder 4"/>
          <p:cNvSpPr>
            <a:spLocks noGrp="1"/>
          </p:cNvSpPr>
          <p:nvPr>
            <p:ph type="ftr" sz="quarter" idx="11"/>
          </p:nvPr>
        </p:nvSpPr>
        <p:spPr>
          <a:xfrm>
            <a:off x="2057400" y="6347447"/>
            <a:ext cx="5029200" cy="374028"/>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Pattern of  External Exam Question Paper (100 marks)</a:t>
            </a:r>
          </a:p>
        </p:txBody>
      </p:sp>
      <p:pic>
        <p:nvPicPr>
          <p:cNvPr id="8" name="Picture 7">
            <a:extLst>
              <a:ext uri="{FF2B5EF4-FFF2-40B4-BE49-F238E27FC236}">
                <a16:creationId xmlns="" xmlns:a16="http://schemas.microsoft.com/office/drawing/2014/main" id="{0B77B11B-9C15-4679-A934-EBBF86AE34F6}"/>
              </a:ext>
            </a:extLst>
          </p:cNvPr>
          <p:cNvPicPr>
            <a:picLocks noChangeAspect="1"/>
          </p:cNvPicPr>
          <p:nvPr/>
        </p:nvPicPr>
        <p:blipFill>
          <a:blip r:embed="rId2"/>
          <a:stretch>
            <a:fillRect/>
          </a:stretch>
        </p:blipFill>
        <p:spPr>
          <a:xfrm>
            <a:off x="885825" y="1423136"/>
            <a:ext cx="8058150" cy="4149850"/>
          </a:xfrm>
          <a:prstGeom prst="rect">
            <a:avLst/>
          </a:prstGeom>
        </p:spPr>
      </p:pic>
      <p:pic>
        <p:nvPicPr>
          <p:cNvPr id="2" name="Picture 1">
            <a:extLst>
              <a:ext uri="{FF2B5EF4-FFF2-40B4-BE49-F238E27FC236}">
                <a16:creationId xmlns="" xmlns:a16="http://schemas.microsoft.com/office/drawing/2014/main" id="{84DD7BDB-704B-D5B2-B3CB-9E824B43F30E}"/>
              </a:ext>
            </a:extLst>
          </p:cNvPr>
          <p:cNvPicPr>
            <a:picLocks noChangeAspect="1"/>
          </p:cNvPicPr>
          <p:nvPr/>
        </p:nvPicPr>
        <p:blipFill>
          <a:blip r:embed="rId3"/>
          <a:stretch>
            <a:fillRect/>
          </a:stretch>
        </p:blipFill>
        <p:spPr>
          <a:xfrm>
            <a:off x="668" y="8540"/>
            <a:ext cx="1085182" cy="640135"/>
          </a:xfrm>
          <a:prstGeom prst="rect">
            <a:avLst/>
          </a:prstGeom>
        </p:spPr>
      </p:pic>
    </p:spTree>
    <p:extLst>
      <p:ext uri="{BB962C8B-B14F-4D97-AF65-F5344CB8AC3E}">
        <p14:creationId xmlns=""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D987BA-D220-4B8D-9DDA-D9418E8A07F4}" type="datetime1">
              <a:rPr lang="en-US" smtClean="0"/>
              <a:pPr/>
              <a:t>1/24/2024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085850" y="2482"/>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dirty="0"/>
              <a:t>Faculty Introduction</a:t>
            </a:r>
          </a:p>
        </p:txBody>
      </p:sp>
      <p:graphicFrame>
        <p:nvGraphicFramePr>
          <p:cNvPr id="10" name="Table 10">
            <a:extLst>
              <a:ext uri="{FF2B5EF4-FFF2-40B4-BE49-F238E27FC236}">
                <a16:creationId xmlns="" xmlns:a16="http://schemas.microsoft.com/office/drawing/2014/main" id="{3A19A084-6B47-4F0B-B8EC-436AB2D3943D}"/>
              </a:ext>
            </a:extLst>
          </p:cNvPr>
          <p:cNvGraphicFramePr>
            <a:graphicFrameLocks noGrp="1"/>
          </p:cNvGraphicFramePr>
          <p:nvPr/>
        </p:nvGraphicFramePr>
        <p:xfrm>
          <a:off x="457200" y="2514599"/>
          <a:ext cx="8401050" cy="3249511"/>
        </p:xfrm>
        <a:graphic>
          <a:graphicData uri="http://schemas.openxmlformats.org/drawingml/2006/table">
            <a:tbl>
              <a:tblPr firstRow="1" bandRow="1">
                <a:tableStyleId>{E8B1032C-EA38-4F05-BA0D-38AFFFC7BED3}</a:tableStyleId>
              </a:tblPr>
              <a:tblGrid>
                <a:gridCol w="2590800">
                  <a:extLst>
                    <a:ext uri="{9D8B030D-6E8A-4147-A177-3AD203B41FA5}">
                      <a16:colId xmlns="" xmlns:a16="http://schemas.microsoft.com/office/drawing/2014/main" val="1285292769"/>
                    </a:ext>
                  </a:extLst>
                </a:gridCol>
                <a:gridCol w="5810250">
                  <a:extLst>
                    <a:ext uri="{9D8B030D-6E8A-4147-A177-3AD203B41FA5}">
                      <a16:colId xmlns="" xmlns:a16="http://schemas.microsoft.com/office/drawing/2014/main" val="3500576395"/>
                    </a:ext>
                  </a:extLst>
                </a:gridCol>
              </a:tblGrid>
              <a:tr h="400468">
                <a:tc>
                  <a:txBody>
                    <a:bodyPr/>
                    <a:lstStyle/>
                    <a:p>
                      <a:r>
                        <a:rPr lang="en-US" sz="2000" dirty="0"/>
                        <a:t>Name</a:t>
                      </a:r>
                      <a:endParaRPr lang="en-IN" sz="2000" dirty="0"/>
                    </a:p>
                  </a:txBody>
                  <a:tcPr marL="68580" marR="68580" marT="34290" marB="34290"/>
                </a:tc>
                <a:tc>
                  <a:txBody>
                    <a:bodyPr/>
                    <a:lstStyle/>
                    <a:p>
                      <a:r>
                        <a:rPr lang="en-IN" sz="2000" dirty="0" err="1" smtClean="0"/>
                        <a:t>Atul</a:t>
                      </a:r>
                      <a:r>
                        <a:rPr lang="en-IN" sz="2000" baseline="0" dirty="0" smtClean="0"/>
                        <a:t> </a:t>
                      </a:r>
                      <a:r>
                        <a:rPr lang="en-IN" sz="2000" baseline="0" dirty="0" err="1" smtClean="0"/>
                        <a:t>Pratap</a:t>
                      </a:r>
                      <a:r>
                        <a:rPr lang="en-IN" sz="2000" baseline="0" dirty="0" smtClean="0"/>
                        <a:t> Singh</a:t>
                      </a:r>
                      <a:endParaRPr lang="en-IN" sz="2000" dirty="0"/>
                    </a:p>
                  </a:txBody>
                  <a:tcPr marL="68580" marR="68580" marT="34290" marB="34290"/>
                </a:tc>
                <a:extLst>
                  <a:ext uri="{0D108BD9-81ED-4DB2-BD59-A6C34878D82A}">
                    <a16:rowId xmlns="" xmlns:a16="http://schemas.microsoft.com/office/drawing/2014/main" val="3537992421"/>
                  </a:ext>
                </a:extLst>
              </a:tr>
              <a:tr h="400468">
                <a:tc>
                  <a:txBody>
                    <a:bodyPr/>
                    <a:lstStyle/>
                    <a:p>
                      <a:r>
                        <a:rPr lang="en-US" sz="2000" dirty="0"/>
                        <a:t>Qualification</a:t>
                      </a:r>
                      <a:endParaRPr lang="en-IN" sz="2000" dirty="0"/>
                    </a:p>
                  </a:txBody>
                  <a:tcPr marL="68580" marR="68580" marT="34290" marB="34290"/>
                </a:tc>
                <a:tc>
                  <a:txBody>
                    <a:bodyPr/>
                    <a:lstStyle/>
                    <a:p>
                      <a:r>
                        <a:rPr lang="en-US" sz="2000" dirty="0" err="1" smtClean="0"/>
                        <a:t>B.Tech</a:t>
                      </a:r>
                      <a:r>
                        <a:rPr lang="en-US" sz="2000" dirty="0" smtClean="0"/>
                        <a:t>, </a:t>
                      </a:r>
                      <a:r>
                        <a:rPr lang="en-US" sz="2000" dirty="0" err="1" smtClean="0"/>
                        <a:t>M.Tech</a:t>
                      </a:r>
                      <a:r>
                        <a:rPr lang="en-US" sz="2000" baseline="0" dirty="0" smtClean="0"/>
                        <a:t>, </a:t>
                      </a:r>
                      <a:r>
                        <a:rPr lang="en-US" sz="2000" baseline="0" dirty="0" err="1" smtClean="0"/>
                        <a:t>Ph.D</a:t>
                      </a:r>
                      <a:r>
                        <a:rPr lang="en-US" sz="2000" baseline="0" dirty="0" smtClean="0"/>
                        <a:t> (P)</a:t>
                      </a:r>
                      <a:endParaRPr lang="en-IN" sz="2000" dirty="0"/>
                    </a:p>
                  </a:txBody>
                  <a:tcPr marL="68580" marR="68580" marT="34290" marB="34290">
                    <a:solidFill>
                      <a:srgbClr val="FF0000">
                        <a:alpha val="20000"/>
                      </a:srgbClr>
                    </a:solidFill>
                  </a:tcPr>
                </a:tc>
                <a:extLst>
                  <a:ext uri="{0D108BD9-81ED-4DB2-BD59-A6C34878D82A}">
                    <a16:rowId xmlns="" xmlns:a16="http://schemas.microsoft.com/office/drawing/2014/main" val="941352289"/>
                  </a:ext>
                </a:extLst>
              </a:tr>
              <a:tr h="400468">
                <a:tc>
                  <a:txBody>
                    <a:bodyPr/>
                    <a:lstStyle/>
                    <a:p>
                      <a:r>
                        <a:rPr lang="en-US" sz="2000" dirty="0"/>
                        <a:t>Designation</a:t>
                      </a:r>
                      <a:endParaRPr lang="en-IN" sz="2000" dirty="0"/>
                    </a:p>
                  </a:txBody>
                  <a:tcPr marL="68580" marR="68580" marT="34290" marB="34290"/>
                </a:tc>
                <a:tc>
                  <a:txBody>
                    <a:bodyPr/>
                    <a:lstStyle/>
                    <a:p>
                      <a:r>
                        <a:rPr lang="en-US" sz="2000" dirty="0"/>
                        <a:t>Assistant Professor</a:t>
                      </a:r>
                      <a:endParaRPr lang="en-IN" sz="2000" dirty="0"/>
                    </a:p>
                  </a:txBody>
                  <a:tcPr marL="68580" marR="68580" marT="34290" marB="34290"/>
                </a:tc>
                <a:extLst>
                  <a:ext uri="{0D108BD9-81ED-4DB2-BD59-A6C34878D82A}">
                    <a16:rowId xmlns="" xmlns:a16="http://schemas.microsoft.com/office/drawing/2014/main" val="1234951365"/>
                  </a:ext>
                </a:extLst>
              </a:tr>
              <a:tr h="400468">
                <a:tc>
                  <a:txBody>
                    <a:bodyPr/>
                    <a:lstStyle/>
                    <a:p>
                      <a:r>
                        <a:rPr lang="en-US" sz="2000" dirty="0"/>
                        <a:t>Department</a:t>
                      </a:r>
                      <a:endParaRPr lang="en-IN" sz="2000" dirty="0"/>
                    </a:p>
                  </a:txBody>
                  <a:tcPr marL="68580" marR="68580" marT="34290" marB="34290"/>
                </a:tc>
                <a:tc>
                  <a:txBody>
                    <a:bodyPr/>
                    <a:lstStyle/>
                    <a:p>
                      <a:r>
                        <a:rPr lang="en-IN" sz="2000" dirty="0" err="1" smtClean="0"/>
                        <a:t>B.Tech</a:t>
                      </a:r>
                      <a:r>
                        <a:rPr lang="en-IN" sz="2000" baseline="0" dirty="0" smtClean="0"/>
                        <a:t> CSE[AI]</a:t>
                      </a:r>
                      <a:endParaRPr lang="en-IN" sz="2000" dirty="0"/>
                    </a:p>
                  </a:txBody>
                  <a:tcPr marL="68580" marR="68580" marT="34290" marB="34290">
                    <a:solidFill>
                      <a:srgbClr val="C00000">
                        <a:alpha val="20000"/>
                      </a:srgbClr>
                    </a:solidFill>
                  </a:tcPr>
                </a:tc>
                <a:extLst>
                  <a:ext uri="{0D108BD9-81ED-4DB2-BD59-A6C34878D82A}">
                    <a16:rowId xmlns="" xmlns:a16="http://schemas.microsoft.com/office/drawing/2014/main" val="532301991"/>
                  </a:ext>
                </a:extLst>
              </a:tr>
              <a:tr h="400468">
                <a:tc>
                  <a:txBody>
                    <a:bodyPr/>
                    <a:lstStyle/>
                    <a:p>
                      <a:r>
                        <a:rPr lang="en-US" sz="2000" dirty="0" smtClean="0"/>
                        <a:t>Total Experience </a:t>
                      </a:r>
                    </a:p>
                    <a:p>
                      <a:r>
                        <a:rPr lang="en-US" sz="2000" dirty="0" smtClean="0"/>
                        <a:t>(NIET Experience)</a:t>
                      </a:r>
                      <a:endParaRPr lang="en-IN" sz="2000" dirty="0"/>
                    </a:p>
                  </a:txBody>
                  <a:tcPr marL="68580" marR="68580" marT="34290" marB="34290"/>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000" dirty="0" smtClean="0"/>
                        <a:t>15.5 Years (4 Months in NIET)</a:t>
                      </a:r>
                      <a:endParaRPr lang="en-US" sz="2000" dirty="0"/>
                    </a:p>
                  </a:txBody>
                  <a:tcPr marL="68580" marR="68580" marT="34290" marB="34290">
                    <a:solidFill>
                      <a:srgbClr val="FF0000">
                        <a:alpha val="20000"/>
                      </a:srgbClr>
                    </a:solidFill>
                  </a:tcPr>
                </a:tc>
                <a:extLst>
                  <a:ext uri="{0D108BD9-81ED-4DB2-BD59-A6C34878D82A}">
                    <a16:rowId xmlns="" xmlns:a16="http://schemas.microsoft.com/office/drawing/2014/main" val="1848610466"/>
                  </a:ext>
                </a:extLst>
              </a:tr>
              <a:tr h="969459">
                <a:tc>
                  <a:txBody>
                    <a:bodyPr/>
                    <a:lstStyle/>
                    <a:p>
                      <a:r>
                        <a:rPr lang="en-US" sz="2000" dirty="0"/>
                        <a:t>Subject Taught</a:t>
                      </a:r>
                      <a:endParaRPr lang="en-IN" sz="2000" dirty="0"/>
                    </a:p>
                  </a:txBody>
                  <a:tcPr marL="68580" marR="68580" marT="34290" marB="34290"/>
                </a:tc>
                <a:tc>
                  <a:txBody>
                    <a:bodyPr/>
                    <a:lstStyle/>
                    <a:p>
                      <a:pPr algn="just"/>
                      <a:r>
                        <a:rPr lang="en-US" sz="2000" b="0" dirty="0" smtClean="0"/>
                        <a:t>Introduction </a:t>
                      </a:r>
                      <a:r>
                        <a:rPr lang="en-US" sz="2000" b="0" dirty="0"/>
                        <a:t>to Artificial </a:t>
                      </a:r>
                      <a:r>
                        <a:rPr lang="en-US" sz="2000" b="0" dirty="0" smtClean="0"/>
                        <a:t>Intelligence, Web Technology, Parallel Algorithms, Data Structures…</a:t>
                      </a:r>
                      <a:endParaRPr lang="en-IN" sz="2000" b="0" dirty="0"/>
                    </a:p>
                  </a:txBody>
                  <a:tcPr marL="68580" marR="68580" marT="34290" marB="34290"/>
                </a:tc>
                <a:extLst>
                  <a:ext uri="{0D108BD9-81ED-4DB2-BD59-A6C34878D82A}">
                    <a16:rowId xmlns="" xmlns:a16="http://schemas.microsoft.com/office/drawing/2014/main" val="3013650449"/>
                  </a:ext>
                </a:extLst>
              </a:tr>
            </a:tbl>
          </a:graphicData>
        </a:graphic>
      </p:graphicFrame>
      <p:sp>
        <p:nvSpPr>
          <p:cNvPr id="9" name="Footer Placeholder 12"/>
          <p:cNvSpPr>
            <a:spLocks noGrp="1"/>
          </p:cNvSpPr>
          <p:nvPr>
            <p:ph type="ftr" sz="quarter" idx="11"/>
          </p:nvPr>
        </p:nvSpPr>
        <p:spPr>
          <a:xfrm>
            <a:off x="2362200" y="6172200"/>
            <a:ext cx="5440136" cy="549274"/>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pic>
        <p:nvPicPr>
          <p:cNvPr id="2" name="Picture 1">
            <a:extLst>
              <a:ext uri="{FF2B5EF4-FFF2-40B4-BE49-F238E27FC236}">
                <a16:creationId xmlns="" xmlns:a16="http://schemas.microsoft.com/office/drawing/2014/main" id="{D35F5809-0203-057E-C19D-D60FACC3F20E}"/>
              </a:ext>
            </a:extLst>
          </p:cNvPr>
          <p:cNvPicPr>
            <a:picLocks noChangeAspect="1"/>
          </p:cNvPicPr>
          <p:nvPr/>
        </p:nvPicPr>
        <p:blipFill>
          <a:blip r:embed="rId2"/>
          <a:stretch>
            <a:fillRect/>
          </a:stretch>
        </p:blipFill>
        <p:spPr>
          <a:xfrm>
            <a:off x="0" y="-6603"/>
            <a:ext cx="1122192" cy="780356"/>
          </a:xfrm>
          <a:prstGeom prst="rect">
            <a:avLst/>
          </a:prstGeom>
        </p:spPr>
      </p:pic>
      <p:pic>
        <p:nvPicPr>
          <p:cNvPr id="1026" name="Picture 2" descr="C:\Users\HIMANSHU\Desktop\MY PHOTO.jpg"/>
          <p:cNvPicPr>
            <a:picLocks noChangeAspect="1" noChangeArrowheads="1"/>
          </p:cNvPicPr>
          <p:nvPr/>
        </p:nvPicPr>
        <p:blipFill>
          <a:blip r:embed="rId3" cstate="print"/>
          <a:srcRect/>
          <a:stretch>
            <a:fillRect/>
          </a:stretch>
        </p:blipFill>
        <p:spPr bwMode="auto">
          <a:xfrm>
            <a:off x="6858000" y="762000"/>
            <a:ext cx="1752600" cy="1676400"/>
          </a:xfrm>
          <a:prstGeom prst="rect">
            <a:avLst/>
          </a:prstGeom>
          <a:noFill/>
        </p:spPr>
      </p:pic>
    </p:spTree>
    <p:extLst>
      <p:ext uri="{BB962C8B-B14F-4D97-AF65-F5344CB8AC3E}">
        <p14:creationId xmlns=""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B1808B-F28C-45BE-85AB-33C1C8556B3B}" type="datetime1">
              <a:rPr lang="en-US" smtClean="0"/>
              <a:pPr/>
              <a:t>1/24/2024</a:t>
            </a:fld>
            <a:endParaRPr lang="en-US" dirty="0"/>
          </a:p>
        </p:txBody>
      </p:sp>
      <p:sp>
        <p:nvSpPr>
          <p:cNvPr id="5" name="Footer Placeholder 4"/>
          <p:cNvSpPr>
            <a:spLocks noGrp="1"/>
          </p:cNvSpPr>
          <p:nvPr>
            <p:ph type="ftr" sz="quarter" idx="11"/>
          </p:nvPr>
        </p:nvSpPr>
        <p:spPr>
          <a:xfrm>
            <a:off x="1905000" y="6303596"/>
            <a:ext cx="5181600" cy="325803"/>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Pattern of  External Exam Question Paper (100 marks)</a:t>
            </a:r>
          </a:p>
        </p:txBody>
      </p:sp>
      <p:pic>
        <p:nvPicPr>
          <p:cNvPr id="9" name="Picture 8">
            <a:extLst>
              <a:ext uri="{FF2B5EF4-FFF2-40B4-BE49-F238E27FC236}">
                <a16:creationId xmlns="" xmlns:a16="http://schemas.microsoft.com/office/drawing/2014/main" id="{F82AF081-83E9-40E3-85C9-062E3E753D2B}"/>
              </a:ext>
            </a:extLst>
          </p:cNvPr>
          <p:cNvPicPr>
            <a:picLocks noChangeAspect="1"/>
          </p:cNvPicPr>
          <p:nvPr/>
        </p:nvPicPr>
        <p:blipFill>
          <a:blip r:embed="rId2"/>
          <a:stretch>
            <a:fillRect/>
          </a:stretch>
        </p:blipFill>
        <p:spPr>
          <a:xfrm>
            <a:off x="771525" y="1452567"/>
            <a:ext cx="8286750" cy="4090987"/>
          </a:xfrm>
          <a:prstGeom prst="rect">
            <a:avLst/>
          </a:prstGeom>
        </p:spPr>
      </p:pic>
      <p:pic>
        <p:nvPicPr>
          <p:cNvPr id="2" name="Picture 1">
            <a:extLst>
              <a:ext uri="{FF2B5EF4-FFF2-40B4-BE49-F238E27FC236}">
                <a16:creationId xmlns="" xmlns:a16="http://schemas.microsoft.com/office/drawing/2014/main" id="{A3215DC0-3190-11E0-35EC-50964A930E4D}"/>
              </a:ext>
            </a:extLst>
          </p:cNvPr>
          <p:cNvPicPr>
            <a:picLocks noChangeAspect="1"/>
          </p:cNvPicPr>
          <p:nvPr/>
        </p:nvPicPr>
        <p:blipFill>
          <a:blip r:embed="rId3"/>
          <a:stretch>
            <a:fillRect/>
          </a:stretch>
        </p:blipFill>
        <p:spPr>
          <a:xfrm>
            <a:off x="668" y="52390"/>
            <a:ext cx="1085182" cy="640135"/>
          </a:xfrm>
          <a:prstGeom prst="rect">
            <a:avLst/>
          </a:prstGeom>
        </p:spPr>
      </p:pic>
    </p:spTree>
    <p:extLst>
      <p:ext uri="{BB962C8B-B14F-4D97-AF65-F5344CB8AC3E}">
        <p14:creationId xmlns=""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80412E-0638-409B-AFBD-A8B5EFABE435}" type="datetime1">
              <a:rPr lang="en-US" smtClean="0"/>
              <a:pPr/>
              <a:t>1/24/2024</a:t>
            </a:fld>
            <a:endParaRPr lang="en-US" dirty="0"/>
          </a:p>
        </p:txBody>
      </p:sp>
      <p:sp>
        <p:nvSpPr>
          <p:cNvPr id="5" name="Footer Placeholder 4"/>
          <p:cNvSpPr>
            <a:spLocks noGrp="1"/>
          </p:cNvSpPr>
          <p:nvPr>
            <p:ph type="ftr" sz="quarter" idx="11"/>
          </p:nvPr>
        </p:nvSpPr>
        <p:spPr>
          <a:xfrm>
            <a:off x="1447800" y="6324600"/>
            <a:ext cx="6172200" cy="349613"/>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Pattern of External Exam Question Paper (100 marks)</a:t>
            </a:r>
          </a:p>
        </p:txBody>
      </p:sp>
      <p:pic>
        <p:nvPicPr>
          <p:cNvPr id="9" name="Picture 8">
            <a:extLst>
              <a:ext uri="{FF2B5EF4-FFF2-40B4-BE49-F238E27FC236}">
                <a16:creationId xmlns="" xmlns:a16="http://schemas.microsoft.com/office/drawing/2014/main" id="{F82AF081-83E9-40E3-85C9-062E3E753D2B}"/>
              </a:ext>
            </a:extLst>
          </p:cNvPr>
          <p:cNvPicPr>
            <a:picLocks noChangeAspect="1"/>
          </p:cNvPicPr>
          <p:nvPr/>
        </p:nvPicPr>
        <p:blipFill>
          <a:blip r:embed="rId2"/>
          <a:stretch>
            <a:fillRect/>
          </a:stretch>
        </p:blipFill>
        <p:spPr>
          <a:xfrm>
            <a:off x="771525" y="1452567"/>
            <a:ext cx="8286750" cy="4090987"/>
          </a:xfrm>
          <a:prstGeom prst="rect">
            <a:avLst/>
          </a:prstGeom>
        </p:spPr>
      </p:pic>
      <p:pic>
        <p:nvPicPr>
          <p:cNvPr id="2" name="Picture 1">
            <a:extLst>
              <a:ext uri="{FF2B5EF4-FFF2-40B4-BE49-F238E27FC236}">
                <a16:creationId xmlns="" xmlns:a16="http://schemas.microsoft.com/office/drawing/2014/main" id="{BCDDEFCB-02E4-926A-C830-7374FC6CB89E}"/>
              </a:ext>
            </a:extLst>
          </p:cNvPr>
          <p:cNvPicPr>
            <a:picLocks noChangeAspect="1"/>
          </p:cNvPicPr>
          <p:nvPr/>
        </p:nvPicPr>
        <p:blipFill>
          <a:blip r:embed="rId3"/>
          <a:stretch>
            <a:fillRect/>
          </a:stretch>
        </p:blipFill>
        <p:spPr>
          <a:xfrm>
            <a:off x="668" y="0"/>
            <a:ext cx="1085182" cy="640135"/>
          </a:xfrm>
          <a:prstGeom prst="rect">
            <a:avLst/>
          </a:prstGeom>
        </p:spPr>
      </p:pic>
    </p:spTree>
    <p:extLst>
      <p:ext uri="{BB962C8B-B14F-4D97-AF65-F5344CB8AC3E}">
        <p14:creationId xmlns="" xmlns:p14="http://schemas.microsoft.com/office/powerpoint/2010/main" val="1792368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737B7E-B0D8-4EE2-B5CA-8EF6D1608313}" type="datetime1">
              <a:rPr lang="en-US" smtClean="0"/>
              <a:pPr/>
              <a:t>1/24/2024</a:t>
            </a:fld>
            <a:endParaRPr lang="en-US" dirty="0"/>
          </a:p>
        </p:txBody>
      </p:sp>
      <p:sp>
        <p:nvSpPr>
          <p:cNvPr id="5" name="Footer Placeholder 4"/>
          <p:cNvSpPr>
            <a:spLocks noGrp="1"/>
          </p:cNvSpPr>
          <p:nvPr>
            <p:ph type="ftr" sz="quarter" idx="11"/>
          </p:nvPr>
        </p:nvSpPr>
        <p:spPr>
          <a:xfrm>
            <a:off x="1905000" y="6400800"/>
            <a:ext cx="5181600" cy="320674"/>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085850" y="25791"/>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Pattern of External Exam Question Paper (100 marks)</a:t>
            </a:r>
          </a:p>
        </p:txBody>
      </p:sp>
      <p:pic>
        <p:nvPicPr>
          <p:cNvPr id="9" name="Picture 8">
            <a:extLst>
              <a:ext uri="{FF2B5EF4-FFF2-40B4-BE49-F238E27FC236}">
                <a16:creationId xmlns="" xmlns:a16="http://schemas.microsoft.com/office/drawing/2014/main" id="{8C7C6038-4342-4904-B836-C5BF3F62F169}"/>
              </a:ext>
            </a:extLst>
          </p:cNvPr>
          <p:cNvPicPr>
            <a:picLocks noChangeAspect="1"/>
          </p:cNvPicPr>
          <p:nvPr/>
        </p:nvPicPr>
        <p:blipFill>
          <a:blip r:embed="rId2"/>
          <a:stretch>
            <a:fillRect/>
          </a:stretch>
        </p:blipFill>
        <p:spPr>
          <a:xfrm>
            <a:off x="628650" y="1494237"/>
            <a:ext cx="8515350" cy="4007648"/>
          </a:xfrm>
          <a:prstGeom prst="rect">
            <a:avLst/>
          </a:prstGeom>
        </p:spPr>
      </p:pic>
      <p:pic>
        <p:nvPicPr>
          <p:cNvPr id="2" name="Picture 1">
            <a:extLst>
              <a:ext uri="{FF2B5EF4-FFF2-40B4-BE49-F238E27FC236}">
                <a16:creationId xmlns="" xmlns:a16="http://schemas.microsoft.com/office/drawing/2014/main" id="{8F20AD1F-B1BF-3144-950B-E3162A106F3F}"/>
              </a:ext>
            </a:extLst>
          </p:cNvPr>
          <p:cNvPicPr>
            <a:picLocks noChangeAspect="1"/>
          </p:cNvPicPr>
          <p:nvPr/>
        </p:nvPicPr>
        <p:blipFill>
          <a:blip r:embed="rId3"/>
          <a:stretch>
            <a:fillRect/>
          </a:stretch>
        </p:blipFill>
        <p:spPr>
          <a:xfrm>
            <a:off x="0" y="25791"/>
            <a:ext cx="1085182" cy="640135"/>
          </a:xfrm>
          <a:prstGeom prst="rect">
            <a:avLst/>
          </a:prstGeom>
        </p:spPr>
      </p:pic>
    </p:spTree>
    <p:extLst>
      <p:ext uri="{BB962C8B-B14F-4D97-AF65-F5344CB8AC3E}">
        <p14:creationId xmlns=""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A5CD54-1308-4550-9FA6-509401ED7A68}" type="datetime1">
              <a:rPr lang="en-US" smtClean="0"/>
              <a:pPr/>
              <a:t>1/24/2024</a:t>
            </a:fld>
            <a:endParaRPr lang="en-US" dirty="0"/>
          </a:p>
        </p:txBody>
      </p:sp>
      <p:sp>
        <p:nvSpPr>
          <p:cNvPr id="5" name="Footer Placeholder 4"/>
          <p:cNvSpPr>
            <a:spLocks noGrp="1"/>
          </p:cNvSpPr>
          <p:nvPr>
            <p:ph type="ftr" sz="quarter" idx="11"/>
          </p:nvPr>
        </p:nvSpPr>
        <p:spPr>
          <a:xfrm>
            <a:off x="1676400" y="6292390"/>
            <a:ext cx="5486400" cy="337009"/>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057275"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Pattern of Online External Exam Question Paper (100 marks)</a:t>
            </a:r>
          </a:p>
        </p:txBody>
      </p:sp>
      <p:pic>
        <p:nvPicPr>
          <p:cNvPr id="8" name="Picture 7">
            <a:extLst>
              <a:ext uri="{FF2B5EF4-FFF2-40B4-BE49-F238E27FC236}">
                <a16:creationId xmlns="" xmlns:a16="http://schemas.microsoft.com/office/drawing/2014/main" id="{CF080F34-6289-4751-AE3C-849A673B260C}"/>
              </a:ext>
            </a:extLst>
          </p:cNvPr>
          <p:cNvPicPr>
            <a:picLocks noChangeAspect="1"/>
          </p:cNvPicPr>
          <p:nvPr/>
        </p:nvPicPr>
        <p:blipFill>
          <a:blip r:embed="rId2"/>
          <a:stretch>
            <a:fillRect/>
          </a:stretch>
        </p:blipFill>
        <p:spPr>
          <a:xfrm>
            <a:off x="714375" y="1425673"/>
            <a:ext cx="8401050" cy="4090987"/>
          </a:xfrm>
          <a:prstGeom prst="rect">
            <a:avLst/>
          </a:prstGeom>
        </p:spPr>
      </p:pic>
      <p:pic>
        <p:nvPicPr>
          <p:cNvPr id="2" name="Picture 1">
            <a:extLst>
              <a:ext uri="{FF2B5EF4-FFF2-40B4-BE49-F238E27FC236}">
                <a16:creationId xmlns="" xmlns:a16="http://schemas.microsoft.com/office/drawing/2014/main" id="{7F540814-AD0C-4D04-8E31-70290030F5B6}"/>
              </a:ext>
            </a:extLst>
          </p:cNvPr>
          <p:cNvPicPr>
            <a:picLocks noChangeAspect="1"/>
          </p:cNvPicPr>
          <p:nvPr/>
        </p:nvPicPr>
        <p:blipFill>
          <a:blip r:embed="rId3"/>
          <a:stretch>
            <a:fillRect/>
          </a:stretch>
        </p:blipFill>
        <p:spPr>
          <a:xfrm>
            <a:off x="-27907" y="9808"/>
            <a:ext cx="1085182" cy="640135"/>
          </a:xfrm>
          <a:prstGeom prst="rect">
            <a:avLst/>
          </a:prstGeom>
        </p:spPr>
      </p:pic>
    </p:spTree>
    <p:extLst>
      <p:ext uri="{BB962C8B-B14F-4D97-AF65-F5344CB8AC3E}">
        <p14:creationId xmlns=""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1A4622-B2F5-4F44-8A46-E698D18D3D5C}" type="datetime1">
              <a:rPr lang="en-US" smtClean="0"/>
              <a:pPr/>
              <a:t>1/24/2024</a:t>
            </a:fld>
            <a:endParaRPr lang="en-US" dirty="0"/>
          </a:p>
        </p:txBody>
      </p:sp>
      <p:sp>
        <p:nvSpPr>
          <p:cNvPr id="5" name="Footer Placeholder 4"/>
          <p:cNvSpPr>
            <a:spLocks noGrp="1"/>
          </p:cNvSpPr>
          <p:nvPr>
            <p:ph type="ftr" sz="quarter" idx="11"/>
          </p:nvPr>
        </p:nvSpPr>
        <p:spPr>
          <a:xfrm>
            <a:off x="1981200" y="6343043"/>
            <a:ext cx="5181600" cy="378431"/>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Prerequisite / Recap</a:t>
            </a:r>
          </a:p>
        </p:txBody>
      </p:sp>
      <p:sp>
        <p:nvSpPr>
          <p:cNvPr id="9" name="Content Placeholder 2"/>
          <p:cNvSpPr>
            <a:spLocks noGrp="1"/>
          </p:cNvSpPr>
          <p:nvPr>
            <p:ph idx="1"/>
          </p:nvPr>
        </p:nvSpPr>
        <p:spPr>
          <a:xfrm>
            <a:off x="685800" y="1657350"/>
            <a:ext cx="8286750" cy="3714750"/>
          </a:xfrm>
          <a:solidFill>
            <a:schemeClr val="accent1">
              <a:lumMod val="60000"/>
              <a:lumOff val="40000"/>
            </a:schemeClr>
          </a:solidFill>
          <a:ln w="19050">
            <a:solidFill>
              <a:schemeClr val="tx1"/>
            </a:solidFill>
          </a:ln>
        </p:spPr>
        <p:txBody>
          <a:bodyPr>
            <a:normAutofit/>
          </a:bodyPr>
          <a:lstStyle/>
          <a:p>
            <a:pPr algn="just">
              <a:lnSpc>
                <a:spcPct val="200000"/>
              </a:lnSpc>
            </a:pPr>
            <a:r>
              <a:rPr lang="en-US" sz="1800" dirty="0">
                <a:latin typeface="Times New Roman" pitchFamily="18" charset="0"/>
                <a:cs typeface="Times New Roman" pitchFamily="18" charset="0"/>
              </a:rPr>
              <a:t>Student should have knowledge of </a:t>
            </a:r>
            <a:r>
              <a:rPr lang="en-IN" sz="1800" dirty="0">
                <a:latin typeface="Times New Roman" pitchFamily="18" charset="0"/>
                <a:cs typeface="Times New Roman" pitchFamily="18" charset="0"/>
              </a:rPr>
              <a:t>Knowledge of Data Analysis Tools and Web Technology</a:t>
            </a:r>
            <a:r>
              <a:rPr lang="en-US" sz="1800" dirty="0">
                <a:latin typeface="Times New Roman" pitchFamily="18" charset="0"/>
                <a:cs typeface="Times New Roman" pitchFamily="18" charset="0"/>
              </a:rPr>
              <a:t>.</a:t>
            </a:r>
          </a:p>
          <a:p>
            <a:pPr algn="just">
              <a:lnSpc>
                <a:spcPct val="200000"/>
              </a:lnSpc>
            </a:pPr>
            <a:r>
              <a:rPr lang="en-US" sz="1800" dirty="0">
                <a:latin typeface="Times New Roman" pitchFamily="18" charset="0"/>
                <a:cs typeface="Times New Roman" pitchFamily="18" charset="0"/>
              </a:rPr>
              <a:t>Students should have good knowledge of Python Programming and Python coding experience.</a:t>
            </a:r>
          </a:p>
          <a:p>
            <a:pPr algn="just">
              <a:lnSpc>
                <a:spcPct val="200000"/>
              </a:lnSpc>
            </a:pPr>
            <a:r>
              <a:rPr lang="en-US" sz="1800" dirty="0">
                <a:latin typeface="Times New Roman" pitchFamily="18" charset="0"/>
                <a:cs typeface="Times New Roman" pitchFamily="18" charset="0"/>
              </a:rPr>
              <a:t>knowledge of Computer and basic skill. </a:t>
            </a:r>
          </a:p>
          <a:p>
            <a:pPr algn="just">
              <a:lnSpc>
                <a:spcPct val="200000"/>
              </a:lnSpc>
            </a:pPr>
            <a:r>
              <a:rPr lang="en-US" sz="1800" dirty="0">
                <a:latin typeface="Times New Roman" pitchFamily="18" charset="0"/>
                <a:cs typeface="Times New Roman" pitchFamily="18" charset="0"/>
              </a:rPr>
              <a:t>Good problem solving Skill .</a:t>
            </a:r>
          </a:p>
          <a:p>
            <a:pPr marL="0" indent="0" algn="just">
              <a:buNone/>
            </a:pPr>
            <a:endParaRPr lang="en-US" sz="2100" dirty="0"/>
          </a:p>
          <a:p>
            <a:pPr>
              <a:buNone/>
            </a:pPr>
            <a:endParaRPr lang="en-US" dirty="0"/>
          </a:p>
        </p:txBody>
      </p:sp>
      <p:pic>
        <p:nvPicPr>
          <p:cNvPr id="2" name="Picture 1">
            <a:extLst>
              <a:ext uri="{FF2B5EF4-FFF2-40B4-BE49-F238E27FC236}">
                <a16:creationId xmlns="" xmlns:a16="http://schemas.microsoft.com/office/drawing/2014/main" id="{30CC0CCE-A72E-3EF3-C12F-2CBC9973046C}"/>
              </a:ext>
            </a:extLst>
          </p:cNvPr>
          <p:cNvPicPr>
            <a:picLocks noChangeAspect="1"/>
          </p:cNvPicPr>
          <p:nvPr/>
        </p:nvPicPr>
        <p:blipFill>
          <a:blip r:embed="rId2"/>
          <a:stretch>
            <a:fillRect/>
          </a:stretch>
        </p:blipFill>
        <p:spPr>
          <a:xfrm>
            <a:off x="0" y="46271"/>
            <a:ext cx="1085182" cy="640135"/>
          </a:xfrm>
          <a:prstGeom prst="rect">
            <a:avLst/>
          </a:prstGeom>
        </p:spPr>
      </p:pic>
    </p:spTree>
    <p:extLst>
      <p:ext uri="{BB962C8B-B14F-4D97-AF65-F5344CB8AC3E}">
        <p14:creationId xmlns=""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9907C6-1E57-4DFB-A2E6-A65C332E3B2C}" type="datetime1">
              <a:rPr lang="en-US" smtClean="0"/>
              <a:pPr/>
              <a:t>1/24/2024</a:t>
            </a:fld>
            <a:endParaRPr lang="en-US" dirty="0"/>
          </a:p>
        </p:txBody>
      </p:sp>
      <p:sp>
        <p:nvSpPr>
          <p:cNvPr id="5" name="Footer Placeholder 4"/>
          <p:cNvSpPr>
            <a:spLocks noGrp="1"/>
          </p:cNvSpPr>
          <p:nvPr>
            <p:ph type="ftr" sz="quarter" idx="11"/>
          </p:nvPr>
        </p:nvSpPr>
        <p:spPr>
          <a:xfrm>
            <a:off x="1752600" y="6096000"/>
            <a:ext cx="6096000" cy="457199"/>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Brief Introduction about the Subject with videos</a:t>
            </a:r>
          </a:p>
        </p:txBody>
      </p:sp>
      <p:sp>
        <p:nvSpPr>
          <p:cNvPr id="9" name="Content Placeholder 2"/>
          <p:cNvSpPr>
            <a:spLocks noGrp="1"/>
          </p:cNvSpPr>
          <p:nvPr>
            <p:ph idx="1"/>
          </p:nvPr>
        </p:nvSpPr>
        <p:spPr>
          <a:xfrm>
            <a:off x="685800" y="1657351"/>
            <a:ext cx="8286750" cy="3394472"/>
          </a:xfrm>
        </p:spPr>
        <p:txBody>
          <a:bodyPr>
            <a:normAutofit/>
          </a:bodyPr>
          <a:lstStyle/>
          <a:p>
            <a:pPr marL="0" indent="0" algn="just">
              <a:buNone/>
            </a:pPr>
            <a:endParaRPr lang="en-US" sz="2100" dirty="0"/>
          </a:p>
          <a:p>
            <a:pPr>
              <a:buNone/>
            </a:pPr>
            <a:endParaRPr lang="en-US" dirty="0"/>
          </a:p>
        </p:txBody>
      </p:sp>
      <p:sp>
        <p:nvSpPr>
          <p:cNvPr id="8" name="Content Placeholder 2"/>
          <p:cNvSpPr txBox="1">
            <a:spLocks/>
          </p:cNvSpPr>
          <p:nvPr/>
        </p:nvSpPr>
        <p:spPr>
          <a:xfrm>
            <a:off x="179614" y="1654085"/>
            <a:ext cx="8907236" cy="3832316"/>
          </a:xfrm>
          <a:prstGeom prst="rect">
            <a:avLst/>
          </a:prstGeom>
          <a:solidFill>
            <a:schemeClr val="accent5">
              <a:lumMod val="60000"/>
              <a:lumOff val="40000"/>
            </a:schemeClr>
          </a:solidFill>
          <a:ln w="19050">
            <a:solidFill>
              <a:schemeClr val="tx1"/>
            </a:solidFill>
          </a:ln>
        </p:spPr>
        <p:txBody>
          <a:bodyPr vert="horz" lIns="68580" tIns="34290" rIns="68580" bIns="3429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000" u="sng" dirty="0">
                <a:latin typeface="Times New Roman" pitchFamily="18" charset="0"/>
                <a:cs typeface="Times New Roman" pitchFamily="18" charset="0"/>
              </a:rPr>
              <a:t>YouTube  /other  Video Links</a:t>
            </a:r>
          </a:p>
          <a:p>
            <a:r>
              <a:rPr lang="en-US" sz="2000" dirty="0" smtClean="0"/>
              <a:t>https://www.youtube.com/watch?v=Uqs0GewlMkQ </a:t>
            </a:r>
          </a:p>
          <a:p>
            <a:r>
              <a:rPr lang="en-US" sz="2000" dirty="0" smtClean="0"/>
              <a:t>https://www.youtube.com/watch?v=tUNwSH7671Y&amp;t=2s </a:t>
            </a:r>
          </a:p>
          <a:p>
            <a:r>
              <a:rPr lang="en-US" sz="2000" dirty="0" smtClean="0"/>
              <a:t>https://www.youtube.com/watch?v=zz1CFBS4NaY 	</a:t>
            </a:r>
          </a:p>
          <a:p>
            <a:r>
              <a:rPr lang="en-US" sz="2000" dirty="0" smtClean="0"/>
              <a:t>https://slideplayer.com/slide/14222744/ 	</a:t>
            </a:r>
          </a:p>
          <a:p>
            <a:r>
              <a:rPr lang="en-US" sz="2000" dirty="0" smtClean="0"/>
              <a:t>https://www.youtube.com/watch?v=KjWu1-dZn00 	</a:t>
            </a:r>
          </a:p>
          <a:p>
            <a:r>
              <a:rPr lang="en-US" sz="2000" dirty="0" smtClean="0"/>
              <a:t>https://www.youtube.com/watch?v=ntOaoW0T604 	</a:t>
            </a:r>
          </a:p>
          <a:p>
            <a:r>
              <a:rPr lang="en-US" sz="2000" dirty="0" smtClean="0"/>
              <a:t>https://www.youtube.com/watch?v=otoXeVPhT7Q&amp;list=PL34t5iLfZddt0tt5GdDy3ny6X5RQvwrp6&amp;index=2 	</a:t>
            </a:r>
            <a:r>
              <a:rPr lang="en-US" sz="2000" b="1" dirty="0" smtClean="0"/>
              <a:t>	</a:t>
            </a:r>
          </a:p>
          <a:p>
            <a:endParaRPr lang="en-US" sz="2000" dirty="0" smtClean="0"/>
          </a:p>
          <a:p>
            <a:pPr marL="0" indent="0">
              <a:lnSpc>
                <a:spcPct val="200000"/>
              </a:lnSpc>
              <a:buNone/>
            </a:pPr>
            <a:endParaRPr lang="en-US" sz="2100" u="sng" dirty="0"/>
          </a:p>
        </p:txBody>
      </p:sp>
      <p:pic>
        <p:nvPicPr>
          <p:cNvPr id="2" name="Picture 1">
            <a:extLst>
              <a:ext uri="{FF2B5EF4-FFF2-40B4-BE49-F238E27FC236}">
                <a16:creationId xmlns="" xmlns:a16="http://schemas.microsoft.com/office/drawing/2014/main" id="{46DDD889-D30A-BE74-0F47-7276F9B5C6E2}"/>
              </a:ext>
            </a:extLst>
          </p:cNvPr>
          <p:cNvPicPr>
            <a:picLocks noChangeAspect="1"/>
          </p:cNvPicPr>
          <p:nvPr/>
        </p:nvPicPr>
        <p:blipFill>
          <a:blip r:embed="rId2"/>
          <a:stretch>
            <a:fillRect/>
          </a:stretch>
        </p:blipFill>
        <p:spPr>
          <a:xfrm>
            <a:off x="668" y="11136"/>
            <a:ext cx="1085182" cy="640135"/>
          </a:xfrm>
          <a:prstGeom prst="rect">
            <a:avLst/>
          </a:prstGeom>
        </p:spPr>
      </p:pic>
    </p:spTree>
    <p:extLst>
      <p:ext uri="{BB962C8B-B14F-4D97-AF65-F5344CB8AC3E}">
        <p14:creationId xmlns=""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391400" cy="4525963"/>
          </a:xfrm>
        </p:spPr>
        <p:txBody>
          <a:bodyPr>
            <a:normAutofit/>
          </a:bodyPr>
          <a:lstStyle/>
          <a:p>
            <a:r>
              <a:rPr lang="en-US" sz="2400" dirty="0"/>
              <a:t>Trend Analysis</a:t>
            </a:r>
          </a:p>
          <a:p>
            <a:r>
              <a:rPr lang="en-US" sz="2400" dirty="0"/>
              <a:t>Types of </a:t>
            </a:r>
            <a:r>
              <a:rPr lang="en-US" sz="2400" dirty="0" smtClean="0"/>
              <a:t>Trend </a:t>
            </a:r>
            <a:r>
              <a:rPr lang="en-US" sz="2400" dirty="0"/>
              <a:t>A</a:t>
            </a:r>
            <a:r>
              <a:rPr lang="en-US" sz="2400" dirty="0" smtClean="0"/>
              <a:t>nalysis</a:t>
            </a:r>
            <a:endParaRPr lang="en-US" sz="2400" dirty="0"/>
          </a:p>
          <a:p>
            <a:r>
              <a:rPr lang="en-US" sz="2400" dirty="0"/>
              <a:t>Recent Trends in </a:t>
            </a:r>
            <a:r>
              <a:rPr lang="en-US" sz="2400" dirty="0" smtClean="0"/>
              <a:t>Text</a:t>
            </a:r>
          </a:p>
          <a:p>
            <a:r>
              <a:rPr lang="en-US" sz="2400" dirty="0" smtClean="0"/>
              <a:t>Data Localization </a:t>
            </a:r>
          </a:p>
          <a:p>
            <a:r>
              <a:rPr lang="en-US" sz="2400" dirty="0" smtClean="0"/>
              <a:t>Role of Web Mining in E-Commerce</a:t>
            </a:r>
          </a:p>
          <a:p>
            <a:r>
              <a:rPr lang="en-US" sz="2400" dirty="0" smtClean="0"/>
              <a:t>Social Media Analytics</a:t>
            </a:r>
            <a:endParaRPr lang="en-US" sz="2400" dirty="0"/>
          </a:p>
          <a:p>
            <a:r>
              <a:rPr lang="en-US" sz="2400" dirty="0" smtClean="0"/>
              <a:t>Social </a:t>
            </a:r>
            <a:r>
              <a:rPr lang="en-US" sz="2400" dirty="0"/>
              <a:t>Media Analytics tools</a:t>
            </a:r>
          </a:p>
          <a:p>
            <a:r>
              <a:rPr lang="en-US" sz="2400" dirty="0" smtClean="0"/>
              <a:t>Case Study:- Facebook Insights using Python</a:t>
            </a:r>
            <a:endParaRPr lang="en-US" sz="2400" dirty="0"/>
          </a:p>
          <a:p>
            <a:r>
              <a:rPr lang="en-US" sz="2400" dirty="0" smtClean="0"/>
              <a:t>Case Study:- Sentiment and Text Mining of Twitter Data</a:t>
            </a:r>
            <a:endParaRPr lang="en-US" sz="2400" dirty="0"/>
          </a:p>
          <a:p>
            <a:r>
              <a:rPr lang="en-US" sz="2400" dirty="0" smtClean="0"/>
              <a:t>Case Study:- Google Analytics</a:t>
            </a:r>
            <a:endParaRPr lang="en-US" sz="2400" dirty="0"/>
          </a:p>
          <a:p>
            <a:endParaRPr lang="en-US" sz="2400" dirty="0"/>
          </a:p>
          <a:p>
            <a:endParaRPr lang="en-US" sz="2400" dirty="0"/>
          </a:p>
        </p:txBody>
      </p:sp>
      <p:sp>
        <p:nvSpPr>
          <p:cNvPr id="6" name="Date Placeholder 5"/>
          <p:cNvSpPr>
            <a:spLocks noGrp="1"/>
          </p:cNvSpPr>
          <p:nvPr>
            <p:ph type="dt" sz="half" idx="10"/>
          </p:nvPr>
        </p:nvSpPr>
        <p:spPr/>
        <p:txBody>
          <a:bodyPr/>
          <a:lstStyle/>
          <a:p>
            <a:fld id="{F39D5BED-D594-48C7-B85B-430BFF52DD06}" type="datetime1">
              <a:rPr lang="en-US" smtClean="0"/>
              <a:pPr/>
              <a:t>1/24/2024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Unit 5 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Atul Pratap Singh             ACSAI0622  Social Media Analytics                Unit 5</a:t>
            </a:r>
            <a:endParaRPr lang="en-US" dirty="0"/>
          </a:p>
        </p:txBody>
      </p:sp>
      <p:pic>
        <p:nvPicPr>
          <p:cNvPr id="11" name="Picture 10" descr="Logo, company name&#10;&#10;Description automatically generated">
            <a:extLst>
              <a:ext uri="{FF2B5EF4-FFF2-40B4-BE49-F238E27FC236}">
                <a16:creationId xmlns="" xmlns:a16="http://schemas.microsoft.com/office/drawing/2014/main" id="{9FA2A871-DE5B-498D-A49D-C265D239363D}"/>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dirty="0"/>
              <a:t>Trend analysis involves collecting the information from multiple periods and plotting the collected information on a horizontal line to find actionable patterns from the given information.</a:t>
            </a:r>
          </a:p>
          <a:p>
            <a:pPr marL="0" indent="0" algn="just">
              <a:buNone/>
            </a:pPr>
            <a:r>
              <a:rPr lang="en-US" sz="2000" dirty="0"/>
              <a:t>Trend analysis is a technique used in technical analysis that attempts to predict future stock price movements based on recently observed trend data. Trend analysis uses historical data, such as price movements and trade volume, to forecast the long-term direction of market sentiment</a:t>
            </a:r>
            <a:r>
              <a:rPr lang="en-US" sz="2000" dirty="0" smtClean="0"/>
              <a:t>. It include Consumer Insight, Product Development, Brand Perception, Real Time Adaptation etc.</a:t>
            </a: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15C03F96-AA07-445E-AA84-F045DF9490CC}"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Trend Analysis</a:t>
            </a: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pic>
        <p:nvPicPr>
          <p:cNvPr id="2" name="Picture 1">
            <a:extLst>
              <a:ext uri="{FF2B5EF4-FFF2-40B4-BE49-F238E27FC236}">
                <a16:creationId xmlns="" xmlns:a16="http://schemas.microsoft.com/office/drawing/2014/main" id="{7C31334D-B6E7-BCA5-73ED-45DAA8B7947D}"/>
              </a:ext>
            </a:extLst>
          </p:cNvPr>
          <p:cNvPicPr>
            <a:picLocks noChangeAspect="1"/>
          </p:cNvPicPr>
          <p:nvPr/>
        </p:nvPicPr>
        <p:blipFill>
          <a:blip r:embed="rId3"/>
          <a:stretch>
            <a:fillRect/>
          </a:stretch>
        </p:blipFill>
        <p:spPr>
          <a:xfrm>
            <a:off x="1371600" y="4030663"/>
            <a:ext cx="6529387" cy="1638300"/>
          </a:xfrm>
          <a:prstGeom prst="rect">
            <a:avLst/>
          </a:prstGeom>
        </p:spPr>
      </p:pic>
    </p:spTree>
    <p:extLst>
      <p:ext uri="{BB962C8B-B14F-4D97-AF65-F5344CB8AC3E}">
        <p14:creationId xmlns="" xmlns:p14="http://schemas.microsoft.com/office/powerpoint/2010/main" val="3519509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Understanding Trend Analysis:</a:t>
            </a:r>
          </a:p>
          <a:p>
            <a:pPr marL="0" indent="0" algn="just">
              <a:buNone/>
            </a:pPr>
            <a:r>
              <a:rPr lang="en-US" sz="2000" dirty="0"/>
              <a:t>Trend analysis tries to predict a trend, such as a bull market run, and ride that trend until data suggests a trend reversal, such as a bull-to-bear market. </a:t>
            </a:r>
            <a:r>
              <a:rPr lang="en-US" sz="2000" dirty="0" smtClean="0"/>
              <a:t>Data Analysis, Time Frame Selection, Sentiment Analysis, Visualization etc in Trend </a:t>
            </a:r>
            <a:r>
              <a:rPr lang="en-US" sz="2000" dirty="0"/>
              <a:t>analysis is helpful because moving with trends, and not against them, will lead to profit for an investor. It is based on the idea that what has happened in the past gives traders an idea of what will happen in the future. There are three main types of trends: short-, intermediate- and long-term.</a:t>
            </a:r>
          </a:p>
          <a:p>
            <a:pPr marL="0" indent="0" algn="just">
              <a:buNone/>
            </a:pPr>
            <a:r>
              <a:rPr lang="en-US" sz="2000" dirty="0" smtClean="0"/>
              <a:t>Trend analysis, which is a type of comparative analysis, is the process of examining present patterns in order to forecast future ones. This may involve trying to ascertain the likelihood of a present market trend—such as gains in a certain market sector—continuing as well as the possibility that a trend in one market area could lead to a trend in another. Even if a trend analysis could require a lot of data, the accuracy of the findings cannot be guaranteed.</a:t>
            </a:r>
            <a:endParaRPr lang="en-US" sz="2000" dirty="0"/>
          </a:p>
        </p:txBody>
      </p:sp>
      <p:sp>
        <p:nvSpPr>
          <p:cNvPr id="4" name="Date Placeholder 3"/>
          <p:cNvSpPr>
            <a:spLocks noGrp="1"/>
          </p:cNvSpPr>
          <p:nvPr>
            <p:ph type="dt" sz="half" idx="10"/>
          </p:nvPr>
        </p:nvSpPr>
        <p:spPr/>
        <p:txBody>
          <a:bodyPr/>
          <a:lstStyle/>
          <a:p>
            <a:fld id="{D004BF95-805D-4B6E-A081-D3BAF62CF2AE}" type="datetime1">
              <a:rPr lang="en-US" smtClean="0"/>
              <a:pPr/>
              <a:t>1/24/2024</a:t>
            </a:fld>
            <a:endParaRPr lang="en-US"/>
          </a:p>
        </p:txBody>
      </p:sp>
      <p:sp>
        <p:nvSpPr>
          <p:cNvPr id="5" name="Footer Placeholder 4"/>
          <p:cNvSpPr>
            <a:spLocks noGrp="1"/>
          </p:cNvSpPr>
          <p:nvPr>
            <p:ph type="ftr" sz="quarter" idx="11"/>
          </p:nvPr>
        </p:nvSpPr>
        <p:spPr>
          <a:xfrm>
            <a:off x="2057400" y="6248400"/>
            <a:ext cx="5486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chemeClr val="dk1"/>
                </a:solidFill>
                <a:effectLst/>
                <a:uLnTx/>
                <a:uFillTx/>
                <a:latin typeface="+mn-lt"/>
                <a:ea typeface="+mn-ea"/>
                <a:cs typeface="+mn-cs"/>
              </a:rPr>
              <a:t>Trend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151802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What Is a Trend?</a:t>
            </a:r>
          </a:p>
          <a:p>
            <a:pPr marL="0" indent="0" algn="just">
              <a:buNone/>
            </a:pPr>
            <a:r>
              <a:rPr lang="en-US" sz="2000" dirty="0"/>
              <a:t>A trend is the overall direction of a market during a specified period of time. Trends can be both upward and downward, relating to bullish and bearish markets, respectively. While there is no specified minimum amount of time required for a direction to be considered a trend, the longer the direction is maintained, the more notable the trend. Trends are identified by drawing lines, known as trendlines, that connect price action making higher highs and higher lows for an uptrend, or lower lows and lower highs for a downtrend.</a:t>
            </a:r>
          </a:p>
        </p:txBody>
      </p:sp>
      <p:sp>
        <p:nvSpPr>
          <p:cNvPr id="4" name="Date Placeholder 3"/>
          <p:cNvSpPr>
            <a:spLocks noGrp="1"/>
          </p:cNvSpPr>
          <p:nvPr>
            <p:ph type="dt" sz="half" idx="10"/>
          </p:nvPr>
        </p:nvSpPr>
        <p:spPr/>
        <p:txBody>
          <a:bodyPr/>
          <a:lstStyle/>
          <a:p>
            <a:fld id="{6F0F7045-BC69-4933-A4CB-92463D331624}" type="datetime1">
              <a:rPr lang="en-US" smtClean="0"/>
              <a:pPr/>
              <a:t>1/24/2024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Trend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
        <p:nvSpPr>
          <p:cNvPr id="8" name="Footer Placeholder 7"/>
          <p:cNvSpPr>
            <a:spLocks noGrp="1"/>
          </p:cNvSpPr>
          <p:nvPr>
            <p:ph type="ftr" sz="quarter" idx="11"/>
          </p:nvPr>
        </p:nvSpPr>
        <p:spPr>
          <a:xfrm>
            <a:off x="1905000" y="6356350"/>
            <a:ext cx="5867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Tree>
    <p:extLst>
      <p:ext uri="{BB962C8B-B14F-4D97-AF65-F5344CB8AC3E}">
        <p14:creationId xmlns="" xmlns:p14="http://schemas.microsoft.com/office/powerpoint/2010/main" val="3803671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EDA11-FC8B-EC41-0E93-83D6B0C2AE5C}"/>
              </a:ext>
            </a:extLst>
          </p:cNvPr>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a:extLst>
              <a:ext uri="{FF2B5EF4-FFF2-40B4-BE49-F238E27FC236}">
                <a16:creationId xmlns="" xmlns:a16="http://schemas.microsoft.com/office/drawing/2014/main" id="{5AA4C152-EEE4-210E-0320-1B275ADEBE6C}"/>
              </a:ext>
            </a:extLst>
          </p:cNvPr>
          <p:cNvSpPr>
            <a:spLocks noGrp="1"/>
          </p:cNvSpPr>
          <p:nvPr>
            <p:ph type="subTitle" idx="1"/>
          </p:nvPr>
        </p:nvSpPr>
        <p:spPr>
          <a:xfrm>
            <a:off x="762000" y="1158874"/>
            <a:ext cx="7696200" cy="4479926"/>
          </a:xfrm>
        </p:spPr>
        <p:txBody>
          <a:bodyPr>
            <a:normAutofit/>
          </a:bodyPr>
          <a:lstStyle/>
          <a:p>
            <a:pPr algn="just"/>
            <a:endParaRPr lang="en-IN" dirty="0">
              <a:solidFill>
                <a:schemeClr val="tx1"/>
              </a:solidFill>
            </a:endParaRPr>
          </a:p>
        </p:txBody>
      </p:sp>
      <p:sp>
        <p:nvSpPr>
          <p:cNvPr id="4" name="Date Placeholder 3">
            <a:extLst>
              <a:ext uri="{FF2B5EF4-FFF2-40B4-BE49-F238E27FC236}">
                <a16:creationId xmlns="" xmlns:a16="http://schemas.microsoft.com/office/drawing/2014/main" id="{D3488857-4D3D-50B1-6BBD-968F9274E1D9}"/>
              </a:ext>
            </a:extLst>
          </p:cNvPr>
          <p:cNvSpPr>
            <a:spLocks noGrp="1"/>
          </p:cNvSpPr>
          <p:nvPr>
            <p:ph type="dt" sz="half" idx="10"/>
          </p:nvPr>
        </p:nvSpPr>
        <p:spPr/>
        <p:txBody>
          <a:bodyPr/>
          <a:lstStyle/>
          <a:p>
            <a:fld id="{5B001226-F04F-41DE-A938-11EC3722DC24}" type="datetime1">
              <a:rPr lang="en-US" smtClean="0"/>
              <a:pPr/>
              <a:t>1/24/2024</a:t>
            </a:fld>
            <a:endParaRPr lang="en-US"/>
          </a:p>
        </p:txBody>
      </p:sp>
      <p:sp>
        <p:nvSpPr>
          <p:cNvPr id="5" name="Footer Placeholder 4">
            <a:extLst>
              <a:ext uri="{FF2B5EF4-FFF2-40B4-BE49-F238E27FC236}">
                <a16:creationId xmlns="" xmlns:a16="http://schemas.microsoft.com/office/drawing/2014/main" id="{843315F0-6D40-741D-EF78-C1F9293E2C24}"/>
              </a:ext>
            </a:extLst>
          </p:cNvPr>
          <p:cNvSpPr>
            <a:spLocks noGrp="1"/>
          </p:cNvSpPr>
          <p:nvPr>
            <p:ph type="ftr" sz="quarter" idx="11"/>
          </p:nvPr>
        </p:nvSpPr>
        <p:spPr>
          <a:xfrm>
            <a:off x="2133600" y="6356350"/>
            <a:ext cx="52578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a:extLst>
              <a:ext uri="{FF2B5EF4-FFF2-40B4-BE49-F238E27FC236}">
                <a16:creationId xmlns="" xmlns:a16="http://schemas.microsoft.com/office/drawing/2014/main" id="{A407B946-0BDF-EB39-33D8-30DE45CCC16D}"/>
              </a:ext>
            </a:extLst>
          </p:cNvPr>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7" name="Picture 6">
            <a:extLst>
              <a:ext uri="{FF2B5EF4-FFF2-40B4-BE49-F238E27FC236}">
                <a16:creationId xmlns="" xmlns:a16="http://schemas.microsoft.com/office/drawing/2014/main" id="{42DFA24E-273B-E3B4-6F59-925673C07208}"/>
              </a:ext>
            </a:extLst>
          </p:cNvPr>
          <p:cNvPicPr>
            <a:picLocks noChangeAspect="1"/>
          </p:cNvPicPr>
          <p:nvPr/>
        </p:nvPicPr>
        <p:blipFill>
          <a:blip r:embed="rId2"/>
          <a:stretch>
            <a:fillRect/>
          </a:stretch>
        </p:blipFill>
        <p:spPr>
          <a:xfrm>
            <a:off x="146185" y="55463"/>
            <a:ext cx="1225415" cy="630337"/>
          </a:xfrm>
          <a:prstGeom prst="rect">
            <a:avLst/>
          </a:prstGeom>
        </p:spPr>
      </p:pic>
      <p:sp>
        <p:nvSpPr>
          <p:cNvPr id="9" name="Title 1">
            <a:extLst>
              <a:ext uri="{FF2B5EF4-FFF2-40B4-BE49-F238E27FC236}">
                <a16:creationId xmlns="" xmlns:a16="http://schemas.microsoft.com/office/drawing/2014/main" id="{EC4E48C3-632F-DBF4-E46D-6FF2F5A4EBF7}"/>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EVALUATION SCHEME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2050" name="Picture 2" descr="C:\Users\HIMANSHU\Desktop\Social Media Analytics\IMAGES\SYLLABUS.png"/>
          <p:cNvPicPr>
            <a:picLocks noChangeAspect="1" noChangeArrowheads="1"/>
          </p:cNvPicPr>
          <p:nvPr/>
        </p:nvPicPr>
        <p:blipFill>
          <a:blip r:embed="rId3"/>
          <a:srcRect/>
          <a:stretch>
            <a:fillRect/>
          </a:stretch>
        </p:blipFill>
        <p:spPr bwMode="auto">
          <a:xfrm>
            <a:off x="381000" y="1009650"/>
            <a:ext cx="8458200" cy="4838700"/>
          </a:xfrm>
          <a:prstGeom prst="rect">
            <a:avLst/>
          </a:prstGeom>
          <a:noFill/>
        </p:spPr>
      </p:pic>
    </p:spTree>
    <p:extLst>
      <p:ext uri="{BB962C8B-B14F-4D97-AF65-F5344CB8AC3E}">
        <p14:creationId xmlns="" xmlns:p14="http://schemas.microsoft.com/office/powerpoint/2010/main" val="382561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What is the Use of Trend Analysis?</a:t>
            </a:r>
          </a:p>
          <a:p>
            <a:pPr marL="0" indent="0">
              <a:buNone/>
            </a:pPr>
            <a:r>
              <a:rPr lang="en-US" sz="2000" dirty="0"/>
              <a:t>It is used by both – Accounting analysis and technical analysis.</a:t>
            </a:r>
          </a:p>
          <a:p>
            <a:pPr marL="0" indent="0">
              <a:buNone/>
            </a:pPr>
            <a:r>
              <a:rPr lang="en-US" sz="2000" b="1" dirty="0"/>
              <a:t>Use in Accounting:</a:t>
            </a:r>
          </a:p>
          <a:p>
            <a:pPr marL="0" indent="0" algn="just">
              <a:buNone/>
            </a:pPr>
            <a:r>
              <a:rPr lang="en-US" sz="2000" dirty="0"/>
              <a:t>Sales and cost information of the organization’s profit and loss statement can be arranged on a horizontal line for multiple periods and examine trends and data inconsistencies. For instance, take the example of a sudden spike in the expenses in a particular quarter followed by a sharp decline in the next period, which is an indicator of expenses booked twice in the first quarter. Thus, the trend analysis in accounting is essential for examining the financial statements for inaccuracies to see whether certain heads should be adjusted before the conclusion is drawn from the financial statements.</a:t>
            </a:r>
          </a:p>
          <a:p>
            <a:pPr marL="0" indent="0">
              <a:buNone/>
            </a:pPr>
            <a:endParaRPr lang="en-US" sz="2000" b="1" dirty="0"/>
          </a:p>
        </p:txBody>
      </p:sp>
      <p:sp>
        <p:nvSpPr>
          <p:cNvPr id="4" name="Date Placeholder 3"/>
          <p:cNvSpPr>
            <a:spLocks noGrp="1"/>
          </p:cNvSpPr>
          <p:nvPr>
            <p:ph type="dt" sz="half" idx="10"/>
          </p:nvPr>
        </p:nvSpPr>
        <p:spPr/>
        <p:txBody>
          <a:bodyPr/>
          <a:lstStyle/>
          <a:p>
            <a:fld id="{F2D0CA47-4D38-4791-9EBA-F9AD8CF635D1}"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Trend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407696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Use in Technical Analysis:</a:t>
            </a:r>
          </a:p>
          <a:p>
            <a:pPr marL="0" indent="0" algn="just">
              <a:buNone/>
            </a:pPr>
            <a:r>
              <a:rPr lang="en-US" sz="2000" dirty="0"/>
              <a:t>An investor can create his trend line from the historical stock prices, and he can use this information to predict the future movement of the stock price. The trend can be associated with the given information. Cause and effect relationships must be studied before concluding the trend analysis.</a:t>
            </a:r>
          </a:p>
        </p:txBody>
      </p:sp>
      <p:sp>
        <p:nvSpPr>
          <p:cNvPr id="4" name="Date Placeholder 3"/>
          <p:cNvSpPr>
            <a:spLocks noGrp="1"/>
          </p:cNvSpPr>
          <p:nvPr>
            <p:ph type="dt" sz="half" idx="10"/>
          </p:nvPr>
        </p:nvSpPr>
        <p:spPr/>
        <p:txBody>
          <a:bodyPr/>
          <a:lstStyle/>
          <a:p>
            <a:fld id="{764F9913-E4F6-4FBD-A900-63A3F5F5E207}" type="datetime1">
              <a:rPr lang="en-US" smtClean="0"/>
              <a:pPr/>
              <a:t>1/24/2024</a:t>
            </a:fld>
            <a:endParaRPr lang="en-US"/>
          </a:p>
        </p:txBody>
      </p:sp>
      <p:sp>
        <p:nvSpPr>
          <p:cNvPr id="5" name="Footer Placeholder 4"/>
          <p:cNvSpPr>
            <a:spLocks noGrp="1"/>
          </p:cNvSpPr>
          <p:nvPr>
            <p:ph type="ftr" sz="quarter" idx="11"/>
          </p:nvPr>
        </p:nvSpPr>
        <p:spPr>
          <a:xfrm>
            <a:off x="2286000" y="6248400"/>
            <a:ext cx="52578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Trend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4149153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Examples of Trend Analysis:</a:t>
            </a:r>
          </a:p>
          <a:p>
            <a:r>
              <a:rPr lang="en-US" sz="2000" dirty="0"/>
              <a:t>Examining sales patterns to see if sales are declining because of specific customers or products or sales regions.</a:t>
            </a:r>
          </a:p>
          <a:p>
            <a:r>
              <a:rPr lang="en-US" sz="2000" dirty="0"/>
              <a:t>Examining expenses report claims for proof of fraudulent claims.</a:t>
            </a:r>
          </a:p>
          <a:p>
            <a:r>
              <a:rPr lang="en-US" sz="2000" dirty="0"/>
              <a:t>Examining expense line items to find out if there are any unusual expenditures in a reporting period that require further investigation.</a:t>
            </a:r>
          </a:p>
          <a:p>
            <a:r>
              <a:rPr lang="en-US" sz="2000" dirty="0"/>
              <a:t>Forecast revenue and expense line items into the future for budgeting</a:t>
            </a:r>
          </a:p>
          <a:p>
            <a:pPr marL="0" indent="0">
              <a:buNone/>
            </a:pPr>
            <a:r>
              <a:rPr lang="en-US" sz="2000" dirty="0"/>
              <a:t>      for estimating future results</a:t>
            </a:r>
            <a:r>
              <a:rPr lang="en-US" sz="2000" dirty="0" smtClean="0"/>
              <a:t>.</a:t>
            </a:r>
          </a:p>
          <a:p>
            <a:pPr marL="0" indent="0"/>
            <a:r>
              <a:rPr lang="en-US" sz="2000" dirty="0" smtClean="0"/>
              <a:t>    Social Media Engagement Trends use to complete task and sales target on</a:t>
            </a:r>
          </a:p>
          <a:p>
            <a:pPr marL="0" indent="0">
              <a:buNone/>
            </a:pPr>
            <a:r>
              <a:rPr lang="en-US" sz="2000" dirty="0" smtClean="0"/>
              <a:t>      time.</a:t>
            </a:r>
          </a:p>
          <a:p>
            <a:pPr marL="0" indent="0"/>
            <a:r>
              <a:rPr lang="en-US" sz="2000" dirty="0" smtClean="0"/>
              <a:t>    Patient outcomes in Healthcare is used to complete health delivery.</a:t>
            </a:r>
          </a:p>
          <a:p>
            <a:pPr marL="0" indent="0">
              <a:buNone/>
            </a:pPr>
            <a:endParaRPr lang="en-US" sz="2000" dirty="0" smtClean="0"/>
          </a:p>
          <a:p>
            <a:pPr marL="0" indent="0">
              <a:buNone/>
            </a:pPr>
            <a:endParaRPr lang="en-US" sz="2000" dirty="0" smtClean="0"/>
          </a:p>
          <a:p>
            <a:pPr marL="0" indent="0">
              <a:buNone/>
            </a:pPr>
            <a:endParaRPr lang="en-US" sz="2000" dirty="0"/>
          </a:p>
        </p:txBody>
      </p:sp>
      <p:sp>
        <p:nvSpPr>
          <p:cNvPr id="4" name="Date Placeholder 3"/>
          <p:cNvSpPr>
            <a:spLocks noGrp="1"/>
          </p:cNvSpPr>
          <p:nvPr>
            <p:ph type="dt" sz="half" idx="10"/>
          </p:nvPr>
        </p:nvSpPr>
        <p:spPr/>
        <p:txBody>
          <a:bodyPr/>
          <a:lstStyle/>
          <a:p>
            <a:fld id="{EA094522-5011-44D9-9736-65BC3B34BB1E}" type="datetime1">
              <a:rPr lang="en-US" smtClean="0"/>
              <a:pPr/>
              <a:t>1/24/2024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Atul Pratap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Trend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617439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What is the Importance of Trend Analysis?</a:t>
            </a:r>
          </a:p>
          <a:p>
            <a:pPr algn="just"/>
            <a:r>
              <a:rPr lang="en-US" sz="2000" dirty="0"/>
              <a:t>The trend is the best friend of the traders is a well-known quote in the market. Trend analysis tries to find a trend like a bull market run and profit from that trend unless and until data shows a trend reversal can happen, such as a bull to bear market. It is most helpful for the traders because moving with trends and not going against them will make a profit for an investor.</a:t>
            </a:r>
          </a:p>
          <a:p>
            <a:pPr algn="just"/>
            <a:r>
              <a:rPr lang="en-US" sz="2000" dirty="0"/>
              <a:t>Trends can be both growing and decreasing, relating to bearish</a:t>
            </a:r>
          </a:p>
          <a:p>
            <a:pPr marL="0" indent="0" algn="just">
              <a:buNone/>
            </a:pPr>
            <a:r>
              <a:rPr lang="en-US" sz="2000" dirty="0"/>
              <a:t>      and bullish market.</a:t>
            </a:r>
          </a:p>
          <a:p>
            <a:pPr algn="just"/>
            <a:r>
              <a:rPr lang="en-US" sz="2000" dirty="0"/>
              <a:t>While no specified minimum amount of time is required for a direction to be considered a trend, the longer the direction is maintained, the more notable the trend.</a:t>
            </a:r>
          </a:p>
        </p:txBody>
      </p:sp>
      <p:sp>
        <p:nvSpPr>
          <p:cNvPr id="4" name="Date Placeholder 3"/>
          <p:cNvSpPr>
            <a:spLocks noGrp="1"/>
          </p:cNvSpPr>
          <p:nvPr>
            <p:ph type="dt" sz="half" idx="10"/>
          </p:nvPr>
        </p:nvSpPr>
        <p:spPr/>
        <p:txBody>
          <a:bodyPr/>
          <a:lstStyle/>
          <a:p>
            <a:fld id="{E0B12FAA-EDEC-4DFE-83E0-9F79AD5F9C80}" type="datetime1">
              <a:rPr lang="en-US" smtClean="0"/>
              <a:pPr/>
              <a:t>1/24/2024</a:t>
            </a:fld>
            <a:endParaRPr lang="en-US"/>
          </a:p>
        </p:txBody>
      </p:sp>
      <p:sp>
        <p:nvSpPr>
          <p:cNvPr id="5" name="Footer Placeholder 4"/>
          <p:cNvSpPr>
            <a:spLocks noGrp="1"/>
          </p:cNvSpPr>
          <p:nvPr>
            <p:ph type="ftr" sz="quarter" idx="11"/>
          </p:nvPr>
        </p:nvSpPr>
        <p:spPr>
          <a:xfrm>
            <a:off x="2362200" y="6248400"/>
            <a:ext cx="5181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Trend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4064109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AutoNum type="arabicParenR"/>
            </a:pPr>
            <a:r>
              <a:rPr lang="en-US" sz="2000" dirty="0"/>
              <a:t>How do you analyse trend analysis?</a:t>
            </a:r>
          </a:p>
          <a:p>
            <a:pPr marL="457200" indent="-457200">
              <a:buAutoNum type="arabicParenR"/>
            </a:pPr>
            <a:r>
              <a:rPr lang="en-US" sz="2000" dirty="0"/>
              <a:t>Explain two examples of trend analysis.</a:t>
            </a:r>
          </a:p>
          <a:p>
            <a:pPr marL="457200" indent="-457200">
              <a:buAutoNum type="arabicParenR"/>
            </a:pPr>
            <a:r>
              <a:rPr lang="en-US" sz="2000" dirty="0"/>
              <a:t>Which graph is used for trend analysis?</a:t>
            </a:r>
          </a:p>
          <a:p>
            <a:pPr marL="457200" indent="-457200">
              <a:buAutoNum type="arabicParenR"/>
            </a:pPr>
            <a:r>
              <a:rPr lang="en-US" sz="2000" dirty="0"/>
              <a:t>Which is the best tool for trend analysis</a:t>
            </a:r>
            <a:r>
              <a:rPr lang="en-US" sz="2000" dirty="0" smtClean="0"/>
              <a:t>?</a:t>
            </a:r>
          </a:p>
          <a:p>
            <a:pPr marL="457200" indent="-457200">
              <a:buAutoNum type="arabicParenR"/>
            </a:pPr>
            <a:r>
              <a:rPr lang="en-US" sz="2000" dirty="0" smtClean="0"/>
              <a:t>How we can analyze trend in terms of Social Media and Market?</a:t>
            </a:r>
            <a:endParaRPr lang="en-US" sz="2000" dirty="0"/>
          </a:p>
        </p:txBody>
      </p:sp>
      <p:sp>
        <p:nvSpPr>
          <p:cNvPr id="4" name="Date Placeholder 3"/>
          <p:cNvSpPr>
            <a:spLocks noGrp="1"/>
          </p:cNvSpPr>
          <p:nvPr>
            <p:ph type="dt" sz="half" idx="10"/>
          </p:nvPr>
        </p:nvSpPr>
        <p:spPr/>
        <p:txBody>
          <a:bodyPr/>
          <a:lstStyle/>
          <a:p>
            <a:fld id="{3881F66B-E2E8-4194-97BB-0F4C3F3D95BD}" type="datetime1">
              <a:rPr lang="en-US" smtClean="0"/>
              <a:pPr/>
              <a:t>1/24/2024</a:t>
            </a:fld>
            <a:endParaRPr lang="en-US"/>
          </a:p>
        </p:txBody>
      </p:sp>
      <p:sp>
        <p:nvSpPr>
          <p:cNvPr id="5" name="Footer Placeholder 4"/>
          <p:cNvSpPr>
            <a:spLocks noGrp="1"/>
          </p:cNvSpPr>
          <p:nvPr>
            <p:ph type="ftr" sz="quarter" idx="11"/>
          </p:nvPr>
        </p:nvSpPr>
        <p:spPr>
          <a:xfrm>
            <a:off x="1981200" y="6248400"/>
            <a:ext cx="5562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Questions</a:t>
            </a: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991717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 xmlns:a16="http://schemas.microsoft.com/office/drawing/2014/main" id="{A6E5F632-3C14-5F2E-FDF2-4FFE44E77F01}"/>
              </a:ext>
            </a:extLst>
          </p:cNvPr>
          <p:cNvPicPr>
            <a:picLocks noGrp="1" noChangeAspect="1"/>
          </p:cNvPicPr>
          <p:nvPr>
            <p:ph idx="1"/>
          </p:nvPr>
        </p:nvPicPr>
        <p:blipFill rotWithShape="1">
          <a:blip r:embed="rId2"/>
          <a:srcRect t="15068" b="16360"/>
          <a:stretch/>
        </p:blipFill>
        <p:spPr>
          <a:xfrm>
            <a:off x="1828800" y="2590800"/>
            <a:ext cx="5715000" cy="1600200"/>
          </a:xfrm>
          <a:prstGeom prst="rect">
            <a:avLst/>
          </a:prstGeom>
        </p:spPr>
      </p:pic>
      <p:sp>
        <p:nvSpPr>
          <p:cNvPr id="4" name="Date Placeholder 3"/>
          <p:cNvSpPr>
            <a:spLocks noGrp="1"/>
          </p:cNvSpPr>
          <p:nvPr>
            <p:ph type="dt" sz="half" idx="10"/>
          </p:nvPr>
        </p:nvSpPr>
        <p:spPr/>
        <p:txBody>
          <a:bodyPr/>
          <a:lstStyle/>
          <a:p>
            <a:fld id="{32BE48F3-FA6A-4582-AEEC-968CE34212F4}"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Types of Trend Analysis</a:t>
            </a: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768547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lnSpcReduction="10000"/>
          </a:bodyPr>
          <a:lstStyle/>
          <a:p>
            <a:pPr marL="0" indent="0">
              <a:buNone/>
            </a:pPr>
            <a:r>
              <a:rPr lang="en-US" sz="2000" b="1" dirty="0"/>
              <a:t>1) Uptrend</a:t>
            </a:r>
          </a:p>
          <a:p>
            <a:pPr marL="0" indent="0" algn="just">
              <a:buNone/>
            </a:pPr>
            <a:r>
              <a:rPr lang="en-US" sz="2000" dirty="0"/>
              <a:t>An uptrend or bull market is when financial markets and assets – as with the broader economy-level – move upward and keep increasing prices of the stock or the assets or even the size of the economy over the period. It is a booming time where jobs get created, the economy moves into a positive market, sentiments in the markets are favorable, and the investment cycle has started.</a:t>
            </a:r>
          </a:p>
          <a:p>
            <a:pPr marL="0" indent="0">
              <a:buNone/>
            </a:pPr>
            <a:endParaRPr lang="en-US" sz="2000" dirty="0"/>
          </a:p>
          <a:p>
            <a:pPr marL="0" indent="0">
              <a:buNone/>
            </a:pPr>
            <a:r>
              <a:rPr lang="en-US" sz="2000" b="1" dirty="0"/>
              <a:t>2) Downtrend</a:t>
            </a:r>
          </a:p>
          <a:p>
            <a:pPr marL="0" indent="0" algn="just">
              <a:buNone/>
            </a:pPr>
            <a:r>
              <a:rPr lang="en-US" sz="2000" dirty="0" smtClean="0"/>
              <a:t>Companies shut down their operation or shrank the production due to a slump in sales. A downtrend or bear market is when financial markets and asset prices – as with the broader economy-level – move downward, and prices of the stock or the assets or even the size of the economy keep decreasing over time. Jobs are lost, asset prices start declining, sentiment in the market is not favorable for further investment, and investors run for the haven of the investment.</a:t>
            </a:r>
            <a:endParaRPr lang="en-US" sz="2000" dirty="0"/>
          </a:p>
        </p:txBody>
      </p:sp>
      <p:sp>
        <p:nvSpPr>
          <p:cNvPr id="4" name="Date Placeholder 3"/>
          <p:cNvSpPr>
            <a:spLocks noGrp="1"/>
          </p:cNvSpPr>
          <p:nvPr>
            <p:ph type="dt" sz="half" idx="10"/>
          </p:nvPr>
        </p:nvSpPr>
        <p:spPr/>
        <p:txBody>
          <a:bodyPr/>
          <a:lstStyle/>
          <a:p>
            <a:fld id="{EC6F0688-04B1-46F4-BDEA-982A6DB77D13}"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Types of Trend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819206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3) </a:t>
            </a:r>
            <a:r>
              <a:rPr lang="en-US" sz="2000" b="1" dirty="0"/>
              <a:t>Sideways / horizontal Trend</a:t>
            </a:r>
          </a:p>
          <a:p>
            <a:pPr marL="0" indent="0" algn="just">
              <a:buNone/>
            </a:pPr>
            <a:r>
              <a:rPr lang="en-US" sz="2000" dirty="0"/>
              <a:t>A sideways/horizontal trend means asset prices or share prices – as with the broader economy level – are not moving in any direction; they are moving sideways, up for some time, then down for some time. The direction of the trend cannot be decided. It is the trend where investors are worried about their investment, and the government is trying to push the economy in an uptrend. Generally, the sideways or horizontal trend is considered risky because when sentiments will be turned against cannot be predicted; hence investors try to keep away in such a situation.</a:t>
            </a:r>
          </a:p>
        </p:txBody>
      </p:sp>
      <p:sp>
        <p:nvSpPr>
          <p:cNvPr id="4" name="Date Placeholder 3"/>
          <p:cNvSpPr>
            <a:spLocks noGrp="1"/>
          </p:cNvSpPr>
          <p:nvPr>
            <p:ph type="dt" sz="half" idx="10"/>
          </p:nvPr>
        </p:nvSpPr>
        <p:spPr/>
        <p:txBody>
          <a:bodyPr/>
          <a:lstStyle/>
          <a:p>
            <a:fld id="{A29B4F0E-8F23-456D-AE0F-EE480C70FC5A}" type="datetime1">
              <a:rPr lang="en-US" smtClean="0"/>
              <a:pPr/>
              <a:t>1/24/2024</a:t>
            </a:fld>
            <a:endParaRPr lang="en-US"/>
          </a:p>
        </p:txBody>
      </p:sp>
      <p:sp>
        <p:nvSpPr>
          <p:cNvPr id="5" name="Footer Placeholder 4"/>
          <p:cNvSpPr>
            <a:spLocks noGrp="1"/>
          </p:cNvSpPr>
          <p:nvPr>
            <p:ph type="ftr" sz="quarter" idx="11"/>
          </p:nvPr>
        </p:nvSpPr>
        <p:spPr>
          <a:xfrm>
            <a:off x="2362200" y="6248400"/>
            <a:ext cx="5181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chemeClr val="dk1"/>
                </a:solidFill>
                <a:effectLst/>
                <a:uLnTx/>
                <a:uFillTx/>
                <a:latin typeface="+mn-lt"/>
                <a:ea typeface="+mn-ea"/>
                <a:cs typeface="+mn-cs"/>
              </a:rPr>
              <a:t>Types of Trend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532922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AutoNum type="arabicParenR"/>
            </a:pPr>
            <a:r>
              <a:rPr lang="en-US" sz="2000" dirty="0"/>
              <a:t>What are the three categories of trends?</a:t>
            </a:r>
          </a:p>
          <a:p>
            <a:pPr marL="457200" indent="-457200">
              <a:buAutoNum type="arabicParenR"/>
            </a:pPr>
            <a:r>
              <a:rPr lang="en-US" sz="2000" dirty="0"/>
              <a:t>Explain role of trend analysis in Finance.</a:t>
            </a:r>
          </a:p>
          <a:p>
            <a:pPr marL="457200" indent="-457200">
              <a:buAutoNum type="arabicParenR"/>
            </a:pPr>
            <a:r>
              <a:rPr lang="en-US" sz="2000" dirty="0"/>
              <a:t>What should a trend analysis include?</a:t>
            </a:r>
          </a:p>
          <a:p>
            <a:pPr marL="0" indent="0">
              <a:buNone/>
            </a:pPr>
            <a:endParaRPr lang="en-US" sz="2000" dirty="0"/>
          </a:p>
        </p:txBody>
      </p:sp>
      <p:sp>
        <p:nvSpPr>
          <p:cNvPr id="4" name="Date Placeholder 3"/>
          <p:cNvSpPr>
            <a:spLocks noGrp="1"/>
          </p:cNvSpPr>
          <p:nvPr>
            <p:ph type="dt" sz="half" idx="10"/>
          </p:nvPr>
        </p:nvSpPr>
        <p:spPr/>
        <p:txBody>
          <a:bodyPr/>
          <a:lstStyle/>
          <a:p>
            <a:fld id="{BB053A17-63AA-417D-85C4-79303912EC22}"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Questions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879222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AutoNum type="arabicParenR"/>
            </a:pPr>
            <a:r>
              <a:rPr lang="en-US" sz="2000" b="1" dirty="0"/>
              <a:t>Fusion of text (unstructured) data with structured data:</a:t>
            </a:r>
            <a:r>
              <a:rPr lang="en-US" sz="2000" dirty="0"/>
              <a:t> </a:t>
            </a:r>
          </a:p>
          <a:p>
            <a:pPr marL="0" indent="0">
              <a:buNone/>
            </a:pPr>
            <a:r>
              <a:rPr lang="en-US" sz="2000" dirty="0"/>
              <a:t>To achieve results that cannot be achieved by either data set alone. "A good example of this are cell phones that interpret ambiguous sounding names by referencing the structured contacts list". </a:t>
            </a:r>
          </a:p>
          <a:p>
            <a:pPr marL="457200" indent="-457200" algn="just">
              <a:buAutoNum type="arabicParenR" startAt="2"/>
            </a:pPr>
            <a:r>
              <a:rPr lang="en-US" sz="2000" b="1" dirty="0"/>
              <a:t>Increase in interest in multilingual text analytics: </a:t>
            </a:r>
          </a:p>
          <a:p>
            <a:pPr marL="0" indent="0" algn="just">
              <a:buNone/>
            </a:pPr>
            <a:r>
              <a:rPr lang="en-US" sz="2000" dirty="0"/>
              <a:t>"Vendors from outside the US are slowly making headway in text analytics for languages other than English, and their clients are our international competitors”.</a:t>
            </a:r>
          </a:p>
          <a:p>
            <a:pPr marL="0" indent="0">
              <a:buNone/>
            </a:pPr>
            <a:r>
              <a:rPr lang="en-US" sz="2000" dirty="0"/>
              <a:t>3) </a:t>
            </a:r>
            <a:r>
              <a:rPr lang="en-US" sz="2000" b="1" dirty="0"/>
              <a:t>Finding trends and trending events in news streams:</a:t>
            </a:r>
            <a:r>
              <a:rPr lang="en-US" sz="2000" dirty="0"/>
              <a:t> </a:t>
            </a:r>
          </a:p>
          <a:p>
            <a:pPr marL="0" indent="0">
              <a:buNone/>
            </a:pPr>
            <a:r>
              <a:rPr lang="en-US" sz="2000" dirty="0"/>
              <a:t>"Uncovering new trends - historical data is good for helping to predict future things - as long as the environment is consistent”.</a:t>
            </a:r>
          </a:p>
        </p:txBody>
      </p:sp>
      <p:sp>
        <p:nvSpPr>
          <p:cNvPr id="4" name="Date Placeholder 3"/>
          <p:cNvSpPr>
            <a:spLocks noGrp="1"/>
          </p:cNvSpPr>
          <p:nvPr>
            <p:ph type="dt" sz="half" idx="10"/>
          </p:nvPr>
        </p:nvSpPr>
        <p:spPr/>
        <p:txBody>
          <a:bodyPr/>
          <a:lstStyle/>
          <a:p>
            <a:fld id="{FC20F693-356E-407F-A109-F91E82AB8040}" type="datetime1">
              <a:rPr lang="en-US" smtClean="0"/>
              <a:pPr/>
              <a:t>1/24/2024</a:t>
            </a:fld>
            <a:endParaRPr lang="en-US"/>
          </a:p>
        </p:txBody>
      </p:sp>
      <p:sp>
        <p:nvSpPr>
          <p:cNvPr id="5" name="Footer Placeholder 4"/>
          <p:cNvSpPr>
            <a:spLocks noGrp="1"/>
          </p:cNvSpPr>
          <p:nvPr>
            <p:ph type="ftr" sz="quarter" idx="11"/>
          </p:nvPr>
        </p:nvSpPr>
        <p:spPr>
          <a:xfrm>
            <a:off x="2286000" y="6248400"/>
            <a:ext cx="52578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Recent Trends in Text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31283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7EDA11-FC8B-EC41-0E93-83D6B0C2AE5C}"/>
              </a:ext>
            </a:extLst>
          </p:cNvPr>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a:extLst>
              <a:ext uri="{FF2B5EF4-FFF2-40B4-BE49-F238E27FC236}">
                <a16:creationId xmlns="" xmlns:a16="http://schemas.microsoft.com/office/drawing/2014/main" id="{5AA4C152-EEE4-210E-0320-1B275ADEBE6C}"/>
              </a:ext>
            </a:extLst>
          </p:cNvPr>
          <p:cNvSpPr>
            <a:spLocks noGrp="1"/>
          </p:cNvSpPr>
          <p:nvPr>
            <p:ph type="subTitle" idx="1"/>
          </p:nvPr>
        </p:nvSpPr>
        <p:spPr>
          <a:xfrm>
            <a:off x="762000" y="1158874"/>
            <a:ext cx="7696200" cy="4479926"/>
          </a:xfrm>
        </p:spPr>
        <p:txBody>
          <a:bodyPr>
            <a:normAutofit/>
          </a:bodyPr>
          <a:lstStyle/>
          <a:p>
            <a:pPr algn="just"/>
            <a:endParaRPr lang="en-IN" dirty="0">
              <a:solidFill>
                <a:schemeClr val="tx1"/>
              </a:solidFill>
            </a:endParaRPr>
          </a:p>
        </p:txBody>
      </p:sp>
      <p:sp>
        <p:nvSpPr>
          <p:cNvPr id="4" name="Date Placeholder 3">
            <a:extLst>
              <a:ext uri="{FF2B5EF4-FFF2-40B4-BE49-F238E27FC236}">
                <a16:creationId xmlns="" xmlns:a16="http://schemas.microsoft.com/office/drawing/2014/main" id="{D3488857-4D3D-50B1-6BBD-968F9274E1D9}"/>
              </a:ext>
            </a:extLst>
          </p:cNvPr>
          <p:cNvSpPr>
            <a:spLocks noGrp="1"/>
          </p:cNvSpPr>
          <p:nvPr>
            <p:ph type="dt" sz="half" idx="10"/>
          </p:nvPr>
        </p:nvSpPr>
        <p:spPr/>
        <p:txBody>
          <a:bodyPr/>
          <a:lstStyle/>
          <a:p>
            <a:fld id="{35595F3D-0C2A-4830-9E94-DE3084A7DD0C}" type="datetime1">
              <a:rPr lang="en-US" smtClean="0"/>
              <a:pPr/>
              <a:t>1/24/2024</a:t>
            </a:fld>
            <a:endParaRPr lang="en-US"/>
          </a:p>
        </p:txBody>
      </p:sp>
      <p:sp>
        <p:nvSpPr>
          <p:cNvPr id="5" name="Footer Placeholder 4">
            <a:extLst>
              <a:ext uri="{FF2B5EF4-FFF2-40B4-BE49-F238E27FC236}">
                <a16:creationId xmlns="" xmlns:a16="http://schemas.microsoft.com/office/drawing/2014/main" id="{843315F0-6D40-741D-EF78-C1F9293E2C24}"/>
              </a:ext>
            </a:extLst>
          </p:cNvPr>
          <p:cNvSpPr>
            <a:spLocks noGrp="1"/>
          </p:cNvSpPr>
          <p:nvPr>
            <p:ph type="ftr" sz="quarter" idx="11"/>
          </p:nvPr>
        </p:nvSpPr>
        <p:spPr>
          <a:xfrm>
            <a:off x="1981200" y="635635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a:extLst>
              <a:ext uri="{FF2B5EF4-FFF2-40B4-BE49-F238E27FC236}">
                <a16:creationId xmlns="" xmlns:a16="http://schemas.microsoft.com/office/drawing/2014/main" id="{A407B946-0BDF-EB39-33D8-30DE45CCC16D}"/>
              </a:ext>
            </a:extLst>
          </p:cNvPr>
          <p:cNvSpPr>
            <a:spLocks noGrp="1"/>
          </p:cNvSpPr>
          <p:nvPr>
            <p:ph type="sldNum" sz="quarter" idx="12"/>
          </p:nvPr>
        </p:nvSpPr>
        <p:spPr/>
        <p:txBody>
          <a:bodyPr/>
          <a:lstStyle/>
          <a:p>
            <a:fld id="{B6F15528-21DE-4FAA-801E-634DDDAF4B2B}" type="slidenum">
              <a:rPr lang="en-US" smtClean="0"/>
              <a:pPr/>
              <a:t>4</a:t>
            </a:fld>
            <a:endParaRPr lang="en-US" dirty="0"/>
          </a:p>
        </p:txBody>
      </p:sp>
      <p:pic>
        <p:nvPicPr>
          <p:cNvPr id="7" name="Picture 6">
            <a:extLst>
              <a:ext uri="{FF2B5EF4-FFF2-40B4-BE49-F238E27FC236}">
                <a16:creationId xmlns="" xmlns:a16="http://schemas.microsoft.com/office/drawing/2014/main" id="{42DFA24E-273B-E3B4-6F59-925673C07208}"/>
              </a:ext>
            </a:extLst>
          </p:cNvPr>
          <p:cNvPicPr>
            <a:picLocks noChangeAspect="1"/>
          </p:cNvPicPr>
          <p:nvPr/>
        </p:nvPicPr>
        <p:blipFill>
          <a:blip r:embed="rId2"/>
          <a:stretch>
            <a:fillRect/>
          </a:stretch>
        </p:blipFill>
        <p:spPr>
          <a:xfrm>
            <a:off x="146185" y="55463"/>
            <a:ext cx="1225415" cy="630337"/>
          </a:xfrm>
          <a:prstGeom prst="rect">
            <a:avLst/>
          </a:prstGeom>
        </p:spPr>
      </p:pic>
      <p:sp>
        <p:nvSpPr>
          <p:cNvPr id="9" name="Title 1">
            <a:extLst>
              <a:ext uri="{FF2B5EF4-FFF2-40B4-BE49-F238E27FC236}">
                <a16:creationId xmlns="" xmlns:a16="http://schemas.microsoft.com/office/drawing/2014/main" id="{EC4E48C3-632F-DBF4-E46D-6FF2F5A4EBF7}"/>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EVALUATION SCHEME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026" name="Picture 2" descr="C:\Users\HIMANSHU\Desktop\Social Media Analytics\IMAGES\ELECTIVE NEW.jpg"/>
          <p:cNvPicPr>
            <a:picLocks noChangeAspect="1" noChangeArrowheads="1"/>
          </p:cNvPicPr>
          <p:nvPr/>
        </p:nvPicPr>
        <p:blipFill>
          <a:blip r:embed="rId3"/>
          <a:srcRect/>
          <a:stretch>
            <a:fillRect/>
          </a:stretch>
        </p:blipFill>
        <p:spPr bwMode="auto">
          <a:xfrm>
            <a:off x="357188" y="1409700"/>
            <a:ext cx="8429625" cy="4038600"/>
          </a:xfrm>
          <a:prstGeom prst="rect">
            <a:avLst/>
          </a:prstGeom>
          <a:noFill/>
        </p:spPr>
      </p:pic>
      <p:pic>
        <p:nvPicPr>
          <p:cNvPr id="1027" name="Picture 3" descr="C:\Users\HIMANSHU\Desktop\Social Media Analytics\IMAGES\ELECTIVE NEW.jpg"/>
          <p:cNvPicPr>
            <a:picLocks noChangeAspect="1" noChangeArrowheads="1"/>
          </p:cNvPicPr>
          <p:nvPr/>
        </p:nvPicPr>
        <p:blipFill>
          <a:blip r:embed="rId3"/>
          <a:srcRect/>
          <a:stretch>
            <a:fillRect/>
          </a:stretch>
        </p:blipFill>
        <p:spPr bwMode="auto">
          <a:xfrm>
            <a:off x="357188" y="990600"/>
            <a:ext cx="8429625" cy="4876800"/>
          </a:xfrm>
          <a:prstGeom prst="rect">
            <a:avLst/>
          </a:prstGeom>
          <a:noFill/>
        </p:spPr>
      </p:pic>
    </p:spTree>
    <p:extLst>
      <p:ext uri="{BB962C8B-B14F-4D97-AF65-F5344CB8AC3E}">
        <p14:creationId xmlns="" xmlns:p14="http://schemas.microsoft.com/office/powerpoint/2010/main" val="3825616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1800" b="1" dirty="0"/>
              <a:t>4)</a:t>
            </a:r>
            <a:r>
              <a:rPr lang="en-US" sz="1800" dirty="0"/>
              <a:t> </a:t>
            </a:r>
            <a:r>
              <a:rPr lang="en-US" sz="2000" b="1" dirty="0"/>
              <a:t>Algorithmic understanding of social media comments</a:t>
            </a:r>
            <a:r>
              <a:rPr lang="en-US" sz="1800" b="1" dirty="0"/>
              <a:t>:</a:t>
            </a:r>
          </a:p>
          <a:p>
            <a:pPr marL="0" indent="0">
              <a:buNone/>
            </a:pPr>
            <a:r>
              <a:rPr lang="en-US" sz="1800" dirty="0"/>
              <a:t> "In recent years, text analytics has made a significant footing in  Social Media Analytics impacting brand management and viral marketing promotions". </a:t>
            </a:r>
          </a:p>
          <a:p>
            <a:pPr marL="0" indent="0">
              <a:buNone/>
            </a:pPr>
            <a:r>
              <a:rPr lang="en-US" sz="1800" dirty="0"/>
              <a:t>5) </a:t>
            </a:r>
            <a:r>
              <a:rPr lang="en-US" sz="2000" b="1" dirty="0"/>
              <a:t>Use of text analytics for getting insights from unstructured Big Data</a:t>
            </a:r>
            <a:r>
              <a:rPr lang="en-US" sz="1800" b="1" dirty="0"/>
              <a:t>:</a:t>
            </a:r>
            <a:r>
              <a:rPr lang="en-US" sz="1800" dirty="0"/>
              <a:t> "Everyone is talking about Big Data. The real issue is how you can extract relationships between textual information and disparate objectives”.</a:t>
            </a:r>
          </a:p>
          <a:p>
            <a:pPr marL="0" indent="0">
              <a:buNone/>
            </a:pPr>
            <a:r>
              <a:rPr lang="en-US" sz="1800" dirty="0"/>
              <a:t>6</a:t>
            </a:r>
            <a:r>
              <a:rPr lang="en-US" sz="2000" b="1" dirty="0"/>
              <a:t>) Advances in machine learning: </a:t>
            </a:r>
          </a:p>
          <a:p>
            <a:pPr marL="0" indent="0">
              <a:buNone/>
            </a:pPr>
            <a:r>
              <a:rPr lang="en-US" sz="1800" dirty="0"/>
              <a:t>"The advent of high-performance machine learning algorithms that enable rapid training over very large, high-dimensional vector spaces".</a:t>
            </a:r>
          </a:p>
          <a:p>
            <a:pPr marL="0" indent="0">
              <a:buNone/>
            </a:pPr>
            <a:r>
              <a:rPr lang="en-US" sz="1800" dirty="0"/>
              <a:t>7) </a:t>
            </a:r>
            <a:r>
              <a:rPr lang="en-US" sz="2000" b="1" dirty="0"/>
              <a:t>Integration of different capabilities</a:t>
            </a:r>
            <a:r>
              <a:rPr lang="en-US" sz="1800" b="1" dirty="0"/>
              <a:t>:</a:t>
            </a:r>
          </a:p>
          <a:p>
            <a:pPr marL="0" indent="0">
              <a:buNone/>
            </a:pPr>
            <a:r>
              <a:rPr lang="en-US" sz="1800" dirty="0"/>
              <a:t> "Today we can see the integration of categorization/coding/rule building, predictive modeling and sentiment analysis, visualization."</a:t>
            </a:r>
          </a:p>
        </p:txBody>
      </p:sp>
      <p:sp>
        <p:nvSpPr>
          <p:cNvPr id="4" name="Date Placeholder 3"/>
          <p:cNvSpPr>
            <a:spLocks noGrp="1"/>
          </p:cNvSpPr>
          <p:nvPr>
            <p:ph type="dt" sz="half" idx="10"/>
          </p:nvPr>
        </p:nvSpPr>
        <p:spPr/>
        <p:txBody>
          <a:bodyPr/>
          <a:lstStyle/>
          <a:p>
            <a:fld id="{E4DBF266-5274-4D01-B612-BF650C7680E2}" type="datetime1">
              <a:rPr lang="en-US" smtClean="0"/>
              <a:pPr/>
              <a:t>1/24/2024</a:t>
            </a:fld>
            <a:endParaRPr lang="en-US"/>
          </a:p>
        </p:txBody>
      </p:sp>
      <p:sp>
        <p:nvSpPr>
          <p:cNvPr id="5" name="Footer Placeholder 4"/>
          <p:cNvSpPr>
            <a:spLocks noGrp="1"/>
          </p:cNvSpPr>
          <p:nvPr>
            <p:ph type="ftr" sz="quarter" idx="11"/>
          </p:nvPr>
        </p:nvSpPr>
        <p:spPr>
          <a:xfrm>
            <a:off x="2057400" y="6248400"/>
            <a:ext cx="5486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Recent Trends in Text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444091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fontScale="92500" lnSpcReduction="10000"/>
          </a:bodyPr>
          <a:lstStyle/>
          <a:p>
            <a:pPr marL="0" indent="0">
              <a:buNone/>
            </a:pPr>
            <a:r>
              <a:rPr lang="en-US" sz="2000" b="1" dirty="0"/>
              <a:t> </a:t>
            </a:r>
            <a:r>
              <a:rPr lang="en-US" sz="2000" b="1" dirty="0" smtClean="0"/>
              <a:t>Data Localization</a:t>
            </a:r>
            <a:endParaRPr lang="en-US" sz="2000" b="1" dirty="0"/>
          </a:p>
          <a:p>
            <a:pPr marL="0" indent="0" algn="just">
              <a:buNone/>
            </a:pPr>
            <a:r>
              <a:rPr lang="en-US" sz="2000" dirty="0" smtClean="0"/>
              <a:t>The process of keeping and handling data inside the boundaries of a certain nation or area as opposed to enabling its worldwide transmission and processing is known as data localization. Due to worries about data security, privacy, and local law compliance, this idea has become more popular. Ensuring that specific data types stay inside the bounds of a given geographic area—whether physically or legally—is the goal of data localization.</a:t>
            </a:r>
          </a:p>
          <a:p>
            <a:pPr marL="0" indent="0" algn="just">
              <a:buNone/>
            </a:pPr>
            <a:r>
              <a:rPr lang="en-US" sz="2000" dirty="0" smtClean="0"/>
              <a:t>Key Points of Data Localization is:-</a:t>
            </a:r>
          </a:p>
          <a:p>
            <a:pPr marL="457200" indent="-457200" algn="just">
              <a:buAutoNum type="arabicPeriod"/>
            </a:pPr>
            <a:r>
              <a:rPr lang="en-US" sz="2000" b="1" dirty="0" smtClean="0"/>
              <a:t>Compliance with Law and Regulation:-</a:t>
            </a:r>
            <a:r>
              <a:rPr lang="en-US" sz="2000" dirty="0" smtClean="0"/>
              <a:t> A number of nations have passed laws and rules requiring the processing and storage of specific kinds of data inside their borders. This is frequently carried out to safeguard private information, respond to privacy issues, and guarantee adherence to regional data protection laws.</a:t>
            </a:r>
          </a:p>
          <a:p>
            <a:pPr marL="457200" indent="-457200" algn="just">
              <a:buAutoNum type="arabicPeriod"/>
            </a:pPr>
            <a:r>
              <a:rPr lang="en-US" sz="2000" b="1" dirty="0" smtClean="0"/>
              <a:t>Data Sovereignty:- </a:t>
            </a:r>
            <a:r>
              <a:rPr lang="en-US" sz="2000" dirty="0" smtClean="0"/>
              <a:t>The idea of data sovereignty, in which a nation claims ownership over the data created and gathered under its borders, is frequently linked to data localization.</a:t>
            </a:r>
          </a:p>
          <a:p>
            <a:pPr marL="457200" indent="-457200" algn="just">
              <a:buAutoNum type="arabicPeriod"/>
            </a:pPr>
            <a:r>
              <a:rPr lang="en-US" sz="2000" b="1" dirty="0" smtClean="0"/>
              <a:t>Protection against Unauthorized Access:- </a:t>
            </a:r>
            <a:r>
              <a:rPr lang="en-US" sz="2000" dirty="0" smtClean="0"/>
              <a:t>Countries try to lower the possibility of illegal access by foreign entities by localizing data.</a:t>
            </a:r>
          </a:p>
          <a:p>
            <a:pPr marL="0" indent="0">
              <a:buNone/>
            </a:pPr>
            <a:endParaRPr lang="en-US" sz="2000" dirty="0"/>
          </a:p>
        </p:txBody>
      </p:sp>
      <p:sp>
        <p:nvSpPr>
          <p:cNvPr id="4" name="Date Placeholder 3"/>
          <p:cNvSpPr>
            <a:spLocks noGrp="1"/>
          </p:cNvSpPr>
          <p:nvPr>
            <p:ph type="dt" sz="half" idx="10"/>
          </p:nvPr>
        </p:nvSpPr>
        <p:spPr/>
        <p:txBody>
          <a:bodyPr/>
          <a:lstStyle/>
          <a:p>
            <a:fld id="{B8EF548A-3878-4DAC-92E2-9DDBCB1DE044}"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Data Localization</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602512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5105400"/>
          </a:xfrm>
        </p:spPr>
        <p:txBody>
          <a:bodyPr>
            <a:normAutofit/>
          </a:bodyPr>
          <a:lstStyle/>
          <a:p>
            <a:pPr marL="457200" indent="-457200" algn="just">
              <a:buAutoNum type="arabicPeriod" startAt="4"/>
            </a:pPr>
            <a:r>
              <a:rPr lang="en-US" sz="2000" b="1" dirty="0"/>
              <a:t> </a:t>
            </a:r>
            <a:r>
              <a:rPr lang="en-US" sz="2000" b="1" dirty="0" smtClean="0"/>
              <a:t>Privacy and Security:-</a:t>
            </a:r>
            <a:r>
              <a:rPr lang="en-US" sz="2000" dirty="0" smtClean="0"/>
              <a:t> Maintaining data inside a designated geographic region is thought to improve data security and privacy. It can lessen the dangers connected to international data transfers.</a:t>
            </a:r>
          </a:p>
          <a:p>
            <a:pPr marL="457200" indent="-457200" algn="just">
              <a:buAutoNum type="arabicPeriod" startAt="4"/>
            </a:pPr>
            <a:r>
              <a:rPr lang="en-US" sz="2000" b="1" dirty="0" smtClean="0"/>
              <a:t>Challenges for Global Business:- </a:t>
            </a:r>
            <a:r>
              <a:rPr lang="en-US" sz="2000" dirty="0" smtClean="0"/>
              <a:t>While certain concerns may be addressed by data localization techniques, they can provide difficulties for multinational corporations that conduct cross-border operations. It can be difficult to comply with many sets of data localization requirements, which could impede data flow.</a:t>
            </a:r>
          </a:p>
          <a:p>
            <a:pPr marL="0" indent="0">
              <a:buNone/>
            </a:pPr>
            <a:endParaRPr lang="en-US" sz="2000" dirty="0"/>
          </a:p>
        </p:txBody>
      </p:sp>
      <p:sp>
        <p:nvSpPr>
          <p:cNvPr id="4" name="Date Placeholder 3"/>
          <p:cNvSpPr>
            <a:spLocks noGrp="1"/>
          </p:cNvSpPr>
          <p:nvPr>
            <p:ph type="dt" sz="half" idx="10"/>
          </p:nvPr>
        </p:nvSpPr>
        <p:spPr/>
        <p:txBody>
          <a:bodyPr/>
          <a:lstStyle/>
          <a:p>
            <a:fld id="{B8EF548A-3878-4DAC-92E2-9DDBCB1DE044}"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Data Localization (Cont.)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602512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5105400"/>
          </a:xfrm>
        </p:spPr>
        <p:txBody>
          <a:bodyPr>
            <a:normAutofit lnSpcReduction="10000"/>
          </a:bodyPr>
          <a:lstStyle/>
          <a:p>
            <a:pPr marL="0" indent="0" algn="just">
              <a:buNone/>
            </a:pPr>
            <a:r>
              <a:rPr lang="en-US" sz="2000" dirty="0" smtClean="0"/>
              <a:t>Web mining is a vital tool in the E-Commerce industry because it can extract useful facts and insights from vast amounts of publicly available data. Web mining techniques are applied in e-commerce to improve customer experiences, decision-making processes, and corporate competitiveness. Web mining plays the following important roles in E-Commerce:</a:t>
            </a:r>
          </a:p>
          <a:p>
            <a:pPr marL="457200" indent="-457200" algn="just">
              <a:buAutoNum type="arabicPeriod"/>
            </a:pPr>
            <a:r>
              <a:rPr lang="en-US" sz="2000" b="1" dirty="0" smtClean="0"/>
              <a:t>Market Basket Analysis:- </a:t>
            </a:r>
          </a:p>
          <a:p>
            <a:pPr marL="457200" indent="-457200" algn="just">
              <a:buNone/>
            </a:pPr>
            <a:r>
              <a:rPr lang="en-US" sz="2000" b="1" dirty="0" smtClean="0"/>
              <a:t>	Function:</a:t>
            </a:r>
            <a:r>
              <a:rPr lang="en-US" sz="2000" dirty="0" smtClean="0"/>
              <a:t> Web mining, in particular market basket analysis, facilitates the discovery of correlations and trends in the purchasing habits of clients. </a:t>
            </a:r>
            <a:r>
              <a:rPr lang="en-US" sz="2000" b="1" dirty="0" smtClean="0"/>
              <a:t>b). Application:</a:t>
            </a:r>
            <a:r>
              <a:rPr lang="en-US" sz="2000" dirty="0" smtClean="0"/>
              <a:t> Product placement is optimized, personalized product recommendations are made, and successful cross-selling and </a:t>
            </a:r>
            <a:r>
              <a:rPr lang="en-US" sz="2000" dirty="0" err="1" smtClean="0"/>
              <a:t>upselling</a:t>
            </a:r>
            <a:r>
              <a:rPr lang="en-US" sz="2000" dirty="0" smtClean="0"/>
              <a:t> tactics are created by e-commerce companies using this data.</a:t>
            </a:r>
          </a:p>
          <a:p>
            <a:pPr marL="457200" indent="-457200" algn="just">
              <a:buNone/>
            </a:pPr>
            <a:r>
              <a:rPr lang="en-US" sz="2000" dirty="0" smtClean="0"/>
              <a:t>2. 	</a:t>
            </a:r>
            <a:r>
              <a:rPr lang="en-US" sz="2000" b="1" dirty="0" smtClean="0"/>
              <a:t>Customer Behavior Analysis:- </a:t>
            </a:r>
          </a:p>
          <a:p>
            <a:pPr marL="457200" indent="-457200" algn="just">
              <a:buNone/>
            </a:pPr>
            <a:r>
              <a:rPr lang="en-US" sz="2000" dirty="0" smtClean="0"/>
              <a:t>	</a:t>
            </a:r>
            <a:r>
              <a:rPr lang="en-US" sz="2000" b="1" dirty="0" smtClean="0"/>
              <a:t>Function:</a:t>
            </a:r>
            <a:r>
              <a:rPr lang="en-US" sz="2000" dirty="0" smtClean="0"/>
              <a:t> Web mining examines user activity on e-commerce websites, such as </a:t>
            </a:r>
            <a:r>
              <a:rPr lang="en-US" sz="2000" dirty="0" err="1" smtClean="0"/>
              <a:t>clickstream</a:t>
            </a:r>
            <a:r>
              <a:rPr lang="en-US" sz="2000" dirty="0" smtClean="0"/>
              <a:t> data, browsing trends, and time spent on pages.</a:t>
            </a:r>
          </a:p>
          <a:p>
            <a:pPr marL="457200" indent="-457200" algn="just">
              <a:buNone/>
            </a:pPr>
            <a:r>
              <a:rPr lang="en-US" sz="2000" dirty="0" smtClean="0"/>
              <a:t>	</a:t>
            </a:r>
            <a:r>
              <a:rPr lang="en-US" sz="2000" b="1" dirty="0" smtClean="0"/>
              <a:t>Application:</a:t>
            </a:r>
            <a:r>
              <a:rPr lang="en-US" sz="2000" dirty="0" smtClean="0"/>
              <a:t> By comprehending consumer </a:t>
            </a:r>
            <a:r>
              <a:rPr lang="en-US" sz="2000" dirty="0" err="1" smtClean="0"/>
              <a:t>behaviour</a:t>
            </a:r>
            <a:r>
              <a:rPr lang="en-US" sz="2000" dirty="0" smtClean="0"/>
              <a:t>, companies may better target their marketing efforts to the interests and demands of their target audience and </a:t>
            </a:r>
            <a:r>
              <a:rPr lang="en-US" sz="2000" dirty="0" err="1" smtClean="0"/>
              <a:t>optimise</a:t>
            </a:r>
            <a:r>
              <a:rPr lang="en-US" sz="2000" dirty="0" smtClean="0"/>
              <a:t> the design and navigation of their websites. </a:t>
            </a:r>
          </a:p>
          <a:p>
            <a:pPr marL="457200" indent="-457200" algn="just">
              <a:buAutoNum type="arabicPeriod"/>
            </a:pPr>
            <a:endParaRPr lang="en-US" sz="2000" dirty="0" smtClean="0"/>
          </a:p>
          <a:p>
            <a:pPr marL="457200" indent="-457200" algn="just">
              <a:buAutoNum type="arabicPeriod"/>
            </a:pPr>
            <a:endParaRPr lang="en-US" sz="2000" dirty="0"/>
          </a:p>
        </p:txBody>
      </p:sp>
      <p:sp>
        <p:nvSpPr>
          <p:cNvPr id="4" name="Date Placeholder 3"/>
          <p:cNvSpPr>
            <a:spLocks noGrp="1"/>
          </p:cNvSpPr>
          <p:nvPr>
            <p:ph type="dt" sz="half" idx="10"/>
          </p:nvPr>
        </p:nvSpPr>
        <p:spPr/>
        <p:txBody>
          <a:bodyPr/>
          <a:lstStyle/>
          <a:p>
            <a:fld id="{B8EF548A-3878-4DAC-92E2-9DDBCB1DE044}"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Role of Web Mining in E-Commerce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602512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5105400"/>
          </a:xfrm>
        </p:spPr>
        <p:txBody>
          <a:bodyPr>
            <a:normAutofit fontScale="92500" lnSpcReduction="20000"/>
          </a:bodyPr>
          <a:lstStyle/>
          <a:p>
            <a:pPr marL="457200" indent="-457200" algn="just">
              <a:buNone/>
            </a:pPr>
            <a:r>
              <a:rPr lang="en-US" sz="2000" b="1" dirty="0" smtClean="0"/>
              <a:t>3. Customization:</a:t>
            </a:r>
          </a:p>
          <a:p>
            <a:pPr marL="457200" indent="-457200" algn="just">
              <a:buNone/>
            </a:pPr>
            <a:r>
              <a:rPr lang="en-US" sz="2000" dirty="0" smtClean="0"/>
              <a:t>	</a:t>
            </a:r>
            <a:r>
              <a:rPr lang="en-US" sz="2000" b="1" dirty="0" smtClean="0"/>
              <a:t>Role: </a:t>
            </a:r>
            <a:r>
              <a:rPr lang="en-US" sz="2000" dirty="0" smtClean="0"/>
              <a:t>By evaluating past data and forecasting user preferences, web mining makes it possible to create individualized user experiences.</a:t>
            </a:r>
          </a:p>
          <a:p>
            <a:pPr marL="457200" indent="-457200" algn="just">
              <a:buNone/>
            </a:pPr>
            <a:r>
              <a:rPr lang="en-US" sz="2000" dirty="0" smtClean="0"/>
              <a:t>	</a:t>
            </a:r>
            <a:r>
              <a:rPr lang="en-US" sz="2000" b="1" dirty="0" smtClean="0"/>
              <a:t>Application:</a:t>
            </a:r>
            <a:r>
              <a:rPr lang="en-US" sz="2000" dirty="0" smtClean="0"/>
              <a:t> To improve customer engagement and happiness, e-commerce platforms employ personalization to display targeted adverts, suggest goods, and customize content.</a:t>
            </a:r>
          </a:p>
          <a:p>
            <a:pPr marL="457200" indent="-457200" algn="just">
              <a:buNone/>
            </a:pPr>
            <a:r>
              <a:rPr lang="en-US" sz="2000" b="1" dirty="0" smtClean="0"/>
              <a:t>4. Systems of Recommendations:</a:t>
            </a:r>
          </a:p>
          <a:p>
            <a:pPr marL="457200" indent="-457200" algn="just">
              <a:buNone/>
            </a:pPr>
            <a:r>
              <a:rPr lang="en-US" sz="2000" dirty="0" smtClean="0"/>
              <a:t>	</a:t>
            </a:r>
            <a:r>
              <a:rPr lang="en-US" sz="2000" b="1" dirty="0" smtClean="0"/>
              <a:t>Function:</a:t>
            </a:r>
            <a:r>
              <a:rPr lang="en-US" sz="2000" dirty="0" smtClean="0"/>
              <a:t> Recommendation systems that make product or service recommendations based on user behavior and preferences are constructed using web mining algorithms.</a:t>
            </a:r>
          </a:p>
          <a:p>
            <a:pPr marL="457200" indent="-457200" algn="just">
              <a:buNone/>
            </a:pPr>
            <a:r>
              <a:rPr lang="en-US" sz="2000" dirty="0" smtClean="0"/>
              <a:t>	</a:t>
            </a:r>
            <a:r>
              <a:rPr lang="en-US" sz="2000" b="1" dirty="0" smtClean="0"/>
              <a:t>Application:</a:t>
            </a:r>
            <a:r>
              <a:rPr lang="en-US" sz="2000" dirty="0" smtClean="0"/>
              <a:t> Recommendation systems are used by e-commerce companies to improve user experience, boost revenue, and cultivate client loyalty.</a:t>
            </a:r>
          </a:p>
          <a:p>
            <a:pPr marL="457200" indent="-457200" algn="just">
              <a:buNone/>
            </a:pPr>
            <a:r>
              <a:rPr lang="en-US" sz="2000" b="1" dirty="0" smtClean="0"/>
              <a:t>5. Optimization of Price:</a:t>
            </a:r>
            <a:endParaRPr lang="en-US" sz="2000" dirty="0" smtClean="0"/>
          </a:p>
          <a:p>
            <a:pPr marL="457200" indent="-457200" algn="just">
              <a:buNone/>
            </a:pPr>
            <a:r>
              <a:rPr lang="en-US" sz="2000" dirty="0" smtClean="0"/>
              <a:t>	</a:t>
            </a:r>
            <a:r>
              <a:rPr lang="en-US" sz="2000" b="1" dirty="0" smtClean="0"/>
              <a:t>Function: </a:t>
            </a:r>
            <a:r>
              <a:rPr lang="en-US" sz="2000" dirty="0" smtClean="0"/>
              <a:t>Web mining aids in the analysis of market trends and rivals' pricing strategies.</a:t>
            </a:r>
          </a:p>
          <a:p>
            <a:pPr marL="457200" indent="-457200" algn="just">
              <a:buNone/>
            </a:pPr>
            <a:r>
              <a:rPr lang="en-US" sz="2000" dirty="0" smtClean="0"/>
              <a:t>	</a:t>
            </a:r>
            <a:r>
              <a:rPr lang="en-US" sz="2000" b="1" dirty="0" smtClean="0"/>
              <a:t>Application:</a:t>
            </a:r>
            <a:r>
              <a:rPr lang="en-US" sz="2000" dirty="0" smtClean="0"/>
              <a:t> To maintain competitive pricing, maximize revenue, and optimize profit margins, e-commerce companies modify their pricing models in response to information gleaned from web mining.</a:t>
            </a:r>
            <a:endParaRPr lang="en-US" sz="2000" dirty="0"/>
          </a:p>
        </p:txBody>
      </p:sp>
      <p:sp>
        <p:nvSpPr>
          <p:cNvPr id="4" name="Date Placeholder 3"/>
          <p:cNvSpPr>
            <a:spLocks noGrp="1"/>
          </p:cNvSpPr>
          <p:nvPr>
            <p:ph type="dt" sz="half" idx="10"/>
          </p:nvPr>
        </p:nvSpPr>
        <p:spPr/>
        <p:txBody>
          <a:bodyPr/>
          <a:lstStyle/>
          <a:p>
            <a:fld id="{B8EF548A-3878-4DAC-92E2-9DDBCB1DE044}"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Role of Web Mining in E-Commerce (Cont.)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602512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5105400"/>
          </a:xfrm>
        </p:spPr>
        <p:txBody>
          <a:bodyPr>
            <a:normAutofit fontScale="92500" lnSpcReduction="10000"/>
          </a:bodyPr>
          <a:lstStyle/>
          <a:p>
            <a:pPr marL="457200" indent="-457200" algn="just">
              <a:buNone/>
            </a:pPr>
            <a:r>
              <a:rPr lang="en-US" sz="2000" b="1" dirty="0" smtClean="0"/>
              <a:t>6 . Fraud Protection and Identification:</a:t>
            </a:r>
          </a:p>
          <a:p>
            <a:pPr marL="457200" indent="-457200" algn="just">
              <a:buNone/>
            </a:pPr>
            <a:r>
              <a:rPr lang="en-US" sz="2000" b="1" dirty="0" smtClean="0"/>
              <a:t>	Function: </a:t>
            </a:r>
            <a:r>
              <a:rPr lang="en-US" sz="2000" dirty="0" smtClean="0"/>
              <a:t>Web mining, in particular anomaly detection, helps find odd trends that can point to fraud.</a:t>
            </a:r>
          </a:p>
          <a:p>
            <a:pPr marL="457200" indent="-457200" algn="just">
              <a:buNone/>
            </a:pPr>
            <a:r>
              <a:rPr lang="en-US" sz="2000" b="1" dirty="0" smtClean="0"/>
              <a:t>	Application: </a:t>
            </a:r>
            <a:r>
              <a:rPr lang="en-US" sz="2000" dirty="0" smtClean="0"/>
              <a:t>Web mining is used by e-commerce platforms to identify and stop fraudulent transactions, safeguarding the company and its clients.</a:t>
            </a:r>
          </a:p>
          <a:p>
            <a:pPr marL="457200" indent="-457200" algn="just">
              <a:buNone/>
            </a:pPr>
            <a:r>
              <a:rPr lang="en-US" sz="2000" b="1" dirty="0" smtClean="0"/>
              <a:t> 7. Analysis of Customer Sentiment:</a:t>
            </a:r>
          </a:p>
          <a:p>
            <a:pPr marL="457200" indent="-457200" algn="just">
              <a:buNone/>
            </a:pPr>
            <a:r>
              <a:rPr lang="en-US" sz="2000" b="1" dirty="0" smtClean="0"/>
              <a:t>	Role: </a:t>
            </a:r>
            <a:r>
              <a:rPr lang="en-US" sz="2000" dirty="0" smtClean="0"/>
              <a:t>To determine sentiment, web mining techniques examine feedback, social media comments, and consumer reviews.</a:t>
            </a:r>
          </a:p>
          <a:p>
            <a:pPr marL="457200" indent="-457200" algn="just">
              <a:buNone/>
            </a:pPr>
            <a:r>
              <a:rPr lang="en-US" sz="2000" b="1" dirty="0" smtClean="0"/>
              <a:t>	Application: </a:t>
            </a:r>
            <a:r>
              <a:rPr lang="en-US" sz="2000" dirty="0" smtClean="0"/>
              <a:t>Sentiment analysis is used by e-commerce companies to learn about consumer satisfaction levels, pinpoint areas for development, and modify marketing plans as necessary. </a:t>
            </a:r>
          </a:p>
          <a:p>
            <a:pPr marL="457200" indent="-457200" algn="just">
              <a:buNone/>
            </a:pPr>
            <a:r>
              <a:rPr lang="en-US" sz="2000" b="1" dirty="0" smtClean="0"/>
              <a:t>8. Management of Inventory:</a:t>
            </a:r>
          </a:p>
          <a:p>
            <a:pPr marL="457200" indent="-457200" algn="just">
              <a:buNone/>
            </a:pPr>
            <a:r>
              <a:rPr lang="en-US" sz="2000" b="1" dirty="0" smtClean="0"/>
              <a:t>	Function: </a:t>
            </a:r>
            <a:r>
              <a:rPr lang="en-US" sz="2000" dirty="0" smtClean="0"/>
              <a:t>Demand forecasting and inventory management optimization are made easier by web mining.</a:t>
            </a:r>
          </a:p>
          <a:p>
            <a:pPr marL="457200" indent="-457200" algn="just">
              <a:buNone/>
            </a:pPr>
            <a:r>
              <a:rPr lang="en-US" sz="2000" b="1" dirty="0" smtClean="0"/>
              <a:t>	Application: </a:t>
            </a:r>
            <a:r>
              <a:rPr lang="en-US" sz="2000" dirty="0" smtClean="0"/>
              <a:t>To maintain ideal stock levels, lower overstock and stockouts, and improve overall supply chain efficiency, e-commerce platforms make use of data-driven insights.</a:t>
            </a:r>
          </a:p>
          <a:p>
            <a:pPr marL="457200" indent="-457200" algn="just">
              <a:buNone/>
            </a:pPr>
            <a:endParaRPr lang="en-US" sz="2000" dirty="0"/>
          </a:p>
        </p:txBody>
      </p:sp>
      <p:sp>
        <p:nvSpPr>
          <p:cNvPr id="4" name="Date Placeholder 3"/>
          <p:cNvSpPr>
            <a:spLocks noGrp="1"/>
          </p:cNvSpPr>
          <p:nvPr>
            <p:ph type="dt" sz="half" idx="10"/>
          </p:nvPr>
        </p:nvSpPr>
        <p:spPr/>
        <p:txBody>
          <a:bodyPr/>
          <a:lstStyle/>
          <a:p>
            <a:fld id="{B8EF548A-3878-4DAC-92E2-9DDBCB1DE044}"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Role of Web Mining in E-Commerce (Cont.)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602512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458200" cy="5105400"/>
          </a:xfrm>
        </p:spPr>
        <p:txBody>
          <a:bodyPr>
            <a:normAutofit/>
          </a:bodyPr>
          <a:lstStyle/>
          <a:p>
            <a:pPr marL="457200" indent="-457200" algn="just">
              <a:buNone/>
            </a:pPr>
            <a:r>
              <a:rPr lang="en-US" sz="2000" b="1" dirty="0" smtClean="0"/>
              <a:t>9 . Adaptive Web Design:</a:t>
            </a:r>
          </a:p>
          <a:p>
            <a:pPr marL="457200" indent="-457200" algn="just">
              <a:buNone/>
            </a:pPr>
            <a:r>
              <a:rPr lang="en-US" sz="2000" b="1" dirty="0" smtClean="0"/>
              <a:t>	Function: </a:t>
            </a:r>
            <a:r>
              <a:rPr lang="en-US" sz="2000" dirty="0" smtClean="0"/>
              <a:t>Web mining aids in comprehending user preferences for the layout and content of websites.</a:t>
            </a:r>
          </a:p>
          <a:p>
            <a:pPr marL="457200" indent="-457200" algn="just">
              <a:buNone/>
            </a:pPr>
            <a:r>
              <a:rPr lang="en-US" sz="2000" b="1" dirty="0" smtClean="0"/>
              <a:t>	Application: </a:t>
            </a:r>
            <a:r>
              <a:rPr lang="en-US" sz="2000" dirty="0" smtClean="0"/>
              <a:t>Based on data mining, e-commerce websites modify their navigation, content, and layout to make their site more user-friendly and boost engagement and conversion rates.</a:t>
            </a:r>
          </a:p>
          <a:p>
            <a:pPr marL="457200" indent="-457200" algn="just">
              <a:buNone/>
            </a:pPr>
            <a:endParaRPr lang="en-US" sz="2000" dirty="0"/>
          </a:p>
        </p:txBody>
      </p:sp>
      <p:sp>
        <p:nvSpPr>
          <p:cNvPr id="4" name="Date Placeholder 3"/>
          <p:cNvSpPr>
            <a:spLocks noGrp="1"/>
          </p:cNvSpPr>
          <p:nvPr>
            <p:ph type="dt" sz="half" idx="10"/>
          </p:nvPr>
        </p:nvSpPr>
        <p:spPr/>
        <p:txBody>
          <a:bodyPr/>
          <a:lstStyle/>
          <a:p>
            <a:fld id="{B8EF548A-3878-4DAC-92E2-9DDBCB1DE044}"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Role of Web Mining in E-Commerce (Cont.)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602512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 Social Media Analytics</a:t>
            </a:r>
          </a:p>
          <a:p>
            <a:pPr marL="0" indent="0" algn="just">
              <a:buNone/>
            </a:pPr>
            <a:r>
              <a:rPr lang="en-US" sz="2000" dirty="0"/>
              <a:t> Social Media Analytics is the process of collecting and analyzing audience data shared on social networks to improve an organization's strategic business decisions.</a:t>
            </a:r>
          </a:p>
          <a:p>
            <a:pPr marL="0" indent="0" algn="just">
              <a:buNone/>
            </a:pPr>
            <a:r>
              <a:rPr lang="en-US" sz="2000" dirty="0"/>
              <a:t>Social media can benefit businesses by enabling marketers to spot trends in consumer behavior that are relevant to a business's industry and can influence the success of marketing efforts.</a:t>
            </a: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B8EF548A-3878-4DAC-92E2-9DDBCB1DE044}"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Social </a:t>
            </a:r>
            <a:r>
              <a:rPr kumimoji="0" lang="en-US" sz="2400" b="0" i="0" u="none" strike="noStrike" kern="1200" cap="none" spc="0" normalizeH="0" baseline="0" noProof="0" dirty="0">
                <a:ln>
                  <a:noFill/>
                </a:ln>
                <a:solidFill>
                  <a:schemeClr val="dk1"/>
                </a:solidFill>
                <a:effectLst/>
                <a:uLnTx/>
                <a:uFillTx/>
                <a:latin typeface="+mn-lt"/>
                <a:ea typeface="+mn-ea"/>
                <a:cs typeface="+mn-cs"/>
              </a:rPr>
              <a:t>Media Analytics</a:t>
            </a: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pic>
        <p:nvPicPr>
          <p:cNvPr id="2" name="Picture 1">
            <a:extLst>
              <a:ext uri="{FF2B5EF4-FFF2-40B4-BE49-F238E27FC236}">
                <a16:creationId xmlns="" xmlns:a16="http://schemas.microsoft.com/office/drawing/2014/main" id="{CD7E89FF-44CC-1C31-87C0-C277C8996F8D}"/>
              </a:ext>
            </a:extLst>
          </p:cNvPr>
          <p:cNvPicPr>
            <a:picLocks noChangeAspect="1"/>
          </p:cNvPicPr>
          <p:nvPr/>
        </p:nvPicPr>
        <p:blipFill>
          <a:blip r:embed="rId3"/>
          <a:stretch>
            <a:fillRect/>
          </a:stretch>
        </p:blipFill>
        <p:spPr>
          <a:xfrm>
            <a:off x="1676400" y="3886199"/>
            <a:ext cx="5562600" cy="1890713"/>
          </a:xfrm>
          <a:prstGeom prst="rect">
            <a:avLst/>
          </a:prstGeom>
        </p:spPr>
      </p:pic>
    </p:spTree>
    <p:extLst>
      <p:ext uri="{BB962C8B-B14F-4D97-AF65-F5344CB8AC3E}">
        <p14:creationId xmlns="" xmlns:p14="http://schemas.microsoft.com/office/powerpoint/2010/main" val="1602512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What are the use cases of  Social Media Analytics?</a:t>
            </a:r>
          </a:p>
          <a:p>
            <a:pPr marL="0" indent="0">
              <a:buNone/>
            </a:pPr>
            <a:endParaRPr lang="en-US" sz="2200" b="1" dirty="0"/>
          </a:p>
          <a:p>
            <a:pPr marL="0" indent="0" algn="just">
              <a:buNone/>
            </a:pPr>
            <a:r>
              <a:rPr lang="en-US" sz="2200" b="1" dirty="0"/>
              <a:t>1) Measure the ROI of social media marketing efforts:</a:t>
            </a:r>
          </a:p>
          <a:p>
            <a:pPr marL="0" indent="0" algn="just">
              <a:buNone/>
            </a:pPr>
            <a:r>
              <a:rPr lang="en-US" sz="2000" dirty="0"/>
              <a:t>The main goal for any social media post, like, retweet or share is ROI.</a:t>
            </a:r>
          </a:p>
          <a:p>
            <a:pPr marL="0" indent="0" algn="just">
              <a:buNone/>
            </a:pPr>
            <a:r>
              <a:rPr lang="en-US" sz="2000" dirty="0"/>
              <a:t>To determine social media ROI, marketers must first determine an initial benchmark and then have a way to measure key performance indicators (KPIs) against that benchmark over time.</a:t>
            </a:r>
          </a:p>
          <a:p>
            <a:pPr marL="0" indent="0" algn="just">
              <a:buNone/>
            </a:pPr>
            <a:r>
              <a:rPr lang="en-US" sz="2200" b="1" dirty="0"/>
              <a:t>2) Track the efficiency of marketing teams:</a:t>
            </a:r>
          </a:p>
          <a:p>
            <a:pPr marL="0" indent="0" algn="just">
              <a:buNone/>
            </a:pPr>
            <a:r>
              <a:rPr lang="en-US" sz="2000" dirty="0"/>
              <a:t>Most organizations strive to streamline workflows and enable team members to be more productive. A lesser known, but still important, feature of  Social Media Analytics is its ability to improve efficiency with your marketing team.</a:t>
            </a:r>
          </a:p>
          <a:p>
            <a:pPr marL="0" indent="0">
              <a:buNone/>
            </a:pPr>
            <a:endParaRPr lang="en-US" sz="2200" dirty="0"/>
          </a:p>
        </p:txBody>
      </p:sp>
      <p:sp>
        <p:nvSpPr>
          <p:cNvPr id="4" name="Date Placeholder 3"/>
          <p:cNvSpPr>
            <a:spLocks noGrp="1"/>
          </p:cNvSpPr>
          <p:nvPr>
            <p:ph type="dt" sz="half" idx="10"/>
          </p:nvPr>
        </p:nvSpPr>
        <p:spPr/>
        <p:txBody>
          <a:bodyPr/>
          <a:lstStyle/>
          <a:p>
            <a:fld id="{65B5092F-92C0-4926-8596-2BBF9556C936}"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Social </a:t>
            </a:r>
            <a:r>
              <a:rPr lang="en-US" sz="2400" dirty="0"/>
              <a:t>Media </a:t>
            </a:r>
            <a:r>
              <a:rPr lang="en-US" sz="2400" dirty="0" smtClean="0"/>
              <a:t>Analytics (Cont.)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230202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Improve strategic decision-making:</a:t>
            </a:r>
          </a:p>
          <a:p>
            <a:pPr marL="0" indent="0" algn="just">
              <a:buNone/>
            </a:pPr>
            <a:r>
              <a:rPr lang="en-US" sz="2000" dirty="0"/>
              <a:t> Social Media Analytics can improve a marketing team's ability to understand what social media strategies are working and which ones aren't as effective.</a:t>
            </a:r>
          </a:p>
          <a:p>
            <a:pPr marL="0" indent="0" algn="just">
              <a:buNone/>
            </a:pPr>
            <a:r>
              <a:rPr lang="en-US" sz="2000" dirty="0"/>
              <a:t>However, the analytical results can also provide insight that can be useful for making business decisions about other important aspects of the business not necessarily directly related to the marketing campaigns</a:t>
            </a:r>
            <a:r>
              <a:rPr lang="en-US" sz="2000" dirty="0" smtClean="0"/>
              <a:t>.</a:t>
            </a:r>
          </a:p>
          <a:p>
            <a:pPr marL="0" indent="0">
              <a:buNone/>
            </a:pPr>
            <a:r>
              <a:rPr lang="en-US" sz="2000" dirty="0" smtClean="0"/>
              <a:t>It may include:-</a:t>
            </a:r>
          </a:p>
          <a:p>
            <a:pPr marL="457200" indent="-457200">
              <a:buAutoNum type="arabicPeriod"/>
            </a:pPr>
            <a:r>
              <a:rPr lang="en-US" sz="2000" dirty="0" smtClean="0"/>
              <a:t>Objectives and Key Metrics.</a:t>
            </a:r>
          </a:p>
          <a:p>
            <a:pPr marL="457200" indent="-457200">
              <a:buAutoNum type="arabicPeriod"/>
            </a:pPr>
            <a:r>
              <a:rPr lang="en-US" sz="2000" dirty="0" smtClean="0"/>
              <a:t>Integrated Data Source.</a:t>
            </a:r>
          </a:p>
          <a:p>
            <a:pPr marL="457200" indent="-457200">
              <a:buAutoNum type="arabicPeriod"/>
            </a:pPr>
            <a:r>
              <a:rPr lang="en-US" sz="2000" dirty="0" smtClean="0"/>
              <a:t>Implement Social Listening.</a:t>
            </a:r>
          </a:p>
          <a:p>
            <a:pPr marL="457200" indent="-457200">
              <a:buAutoNum type="arabicPeriod"/>
            </a:pPr>
            <a:r>
              <a:rPr lang="en-US" sz="2000" dirty="0" smtClean="0"/>
              <a:t>Benchmark Strategies for Competitors.</a:t>
            </a:r>
            <a:endParaRPr lang="en-US" sz="2000" dirty="0"/>
          </a:p>
          <a:p>
            <a:pPr marL="0" indent="0">
              <a:buNone/>
            </a:pPr>
            <a:endParaRPr lang="en-US" sz="2200" dirty="0"/>
          </a:p>
        </p:txBody>
      </p:sp>
      <p:sp>
        <p:nvSpPr>
          <p:cNvPr id="4" name="Date Placeholder 3"/>
          <p:cNvSpPr>
            <a:spLocks noGrp="1"/>
          </p:cNvSpPr>
          <p:nvPr>
            <p:ph type="dt" sz="half" idx="10"/>
          </p:nvPr>
        </p:nvSpPr>
        <p:spPr/>
        <p:txBody>
          <a:bodyPr/>
          <a:lstStyle/>
          <a:p>
            <a:fld id="{4D7CA3B1-8677-4FA0-BECF-9F040FFA9220}" type="datetime1">
              <a:rPr lang="en-US" smtClean="0"/>
              <a:pPr/>
              <a:t>1/24/2024</a:t>
            </a:fld>
            <a:endParaRPr lang="en-US"/>
          </a:p>
        </p:txBody>
      </p:sp>
      <p:sp>
        <p:nvSpPr>
          <p:cNvPr id="5" name="Footer Placeholder 4"/>
          <p:cNvSpPr>
            <a:spLocks noGrp="1"/>
          </p:cNvSpPr>
          <p:nvPr>
            <p:ph type="ftr" sz="quarter" idx="11"/>
          </p:nvPr>
        </p:nvSpPr>
        <p:spPr>
          <a:xfrm>
            <a:off x="2362200" y="6248400"/>
            <a:ext cx="5181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29069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54EC6E-E764-414B-A819-85CC6319243D}" type="datetime1">
              <a:rPr lang="en-US" smtClean="0"/>
              <a:pPr/>
              <a:t>1/24/2024</a:t>
            </a:fld>
            <a:endParaRPr lang="en-US" dirty="0"/>
          </a:p>
        </p:txBody>
      </p:sp>
      <p:sp>
        <p:nvSpPr>
          <p:cNvPr id="5" name="Footer Placeholder 4"/>
          <p:cNvSpPr>
            <a:spLocks noGrp="1"/>
          </p:cNvSpPr>
          <p:nvPr>
            <p:ph type="ftr" sz="quarter" idx="11"/>
          </p:nvPr>
        </p:nvSpPr>
        <p:spPr>
          <a:xfrm>
            <a:off x="1981200" y="6356349"/>
            <a:ext cx="4953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Syllabus</a:t>
            </a:r>
          </a:p>
        </p:txBody>
      </p:sp>
      <p:graphicFrame>
        <p:nvGraphicFramePr>
          <p:cNvPr id="23" name="Diagram 22">
            <a:extLst>
              <a:ext uri="{FF2B5EF4-FFF2-40B4-BE49-F238E27FC236}">
                <a16:creationId xmlns="" xmlns:a16="http://schemas.microsoft.com/office/drawing/2014/main" id="{5BD0C95D-4009-4941-AFEE-6336F152559B}"/>
              </a:ext>
            </a:extLst>
          </p:cNvPr>
          <p:cNvGraphicFramePr/>
          <p:nvPr>
            <p:extLst>
              <p:ext uri="{D42A27DB-BD31-4B8C-83A1-F6EECF244321}">
                <p14:modId xmlns="" xmlns:p14="http://schemas.microsoft.com/office/powerpoint/2010/main" val="3428692250"/>
              </p:ext>
            </p:extLst>
          </p:nvPr>
        </p:nvGraphicFramePr>
        <p:xfrm>
          <a:off x="1085850" y="2476480"/>
          <a:ext cx="7515225" cy="2395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 xmlns:a16="http://schemas.microsoft.com/office/drawing/2014/main" id="{067567D3-B65B-4752-8952-9BA2BB96D648}"/>
              </a:ext>
            </a:extLst>
          </p:cNvPr>
          <p:cNvSpPr txBox="1"/>
          <p:nvPr/>
        </p:nvSpPr>
        <p:spPr>
          <a:xfrm>
            <a:off x="1085850" y="1728966"/>
            <a:ext cx="497205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a:t>
            </a:r>
            <a:r>
              <a:rPr lang="en-US" sz="2100" b="1" dirty="0"/>
              <a:t>SENTIMENT MINING</a:t>
            </a:r>
            <a:endParaRPr lang="en-IN" sz="2100" b="1" dirty="0"/>
          </a:p>
        </p:txBody>
      </p:sp>
      <p:pic>
        <p:nvPicPr>
          <p:cNvPr id="2" name="Picture 1">
            <a:extLst>
              <a:ext uri="{FF2B5EF4-FFF2-40B4-BE49-F238E27FC236}">
                <a16:creationId xmlns="" xmlns:a16="http://schemas.microsoft.com/office/drawing/2014/main" id="{F7AA506E-9543-FD31-748A-DCD636678A28}"/>
              </a:ext>
            </a:extLst>
          </p:cNvPr>
          <p:cNvPicPr>
            <a:picLocks noChangeAspect="1"/>
          </p:cNvPicPr>
          <p:nvPr/>
        </p:nvPicPr>
        <p:blipFill>
          <a:blip r:embed="rId7"/>
          <a:stretch>
            <a:fillRect/>
          </a:stretch>
        </p:blipFill>
        <p:spPr>
          <a:xfrm>
            <a:off x="0" y="0"/>
            <a:ext cx="1085850" cy="634039"/>
          </a:xfrm>
          <a:prstGeom prst="rect">
            <a:avLst/>
          </a:prstGeom>
        </p:spPr>
      </p:pic>
    </p:spTree>
    <p:extLst>
      <p:ext uri="{BB962C8B-B14F-4D97-AF65-F5344CB8AC3E}">
        <p14:creationId xmlns=""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What metrics should be tracked with Social Media Analytics?</a:t>
            </a:r>
          </a:p>
          <a:p>
            <a:pPr marL="0" indent="0" algn="just">
              <a:buNone/>
            </a:pPr>
            <a:r>
              <a:rPr lang="en-US" sz="2000" dirty="0"/>
              <a:t>There are six general types of social media metrics that should be tracked.</a:t>
            </a:r>
          </a:p>
          <a:p>
            <a:pPr marL="0" indent="0" algn="just">
              <a:buNone/>
            </a:pPr>
            <a:r>
              <a:rPr lang="en-US" sz="2000" b="1" dirty="0"/>
              <a:t>1) Performance metrics</a:t>
            </a:r>
          </a:p>
          <a:p>
            <a:pPr marL="0" indent="0" algn="just">
              <a:buNone/>
            </a:pPr>
            <a:r>
              <a:rPr lang="en-US" sz="2000" dirty="0"/>
              <a:t>Measuring the performance of social media marketing efforts is critical to understanding where strategic efforts are working and where improvement is needed.</a:t>
            </a:r>
          </a:p>
          <a:p>
            <a:pPr marL="0" indent="0" algn="just">
              <a:buNone/>
            </a:pPr>
            <a:r>
              <a:rPr lang="en-US" sz="2000" dirty="0"/>
              <a:t>Key performance metrics to track include the following:</a:t>
            </a:r>
          </a:p>
          <a:p>
            <a:pPr marL="0" indent="0" algn="just">
              <a:buNone/>
            </a:pPr>
            <a:r>
              <a:rPr lang="en-US" sz="2000" dirty="0"/>
              <a:t>• interactions across platforms and over time to determine if the posted content is properly engaging the audience;</a:t>
            </a:r>
          </a:p>
          <a:p>
            <a:pPr marL="0" indent="0" algn="just">
              <a:buNone/>
            </a:pPr>
            <a:r>
              <a:rPr lang="en-US" sz="2000" dirty="0"/>
              <a:t>• whether the number of followers is increasing over time to verify consistent progress across platforms; and</a:t>
            </a:r>
          </a:p>
          <a:p>
            <a:pPr marL="0" indent="0" algn="just">
              <a:buNone/>
            </a:pPr>
            <a:r>
              <a:rPr lang="en-US" sz="2000" dirty="0"/>
              <a:t>• click-through rate for link clicks on posts to see if they're properly driving traffic from social media channels.</a:t>
            </a: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6B8CAF74-6B85-4DF4-9747-DECF90565BA2}"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6383837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2) Audience analytics</a:t>
            </a:r>
          </a:p>
          <a:p>
            <a:pPr marL="0" indent="0" algn="just">
              <a:buNone/>
            </a:pPr>
            <a:r>
              <a:rPr lang="en-US" sz="2000" dirty="0"/>
              <a:t>It's important to clearly understand and define the target audience, as it is the most important element of a social media strategy. Understanding the audience will help create a favorable customer experience with content targeted at what customers want and what they're looking for.</a:t>
            </a:r>
          </a:p>
          <a:p>
            <a:pPr marL="0" indent="0" algn="just">
              <a:buNone/>
            </a:pPr>
            <a:r>
              <a:rPr lang="en-US" sz="2000" dirty="0"/>
              <a:t>In the past, audience data was difficult to measure as it was scattered across multiple social media platforms. But with analytics tools, marketers can analyze data across platforms to better understand audience demographics, interests and behaviors. AI-enabled tools can even help predict customer behavior. They can also study how an audience changes over time.</a:t>
            </a:r>
          </a:p>
          <a:p>
            <a:pPr marL="0" indent="0" algn="just">
              <a:buNone/>
            </a:pPr>
            <a:r>
              <a:rPr lang="en-US" sz="2000" dirty="0"/>
              <a:t>The better targeted the content is, the less advertising will cost and the cost-per-click of ads can be optimized.</a:t>
            </a:r>
          </a:p>
          <a:p>
            <a:pPr marL="0" indent="0">
              <a:buNone/>
            </a:pPr>
            <a:endParaRPr lang="en-US" sz="2000" dirty="0"/>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FAB0C069-63D0-4140-A028-FC1FACA41A70}" type="datetime1">
              <a:rPr lang="en-US" smtClean="0"/>
              <a:pPr/>
              <a:t>1/24/2024</a:t>
            </a:fld>
            <a:endParaRPr lang="en-US"/>
          </a:p>
        </p:txBody>
      </p:sp>
      <p:sp>
        <p:nvSpPr>
          <p:cNvPr id="5" name="Footer Placeholder 4"/>
          <p:cNvSpPr>
            <a:spLocks noGrp="1"/>
          </p:cNvSpPr>
          <p:nvPr>
            <p:ph type="ftr" sz="quarter" idx="11"/>
          </p:nvPr>
        </p:nvSpPr>
        <p:spPr>
          <a:xfrm>
            <a:off x="2057400" y="6248400"/>
            <a:ext cx="5486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2766009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3) Competitor analytics</a:t>
            </a:r>
          </a:p>
          <a:p>
            <a:pPr marL="0" indent="0" algn="just">
              <a:buNone/>
            </a:pPr>
            <a:r>
              <a:rPr lang="en-US" sz="2000" dirty="0"/>
              <a:t>To obtain a full understanding of performance metrics, it's necessary to look at the metrics through a competitive lens. In other words, how do they stack up to competitors' performance?</a:t>
            </a:r>
          </a:p>
          <a:p>
            <a:pPr marL="0" indent="0" algn="just">
              <a:buNone/>
            </a:pPr>
            <a:r>
              <a:rPr lang="en-US" sz="2000" dirty="0"/>
              <a:t>With Social Media Analytics tools, social media performance can be compared to competitors' performance with a head-to-head analysis to gauge relative effectiveness and to determine what can be improved.</a:t>
            </a:r>
          </a:p>
          <a:p>
            <a:pPr marL="0" indent="0" algn="just">
              <a:buNone/>
            </a:pPr>
            <a:r>
              <a:rPr lang="en-US" sz="2000" dirty="0"/>
              <a:t>Most modern tools that include AI capabilities can benchmark competitor performance by industry to determine a good starting point for social media efforts.</a:t>
            </a:r>
          </a:p>
          <a:p>
            <a:pPr marL="0" indent="0">
              <a:buNone/>
            </a:pPr>
            <a:endParaRPr lang="en-US" sz="2000" dirty="0"/>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05702F85-BDB5-4E64-B587-03BAF555BD02}" type="datetime1">
              <a:rPr lang="en-US" smtClean="0"/>
              <a:pPr/>
              <a:t>1/24/2024</a:t>
            </a:fld>
            <a:endParaRPr lang="en-US"/>
          </a:p>
        </p:txBody>
      </p:sp>
      <p:sp>
        <p:nvSpPr>
          <p:cNvPr id="5" name="Footer Placeholder 4"/>
          <p:cNvSpPr>
            <a:spLocks noGrp="1"/>
          </p:cNvSpPr>
          <p:nvPr>
            <p:ph type="ftr" sz="quarter" idx="11"/>
          </p:nvPr>
        </p:nvSpPr>
        <p:spPr>
          <a:xfrm>
            <a:off x="1981200" y="6248400"/>
            <a:ext cx="5562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308076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4) Paid social analytics</a:t>
            </a:r>
            <a:endParaRPr lang="en-US" sz="2000" dirty="0"/>
          </a:p>
          <a:p>
            <a:pPr marL="0" indent="0" algn="just">
              <a:buNone/>
            </a:pPr>
            <a:r>
              <a:rPr lang="en-US" sz="2000" dirty="0"/>
              <a:t>Ad spending is serious business. If targeting and content isn't right, it can end up an expensive proposition for unsuccessful content. More advanced analytics tools can often predict which content is most likely to perform well and be a less risky investment for a marketing budget.</a:t>
            </a:r>
          </a:p>
          <a:p>
            <a:pPr marL="0" indent="0" algn="just">
              <a:buNone/>
            </a:pPr>
            <a:r>
              <a:rPr lang="en-US" sz="2000" dirty="0"/>
              <a:t>For </a:t>
            </a:r>
            <a:r>
              <a:rPr lang="en-US" sz="2000" dirty="0" smtClean="0"/>
              <a:t>best results</a:t>
            </a:r>
            <a:r>
              <a:rPr lang="en-US" sz="2000" dirty="0"/>
              <a:t>, an all-in-one platform is the preferred choice to track </a:t>
            </a:r>
            <a:r>
              <a:rPr lang="en-US" sz="2000" dirty="0" smtClean="0"/>
              <a:t>performance </a:t>
            </a:r>
            <a:r>
              <a:rPr lang="en-US" sz="2000" dirty="0"/>
              <a:t>across all social media accounts such as Twitter analytics, paid Facebook posts or LinkedIn ads. Important metrics to track include the following:</a:t>
            </a:r>
          </a:p>
          <a:p>
            <a:pPr marL="0" indent="0">
              <a:buNone/>
            </a:pPr>
            <a:endParaRPr lang="en-US" sz="2000" dirty="0"/>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89A816B4-8752-4EC4-B852-650B226BCB82}" type="datetime1">
              <a:rPr lang="en-US" smtClean="0"/>
              <a:pPr/>
              <a:t>1/24/2024</a:t>
            </a:fld>
            <a:endParaRPr lang="en-US"/>
          </a:p>
        </p:txBody>
      </p:sp>
      <p:sp>
        <p:nvSpPr>
          <p:cNvPr id="5" name="Footer Placeholder 4"/>
          <p:cNvSpPr>
            <a:spLocks noGrp="1"/>
          </p:cNvSpPr>
          <p:nvPr>
            <p:ph type="ftr" sz="quarter" idx="11"/>
          </p:nvPr>
        </p:nvSpPr>
        <p:spPr>
          <a:xfrm>
            <a:off x="2362200" y="6248400"/>
            <a:ext cx="5181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999499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marL="0" indent="0">
              <a:buNone/>
            </a:pPr>
            <a:endParaRPr lang="en-US" sz="2000" dirty="0"/>
          </a:p>
          <a:p>
            <a:pPr marL="0" indent="0">
              <a:buNone/>
            </a:pPr>
            <a:r>
              <a:rPr lang="en-US" sz="2000" dirty="0" smtClean="0"/>
              <a:t>• </a:t>
            </a:r>
            <a:r>
              <a:rPr lang="en-US" sz="2200" dirty="0" smtClean="0"/>
              <a:t>Total </a:t>
            </a:r>
            <a:r>
              <a:rPr lang="en-US" sz="2200" dirty="0"/>
              <a:t>number of active ads</a:t>
            </a:r>
          </a:p>
          <a:p>
            <a:pPr marL="0" indent="0">
              <a:buNone/>
            </a:pPr>
            <a:r>
              <a:rPr lang="en-US" sz="2200" dirty="0" smtClean="0"/>
              <a:t>• Total </a:t>
            </a:r>
            <a:r>
              <a:rPr lang="en-US" sz="2200" dirty="0"/>
              <a:t>ad spend</a:t>
            </a:r>
          </a:p>
          <a:p>
            <a:pPr marL="0" indent="0">
              <a:buNone/>
            </a:pPr>
            <a:r>
              <a:rPr lang="en-US" sz="2200" dirty="0" smtClean="0"/>
              <a:t>• Total </a:t>
            </a:r>
            <a:r>
              <a:rPr lang="en-US" sz="2200" dirty="0"/>
              <a:t>clicks</a:t>
            </a:r>
          </a:p>
          <a:p>
            <a:pPr marL="0" indent="0">
              <a:buNone/>
            </a:pPr>
            <a:r>
              <a:rPr lang="en-US" sz="2200" dirty="0" smtClean="0"/>
              <a:t>• Click-through </a:t>
            </a:r>
            <a:r>
              <a:rPr lang="en-US" sz="2200" dirty="0"/>
              <a:t>rate</a:t>
            </a:r>
          </a:p>
          <a:p>
            <a:pPr marL="0" indent="0">
              <a:buNone/>
            </a:pPr>
            <a:r>
              <a:rPr lang="en-US" sz="2200" dirty="0" smtClean="0"/>
              <a:t>• Cost </a:t>
            </a:r>
            <a:r>
              <a:rPr lang="en-US" sz="2200" dirty="0"/>
              <a:t>per click</a:t>
            </a:r>
          </a:p>
          <a:p>
            <a:pPr marL="0" indent="0">
              <a:buNone/>
            </a:pPr>
            <a:r>
              <a:rPr lang="en-US" sz="2200" dirty="0" smtClean="0"/>
              <a:t>• Cost </a:t>
            </a:r>
            <a:r>
              <a:rPr lang="en-US" sz="2200" dirty="0"/>
              <a:t>per engagement</a:t>
            </a:r>
          </a:p>
          <a:p>
            <a:pPr marL="0" indent="0">
              <a:buNone/>
            </a:pPr>
            <a:r>
              <a:rPr lang="en-US" sz="2200" dirty="0" smtClean="0"/>
              <a:t>• Cost </a:t>
            </a:r>
            <a:r>
              <a:rPr lang="en-US" sz="2200" dirty="0"/>
              <a:t>per action</a:t>
            </a:r>
          </a:p>
          <a:p>
            <a:pPr marL="0" indent="0">
              <a:buNone/>
            </a:pPr>
            <a:r>
              <a:rPr lang="en-US" sz="2200" dirty="0" smtClean="0"/>
              <a:t>• Cost </a:t>
            </a:r>
            <a:r>
              <a:rPr lang="en-US" sz="2200" dirty="0"/>
              <a:t>per </a:t>
            </a:r>
            <a:r>
              <a:rPr lang="en-US" sz="2200" dirty="0" smtClean="0"/>
              <a:t>purchase</a:t>
            </a:r>
          </a:p>
          <a:p>
            <a:pPr marL="0" indent="0"/>
            <a:r>
              <a:rPr lang="en-US" sz="2200" dirty="0" smtClean="0"/>
              <a:t>  Cost per Acquisition</a:t>
            </a:r>
            <a:endParaRPr lang="en-US" sz="2200" dirty="0"/>
          </a:p>
          <a:p>
            <a:pPr marL="0" indent="0" algn="just">
              <a:buNone/>
            </a:pPr>
            <a:r>
              <a:rPr lang="en-US" sz="2200" dirty="0"/>
              <a:t>These metrics will indicate exactly where each dollar spent is going and how much return is being generated for social media efforts. They can also be compared against competitor spending to ensure that spending is at an appropriate level and to reveal strategic opportunities where an increased share of voice may be attainable.</a:t>
            </a: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83100800-513C-4F37-A38A-7C5F2073F087}" type="datetime1">
              <a:rPr lang="en-US" smtClean="0"/>
              <a:pPr/>
              <a:t>1/24/2024</a:t>
            </a:fld>
            <a:endParaRPr lang="en-US"/>
          </a:p>
        </p:txBody>
      </p:sp>
      <p:sp>
        <p:nvSpPr>
          <p:cNvPr id="5" name="Footer Placeholder 4"/>
          <p:cNvSpPr>
            <a:spLocks noGrp="1"/>
          </p:cNvSpPr>
          <p:nvPr>
            <p:ph type="ftr" sz="quarter" idx="11"/>
          </p:nvPr>
        </p:nvSpPr>
        <p:spPr>
          <a:xfrm>
            <a:off x="2438400" y="6248400"/>
            <a:ext cx="5105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9900575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Influencer analytics</a:t>
            </a:r>
          </a:p>
          <a:p>
            <a:pPr marL="0" indent="0">
              <a:buNone/>
            </a:pPr>
            <a:r>
              <a:rPr lang="en-US" sz="2000" dirty="0"/>
              <a:t>To gain a leg up on competition in a competitive space, many social media marketers will collaborate with social influencers as part of their marketing campaigns. To make the most of partnerships, it's necessary to measure key metrics to ensure that the Influencer marketing is achieving desired goals.</a:t>
            </a:r>
          </a:p>
          <a:p>
            <a:pPr marL="0" indent="0">
              <a:buNone/>
            </a:pPr>
            <a:r>
              <a:rPr lang="en-US" sz="2000" dirty="0"/>
              <a:t> Social Media Analytics can provide insights into the right metrics to ensure that influencer campaigns are successful. Some influencer metrics that should be tracked include the following:</a:t>
            </a:r>
          </a:p>
          <a:p>
            <a:pPr marL="0" indent="0">
              <a:buNone/>
            </a:pPr>
            <a:endParaRPr lang="en-US" sz="2000" dirty="0"/>
          </a:p>
        </p:txBody>
      </p:sp>
      <p:sp>
        <p:nvSpPr>
          <p:cNvPr id="4" name="Date Placeholder 3"/>
          <p:cNvSpPr>
            <a:spLocks noGrp="1"/>
          </p:cNvSpPr>
          <p:nvPr>
            <p:ph type="dt" sz="half" idx="10"/>
          </p:nvPr>
        </p:nvSpPr>
        <p:spPr/>
        <p:txBody>
          <a:bodyPr/>
          <a:lstStyle/>
          <a:p>
            <a:fld id="{9810BB29-B09F-4CB2-9B69-3C4084B114E7}" type="datetime1">
              <a:rPr lang="en-US" smtClean="0"/>
              <a:pPr/>
              <a:t>1/24/2024</a:t>
            </a:fld>
            <a:endParaRPr lang="en-US"/>
          </a:p>
        </p:txBody>
      </p:sp>
      <p:sp>
        <p:nvSpPr>
          <p:cNvPr id="5" name="Footer Placeholder 4"/>
          <p:cNvSpPr>
            <a:spLocks noGrp="1"/>
          </p:cNvSpPr>
          <p:nvPr>
            <p:ph type="ftr" sz="quarter" idx="11"/>
          </p:nvPr>
        </p:nvSpPr>
        <p:spPr>
          <a:xfrm>
            <a:off x="2057400" y="6248400"/>
            <a:ext cx="5486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2974052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a:t>• Total interactions per 1,000 followers to understand if they're properly generating engagement;</a:t>
            </a:r>
          </a:p>
          <a:p>
            <a:pPr marL="0" indent="0">
              <a:buNone/>
            </a:pPr>
            <a:r>
              <a:rPr lang="en-US" sz="2000" dirty="0"/>
              <a:t>• Audience size and most frequently used hashtags, to help determine the maximum reach of your campaign;</a:t>
            </a:r>
          </a:p>
          <a:p>
            <a:pPr marL="0" indent="0">
              <a:buNone/>
            </a:pPr>
            <a:r>
              <a:rPr lang="en-US" sz="2000" dirty="0"/>
              <a:t>• The number of posts influencers create on a regular basis, to help determine how active they are and how powerful engagement can be; and</a:t>
            </a:r>
          </a:p>
          <a:p>
            <a:pPr marL="0" indent="0">
              <a:buNone/>
            </a:pPr>
            <a:r>
              <a:rPr lang="en-US" sz="2000" dirty="0"/>
              <a:t>• Past collaborations, which can be a great indicator of the potential for success with an influencer</a:t>
            </a:r>
            <a:r>
              <a:rPr lang="en-US" sz="2000" dirty="0" smtClean="0"/>
              <a:t>.</a:t>
            </a:r>
          </a:p>
          <a:p>
            <a:pPr marL="0" indent="0"/>
            <a:r>
              <a:rPr lang="en-US" sz="2000" dirty="0" smtClean="0"/>
              <a:t> Conversion Tracking need to be measure the tangible impact on revenue.</a:t>
            </a:r>
          </a:p>
          <a:p>
            <a:pPr marL="0" indent="0"/>
            <a:r>
              <a:rPr lang="en-US" sz="2000" dirty="0" smtClean="0"/>
              <a:t> Influencer network analysis need to be check.</a:t>
            </a:r>
          </a:p>
          <a:p>
            <a:pPr marL="0" indent="0"/>
            <a:r>
              <a:rPr lang="en-US" sz="2000" dirty="0" smtClean="0"/>
              <a:t> Influencer tactics that are tailored to new trends guarantee that target audiences are reached with relevance and efficacy.</a:t>
            </a:r>
            <a:endParaRPr lang="en-US" sz="1200" dirty="0" smtClean="0"/>
          </a:p>
          <a:p>
            <a:pPr marL="0" indent="0">
              <a:buNone/>
            </a:pPr>
            <a:endParaRPr lang="en-US" sz="2000" dirty="0"/>
          </a:p>
        </p:txBody>
      </p:sp>
      <p:sp>
        <p:nvSpPr>
          <p:cNvPr id="4" name="Date Placeholder 3"/>
          <p:cNvSpPr>
            <a:spLocks noGrp="1"/>
          </p:cNvSpPr>
          <p:nvPr>
            <p:ph type="dt" sz="half" idx="10"/>
          </p:nvPr>
        </p:nvSpPr>
        <p:spPr/>
        <p:txBody>
          <a:bodyPr/>
          <a:lstStyle/>
          <a:p>
            <a:fld id="{410EF11B-8A89-4DB2-8419-AEDA1EB26003}"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828852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Sentiment analysis</a:t>
            </a:r>
          </a:p>
          <a:p>
            <a:pPr marL="0" indent="0" algn="just">
              <a:buNone/>
            </a:pPr>
            <a:r>
              <a:rPr lang="en-US" sz="2000" dirty="0"/>
              <a:t>Sentiment analysis is an important metric to measure as it can indicate whether a campaign is gaining favorability with an audience or losing it. And for customer service oriented businesses, sentiment analysis can reveal potential customer care issues.</a:t>
            </a:r>
          </a:p>
          <a:p>
            <a:pPr marL="0" indent="0" algn="just">
              <a:buNone/>
            </a:pPr>
            <a:r>
              <a:rPr lang="en-US" sz="2000" dirty="0"/>
              <a:t>To ensure that a campaign is in sync with the target audience and maintains a strong rate of growth, interactions and engagement rate should be tracked over time. A decline could indicate that a change of course is needed.</a:t>
            </a:r>
          </a:p>
        </p:txBody>
      </p:sp>
      <p:sp>
        <p:nvSpPr>
          <p:cNvPr id="4" name="Date Placeholder 3"/>
          <p:cNvSpPr>
            <a:spLocks noGrp="1"/>
          </p:cNvSpPr>
          <p:nvPr>
            <p:ph type="dt" sz="half" idx="10"/>
          </p:nvPr>
        </p:nvSpPr>
        <p:spPr/>
        <p:txBody>
          <a:bodyPr/>
          <a:lstStyle/>
          <a:p>
            <a:fld id="{698B61EA-6877-49E9-A730-D338E1B1DB61}" type="datetime1">
              <a:rPr lang="en-US" smtClean="0"/>
              <a:pPr/>
              <a:t>1/24/2024</a:t>
            </a:fld>
            <a:endParaRPr lang="en-US"/>
          </a:p>
        </p:txBody>
      </p:sp>
      <p:sp>
        <p:nvSpPr>
          <p:cNvPr id="5" name="Footer Placeholder 4"/>
          <p:cNvSpPr>
            <a:spLocks noGrp="1"/>
          </p:cNvSpPr>
          <p:nvPr>
            <p:ph type="ftr" sz="quarter" idx="11"/>
          </p:nvPr>
        </p:nvSpPr>
        <p:spPr>
          <a:xfrm>
            <a:off x="2362200" y="6248400"/>
            <a:ext cx="5181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pic>
        <p:nvPicPr>
          <p:cNvPr id="1026" name="Picture 2" descr="C:\Users\HIMANSHU\Desktop\1.png"/>
          <p:cNvPicPr>
            <a:picLocks noChangeAspect="1" noChangeArrowheads="1"/>
          </p:cNvPicPr>
          <p:nvPr/>
        </p:nvPicPr>
        <p:blipFill>
          <a:blip r:embed="rId3"/>
          <a:srcRect/>
          <a:stretch>
            <a:fillRect/>
          </a:stretch>
        </p:blipFill>
        <p:spPr bwMode="auto">
          <a:xfrm>
            <a:off x="760413" y="3962400"/>
            <a:ext cx="7621587" cy="1981200"/>
          </a:xfrm>
          <a:prstGeom prst="rect">
            <a:avLst/>
          </a:prstGeom>
          <a:noFill/>
        </p:spPr>
      </p:pic>
    </p:spTree>
    <p:extLst>
      <p:ext uri="{BB962C8B-B14F-4D97-AF65-F5344CB8AC3E}">
        <p14:creationId xmlns="" xmlns:p14="http://schemas.microsoft.com/office/powerpoint/2010/main" val="21471739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AutoNum type="arabicParenR"/>
            </a:pPr>
            <a:r>
              <a:rPr lang="en-US" sz="2000" dirty="0"/>
              <a:t>What do you understand by social media analytics?</a:t>
            </a:r>
          </a:p>
          <a:p>
            <a:pPr marL="457200" indent="-457200">
              <a:buAutoNum type="arabicParenR"/>
            </a:pPr>
            <a:r>
              <a:rPr lang="en-US" sz="2000" dirty="0"/>
              <a:t>How is sentiment analysis performed when analyzing the results of a survey or poll?</a:t>
            </a:r>
          </a:p>
          <a:p>
            <a:pPr marL="457200" indent="-457200">
              <a:buAutoNum type="arabicParenR"/>
            </a:pPr>
            <a:r>
              <a:rPr lang="en-US" sz="2000" dirty="0"/>
              <a:t>Can you give me some examples of how social media analytics is used in real-world applications?</a:t>
            </a:r>
          </a:p>
          <a:p>
            <a:pPr marL="457200" indent="-457200">
              <a:buAutoNum type="arabicParenR"/>
            </a:pPr>
            <a:r>
              <a:rPr lang="en-US" sz="2000" dirty="0"/>
              <a:t>What are some common techniques that can be used to perform sentiment analysis on text data?</a:t>
            </a:r>
          </a:p>
          <a:p>
            <a:pPr marL="457200" indent="-457200">
              <a:buAutoNum type="arabicParenR"/>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0ACDB5F1-7E41-4CB0-93D4-3242CCBAED0A}"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Questions</a:t>
            </a: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884882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dirty="0"/>
              <a:t>While many businesses use some sort of social media management tool, most of these baseline scheduling tools don't go far enough to provide the in-depth metrics and data points that  Social Media Analytics tools can deliver.</a:t>
            </a:r>
          </a:p>
          <a:p>
            <a:pPr marL="0" indent="0" algn="just">
              <a:buNone/>
            </a:pPr>
            <a:r>
              <a:rPr lang="en-US" sz="2000" dirty="0"/>
              <a:t>Not only can this deeper level of insight go a long way to inform a successful campaign, it can also be shared with stakeholders to show high-level ROI across disparate social media channels.</a:t>
            </a:r>
          </a:p>
          <a:p>
            <a:pPr marL="0" indent="0" algn="just">
              <a:buNone/>
            </a:pPr>
            <a:r>
              <a:rPr lang="en-US" sz="2000" dirty="0"/>
              <a:t>An effective analytics tool will have an intuitive, easy-to-use interface that enables transparency in a campaign; it should also streamline the social media marketing processes and workflows.</a:t>
            </a:r>
          </a:p>
          <a:p>
            <a:pPr marL="0" indent="0" algn="just">
              <a:buNone/>
            </a:pPr>
            <a:r>
              <a:rPr lang="en-US" sz="2000" dirty="0"/>
              <a:t>Examples of  Social Media Analytics tools include Sprout Social, Google Analytics, </a:t>
            </a:r>
            <a:r>
              <a:rPr lang="en-US" sz="2000" dirty="0" err="1" smtClean="0"/>
              <a:t>Hootsuite</a:t>
            </a:r>
            <a:r>
              <a:rPr lang="en-US" sz="2000" dirty="0" smtClean="0"/>
              <a:t>, Social Blade, </a:t>
            </a:r>
            <a:r>
              <a:rPr lang="en-US" sz="2000" dirty="0" err="1" smtClean="0"/>
              <a:t>Bitly</a:t>
            </a:r>
            <a:r>
              <a:rPr lang="en-US" sz="2000" dirty="0" smtClean="0"/>
              <a:t> and </a:t>
            </a:r>
            <a:r>
              <a:rPr lang="en-US" sz="2000" dirty="0"/>
              <a:t>Buffer Analyze.</a:t>
            </a:r>
          </a:p>
          <a:p>
            <a:pPr marL="0" indent="0">
              <a:buNone/>
            </a:pPr>
            <a:endParaRPr lang="en-US" sz="2000" dirty="0"/>
          </a:p>
        </p:txBody>
      </p:sp>
      <p:sp>
        <p:nvSpPr>
          <p:cNvPr id="4" name="Date Placeholder 3"/>
          <p:cNvSpPr>
            <a:spLocks noGrp="1"/>
          </p:cNvSpPr>
          <p:nvPr>
            <p:ph type="dt" sz="half" idx="10"/>
          </p:nvPr>
        </p:nvSpPr>
        <p:spPr/>
        <p:txBody>
          <a:bodyPr/>
          <a:lstStyle/>
          <a:p>
            <a:fld id="{61BC9A65-DBF9-4405-A6A0-815C72A550E8}"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Social </a:t>
            </a:r>
            <a:r>
              <a:rPr lang="en-US" sz="2400" dirty="0"/>
              <a:t>Media Analytics tools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236517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634672-AAB2-4D55-86B8-053496F27A8E}" type="datetime1">
              <a:rPr lang="en-US" smtClean="0"/>
              <a:pPr/>
              <a:t>1/24/2024</a:t>
            </a:fld>
            <a:endParaRPr lang="en-US" dirty="0"/>
          </a:p>
        </p:txBody>
      </p:sp>
      <p:sp>
        <p:nvSpPr>
          <p:cNvPr id="5" name="Footer Placeholder 4"/>
          <p:cNvSpPr>
            <a:spLocks noGrp="1"/>
          </p:cNvSpPr>
          <p:nvPr>
            <p:ph type="ftr" sz="quarter" idx="11"/>
          </p:nvPr>
        </p:nvSpPr>
        <p:spPr>
          <a:xfrm>
            <a:off x="1981200" y="6356350"/>
            <a:ext cx="5105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085850" y="1728966"/>
            <a:ext cx="497205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UNIT-II:WEB MINING</a:t>
            </a:r>
          </a:p>
        </p:txBody>
      </p:sp>
      <p:graphicFrame>
        <p:nvGraphicFramePr>
          <p:cNvPr id="23" name="Diagram 22">
            <a:extLst>
              <a:ext uri="{FF2B5EF4-FFF2-40B4-BE49-F238E27FC236}">
                <a16:creationId xmlns="" xmlns:a16="http://schemas.microsoft.com/office/drawing/2014/main" id="{5BD0C95D-4009-4941-AFEE-6336F152559B}"/>
              </a:ext>
            </a:extLst>
          </p:cNvPr>
          <p:cNvGraphicFramePr/>
          <p:nvPr/>
        </p:nvGraphicFramePr>
        <p:xfrm>
          <a:off x="571500" y="2438400"/>
          <a:ext cx="8401050" cy="2895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 xmlns:a16="http://schemas.microsoft.com/office/drawing/2014/main" id="{4737BD42-ED4D-7570-98F7-E737289E7941}"/>
              </a:ext>
            </a:extLst>
          </p:cNvPr>
          <p:cNvPicPr>
            <a:picLocks noChangeAspect="1"/>
          </p:cNvPicPr>
          <p:nvPr/>
        </p:nvPicPr>
        <p:blipFill>
          <a:blip r:embed="rId7"/>
          <a:stretch>
            <a:fillRect/>
          </a:stretch>
        </p:blipFill>
        <p:spPr>
          <a:xfrm>
            <a:off x="28909" y="12429"/>
            <a:ext cx="1085182" cy="634039"/>
          </a:xfrm>
          <a:prstGeom prst="rect">
            <a:avLst/>
          </a:prstGeom>
        </p:spPr>
      </p:pic>
    </p:spTree>
    <p:extLst>
      <p:ext uri="{BB962C8B-B14F-4D97-AF65-F5344CB8AC3E}">
        <p14:creationId xmlns=""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sz="2200" b="1" dirty="0"/>
              <a:t>1) Followerwonk</a:t>
            </a:r>
          </a:p>
          <a:p>
            <a:pPr marL="0" indent="0" algn="just">
              <a:buNone/>
            </a:pPr>
            <a:r>
              <a:rPr lang="en-US" sz="2000" dirty="0"/>
              <a:t>Followerwonk helps you explore and grow your social graph. You can dig into your Twitter analytics to learn who your followers are, where they’re located, and when they tweet. The app creates actionable visualizations that enable you to compare your social graph to others, as well as find and connect with influencers.</a:t>
            </a:r>
          </a:p>
          <a:p>
            <a:pPr marL="0" indent="0">
              <a:buNone/>
            </a:pPr>
            <a:endParaRPr lang="en-US" sz="2000" dirty="0"/>
          </a:p>
          <a:p>
            <a:pPr marL="0" indent="0">
              <a:buNone/>
            </a:pPr>
            <a:r>
              <a:rPr lang="en-US" sz="2000" b="1" dirty="0"/>
              <a:t>2) </a:t>
            </a:r>
            <a:r>
              <a:rPr lang="en-US" sz="2200" b="1" dirty="0"/>
              <a:t>Buffer</a:t>
            </a:r>
          </a:p>
          <a:p>
            <a:pPr marL="0" indent="0" algn="just">
              <a:buNone/>
            </a:pPr>
            <a:r>
              <a:rPr lang="en-US" sz="2000" dirty="0"/>
              <a:t>Buffer is a great tool that will help you in two main ways. You can write a few of posts at a time and choose which social profiles to send them to, and then Buffer will spread them throughout the day or week so that you don’t have to be at a computer all the time in order to have a social media presence. It also shortens your links and tracks engagement so you can see how many people clicked on them.</a:t>
            </a:r>
          </a:p>
        </p:txBody>
      </p:sp>
      <p:sp>
        <p:nvSpPr>
          <p:cNvPr id="4" name="Date Placeholder 3"/>
          <p:cNvSpPr>
            <a:spLocks noGrp="1"/>
          </p:cNvSpPr>
          <p:nvPr>
            <p:ph type="dt" sz="half" idx="10"/>
          </p:nvPr>
        </p:nvSpPr>
        <p:spPr/>
        <p:txBody>
          <a:bodyPr/>
          <a:lstStyle/>
          <a:p>
            <a:fld id="{27BD1F52-E01B-4251-8174-1A45D35A82FE}" type="datetime1">
              <a:rPr lang="en-US" smtClean="0"/>
              <a:pPr/>
              <a:t>1/24/2024</a:t>
            </a:fld>
            <a:endParaRPr lang="en-US"/>
          </a:p>
        </p:txBody>
      </p:sp>
      <p:sp>
        <p:nvSpPr>
          <p:cNvPr id="5" name="Footer Placeholder 4"/>
          <p:cNvSpPr>
            <a:spLocks noGrp="1"/>
          </p:cNvSpPr>
          <p:nvPr>
            <p:ph type="ftr" sz="quarter" idx="11"/>
          </p:nvPr>
        </p:nvSpPr>
        <p:spPr>
          <a:xfrm>
            <a:off x="2362200" y="6248400"/>
            <a:ext cx="5181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Social </a:t>
            </a:r>
            <a:r>
              <a:rPr lang="en-US" sz="2400" dirty="0"/>
              <a:t>Media Analytics </a:t>
            </a:r>
            <a:r>
              <a:rPr lang="en-US" sz="2400" dirty="0" smtClean="0"/>
              <a:t>tools (Cont.)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1286432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3) SumAll</a:t>
            </a:r>
          </a:p>
          <a:p>
            <a:pPr marL="0" indent="0" algn="just">
              <a:buNone/>
            </a:pPr>
            <a:r>
              <a:rPr lang="en-US" sz="2000" dirty="0"/>
              <a:t>SumAll helps guide your decision making by connecting all your key online marketing and e-commerce data in one interactive chart. Features include real-time data monitoring, goal tracking, viewing new vs. returning customers, and trendlines that project future performance.</a:t>
            </a:r>
          </a:p>
          <a:p>
            <a:pPr marL="0" indent="0">
              <a:buNone/>
            </a:pPr>
            <a:r>
              <a:rPr lang="en-US" sz="2000" b="1" dirty="0"/>
              <a:t>4) Quintly</a:t>
            </a:r>
          </a:p>
          <a:p>
            <a:pPr marL="0" indent="0" algn="just">
              <a:buNone/>
            </a:pPr>
            <a:r>
              <a:rPr lang="en-US" sz="2000" dirty="0"/>
              <a:t>Quintly is a social media benchmarking and analytics solution that tracks and compares the performance of your social media marketing activities. Whether you are using Facebook, Twitter, YouTube, Google+, or all of them, their tool visualizes and checks your social marketing success, benchmarking your numbers against your competitors or best practices.</a:t>
            </a:r>
          </a:p>
        </p:txBody>
      </p:sp>
      <p:sp>
        <p:nvSpPr>
          <p:cNvPr id="4" name="Date Placeholder 3"/>
          <p:cNvSpPr>
            <a:spLocks noGrp="1"/>
          </p:cNvSpPr>
          <p:nvPr>
            <p:ph type="dt" sz="half" idx="10"/>
          </p:nvPr>
        </p:nvSpPr>
        <p:spPr/>
        <p:txBody>
          <a:bodyPr/>
          <a:lstStyle/>
          <a:p>
            <a:fld id="{B3FA4A2A-A0B9-4044-BD40-6E0D2E48FD0D}"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tools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3453753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5) Cyfe</a:t>
            </a:r>
          </a:p>
          <a:p>
            <a:pPr marL="0" indent="0">
              <a:buNone/>
            </a:pPr>
            <a:r>
              <a:rPr lang="en-US" sz="2000" dirty="0"/>
              <a:t>Cyfe is an all-in-one dashboard that helps you monitor and analyze data found across all your online services, including Google Analytics, Salesforce, AdSense, MailChimp, Amazon, Facebook, WordPress, Zendesk, and Twitter from one single location in real time. No more wasting countless hours tracking down your data from all over the Web every day!</a:t>
            </a:r>
          </a:p>
          <a:p>
            <a:pPr marL="0" indent="0">
              <a:buNone/>
            </a:pPr>
            <a:r>
              <a:rPr lang="en-US" sz="2200" b="1" dirty="0"/>
              <a:t>6) Keyhole</a:t>
            </a:r>
          </a:p>
          <a:p>
            <a:pPr marL="0" indent="0">
              <a:buNone/>
            </a:pPr>
            <a:r>
              <a:rPr lang="en-US" sz="2000" dirty="0"/>
              <a:t>Keyhole provides real-time social conversation tracking for Twitter, Facebook, and Instagram. It helps you measure and amplify conversations around your brand and campaigns, enables you identify prospective clients and influencers talking about (or looking for) your services, and aids in driving engagement by finding and re-sharing relevant content.</a:t>
            </a:r>
          </a:p>
        </p:txBody>
      </p:sp>
      <p:sp>
        <p:nvSpPr>
          <p:cNvPr id="4" name="Date Placeholder 3"/>
          <p:cNvSpPr>
            <a:spLocks noGrp="1"/>
          </p:cNvSpPr>
          <p:nvPr>
            <p:ph type="dt" sz="half" idx="10"/>
          </p:nvPr>
        </p:nvSpPr>
        <p:spPr/>
        <p:txBody>
          <a:bodyPr/>
          <a:lstStyle/>
          <a:p>
            <a:fld id="{CFFC2AA3-21E9-4D2D-8AF8-9B5B255596BF}"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tools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656446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7) Klout</a:t>
            </a:r>
          </a:p>
          <a:p>
            <a:pPr marL="0" indent="0">
              <a:buNone/>
            </a:pPr>
            <a:r>
              <a:rPr lang="en-US" sz="2000" dirty="0"/>
              <a:t>Klout measures influence based on your ability to drive action across the social Web. When you connect your social media accounts, it generates a score on a scale of 1-100 that represents your ability to engage other people and inspire social actions. The platform helps you gain insights that allow you better understand how you influence others.</a:t>
            </a:r>
          </a:p>
          <a:p>
            <a:pPr marL="0" indent="0">
              <a:buNone/>
            </a:pPr>
            <a:r>
              <a:rPr lang="en-US" sz="2200" b="1" dirty="0"/>
              <a:t>8) ViralWoot</a:t>
            </a:r>
          </a:p>
          <a:p>
            <a:pPr marL="0" indent="0">
              <a:buNone/>
            </a:pPr>
            <a:r>
              <a:rPr lang="en-US" sz="2000" dirty="0"/>
              <a:t>ViralWoot enables you to get more exposure for your Pinterest profile and your pins. You earn “seeds” (points) by following other users and re-pinning. It also helps with scheduling so your visibility is increased, and you can create alerts that let you know when other users are pinning your content.</a:t>
            </a:r>
          </a:p>
        </p:txBody>
      </p:sp>
      <p:sp>
        <p:nvSpPr>
          <p:cNvPr id="4" name="Date Placeholder 3"/>
          <p:cNvSpPr>
            <a:spLocks noGrp="1"/>
          </p:cNvSpPr>
          <p:nvPr>
            <p:ph type="dt" sz="half" idx="10"/>
          </p:nvPr>
        </p:nvSpPr>
        <p:spPr/>
        <p:txBody>
          <a:bodyPr/>
          <a:lstStyle/>
          <a:p>
            <a:fld id="{EE901958-3A2F-4E91-B249-FE5663DD8C05}"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tools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5131628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sz="2200" b="1" dirty="0"/>
              <a:t>9) Addictomatic </a:t>
            </a:r>
          </a:p>
          <a:p>
            <a:pPr marL="0" indent="0">
              <a:buNone/>
            </a:pPr>
            <a:r>
              <a:rPr lang="en-US" sz="2000" dirty="0"/>
              <a:t>Addictomatic is straightforward tool that can be used to monitor your brand’s influence and reputation. Its discovery platform searches Google, Bing, Twitter, WordPress, YouTube, and Flickr to find the most recent blog posts, news, images, or videos based on your keywords. It breaks the search results into headers, making them easier to navigate</a:t>
            </a:r>
            <a:r>
              <a:rPr lang="en-US" sz="2000" dirty="0" smtClean="0"/>
              <a:t>.</a:t>
            </a:r>
          </a:p>
          <a:p>
            <a:pPr marL="0" indent="0">
              <a:buNone/>
            </a:pPr>
            <a:r>
              <a:rPr lang="en-US" sz="2000" b="1" dirty="0" smtClean="0"/>
              <a:t>10). Social Blade</a:t>
            </a:r>
          </a:p>
          <a:p>
            <a:pPr marL="0" indent="0">
              <a:buNone/>
            </a:pPr>
            <a:r>
              <a:rPr lang="en-US" sz="2000" dirty="0" smtClean="0"/>
              <a:t> A tool called Social Blade offers statistics and analytics for Twitter, </a:t>
            </a:r>
            <a:r>
              <a:rPr lang="en-US" sz="2000" dirty="0" err="1" smtClean="0"/>
              <a:t>Instagram</a:t>
            </a:r>
            <a:r>
              <a:rPr lang="en-US" sz="2000" dirty="0" smtClean="0"/>
              <a:t>, Twitch, YouTube, and Facebook. It provides information on engagement rates, follower growth, and historical data.</a:t>
            </a:r>
          </a:p>
          <a:p>
            <a:pPr marL="0" indent="0">
              <a:buNone/>
            </a:pPr>
            <a:r>
              <a:rPr lang="en-US" sz="2000" b="1" dirty="0" smtClean="0"/>
              <a:t>11). </a:t>
            </a:r>
            <a:r>
              <a:rPr lang="en-US" sz="2000" b="1" dirty="0" err="1" smtClean="0"/>
              <a:t>Bitly</a:t>
            </a:r>
            <a:endParaRPr lang="en-US" sz="2000" b="1" dirty="0" smtClean="0"/>
          </a:p>
          <a:p>
            <a:pPr marL="0" indent="0" algn="just">
              <a:buNone/>
            </a:pPr>
            <a:r>
              <a:rPr lang="en-US" sz="2000" dirty="0" smtClean="0"/>
              <a:t>Although its main function is link shortening, </a:t>
            </a:r>
            <a:r>
              <a:rPr lang="en-US" sz="2000" dirty="0" err="1" smtClean="0"/>
              <a:t>Bitly</a:t>
            </a:r>
            <a:r>
              <a:rPr lang="en-US" sz="2000" dirty="0" smtClean="0"/>
              <a:t> also provides some simple link tracking metrics. For their shortened links, users can see click-through rates, geographical data, and referral sources.</a:t>
            </a:r>
            <a:endParaRPr lang="en-US" sz="2000" dirty="0"/>
          </a:p>
        </p:txBody>
      </p:sp>
      <p:sp>
        <p:nvSpPr>
          <p:cNvPr id="4" name="Date Placeholder 3"/>
          <p:cNvSpPr>
            <a:spLocks noGrp="1"/>
          </p:cNvSpPr>
          <p:nvPr>
            <p:ph type="dt" sz="half" idx="10"/>
          </p:nvPr>
        </p:nvSpPr>
        <p:spPr/>
        <p:txBody>
          <a:bodyPr/>
          <a:lstStyle/>
          <a:p>
            <a:fld id="{5CC7D36D-1637-4921-A23D-6636E6E6F997}"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Social Media Analytics tools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7503847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AutoNum type="arabicParenR"/>
            </a:pPr>
            <a:r>
              <a:rPr lang="en-US" sz="2000" dirty="0"/>
              <a:t>What type of software tools does one need to perform social media analytics?</a:t>
            </a:r>
          </a:p>
          <a:p>
            <a:pPr marL="457200" indent="-457200">
              <a:buAutoNum type="arabicParenR"/>
            </a:pPr>
            <a:r>
              <a:rPr lang="en-US" sz="2000" dirty="0"/>
              <a:t>What are some popular platforms for performing social media analytics?</a:t>
            </a:r>
          </a:p>
          <a:p>
            <a:pPr marL="457200" indent="-457200">
              <a:buAutoNum type="arabicParenR"/>
            </a:pPr>
            <a:r>
              <a:rPr lang="en-US" sz="2000" dirty="0"/>
              <a:t>What factors should we consider before choosing a tool or platform for performing social media analytics?</a:t>
            </a:r>
          </a:p>
          <a:p>
            <a:pPr marL="457200" indent="-457200">
              <a:buAutoNum type="arabicParenR"/>
            </a:pPr>
            <a:endParaRPr lang="en-US" sz="2000" dirty="0"/>
          </a:p>
        </p:txBody>
      </p:sp>
      <p:sp>
        <p:nvSpPr>
          <p:cNvPr id="4" name="Date Placeholder 3"/>
          <p:cNvSpPr>
            <a:spLocks noGrp="1"/>
          </p:cNvSpPr>
          <p:nvPr>
            <p:ph type="dt" sz="half" idx="10"/>
          </p:nvPr>
        </p:nvSpPr>
        <p:spPr/>
        <p:txBody>
          <a:bodyPr/>
          <a:lstStyle/>
          <a:p>
            <a:fld id="{BD5F3514-AD74-49BA-BF2F-C4977A2EC709}" type="datetime1">
              <a:rPr lang="en-US" smtClean="0"/>
              <a:pPr/>
              <a:t>1/24/2024</a:t>
            </a:fld>
            <a:endParaRPr lang="en-US"/>
          </a:p>
        </p:txBody>
      </p:sp>
      <p:sp>
        <p:nvSpPr>
          <p:cNvPr id="5" name="Footer Placeholder 4"/>
          <p:cNvSpPr>
            <a:spLocks noGrp="1"/>
          </p:cNvSpPr>
          <p:nvPr>
            <p:ph type="ftr" sz="quarter" idx="11"/>
          </p:nvPr>
        </p:nvSpPr>
        <p:spPr>
          <a:xfrm>
            <a:off x="2057400" y="6248400"/>
            <a:ext cx="5486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Questions</a:t>
            </a: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641808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dirty="0"/>
              <a:t>Facebook Insights is an analytics tool provided to Facebook page owners or platform administrators. Facebook Insights generates metrics that allow administrators to analyze trends about the activity on a given page. </a:t>
            </a:r>
            <a:r>
              <a:rPr lang="en-US" sz="2000" dirty="0" smtClean="0"/>
              <a:t>It provides comprehensive statistics and metrics that can assist page managers in comprehending the performance of their content and gaining knowledge about the </a:t>
            </a:r>
            <a:r>
              <a:rPr lang="en-US" sz="2000" dirty="0" err="1" smtClean="0"/>
              <a:t>behaviour</a:t>
            </a:r>
            <a:r>
              <a:rPr lang="en-US" sz="2000" dirty="0" smtClean="0"/>
              <a:t> of their </a:t>
            </a:r>
            <a:r>
              <a:rPr lang="en-US" sz="2000" dirty="0" err="1" smtClean="0"/>
              <a:t>audience.This</a:t>
            </a:r>
            <a:r>
              <a:rPr lang="en-US" sz="2000" dirty="0" smtClean="0"/>
              <a:t> </a:t>
            </a:r>
            <a:r>
              <a:rPr lang="en-US" sz="2000" dirty="0"/>
              <a:t>includes information about page users' (fans') growth and demographics, and their consumption of provided content. The information is gathered on a daily basis and is designed to help page operators better understand their users, allowing them to better manage their content to appeal to the target audience.</a:t>
            </a:r>
          </a:p>
        </p:txBody>
      </p:sp>
      <p:sp>
        <p:nvSpPr>
          <p:cNvPr id="4" name="Date Placeholder 3"/>
          <p:cNvSpPr>
            <a:spLocks noGrp="1"/>
          </p:cNvSpPr>
          <p:nvPr>
            <p:ph type="dt" sz="half" idx="10"/>
          </p:nvPr>
        </p:nvSpPr>
        <p:spPr/>
        <p:txBody>
          <a:bodyPr/>
          <a:lstStyle/>
          <a:p>
            <a:fld id="{80C3C2B6-0140-449A-A896-1C9417179903}"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Case Study:- Facebook Insights using Python</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5229482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dirty="0"/>
              <a:t>Facebook Insights provides data on a number of areas. These include:</a:t>
            </a:r>
          </a:p>
          <a:p>
            <a:pPr algn="just"/>
            <a:r>
              <a:rPr lang="en-US" sz="2000" dirty="0"/>
              <a:t>User Activity: Information on the page views and tab views that occur on a Facebook page. Information about external referrers to the page and users' consumption of content (such as links and video) is also provided.</a:t>
            </a:r>
          </a:p>
          <a:p>
            <a:pPr algn="just"/>
            <a:r>
              <a:rPr lang="en-US" sz="2000" dirty="0"/>
              <a:t>Interactions: Data on how a page's users comment, share or like content on a given Facebook page. This includes information on daily page activity, views and user feedback.</a:t>
            </a:r>
          </a:p>
          <a:p>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A9FC55C7-D83A-4E3E-80BB-6EA6FB07DA30}"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0425909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A9FC55C7-D83A-4E3E-80BB-6EA6FB07DA30}"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pic>
        <p:nvPicPr>
          <p:cNvPr id="2050" name="Picture 2" descr="C:\Users\HIMANSHU\Desktop\1.png"/>
          <p:cNvPicPr>
            <a:picLocks noChangeAspect="1" noChangeArrowheads="1"/>
          </p:cNvPicPr>
          <p:nvPr/>
        </p:nvPicPr>
        <p:blipFill>
          <a:blip r:embed="rId3"/>
          <a:srcRect/>
          <a:stretch>
            <a:fillRect/>
          </a:stretch>
        </p:blipFill>
        <p:spPr bwMode="auto">
          <a:xfrm>
            <a:off x="381000" y="914401"/>
            <a:ext cx="8458200" cy="4953000"/>
          </a:xfrm>
          <a:prstGeom prst="rect">
            <a:avLst/>
          </a:prstGeom>
          <a:noFill/>
        </p:spPr>
      </p:pic>
    </p:spTree>
    <p:extLst>
      <p:ext uri="{BB962C8B-B14F-4D97-AF65-F5344CB8AC3E}">
        <p14:creationId xmlns="" xmlns:p14="http://schemas.microsoft.com/office/powerpoint/2010/main" val="30425909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Where is Facebook Insights?</a:t>
            </a:r>
          </a:p>
          <a:p>
            <a:pPr marL="0" indent="0" algn="just">
              <a:buNone/>
            </a:pPr>
            <a:r>
              <a:rPr lang="en-US" sz="2000" dirty="0"/>
              <a:t>To access Facebook Insights, you'll need to have a business page. Then, follow the steps below:</a:t>
            </a:r>
          </a:p>
          <a:p>
            <a:pPr marL="457200" indent="-457200" algn="just">
              <a:buAutoNum type="arabicParenR"/>
            </a:pPr>
            <a:r>
              <a:rPr lang="en-US" sz="2000" dirty="0"/>
              <a:t>Once you log into Facebook, head to your business page. Then, click on "Insights," located on the sidebar to the left of the page.</a:t>
            </a:r>
          </a:p>
          <a:p>
            <a:pPr marL="457200" indent="-457200" algn="just">
              <a:buAutoNum type="arabicParenR"/>
            </a:pPr>
            <a:r>
              <a:rPr lang="en-US" sz="2000" dirty="0"/>
              <a:t>You'll land on the "Overview" page which features a dashboard with three main categories. The first is your page summary, which shows key metrics from the last seven days. However, you can also view data from today, yesterday, and the last 28 days.</a:t>
            </a:r>
          </a:p>
          <a:p>
            <a:pPr marL="457200" indent="-457200" algn="just">
              <a:buAutoNum type="arabicParenR"/>
            </a:pPr>
            <a:r>
              <a:rPr lang="en-US" sz="2000" dirty="0"/>
              <a:t>Once you scroll down, you'll see insights on your most recent posts</a:t>
            </a:r>
            <a:r>
              <a:rPr lang="en-US" sz="2000" dirty="0" smtClean="0"/>
              <a:t>.</a:t>
            </a:r>
          </a:p>
          <a:p>
            <a:pPr marL="457200" indent="-457200" algn="just">
              <a:buAutoNum type="arabicParenR"/>
            </a:pPr>
            <a:r>
              <a:rPr lang="en-US" sz="2000" dirty="0" smtClean="0"/>
              <a:t>You'll find a number of tabs and sections offering details on Page Summary, Posts, Stories, Videos, People, and more within the Insights area.</a:t>
            </a:r>
            <a:endParaRPr lang="en-US" sz="2000" dirty="0"/>
          </a:p>
          <a:p>
            <a:pPr marL="457200" indent="-457200">
              <a:buAutoNum type="arabicParenR"/>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6C7482A4-8B23-43EC-9F9C-0BB1F3410997}" type="datetime1">
              <a:rPr lang="en-US" smtClean="0"/>
              <a:pPr/>
              <a:t>1/24/2024</a:t>
            </a:fld>
            <a:endParaRPr lang="en-US"/>
          </a:p>
        </p:txBody>
      </p:sp>
      <p:sp>
        <p:nvSpPr>
          <p:cNvPr id="5" name="Footer Placeholder 4"/>
          <p:cNvSpPr>
            <a:spLocks noGrp="1"/>
          </p:cNvSpPr>
          <p:nvPr>
            <p:ph type="ftr" sz="quarter" idx="11"/>
          </p:nvPr>
        </p:nvSpPr>
        <p:spPr>
          <a:xfrm>
            <a:off x="1981200" y="6248400"/>
            <a:ext cx="5562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61417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6EA4D3-E15A-4755-845C-0607C891C622}" type="datetime1">
              <a:rPr lang="en-US" smtClean="0"/>
              <a:pPr/>
              <a:t>1/24/2024</a:t>
            </a:fld>
            <a:endParaRPr lang="en-US" dirty="0"/>
          </a:p>
        </p:txBody>
      </p:sp>
      <p:sp>
        <p:nvSpPr>
          <p:cNvPr id="5" name="Footer Placeholder 4"/>
          <p:cNvSpPr>
            <a:spLocks noGrp="1"/>
          </p:cNvSpPr>
          <p:nvPr>
            <p:ph type="ftr" sz="quarter" idx="11"/>
          </p:nvPr>
        </p:nvSpPr>
        <p:spPr>
          <a:xfrm>
            <a:off x="2438400" y="6356349"/>
            <a:ext cx="4876800" cy="365126"/>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085850" y="23446"/>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108710" y="1729073"/>
            <a:ext cx="717804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UNIT-III</a:t>
            </a:r>
            <a:r>
              <a:rPr lang="en-IN" b="1" dirty="0"/>
              <a:t>: </a:t>
            </a:r>
            <a:r>
              <a:rPr lang="en-US" b="1" dirty="0"/>
              <a:t> MINING SOCIAL MEDIA</a:t>
            </a:r>
            <a:endParaRPr lang="en-IN" b="1" dirty="0"/>
          </a:p>
        </p:txBody>
      </p:sp>
      <p:graphicFrame>
        <p:nvGraphicFramePr>
          <p:cNvPr id="23" name="Diagram 22">
            <a:extLst>
              <a:ext uri="{FF2B5EF4-FFF2-40B4-BE49-F238E27FC236}">
                <a16:creationId xmlns="" xmlns:a16="http://schemas.microsoft.com/office/drawing/2014/main" id="{5BD0C95D-4009-4941-AFEE-6336F152559B}"/>
              </a:ext>
            </a:extLst>
          </p:cNvPr>
          <p:cNvGraphicFramePr/>
          <p:nvPr/>
        </p:nvGraphicFramePr>
        <p:xfrm>
          <a:off x="457200" y="2478958"/>
          <a:ext cx="8572500" cy="2397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 xmlns:a16="http://schemas.microsoft.com/office/drawing/2014/main" id="{ACE4261F-F43A-4D91-DF29-E1D0D8B8E462}"/>
              </a:ext>
            </a:extLst>
          </p:cNvPr>
          <p:cNvPicPr>
            <a:picLocks noChangeAspect="1"/>
          </p:cNvPicPr>
          <p:nvPr/>
        </p:nvPicPr>
        <p:blipFill>
          <a:blip r:embed="rId7"/>
          <a:stretch>
            <a:fillRect/>
          </a:stretch>
        </p:blipFill>
        <p:spPr>
          <a:xfrm>
            <a:off x="0" y="29641"/>
            <a:ext cx="1085182" cy="634039"/>
          </a:xfrm>
          <a:prstGeom prst="rect">
            <a:avLst/>
          </a:prstGeom>
        </p:spPr>
      </p:pic>
    </p:spTree>
    <p:extLst>
      <p:ext uri="{BB962C8B-B14F-4D97-AF65-F5344CB8AC3E}">
        <p14:creationId xmlns="" xmlns:p14="http://schemas.microsoft.com/office/powerpoint/2010/main" val="3753235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dirty="0"/>
              <a:t>4) The last section features insights from your competitors. In this section,  Facebook can recommend pages to watch, but you can also customize which brands' performance you track by clicking "Add Pages”.</a:t>
            </a:r>
          </a:p>
          <a:p>
            <a:pPr marL="0" indent="0" algn="just">
              <a:buNone/>
            </a:pPr>
            <a:r>
              <a:rPr lang="en-US" sz="2000" dirty="0"/>
              <a:t> 5) To dive deeper into these metrics, you can click each category listed on the sidebar to the left of the dashboard.</a:t>
            </a:r>
          </a:p>
          <a:p>
            <a:pPr marL="0" indent="0">
              <a:buNone/>
            </a:pPr>
            <a:endParaRPr lang="en-US" sz="2000" dirty="0"/>
          </a:p>
        </p:txBody>
      </p:sp>
      <p:sp>
        <p:nvSpPr>
          <p:cNvPr id="4" name="Date Placeholder 3"/>
          <p:cNvSpPr>
            <a:spLocks noGrp="1"/>
          </p:cNvSpPr>
          <p:nvPr>
            <p:ph type="dt" sz="half" idx="10"/>
          </p:nvPr>
        </p:nvSpPr>
        <p:spPr/>
        <p:txBody>
          <a:bodyPr/>
          <a:lstStyle/>
          <a:p>
            <a:fld id="{DE357FD0-F007-4ED9-B298-F142558D4AC9}" type="datetime1">
              <a:rPr lang="en-US" smtClean="0"/>
              <a:pPr/>
              <a:t>1/24/2024</a:t>
            </a:fld>
            <a:endParaRPr lang="en-US"/>
          </a:p>
        </p:txBody>
      </p:sp>
      <p:sp>
        <p:nvSpPr>
          <p:cNvPr id="5" name="Footer Placeholder 4"/>
          <p:cNvSpPr>
            <a:spLocks noGrp="1"/>
          </p:cNvSpPr>
          <p:nvPr>
            <p:ph type="ftr" sz="quarter" idx="11"/>
          </p:nvPr>
        </p:nvSpPr>
        <p:spPr>
          <a:xfrm>
            <a:off x="1981200" y="6248400"/>
            <a:ext cx="5562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5636276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How to Use the Facebook Insights API?</a:t>
            </a:r>
          </a:p>
          <a:p>
            <a:pPr marL="0" indent="0" algn="just">
              <a:buNone/>
            </a:pPr>
            <a:r>
              <a:rPr lang="en-US" sz="2000" dirty="0"/>
              <a:t>The Facebook Insights API, also known as the Ads Insights API, allows you to fetch ad data to track your ad performance. The API is particularly useful because it allows marketers to pull the exact data they want to track, no matter how granular.</a:t>
            </a:r>
          </a:p>
          <a:p>
            <a:pPr marL="0" indent="0" algn="just">
              <a:buNone/>
            </a:pPr>
            <a:endParaRPr lang="en-US" sz="2000" dirty="0"/>
          </a:p>
          <a:p>
            <a:pPr marL="0" indent="0" algn="just">
              <a:buNone/>
            </a:pPr>
            <a:r>
              <a:rPr lang="en-US" sz="2000" dirty="0"/>
              <a:t>To fetch the data from the API, you must determine what data you want to pull and create an access token for that ad, so that only your team can access that information. You'll then need to determine where to import that data, like Google Sheets or HubSpot's ads software within the Marketing Hub.</a:t>
            </a:r>
          </a:p>
        </p:txBody>
      </p:sp>
      <p:sp>
        <p:nvSpPr>
          <p:cNvPr id="4" name="Date Placeholder 3"/>
          <p:cNvSpPr>
            <a:spLocks noGrp="1"/>
          </p:cNvSpPr>
          <p:nvPr>
            <p:ph type="dt" sz="half" idx="10"/>
          </p:nvPr>
        </p:nvSpPr>
        <p:spPr/>
        <p:txBody>
          <a:bodyPr/>
          <a:lstStyle/>
          <a:p>
            <a:fld id="{9D1DBEAA-F17A-491D-A019-AB04945FCC8A}" type="datetime1">
              <a:rPr lang="en-US" smtClean="0"/>
              <a:pPr/>
              <a:t>1/24/2024</a:t>
            </a:fld>
            <a:endParaRPr lang="en-US"/>
          </a:p>
        </p:txBody>
      </p:sp>
      <p:sp>
        <p:nvSpPr>
          <p:cNvPr id="5" name="Footer Placeholder 4"/>
          <p:cNvSpPr>
            <a:spLocks noGrp="1"/>
          </p:cNvSpPr>
          <p:nvPr>
            <p:ph type="ftr" sz="quarter" idx="11"/>
          </p:nvPr>
        </p:nvSpPr>
        <p:spPr>
          <a:xfrm>
            <a:off x="1676400" y="6248400"/>
            <a:ext cx="5867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7160988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How to Export Facebook Insights Data?</a:t>
            </a:r>
          </a:p>
          <a:p>
            <a:pPr marL="457200" indent="-457200" algn="just">
              <a:buAutoNum type="arabicParenR"/>
            </a:pPr>
            <a:r>
              <a:rPr lang="en-US" sz="2000" dirty="0"/>
              <a:t>Start on your dashboard overview. On the top right corner of your "Page Summary," you'll see "Export Data”.</a:t>
            </a:r>
          </a:p>
          <a:p>
            <a:pPr marL="457200" indent="-457200" algn="just">
              <a:buAutoNum type="arabicParenR"/>
            </a:pPr>
            <a:r>
              <a:rPr lang="en-US" sz="2000" dirty="0"/>
              <a:t>A window will pop up. From there, you'll narrow down what data to export, the data range, file format and layout.</a:t>
            </a:r>
          </a:p>
          <a:p>
            <a:pPr marL="457200" indent="-457200" algn="just">
              <a:buAutoNum type="arabicParenR"/>
            </a:pPr>
            <a:r>
              <a:rPr lang="en-US" sz="2000" dirty="0"/>
              <a:t>Click "Export Data" and you're all set.</a:t>
            </a:r>
          </a:p>
          <a:p>
            <a:pPr marL="457200" indent="-457200">
              <a:buNone/>
            </a:pPr>
            <a:endParaRPr lang="en-US" sz="2000" dirty="0"/>
          </a:p>
        </p:txBody>
      </p:sp>
      <p:sp>
        <p:nvSpPr>
          <p:cNvPr id="4" name="Date Placeholder 3"/>
          <p:cNvSpPr>
            <a:spLocks noGrp="1"/>
          </p:cNvSpPr>
          <p:nvPr>
            <p:ph type="dt" sz="half" idx="10"/>
          </p:nvPr>
        </p:nvSpPr>
        <p:spPr/>
        <p:txBody>
          <a:bodyPr/>
          <a:lstStyle/>
          <a:p>
            <a:fld id="{26B8C991-99FB-4836-BD7E-AE10FCDC68B3}"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2039051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Analyzing Facebook Page Insight using Python</a:t>
            </a:r>
          </a:p>
          <a:p>
            <a:pPr marL="0" indent="0" algn="just">
              <a:buNone/>
            </a:pPr>
            <a:r>
              <a:rPr lang="en-US" sz="2200" dirty="0" smtClean="0"/>
              <a:t>There are multiple processes involved in creating a thorough case study for Facebook Insights using Python. These include gaining access to the Facebook Graph API, obtaining data, and conducting analysis. An outline of a case study that covers the fundamental steps is provided below. </a:t>
            </a:r>
          </a:p>
          <a:p>
            <a:pPr marL="0" indent="0" algn="just">
              <a:buNone/>
            </a:pPr>
            <a:r>
              <a:rPr lang="en-US" sz="2200" b="1" dirty="0" smtClean="0"/>
              <a:t>Goal:</a:t>
            </a:r>
            <a:r>
              <a:rPr lang="en-US" sz="2200" dirty="0" smtClean="0"/>
              <a:t> Utilizing Python and the Facebook Graph API, examine important Facebook Page metrics.</a:t>
            </a:r>
          </a:p>
          <a:p>
            <a:pPr marL="0" indent="0">
              <a:buNone/>
            </a:pPr>
            <a:r>
              <a:rPr lang="en-US" sz="2200" b="1" dirty="0" smtClean="0"/>
              <a:t>Tools and Technologies:</a:t>
            </a:r>
          </a:p>
          <a:p>
            <a:pPr marL="457200" indent="-457200">
              <a:buAutoNum type="arabicPeriod"/>
            </a:pPr>
            <a:r>
              <a:rPr lang="en-US" sz="2200" dirty="0" smtClean="0"/>
              <a:t>Python (programming language)</a:t>
            </a:r>
          </a:p>
          <a:p>
            <a:pPr marL="457200" indent="-457200">
              <a:buAutoNum type="arabicPeriod"/>
            </a:pPr>
            <a:r>
              <a:rPr lang="en-US" sz="2200" dirty="0" smtClean="0"/>
              <a:t>Facebook Graph API</a:t>
            </a:r>
          </a:p>
          <a:p>
            <a:pPr marL="457200" indent="-457200">
              <a:buAutoNum type="arabicPeriod"/>
            </a:pPr>
            <a:r>
              <a:rPr lang="en-US" sz="2200" dirty="0" smtClean="0"/>
              <a:t>Python libraries: requests, matplotlib, pandas, etc.</a:t>
            </a:r>
          </a:p>
          <a:p>
            <a:pPr marL="0" indent="0">
              <a:buNone/>
            </a:pPr>
            <a:endParaRPr lang="en-US" sz="2000" dirty="0"/>
          </a:p>
        </p:txBody>
      </p:sp>
      <p:sp>
        <p:nvSpPr>
          <p:cNvPr id="4" name="Date Placeholder 3"/>
          <p:cNvSpPr>
            <a:spLocks noGrp="1"/>
          </p:cNvSpPr>
          <p:nvPr>
            <p:ph type="dt" sz="half" idx="10"/>
          </p:nvPr>
        </p:nvSpPr>
        <p:spPr/>
        <p:txBody>
          <a:bodyPr/>
          <a:lstStyle/>
          <a:p>
            <a:fld id="{26B8C991-99FB-4836-BD7E-AE10FCDC68B3}"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2039051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fontScale="70000" lnSpcReduction="20000"/>
          </a:bodyPr>
          <a:lstStyle/>
          <a:p>
            <a:pPr marL="0" indent="0">
              <a:buNone/>
            </a:pPr>
            <a:r>
              <a:rPr lang="en-US" sz="2900" b="1" dirty="0" smtClean="0"/>
              <a:t>Steps:-</a:t>
            </a:r>
          </a:p>
          <a:p>
            <a:pPr marL="457200" indent="-457200">
              <a:buAutoNum type="arabicPeriod"/>
            </a:pPr>
            <a:r>
              <a:rPr lang="en-US" sz="2900" b="1" dirty="0" smtClean="0"/>
              <a:t>Set Up Facebook App</a:t>
            </a:r>
          </a:p>
          <a:p>
            <a:pPr marL="457200" indent="-457200">
              <a:buNone/>
            </a:pPr>
            <a:r>
              <a:rPr lang="en-US" sz="2900" b="1" dirty="0" smtClean="0"/>
              <a:t>	a. </a:t>
            </a:r>
            <a:r>
              <a:rPr lang="en-US" sz="2900" dirty="0" smtClean="0"/>
              <a:t>Register as a developer on Facebook.</a:t>
            </a:r>
          </a:p>
          <a:p>
            <a:pPr marL="457200" indent="-457200">
              <a:buNone/>
            </a:pPr>
            <a:r>
              <a:rPr lang="en-US" sz="2900" b="1" dirty="0" smtClean="0"/>
              <a:t>	b. </a:t>
            </a:r>
            <a:r>
              <a:rPr lang="en-US" sz="2900" dirty="0" smtClean="0"/>
              <a:t>To get an App ID and App Secret, create a new Facebook application. </a:t>
            </a:r>
          </a:p>
          <a:p>
            <a:pPr marL="457200" indent="-457200">
              <a:buNone/>
            </a:pPr>
            <a:r>
              <a:rPr lang="en-US" sz="2900" b="1" dirty="0" smtClean="0"/>
              <a:t>	c. </a:t>
            </a:r>
            <a:r>
              <a:rPr lang="en-US" sz="2900" dirty="0" smtClean="0"/>
              <a:t>Assign the rights required to view the Facebook Page Insights.</a:t>
            </a:r>
          </a:p>
          <a:p>
            <a:pPr marL="0" indent="0" algn="just">
              <a:buNone/>
            </a:pPr>
            <a:r>
              <a:rPr lang="en-US" sz="2900" b="1" dirty="0" smtClean="0"/>
              <a:t>2.</a:t>
            </a:r>
            <a:r>
              <a:rPr lang="en-US" sz="2900" dirty="0" smtClean="0"/>
              <a:t> Use pip to install the necessary Python libraries.</a:t>
            </a:r>
          </a:p>
          <a:p>
            <a:pPr marL="457200" indent="-457200" algn="just">
              <a:buNone/>
            </a:pPr>
            <a:r>
              <a:rPr lang="en-US" sz="2900" b="1" dirty="0" smtClean="0"/>
              <a:t>3. 	Access Facebook Graph API</a:t>
            </a:r>
          </a:p>
          <a:p>
            <a:pPr marL="457200" indent="-457200" algn="just">
              <a:buNone/>
            </a:pPr>
            <a:r>
              <a:rPr lang="en-US" sz="2900" b="1" dirty="0" smtClean="0"/>
              <a:t> 	a. </a:t>
            </a:r>
            <a:r>
              <a:rPr lang="en-US" sz="2900" dirty="0" smtClean="0"/>
              <a:t>To get an access token for your Facebook Page, use the App ID and App Secret that were generated.</a:t>
            </a:r>
          </a:p>
          <a:p>
            <a:pPr marL="457200" indent="-457200" algn="just">
              <a:buNone/>
            </a:pPr>
            <a:r>
              <a:rPr lang="en-US" sz="2900" b="1" dirty="0" smtClean="0"/>
              <a:t>	b. </a:t>
            </a:r>
            <a:r>
              <a:rPr lang="en-US" sz="2900" dirty="0" smtClean="0"/>
              <a:t>To send queries to the Facebook Graph API, use the access token.</a:t>
            </a:r>
          </a:p>
          <a:p>
            <a:pPr marL="457200" indent="-457200" algn="just">
              <a:buNone/>
            </a:pPr>
            <a:r>
              <a:rPr lang="en-US" sz="2900" b="1" dirty="0" smtClean="0"/>
              <a:t>4. Get insights from your Facebook page:</a:t>
            </a:r>
            <a:endParaRPr lang="en-US" sz="2900" dirty="0" smtClean="0"/>
          </a:p>
          <a:p>
            <a:pPr marL="857250" lvl="1" indent="-457200" algn="just">
              <a:buAutoNum type="alphaLcPeriod"/>
            </a:pPr>
            <a:r>
              <a:rPr lang="en-US" sz="2900" dirty="0" smtClean="0"/>
              <a:t>Use the Facebook Page's API to request insights data.</a:t>
            </a:r>
          </a:p>
          <a:p>
            <a:pPr marL="857250" lvl="1" indent="-457200" algn="just">
              <a:buAutoNum type="alphaLcPeriod"/>
            </a:pPr>
            <a:r>
              <a:rPr lang="en-US" sz="2900" dirty="0" smtClean="0"/>
              <a:t>Endpoint: /</a:t>
            </a:r>
            <a:r>
              <a:rPr lang="en-US" sz="2900" dirty="0" err="1" smtClean="0"/>
              <a:t>vX.X</a:t>
            </a:r>
            <a:r>
              <a:rPr lang="en-US" sz="2900" dirty="0" smtClean="0"/>
              <a:t>/{page-id}/insights (Insert your actual Page ID here, and replace X.X with the API version).</a:t>
            </a:r>
          </a:p>
          <a:p>
            <a:pPr marL="0" indent="0" algn="just">
              <a:buNone/>
            </a:pPr>
            <a:endParaRPr lang="en-US" sz="2200" b="1" dirty="0" smtClean="0"/>
          </a:p>
          <a:p>
            <a:pPr marL="0" indent="0">
              <a:buNone/>
            </a:pPr>
            <a:endParaRPr lang="en-US" sz="2000" dirty="0"/>
          </a:p>
        </p:txBody>
      </p:sp>
      <p:sp>
        <p:nvSpPr>
          <p:cNvPr id="4" name="Date Placeholder 3"/>
          <p:cNvSpPr>
            <a:spLocks noGrp="1"/>
          </p:cNvSpPr>
          <p:nvPr>
            <p:ph type="dt" sz="half" idx="10"/>
          </p:nvPr>
        </p:nvSpPr>
        <p:spPr/>
        <p:txBody>
          <a:bodyPr/>
          <a:lstStyle/>
          <a:p>
            <a:fld id="{26B8C991-99FB-4836-BD7E-AE10FCDC68B3}"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2039051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fontScale="70000" lnSpcReduction="20000"/>
          </a:bodyPr>
          <a:lstStyle/>
          <a:p>
            <a:pPr marL="0" indent="0">
              <a:buNone/>
            </a:pPr>
            <a:r>
              <a:rPr lang="en-US" sz="2600" b="1" dirty="0" smtClean="0"/>
              <a:t>5. Parse and Store Data:</a:t>
            </a:r>
          </a:p>
          <a:p>
            <a:pPr marL="457200" lvl="1" indent="-457200">
              <a:buNone/>
            </a:pPr>
            <a:r>
              <a:rPr lang="en-US" sz="2600" b="1" dirty="0" smtClean="0"/>
              <a:t>	a. </a:t>
            </a:r>
            <a:r>
              <a:rPr lang="en-US" sz="2600" dirty="0" smtClean="0"/>
              <a:t>Parse the JSON response obtained from the API.</a:t>
            </a:r>
          </a:p>
          <a:p>
            <a:pPr marL="457200" lvl="1" indent="-457200">
              <a:buNone/>
            </a:pPr>
            <a:r>
              <a:rPr lang="en-US" sz="2600" b="1" dirty="0" smtClean="0"/>
              <a:t>	b. </a:t>
            </a:r>
            <a:r>
              <a:rPr lang="en-US" sz="2600" dirty="0" smtClean="0"/>
              <a:t>Store the relevant metrics (e.g., page likes, post reach, engagement) in a structured format, such as a Pandas </a:t>
            </a:r>
            <a:r>
              <a:rPr lang="en-US" sz="2600" dirty="0" err="1" smtClean="0"/>
              <a:t>DataFrame</a:t>
            </a:r>
            <a:r>
              <a:rPr lang="en-US" sz="2600" dirty="0" smtClean="0"/>
              <a:t>.</a:t>
            </a:r>
          </a:p>
          <a:p>
            <a:pPr marL="457200" lvl="1" indent="-457200">
              <a:buNone/>
            </a:pPr>
            <a:r>
              <a:rPr lang="en-US" sz="2600" b="1" dirty="0" smtClean="0"/>
              <a:t>6. Data Analysis and Visualization:</a:t>
            </a:r>
          </a:p>
          <a:p>
            <a:pPr marL="457200" lvl="1" indent="-457200">
              <a:buNone/>
            </a:pPr>
            <a:r>
              <a:rPr lang="en-US" sz="2600" b="1" dirty="0" smtClean="0"/>
              <a:t>	a. </a:t>
            </a:r>
            <a:r>
              <a:rPr lang="en-US" sz="2600" dirty="0" smtClean="0"/>
              <a:t>Use Pandas for data manipulation and analysis.</a:t>
            </a:r>
          </a:p>
          <a:p>
            <a:pPr marL="457200" lvl="1" indent="-457200">
              <a:buNone/>
            </a:pPr>
            <a:r>
              <a:rPr lang="en-US" sz="2600" dirty="0" smtClean="0"/>
              <a:t>	</a:t>
            </a:r>
            <a:r>
              <a:rPr lang="en-US" sz="2600" b="1" dirty="0" smtClean="0"/>
              <a:t>b.</a:t>
            </a:r>
            <a:r>
              <a:rPr lang="en-US" sz="2600" dirty="0" smtClean="0"/>
              <a:t> Create visualizations (e.g., line charts, bar charts) using Matplotlib to illustrate trends in metrics over time.</a:t>
            </a:r>
          </a:p>
          <a:p>
            <a:pPr marL="457200" lvl="1" indent="-457200">
              <a:buNone/>
            </a:pPr>
            <a:r>
              <a:rPr lang="en-US" sz="2600" b="1" dirty="0" smtClean="0"/>
              <a:t>7. Interpretation and Insights:</a:t>
            </a:r>
            <a:endParaRPr lang="en-US" sz="2600" dirty="0" smtClean="0"/>
          </a:p>
          <a:p>
            <a:pPr marL="457200" lvl="1" indent="-457200">
              <a:buNone/>
            </a:pPr>
            <a:r>
              <a:rPr lang="en-US" sz="2600" dirty="0" smtClean="0"/>
              <a:t>	</a:t>
            </a:r>
            <a:r>
              <a:rPr lang="en-US" sz="2600" b="1" dirty="0" smtClean="0"/>
              <a:t>a.</a:t>
            </a:r>
            <a:r>
              <a:rPr lang="en-US" sz="2600" dirty="0" smtClean="0"/>
              <a:t> Analyze the visualizations to derive insights about the performance of the Facebook Page.</a:t>
            </a:r>
          </a:p>
          <a:p>
            <a:pPr marL="457200" lvl="1" indent="-457200">
              <a:buNone/>
            </a:pPr>
            <a:r>
              <a:rPr lang="en-US" sz="2600" dirty="0" smtClean="0"/>
              <a:t>	</a:t>
            </a:r>
            <a:r>
              <a:rPr lang="en-US" sz="2600" b="1" dirty="0" smtClean="0"/>
              <a:t>b.</a:t>
            </a:r>
            <a:r>
              <a:rPr lang="en-US" sz="2600" dirty="0" smtClean="0"/>
              <a:t> Identify patterns, peaks, and troughs in metrics.</a:t>
            </a:r>
          </a:p>
          <a:p>
            <a:pPr marL="457200" lvl="1" indent="-457200">
              <a:buNone/>
            </a:pPr>
            <a:r>
              <a:rPr lang="en-US" sz="2600" dirty="0" smtClean="0"/>
              <a:t>	</a:t>
            </a:r>
            <a:r>
              <a:rPr lang="en-US" sz="2600" b="1" dirty="0" smtClean="0"/>
              <a:t>c.</a:t>
            </a:r>
            <a:r>
              <a:rPr lang="en-US" sz="2600" dirty="0" smtClean="0"/>
              <a:t> Assess the impact of specific posts, campaigns, or events on engagement and reach.</a:t>
            </a:r>
          </a:p>
          <a:p>
            <a:pPr marL="457200" lvl="1" indent="-457200">
              <a:buNone/>
            </a:pPr>
            <a:r>
              <a:rPr lang="en-US" sz="2600" b="1" dirty="0" smtClean="0"/>
              <a:t>8. Automate Data Retrieval (Optional):</a:t>
            </a:r>
            <a:endParaRPr lang="en-US" sz="2600" dirty="0" smtClean="0"/>
          </a:p>
          <a:p>
            <a:pPr marL="457200" lvl="1" indent="-457200">
              <a:buNone/>
            </a:pPr>
            <a:r>
              <a:rPr lang="en-US" sz="2600" b="1" dirty="0" smtClean="0"/>
              <a:t>	a.</a:t>
            </a:r>
            <a:r>
              <a:rPr lang="en-US" sz="2600" dirty="0" smtClean="0"/>
              <a:t> Create a script to automate the process of retrieving Facebook Insights regularly.</a:t>
            </a:r>
          </a:p>
          <a:p>
            <a:pPr marL="457200" lvl="1" indent="-457200">
              <a:buNone/>
            </a:pPr>
            <a:r>
              <a:rPr lang="en-US" sz="2600" b="1" dirty="0" smtClean="0"/>
              <a:t>	b.</a:t>
            </a:r>
            <a:r>
              <a:rPr lang="en-US" sz="2600" dirty="0" smtClean="0"/>
              <a:t> Implement error handling and logging to ensure the reliability of the data extraction process..</a:t>
            </a:r>
          </a:p>
          <a:p>
            <a:pPr marL="0" indent="0" algn="just">
              <a:buNone/>
            </a:pPr>
            <a:endParaRPr lang="en-US" sz="2200" b="1" dirty="0" smtClean="0"/>
          </a:p>
          <a:p>
            <a:pPr marL="0" indent="0">
              <a:buNone/>
            </a:pPr>
            <a:endParaRPr lang="en-US" sz="2000" dirty="0"/>
          </a:p>
        </p:txBody>
      </p:sp>
      <p:sp>
        <p:nvSpPr>
          <p:cNvPr id="4" name="Date Placeholder 3"/>
          <p:cNvSpPr>
            <a:spLocks noGrp="1"/>
          </p:cNvSpPr>
          <p:nvPr>
            <p:ph type="dt" sz="half" idx="10"/>
          </p:nvPr>
        </p:nvSpPr>
        <p:spPr/>
        <p:txBody>
          <a:bodyPr/>
          <a:lstStyle/>
          <a:p>
            <a:fld id="{26B8C991-99FB-4836-BD7E-AE10FCDC68B3}"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2039051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fontScale="55000" lnSpcReduction="20000"/>
          </a:bodyPr>
          <a:lstStyle/>
          <a:p>
            <a:pPr marL="0" indent="0">
              <a:buNone/>
            </a:pPr>
            <a:r>
              <a:rPr lang="en-US" sz="2600" b="1" dirty="0" smtClean="0"/>
              <a:t>Python Code for Example:-</a:t>
            </a:r>
          </a:p>
          <a:p>
            <a:pPr>
              <a:buNone/>
            </a:pPr>
            <a:r>
              <a:rPr lang="en-US" sz="2000" dirty="0" smtClean="0"/>
              <a:t>import requests</a:t>
            </a:r>
          </a:p>
          <a:p>
            <a:pPr>
              <a:buNone/>
            </a:pPr>
            <a:r>
              <a:rPr lang="en-US" sz="2000" dirty="0" smtClean="0"/>
              <a:t>import pandas as pd</a:t>
            </a:r>
          </a:p>
          <a:p>
            <a:pPr>
              <a:buNone/>
            </a:pPr>
            <a:r>
              <a:rPr lang="en-US" sz="2000" dirty="0" smtClean="0"/>
              <a:t>import </a:t>
            </a:r>
            <a:r>
              <a:rPr lang="en-US" sz="2000" dirty="0" err="1" smtClean="0"/>
              <a:t>matplotlib.pyplot</a:t>
            </a:r>
            <a:r>
              <a:rPr lang="en-US" sz="2000" dirty="0" smtClean="0"/>
              <a:t> as </a:t>
            </a:r>
            <a:r>
              <a:rPr lang="en-US" sz="2000" dirty="0" err="1" smtClean="0"/>
              <a:t>plt</a:t>
            </a:r>
            <a:endParaRPr lang="en-US" sz="2000" dirty="0" smtClean="0"/>
          </a:p>
          <a:p>
            <a:pPr>
              <a:buNone/>
            </a:pPr>
            <a:r>
              <a:rPr lang="en-US" sz="2000" dirty="0" smtClean="0"/>
              <a:t> </a:t>
            </a:r>
          </a:p>
          <a:p>
            <a:pPr>
              <a:buNone/>
            </a:pPr>
            <a:r>
              <a:rPr lang="en-US" sz="2000" dirty="0" smtClean="0"/>
              <a:t># Replace with your actual values</a:t>
            </a:r>
          </a:p>
          <a:p>
            <a:pPr>
              <a:buNone/>
            </a:pPr>
            <a:r>
              <a:rPr lang="en-US" sz="2000" dirty="0" err="1" smtClean="0"/>
              <a:t>access_token</a:t>
            </a:r>
            <a:r>
              <a:rPr lang="en-US" sz="2000" dirty="0" smtClean="0"/>
              <a:t> = '</a:t>
            </a:r>
            <a:r>
              <a:rPr lang="en-US" sz="2000" dirty="0" err="1" smtClean="0"/>
              <a:t>your_access_token</a:t>
            </a:r>
            <a:r>
              <a:rPr lang="en-US" sz="2000" dirty="0" smtClean="0"/>
              <a:t>'</a:t>
            </a:r>
          </a:p>
          <a:p>
            <a:pPr>
              <a:buNone/>
            </a:pPr>
            <a:r>
              <a:rPr lang="en-US" sz="2000" dirty="0" err="1" smtClean="0"/>
              <a:t>page_id</a:t>
            </a:r>
            <a:r>
              <a:rPr lang="en-US" sz="2000" dirty="0" smtClean="0"/>
              <a:t> = '</a:t>
            </a:r>
            <a:r>
              <a:rPr lang="en-US" sz="2000" dirty="0" err="1" smtClean="0"/>
              <a:t>your_page_id</a:t>
            </a:r>
            <a:r>
              <a:rPr lang="en-US" sz="2000" dirty="0" smtClean="0"/>
              <a:t>'</a:t>
            </a:r>
          </a:p>
          <a:p>
            <a:pPr>
              <a:buNone/>
            </a:pPr>
            <a:r>
              <a:rPr lang="en-US" sz="2000" dirty="0" err="1" smtClean="0"/>
              <a:t>api_version</a:t>
            </a:r>
            <a:r>
              <a:rPr lang="en-US" sz="2000" dirty="0" smtClean="0"/>
              <a:t> = 'v12.0'</a:t>
            </a:r>
          </a:p>
          <a:p>
            <a:pPr>
              <a:buNone/>
            </a:pPr>
            <a:r>
              <a:rPr lang="en-US" sz="2000" dirty="0" smtClean="0"/>
              <a:t> </a:t>
            </a:r>
          </a:p>
          <a:p>
            <a:pPr>
              <a:buNone/>
            </a:pPr>
            <a:r>
              <a:rPr lang="en-US" sz="2000" dirty="0" smtClean="0"/>
              <a:t># Construct API endpoint</a:t>
            </a:r>
          </a:p>
          <a:p>
            <a:pPr>
              <a:buNone/>
            </a:pPr>
            <a:r>
              <a:rPr lang="en-US" sz="2000" dirty="0" smtClean="0"/>
              <a:t>endpoint = </a:t>
            </a:r>
            <a:r>
              <a:rPr lang="en-US" sz="2000" dirty="0" err="1" smtClean="0"/>
              <a:t>f'https</a:t>
            </a:r>
            <a:r>
              <a:rPr lang="en-US" sz="2000" dirty="0" smtClean="0"/>
              <a:t>://</a:t>
            </a:r>
            <a:r>
              <a:rPr lang="en-US" sz="2000" dirty="0" err="1" smtClean="0"/>
              <a:t>graph.facebook.com</a:t>
            </a:r>
            <a:r>
              <a:rPr lang="en-US" sz="2000" dirty="0" smtClean="0"/>
              <a:t>/{</a:t>
            </a:r>
            <a:r>
              <a:rPr lang="en-US" sz="2000" dirty="0" err="1" smtClean="0"/>
              <a:t>api_version</a:t>
            </a:r>
            <a:r>
              <a:rPr lang="en-US" sz="2000" dirty="0" smtClean="0"/>
              <a:t>}/{</a:t>
            </a:r>
            <a:r>
              <a:rPr lang="en-US" sz="2000" dirty="0" err="1" smtClean="0"/>
              <a:t>page_id</a:t>
            </a:r>
            <a:r>
              <a:rPr lang="en-US" sz="2000" dirty="0" smtClean="0"/>
              <a:t>}/insights'</a:t>
            </a:r>
          </a:p>
          <a:p>
            <a:pPr>
              <a:buNone/>
            </a:pPr>
            <a:r>
              <a:rPr lang="en-US" sz="2000" dirty="0" err="1" smtClean="0"/>
              <a:t>params</a:t>
            </a:r>
            <a:r>
              <a:rPr lang="en-US" sz="2000" dirty="0" smtClean="0"/>
              <a:t> = {'</a:t>
            </a:r>
            <a:r>
              <a:rPr lang="en-US" sz="2000" dirty="0" err="1" smtClean="0"/>
              <a:t>access_token</a:t>
            </a:r>
            <a:r>
              <a:rPr lang="en-US" sz="2000" dirty="0" smtClean="0"/>
              <a:t>': </a:t>
            </a:r>
            <a:r>
              <a:rPr lang="en-US" sz="2000" dirty="0" err="1" smtClean="0"/>
              <a:t>access_token</a:t>
            </a:r>
            <a:r>
              <a:rPr lang="en-US" sz="2000" dirty="0" smtClean="0"/>
              <a:t>}</a:t>
            </a:r>
          </a:p>
          <a:p>
            <a:pPr>
              <a:buNone/>
            </a:pPr>
            <a:r>
              <a:rPr lang="en-US" sz="2000" dirty="0" smtClean="0"/>
              <a:t> </a:t>
            </a:r>
          </a:p>
          <a:p>
            <a:pPr>
              <a:buNone/>
            </a:pPr>
            <a:r>
              <a:rPr lang="en-US" sz="2000" dirty="0" smtClean="0"/>
              <a:t># Make API request</a:t>
            </a:r>
          </a:p>
          <a:p>
            <a:pPr>
              <a:buNone/>
            </a:pPr>
            <a:r>
              <a:rPr lang="en-US" sz="2000" dirty="0" smtClean="0"/>
              <a:t>response = </a:t>
            </a:r>
            <a:r>
              <a:rPr lang="en-US" sz="2000" dirty="0" err="1" smtClean="0"/>
              <a:t>requests.get</a:t>
            </a:r>
            <a:r>
              <a:rPr lang="en-US" sz="2000" dirty="0" smtClean="0"/>
              <a:t>(endpoint, </a:t>
            </a:r>
            <a:r>
              <a:rPr lang="en-US" sz="2000" dirty="0" err="1" smtClean="0"/>
              <a:t>params</a:t>
            </a:r>
            <a:r>
              <a:rPr lang="en-US" sz="2000" dirty="0" smtClean="0"/>
              <a:t>=</a:t>
            </a:r>
            <a:r>
              <a:rPr lang="en-US" sz="2000" dirty="0" err="1" smtClean="0"/>
              <a:t>params</a:t>
            </a:r>
            <a:r>
              <a:rPr lang="en-US" sz="2000" dirty="0" smtClean="0"/>
              <a:t>)</a:t>
            </a:r>
          </a:p>
          <a:p>
            <a:pPr>
              <a:buNone/>
            </a:pPr>
            <a:r>
              <a:rPr lang="en-US" sz="2000" dirty="0" smtClean="0"/>
              <a:t>data = </a:t>
            </a:r>
            <a:r>
              <a:rPr lang="en-US" sz="2000" dirty="0" err="1" smtClean="0"/>
              <a:t>response.json</a:t>
            </a:r>
            <a:r>
              <a:rPr lang="en-US" sz="2000" dirty="0" smtClean="0"/>
              <a:t>()</a:t>
            </a:r>
          </a:p>
          <a:p>
            <a:pPr>
              <a:buNone/>
            </a:pPr>
            <a:r>
              <a:rPr lang="en-US" sz="2000" dirty="0" smtClean="0"/>
              <a:t> </a:t>
            </a:r>
          </a:p>
          <a:p>
            <a:pPr>
              <a:buNone/>
            </a:pPr>
            <a:r>
              <a:rPr lang="en-US" sz="2000" dirty="0" smtClean="0"/>
              <a:t># Parse and store relevant data in a Pandas </a:t>
            </a:r>
            <a:r>
              <a:rPr lang="en-US" sz="2000" dirty="0" err="1" smtClean="0"/>
              <a:t>DataFrame</a:t>
            </a:r>
            <a:endParaRPr lang="en-US" sz="2000" dirty="0" smtClean="0"/>
          </a:p>
          <a:p>
            <a:pPr>
              <a:buNone/>
            </a:pPr>
            <a:r>
              <a:rPr lang="en-US" sz="2000" dirty="0" err="1" smtClean="0"/>
              <a:t>insights_data</a:t>
            </a:r>
            <a:r>
              <a:rPr lang="en-US" sz="2000" dirty="0" smtClean="0"/>
              <a:t> = </a:t>
            </a:r>
            <a:r>
              <a:rPr lang="en-US" sz="2000" dirty="0" err="1" smtClean="0"/>
              <a:t>pd.DataFrame</a:t>
            </a:r>
            <a:r>
              <a:rPr lang="en-US" sz="2000" dirty="0" smtClean="0"/>
              <a:t>(data['data'])</a:t>
            </a:r>
          </a:p>
          <a:p>
            <a:pPr>
              <a:buNone/>
            </a:pPr>
            <a:r>
              <a:rPr lang="en-US" sz="2000" dirty="0" smtClean="0"/>
              <a:t> </a:t>
            </a:r>
          </a:p>
          <a:p>
            <a:pPr>
              <a:buNone/>
            </a:pPr>
            <a:r>
              <a:rPr lang="en-US" sz="2000" dirty="0" smtClean="0"/>
              <a:t># Data analysis and visualization (example: line chart of page likes over time)</a:t>
            </a:r>
          </a:p>
          <a:p>
            <a:pPr>
              <a:buNone/>
            </a:pPr>
            <a:r>
              <a:rPr lang="en-US" sz="2000" dirty="0" err="1" smtClean="0"/>
              <a:t>plt.plot</a:t>
            </a:r>
            <a:r>
              <a:rPr lang="en-US" sz="2000" dirty="0" smtClean="0"/>
              <a:t>(</a:t>
            </a:r>
            <a:r>
              <a:rPr lang="en-US" sz="2000" dirty="0" err="1" smtClean="0"/>
              <a:t>insights_data</a:t>
            </a:r>
            <a:r>
              <a:rPr lang="en-US" sz="2000" dirty="0" smtClean="0"/>
              <a:t>['time'], </a:t>
            </a:r>
            <a:r>
              <a:rPr lang="en-US" sz="2000" dirty="0" err="1" smtClean="0"/>
              <a:t>insights_data</a:t>
            </a:r>
            <a:r>
              <a:rPr lang="en-US" sz="2000" dirty="0" smtClean="0"/>
              <a:t>['values'])</a:t>
            </a:r>
          </a:p>
          <a:p>
            <a:pPr>
              <a:buNone/>
            </a:pPr>
            <a:r>
              <a:rPr lang="en-US" sz="2000" dirty="0" err="1" smtClean="0"/>
              <a:t>plt.title</a:t>
            </a:r>
            <a:r>
              <a:rPr lang="en-US" sz="2000" dirty="0" smtClean="0"/>
              <a:t>('Page Likes Over Time')</a:t>
            </a:r>
          </a:p>
          <a:p>
            <a:pPr>
              <a:buNone/>
            </a:pPr>
            <a:r>
              <a:rPr lang="en-US" sz="2000" dirty="0" err="1" smtClean="0"/>
              <a:t>plt.xlabel</a:t>
            </a:r>
            <a:r>
              <a:rPr lang="en-US" sz="2000" dirty="0" smtClean="0"/>
              <a:t>('Date')</a:t>
            </a:r>
          </a:p>
          <a:p>
            <a:pPr>
              <a:buNone/>
            </a:pPr>
            <a:r>
              <a:rPr lang="en-US" sz="2000" dirty="0" err="1" smtClean="0"/>
              <a:t>plt.ylabel</a:t>
            </a:r>
            <a:r>
              <a:rPr lang="en-US" sz="2000" dirty="0" smtClean="0"/>
              <a:t>('Page Likes')</a:t>
            </a:r>
          </a:p>
          <a:p>
            <a:pPr>
              <a:buNone/>
            </a:pPr>
            <a:r>
              <a:rPr lang="en-US" sz="2000" dirty="0" err="1" smtClean="0"/>
              <a:t>plt.show</a:t>
            </a:r>
            <a:r>
              <a:rPr lang="en-US" sz="2000" dirty="0" smtClean="0"/>
              <a:t>()</a:t>
            </a:r>
          </a:p>
          <a:p>
            <a:pPr marL="0" indent="0">
              <a:buNone/>
            </a:pPr>
            <a:endParaRPr lang="en-US" sz="2000" dirty="0"/>
          </a:p>
        </p:txBody>
      </p:sp>
      <p:sp>
        <p:nvSpPr>
          <p:cNvPr id="4" name="Date Placeholder 3"/>
          <p:cNvSpPr>
            <a:spLocks noGrp="1"/>
          </p:cNvSpPr>
          <p:nvPr>
            <p:ph type="dt" sz="half" idx="10"/>
          </p:nvPr>
        </p:nvSpPr>
        <p:spPr/>
        <p:txBody>
          <a:bodyPr/>
          <a:lstStyle/>
          <a:p>
            <a:fld id="{26B8C991-99FB-4836-BD7E-AE10FCDC68B3}"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Facebook Insights using Python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2039051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b="1" dirty="0" smtClean="0"/>
              <a:t>What is Twitter Analytics?</a:t>
            </a:r>
          </a:p>
          <a:p>
            <a:pPr marL="0" indent="0" algn="just">
              <a:buNone/>
            </a:pPr>
            <a:r>
              <a:rPr lang="en-US" sz="2000" dirty="0" smtClean="0"/>
              <a:t>Twitter </a:t>
            </a:r>
            <a:r>
              <a:rPr lang="en-US" sz="2000" dirty="0"/>
              <a:t>analytics allows you to track and view key metrics, like follower gain/loss, </a:t>
            </a:r>
            <a:r>
              <a:rPr lang="en-US" sz="2000" dirty="0" smtClean="0"/>
              <a:t>Top Tweet, Audience Insight, impressions</a:t>
            </a:r>
            <a:r>
              <a:rPr lang="en-US" sz="2000" dirty="0"/>
              <a:t>, engagement rate, retweets and more. The tool has been around since 2014 and is available to all Twitter users, including both personal and business accounts.</a:t>
            </a:r>
          </a:p>
          <a:p>
            <a:pPr marL="0" indent="0" algn="just">
              <a:buNone/>
            </a:pPr>
            <a:r>
              <a:rPr lang="en-US" sz="2000" dirty="0"/>
              <a:t>Using Twitter Analytics for business helps you make data-driven decisions about your social media strategy. Armed with data, you can optimize your Twitter campaigns to get better results and more followers without guessing whether your plan will work or not</a:t>
            </a:r>
            <a:r>
              <a:rPr lang="en-US" sz="2000" dirty="0" smtClean="0"/>
              <a:t>.</a:t>
            </a:r>
            <a:endParaRPr lang="en-US" sz="2000" dirty="0"/>
          </a:p>
        </p:txBody>
      </p:sp>
      <p:sp>
        <p:nvSpPr>
          <p:cNvPr id="4" name="Date Placeholder 3"/>
          <p:cNvSpPr>
            <a:spLocks noGrp="1"/>
          </p:cNvSpPr>
          <p:nvPr>
            <p:ph type="dt" sz="half" idx="10"/>
          </p:nvPr>
        </p:nvSpPr>
        <p:spPr/>
        <p:txBody>
          <a:bodyPr/>
          <a:lstStyle/>
          <a:p>
            <a:fld id="{D326C7D1-0D2A-4A51-80F7-BD2C6DBBCE10}"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Case Study:- Twitter </a:t>
            </a:r>
            <a:r>
              <a:rPr lang="en-US" sz="2400" dirty="0"/>
              <a:t>Analytics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378163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endParaRPr lang="en-US" sz="2000" dirty="0"/>
          </a:p>
        </p:txBody>
      </p:sp>
      <p:sp>
        <p:nvSpPr>
          <p:cNvPr id="4" name="Date Placeholder 3"/>
          <p:cNvSpPr>
            <a:spLocks noGrp="1"/>
          </p:cNvSpPr>
          <p:nvPr>
            <p:ph type="dt" sz="half" idx="10"/>
          </p:nvPr>
        </p:nvSpPr>
        <p:spPr/>
        <p:txBody>
          <a:bodyPr/>
          <a:lstStyle/>
          <a:p>
            <a:fld id="{D326C7D1-0D2A-4A51-80F7-BD2C6DBBCE10}"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Case Study:- Twitter </a:t>
            </a:r>
            <a:r>
              <a:rPr lang="en-US" sz="2400" dirty="0"/>
              <a:t>Analytics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pic>
        <p:nvPicPr>
          <p:cNvPr id="3074" name="Picture 2" descr="C:\Users\HIMANSHU\Desktop\1.png"/>
          <p:cNvPicPr>
            <a:picLocks noChangeAspect="1" noChangeArrowheads="1"/>
          </p:cNvPicPr>
          <p:nvPr/>
        </p:nvPicPr>
        <p:blipFill>
          <a:blip r:embed="rId3"/>
          <a:srcRect/>
          <a:stretch>
            <a:fillRect/>
          </a:stretch>
        </p:blipFill>
        <p:spPr bwMode="auto">
          <a:xfrm>
            <a:off x="228600" y="990600"/>
            <a:ext cx="8686800" cy="5105401"/>
          </a:xfrm>
          <a:prstGeom prst="rect">
            <a:avLst/>
          </a:prstGeom>
          <a:noFill/>
        </p:spPr>
      </p:pic>
    </p:spTree>
    <p:extLst>
      <p:ext uri="{BB962C8B-B14F-4D97-AF65-F5344CB8AC3E}">
        <p14:creationId xmlns="" xmlns:p14="http://schemas.microsoft.com/office/powerpoint/2010/main" val="1378163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smtClean="0"/>
              <a:t>Benefits of tracking Twitter analytics</a:t>
            </a:r>
          </a:p>
          <a:p>
            <a:pPr marL="0" indent="0">
              <a:buNone/>
            </a:pPr>
            <a:endParaRPr lang="en-US" sz="2200" b="1" dirty="0" smtClean="0"/>
          </a:p>
          <a:p>
            <a:pPr marL="0" indent="0">
              <a:buNone/>
            </a:pPr>
            <a:r>
              <a:rPr lang="en-US" sz="2000" b="1" dirty="0" smtClean="0"/>
              <a:t>Learning what your audience really wants:</a:t>
            </a:r>
          </a:p>
          <a:p>
            <a:pPr marL="0" indent="0">
              <a:buNone/>
            </a:pPr>
            <a:r>
              <a:rPr lang="en-US" sz="2000" dirty="0" smtClean="0"/>
              <a:t>Through </a:t>
            </a:r>
            <a:r>
              <a:rPr lang="en-US" sz="2000" dirty="0"/>
              <a:t>Twitter analytics, you’ll find valuable audience insights that will tell you what your followers respond to the most. Text posts? Photos? Video? Polls? Cat GIFs? All of the above, but only on Sundays?</a:t>
            </a:r>
          </a:p>
          <a:p>
            <a:pPr marL="0" indent="0">
              <a:buNone/>
            </a:pPr>
            <a:endParaRPr lang="en-US" sz="2000" dirty="0"/>
          </a:p>
          <a:p>
            <a:pPr marL="0" indent="0">
              <a:buNone/>
            </a:pPr>
            <a:r>
              <a:rPr lang="en-US" sz="2000" dirty="0"/>
              <a:t>Without data, you’ll never know for sure what type of content will be a hit and what will miss the mark.</a:t>
            </a:r>
          </a:p>
        </p:txBody>
      </p:sp>
      <p:sp>
        <p:nvSpPr>
          <p:cNvPr id="4" name="Date Placeholder 3"/>
          <p:cNvSpPr>
            <a:spLocks noGrp="1"/>
          </p:cNvSpPr>
          <p:nvPr>
            <p:ph type="dt" sz="half" idx="10"/>
          </p:nvPr>
        </p:nvSpPr>
        <p:spPr/>
        <p:txBody>
          <a:bodyPr/>
          <a:lstStyle/>
          <a:p>
            <a:fld id="{E45922DD-8872-479F-91DD-5D3A47E96EB2}" type="datetime1">
              <a:rPr lang="en-US" smtClean="0"/>
              <a:pPr/>
              <a:t>1/24/2024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Atul Pratap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Twitter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02928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62422F-53CB-43EC-B47D-3D53AD7A9B06}" type="datetime1">
              <a:rPr lang="en-US" smtClean="0"/>
              <a:pPr/>
              <a:t>1/24/2024</a:t>
            </a:fld>
            <a:endParaRPr lang="en-US" dirty="0"/>
          </a:p>
        </p:txBody>
      </p:sp>
      <p:sp>
        <p:nvSpPr>
          <p:cNvPr id="5" name="Footer Placeholder 4"/>
          <p:cNvSpPr>
            <a:spLocks noGrp="1"/>
          </p:cNvSpPr>
          <p:nvPr>
            <p:ph type="ftr" sz="quarter" idx="11"/>
          </p:nvPr>
        </p:nvSpPr>
        <p:spPr>
          <a:xfrm>
            <a:off x="1981200" y="6264274"/>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085850" y="13659"/>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100545" y="1791736"/>
            <a:ext cx="570030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UNIT-IV: </a:t>
            </a:r>
            <a:r>
              <a:rPr lang="en-US" sz="2100" b="1" dirty="0"/>
              <a:t>TEXT SUMMARIZATION</a:t>
            </a:r>
            <a:endParaRPr lang="en-IN" sz="2100" b="1" dirty="0"/>
          </a:p>
        </p:txBody>
      </p:sp>
      <p:graphicFrame>
        <p:nvGraphicFramePr>
          <p:cNvPr id="23" name="Diagram 22">
            <a:extLst>
              <a:ext uri="{FF2B5EF4-FFF2-40B4-BE49-F238E27FC236}">
                <a16:creationId xmlns="" xmlns:a16="http://schemas.microsoft.com/office/drawing/2014/main" id="{5BD0C95D-4009-4941-AFEE-6336F152559B}"/>
              </a:ext>
            </a:extLst>
          </p:cNvPr>
          <p:cNvGraphicFramePr/>
          <p:nvPr/>
        </p:nvGraphicFramePr>
        <p:xfrm>
          <a:off x="857250" y="2514600"/>
          <a:ext cx="794385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 xmlns:a16="http://schemas.microsoft.com/office/drawing/2014/main" id="{23117F3E-DC44-1592-A9B5-4AE8E0A07663}"/>
              </a:ext>
            </a:extLst>
          </p:cNvPr>
          <p:cNvPicPr>
            <a:picLocks noChangeAspect="1"/>
          </p:cNvPicPr>
          <p:nvPr/>
        </p:nvPicPr>
        <p:blipFill>
          <a:blip r:embed="rId7"/>
          <a:stretch>
            <a:fillRect/>
          </a:stretch>
        </p:blipFill>
        <p:spPr>
          <a:xfrm>
            <a:off x="15363" y="47652"/>
            <a:ext cx="1085182" cy="634039"/>
          </a:xfrm>
          <a:prstGeom prst="rect">
            <a:avLst/>
          </a:prstGeom>
        </p:spPr>
      </p:pic>
    </p:spTree>
    <p:extLst>
      <p:ext uri="{BB962C8B-B14F-4D97-AF65-F5344CB8AC3E}">
        <p14:creationId xmlns="" xmlns:p14="http://schemas.microsoft.com/office/powerpoint/2010/main" val="37483760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smtClean="0"/>
              <a:t>Tracking your growth</a:t>
            </a:r>
          </a:p>
          <a:p>
            <a:pPr marL="0" indent="0" algn="just">
              <a:buNone/>
            </a:pPr>
            <a:r>
              <a:rPr lang="en-US" sz="2000" dirty="0" smtClean="0"/>
              <a:t>Ditch </a:t>
            </a:r>
            <a:r>
              <a:rPr lang="en-US" sz="2000" dirty="0"/>
              <a:t>your spreadsheets and leave the math to Twitter analytics. Track your follower gain or loss per month and see growth trends over time.</a:t>
            </a:r>
          </a:p>
          <a:p>
            <a:pPr marL="0" indent="0" algn="just">
              <a:buNone/>
            </a:pPr>
            <a:endParaRPr lang="en-US" sz="2000" dirty="0"/>
          </a:p>
          <a:p>
            <a:pPr marL="0" indent="0" algn="just">
              <a:buNone/>
            </a:pPr>
            <a:r>
              <a:rPr lang="en-US" sz="2000" dirty="0"/>
              <a:t>Having analytics data lets you see what types of content are getting you new followers (or turning people away).</a:t>
            </a: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7DD607EF-3FE1-417D-AF83-DD0839244C4A}"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Twitter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1615852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smtClean="0"/>
              <a:t>Figuring out the best time to post</a:t>
            </a:r>
          </a:p>
          <a:p>
            <a:pPr marL="0" indent="0" algn="just">
              <a:buNone/>
            </a:pPr>
            <a:r>
              <a:rPr lang="en-US" sz="2000" dirty="0" smtClean="0"/>
              <a:t>With </a:t>
            </a:r>
            <a:r>
              <a:rPr lang="en-US" sz="2000" dirty="0"/>
              <a:t>Twitter analytics, you can tell when your Tweets are getting the most engagement. You’ll be able to see patterns for what times of day work best. Don’t stress too much about it, though: 42% of American users check Twitter once a day, and 25% check it several times a day.</a:t>
            </a:r>
          </a:p>
        </p:txBody>
      </p:sp>
      <p:sp>
        <p:nvSpPr>
          <p:cNvPr id="4" name="Date Placeholder 3"/>
          <p:cNvSpPr>
            <a:spLocks noGrp="1"/>
          </p:cNvSpPr>
          <p:nvPr>
            <p:ph type="dt" sz="half" idx="10"/>
          </p:nvPr>
        </p:nvSpPr>
        <p:spPr/>
        <p:txBody>
          <a:bodyPr/>
          <a:lstStyle/>
          <a:p>
            <a:fld id="{B8D9E34B-04E8-4501-8CF2-86D440F7DFB0}" type="datetime1">
              <a:rPr lang="en-US" smtClean="0"/>
              <a:pPr/>
              <a:t>1/24/2024</a:t>
            </a:fld>
            <a:endParaRPr lang="en-US"/>
          </a:p>
        </p:txBody>
      </p:sp>
      <p:sp>
        <p:nvSpPr>
          <p:cNvPr id="5" name="Footer Placeholder 4"/>
          <p:cNvSpPr>
            <a:spLocks noGrp="1"/>
          </p:cNvSpPr>
          <p:nvPr>
            <p:ph type="ftr" sz="quarter" idx="11"/>
          </p:nvPr>
        </p:nvSpPr>
        <p:spPr>
          <a:xfrm>
            <a:off x="1524000" y="6248400"/>
            <a:ext cx="60198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Twitter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4942762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What can you track with Twitter analytics?</a:t>
            </a:r>
          </a:p>
          <a:p>
            <a:pPr marL="0" indent="0">
              <a:buNone/>
            </a:pPr>
            <a:r>
              <a:rPr lang="en-US" sz="2000" dirty="0"/>
              <a:t>Here’s what you can find out with Twitter analytics.</a:t>
            </a:r>
          </a:p>
          <a:p>
            <a:pPr marL="0" indent="0">
              <a:buNone/>
            </a:pPr>
            <a:r>
              <a:rPr lang="en-US" sz="2000" b="1" dirty="0"/>
              <a:t>The dashboard page</a:t>
            </a:r>
          </a:p>
          <a:p>
            <a:pPr marL="0" indent="0">
              <a:buNone/>
            </a:pPr>
            <a:r>
              <a:rPr lang="en-US" sz="2000" dirty="0"/>
              <a:t>This is what you see when you first navigate to Twitter analytics. It shows you a monthly overview of your top stats, including your:</a:t>
            </a:r>
          </a:p>
          <a:p>
            <a:r>
              <a:rPr lang="en-US" sz="2000" dirty="0"/>
              <a:t>Top Tweet (by number of impressions)</a:t>
            </a:r>
          </a:p>
          <a:p>
            <a:r>
              <a:rPr lang="en-US" sz="2000" dirty="0"/>
              <a:t>Top mention (by engagements)</a:t>
            </a:r>
          </a:p>
          <a:p>
            <a:r>
              <a:rPr lang="en-US" sz="2000" dirty="0"/>
              <a:t>Top media Tweet (ones that include an image or video)</a:t>
            </a:r>
          </a:p>
          <a:p>
            <a:r>
              <a:rPr lang="en-US" sz="2000" dirty="0"/>
              <a:t>Top follower (the person with the most followers who started following you in the current month)</a:t>
            </a:r>
          </a:p>
          <a:p>
            <a:pPr marL="0" indent="0">
              <a:buNone/>
            </a:pPr>
            <a:r>
              <a:rPr lang="en-US" sz="2000" dirty="0"/>
              <a:t>It also includes a short summary of your activity that month.</a:t>
            </a:r>
          </a:p>
        </p:txBody>
      </p:sp>
      <p:sp>
        <p:nvSpPr>
          <p:cNvPr id="4" name="Date Placeholder 3"/>
          <p:cNvSpPr>
            <a:spLocks noGrp="1"/>
          </p:cNvSpPr>
          <p:nvPr>
            <p:ph type="dt" sz="half" idx="10"/>
          </p:nvPr>
        </p:nvSpPr>
        <p:spPr/>
        <p:txBody>
          <a:bodyPr/>
          <a:lstStyle/>
          <a:p>
            <a:fld id="{34848FC1-31F6-45B7-AF10-DC32FE598580}"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Twitter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23682477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The Tweets page</a:t>
            </a:r>
          </a:p>
          <a:p>
            <a:pPr marL="0" indent="0">
              <a:buNone/>
            </a:pPr>
            <a:r>
              <a:rPr lang="en-US" sz="2000" dirty="0"/>
              <a:t>You can see all your Tweets’ impressions and engagement rates in the chosen time period, which defaults to the past 28 days. This is also where you view stats on your Promoted Tweets (paid advertising).</a:t>
            </a:r>
          </a:p>
          <a:p>
            <a:pPr marL="0" indent="0">
              <a:buNone/>
            </a:pPr>
            <a:endParaRPr lang="en-US" sz="2000" dirty="0"/>
          </a:p>
          <a:p>
            <a:pPr marL="0" indent="0">
              <a:buNone/>
            </a:pPr>
            <a:r>
              <a:rPr lang="en-US" sz="2000" dirty="0"/>
              <a:t>Along the right side, you can also view your average:</a:t>
            </a:r>
          </a:p>
          <a:p>
            <a:pPr marL="0" indent="0">
              <a:buNone/>
            </a:pPr>
            <a:endParaRPr lang="en-US" sz="2000" dirty="0"/>
          </a:p>
          <a:p>
            <a:r>
              <a:rPr lang="en-US" sz="2000" dirty="0"/>
              <a:t>Engagement rate</a:t>
            </a:r>
          </a:p>
          <a:p>
            <a:r>
              <a:rPr lang="en-US" sz="2000" dirty="0"/>
              <a:t>Link clicks</a:t>
            </a:r>
          </a:p>
          <a:p>
            <a:r>
              <a:rPr lang="en-US" sz="2000" dirty="0"/>
              <a:t>Retweets</a:t>
            </a:r>
          </a:p>
          <a:p>
            <a:r>
              <a:rPr lang="en-US" sz="2000" dirty="0"/>
              <a:t>Likes</a:t>
            </a:r>
          </a:p>
          <a:p>
            <a:r>
              <a:rPr lang="en-US" sz="2000" dirty="0"/>
              <a:t>Replies</a:t>
            </a:r>
          </a:p>
        </p:txBody>
      </p:sp>
      <p:sp>
        <p:nvSpPr>
          <p:cNvPr id="4" name="Date Placeholder 3"/>
          <p:cNvSpPr>
            <a:spLocks noGrp="1"/>
          </p:cNvSpPr>
          <p:nvPr>
            <p:ph type="dt" sz="half" idx="10"/>
          </p:nvPr>
        </p:nvSpPr>
        <p:spPr/>
        <p:txBody>
          <a:bodyPr/>
          <a:lstStyle/>
          <a:p>
            <a:fld id="{8E78B28E-B61A-441A-9E15-BA30BE806B04}"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smtClean="0"/>
              <a:t>Atul Pratap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Twitter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42473683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The Video page</a:t>
            </a:r>
          </a:p>
          <a:p>
            <a:pPr marL="0" indent="0">
              <a:buNone/>
            </a:pPr>
            <a:r>
              <a:rPr lang="en-US" sz="2000" dirty="0"/>
              <a:t>Under the “More” tab at the top, you’ll find the video page. However, this page only shows stats for video content uploaded via Twitter’s Media Studio or for Promoted video ads.</a:t>
            </a:r>
          </a:p>
          <a:p>
            <a:pPr marL="0" indent="0">
              <a:buNone/>
            </a:pPr>
            <a:endParaRPr lang="en-US" sz="2000" dirty="0"/>
          </a:p>
          <a:p>
            <a:pPr marL="0" indent="0">
              <a:buNone/>
            </a:pPr>
            <a:r>
              <a:rPr lang="en-US" sz="2000" dirty="0"/>
              <a:t>Like the Tweets page, you can view similar video engagement stats here:</a:t>
            </a:r>
          </a:p>
          <a:p>
            <a:pPr marL="0" indent="0">
              <a:buNone/>
            </a:pPr>
            <a:endParaRPr lang="en-US" sz="2000" dirty="0"/>
          </a:p>
          <a:p>
            <a:r>
              <a:rPr lang="en-US" sz="2000" dirty="0"/>
              <a:t>Views</a:t>
            </a:r>
          </a:p>
          <a:p>
            <a:r>
              <a:rPr lang="en-US" sz="2000" dirty="0"/>
              <a:t>Completion rate (how many people watched until the end)</a:t>
            </a:r>
          </a:p>
          <a:p>
            <a:r>
              <a:rPr lang="en-US" sz="2000" dirty="0"/>
              <a:t>Total video minutes viewed</a:t>
            </a:r>
          </a:p>
          <a:p>
            <a:r>
              <a:rPr lang="en-US" sz="2000" dirty="0"/>
              <a:t>Retention rate</a:t>
            </a:r>
          </a:p>
        </p:txBody>
      </p:sp>
      <p:sp>
        <p:nvSpPr>
          <p:cNvPr id="4" name="Date Placeholder 3"/>
          <p:cNvSpPr>
            <a:spLocks noGrp="1"/>
          </p:cNvSpPr>
          <p:nvPr>
            <p:ph type="dt" sz="half" idx="10"/>
          </p:nvPr>
        </p:nvSpPr>
        <p:spPr/>
        <p:txBody>
          <a:bodyPr/>
          <a:lstStyle/>
          <a:p>
            <a:fld id="{8E145E0D-3D82-484F-8482-C5F4DE78564C}" type="datetime1">
              <a:rPr lang="en-US" smtClean="0"/>
              <a:pPr/>
              <a:t>1/24/2024</a:t>
            </a:fld>
            <a:endParaRPr lang="en-US"/>
          </a:p>
        </p:txBody>
      </p:sp>
      <p:sp>
        <p:nvSpPr>
          <p:cNvPr id="5" name="Footer Placeholder 4"/>
          <p:cNvSpPr>
            <a:spLocks noGrp="1"/>
          </p:cNvSpPr>
          <p:nvPr>
            <p:ph type="ftr" sz="quarter" idx="11"/>
          </p:nvPr>
        </p:nvSpPr>
        <p:spPr>
          <a:xfrm>
            <a:off x="2057400" y="6248400"/>
            <a:ext cx="54864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Twitter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848412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The conversion tracking page</a:t>
            </a:r>
          </a:p>
          <a:p>
            <a:pPr marL="0" indent="0">
              <a:buNone/>
            </a:pPr>
            <a:r>
              <a:rPr lang="en-US" sz="2000" dirty="0"/>
              <a:t>Also under the “More” tab is the conversion tracking page. To use it, you first need to set up Twitter conversion tracking on your website. After it’s set up, you’ll see conversion data for Twitter Ads here and can export it as a .CSV file.</a:t>
            </a: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2535EE57-37A2-4D2F-9EB7-1E760DBF3EE0}"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Twitter Analytics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7290348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fontScale="92500" lnSpcReduction="10000"/>
          </a:bodyPr>
          <a:lstStyle/>
          <a:p>
            <a:pPr marL="0" indent="0" algn="just">
              <a:buNone/>
            </a:pPr>
            <a:r>
              <a:rPr lang="en-US" sz="2000" dirty="0" smtClean="0"/>
              <a:t>Understanding the sentiment expressed in tweets and drawing conclusions from them are the goals of sentiment analysis and text mining of Twitter data. Businesses, researchers, and organizations can monitor brand perception, ascertain trends, and ascertain public opinion with the use of this procedure.</a:t>
            </a:r>
            <a:endParaRPr lang="en-US" sz="2000" dirty="0"/>
          </a:p>
          <a:p>
            <a:pPr marL="0" indent="0">
              <a:buNone/>
            </a:pPr>
            <a:r>
              <a:rPr lang="en-US" sz="2000" b="1" dirty="0" smtClean="0"/>
              <a:t>Tools &amp; Technologies:-</a:t>
            </a:r>
          </a:p>
          <a:p>
            <a:pPr marL="0" indent="0">
              <a:buNone/>
            </a:pPr>
            <a:r>
              <a:rPr lang="en-US" sz="2000" b="1" dirty="0" smtClean="0"/>
              <a:t>1. Twitter API: </a:t>
            </a:r>
            <a:r>
              <a:rPr lang="en-US" sz="2000" dirty="0" smtClean="0"/>
              <a:t>To retrieve tweets historically or in real time, you must have access to the Twitter API.</a:t>
            </a:r>
          </a:p>
          <a:p>
            <a:pPr marL="0" indent="0">
              <a:buNone/>
            </a:pPr>
            <a:r>
              <a:rPr lang="en-US" sz="2000" b="1" dirty="0" smtClean="0"/>
              <a:t>2. Python: </a:t>
            </a:r>
            <a:r>
              <a:rPr lang="en-US" sz="2000" dirty="0" smtClean="0"/>
              <a:t>Because of its extensive library ecosystem, Python is a popular language for text mining and sentiment analysis.</a:t>
            </a:r>
          </a:p>
          <a:p>
            <a:pPr marL="0" indent="0">
              <a:buNone/>
            </a:pPr>
            <a:r>
              <a:rPr lang="en-US" sz="2000" b="1" dirty="0" smtClean="0"/>
              <a:t>3. </a:t>
            </a:r>
            <a:r>
              <a:rPr lang="en-US" sz="2000" b="1" dirty="0" err="1" smtClean="0"/>
              <a:t>Tweepy</a:t>
            </a:r>
            <a:r>
              <a:rPr lang="en-US" sz="2000" b="1" dirty="0" smtClean="0"/>
              <a:t>: </a:t>
            </a:r>
            <a:r>
              <a:rPr lang="en-US" sz="2000" dirty="0" smtClean="0"/>
              <a:t>To access the Twitter API, use the Python module </a:t>
            </a:r>
            <a:r>
              <a:rPr lang="en-US" sz="2000" dirty="0" err="1" smtClean="0"/>
              <a:t>Tweepy</a:t>
            </a:r>
            <a:r>
              <a:rPr lang="en-US" sz="2000" dirty="0" smtClean="0"/>
              <a:t>. It makes the process of getting tweets easier.</a:t>
            </a:r>
          </a:p>
          <a:p>
            <a:pPr marL="0" indent="0">
              <a:buNone/>
            </a:pPr>
            <a:r>
              <a:rPr lang="en-US" sz="2000" b="1" dirty="0" smtClean="0"/>
              <a:t>4. </a:t>
            </a:r>
            <a:r>
              <a:rPr lang="en-US" sz="2000" b="1" dirty="0" err="1" smtClean="0"/>
              <a:t>TextBlob</a:t>
            </a:r>
            <a:r>
              <a:rPr lang="en-US" sz="2000" b="1" dirty="0" smtClean="0"/>
              <a:t> or NLTK: </a:t>
            </a:r>
            <a:r>
              <a:rPr lang="en-US" sz="2000" dirty="0" smtClean="0"/>
              <a:t>These Python libraries—</a:t>
            </a:r>
            <a:r>
              <a:rPr lang="en-US" sz="2000" dirty="0" err="1" smtClean="0"/>
              <a:t>TextBlob</a:t>
            </a:r>
            <a:r>
              <a:rPr lang="en-US" sz="2000" dirty="0" smtClean="0"/>
              <a:t> and NLTK, or Natural Language Toolkit—offer textual data processing capabilities, such as sentiment analysis.</a:t>
            </a:r>
          </a:p>
          <a:p>
            <a:pPr marL="0" indent="0">
              <a:buNone/>
            </a:pPr>
            <a:r>
              <a:rPr lang="en-US" sz="2000" b="1" dirty="0" smtClean="0"/>
              <a:t>5. Pandas: </a:t>
            </a:r>
            <a:r>
              <a:rPr lang="en-US" sz="2000" dirty="0" smtClean="0"/>
              <a:t>For managing and evaluating structured data, Pandas is an effective Python data manipulation toolkit.</a:t>
            </a:r>
            <a:endParaRPr lang="en-US" sz="2000" dirty="0"/>
          </a:p>
        </p:txBody>
      </p:sp>
      <p:sp>
        <p:nvSpPr>
          <p:cNvPr id="4" name="Date Placeholder 3"/>
          <p:cNvSpPr>
            <a:spLocks noGrp="1"/>
          </p:cNvSpPr>
          <p:nvPr>
            <p:ph type="dt" sz="half" idx="10"/>
          </p:nvPr>
        </p:nvSpPr>
        <p:spPr/>
        <p:txBody>
          <a:bodyPr/>
          <a:lstStyle/>
          <a:p>
            <a:fld id="{2535EE57-37A2-4D2F-9EB7-1E760DBF3EE0}"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Sentiment and Text Mining of Twitter Data</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7290348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lnSpcReduction="10000"/>
          </a:bodyPr>
          <a:lstStyle/>
          <a:p>
            <a:pPr marL="0" indent="0" algn="just">
              <a:buNone/>
            </a:pPr>
            <a:r>
              <a:rPr lang="en-US" sz="2000" b="1" dirty="0" smtClean="0"/>
              <a:t>Steps:-</a:t>
            </a:r>
          </a:p>
          <a:p>
            <a:pPr>
              <a:buNone/>
            </a:pPr>
            <a:r>
              <a:rPr lang="en-US" sz="2000" b="1" dirty="0" smtClean="0"/>
              <a:t>1. Set Up Twitter API Access:</a:t>
            </a:r>
            <a:endParaRPr lang="en-US" sz="2000" dirty="0" smtClean="0"/>
          </a:p>
          <a:p>
            <a:pPr>
              <a:buNone/>
            </a:pPr>
            <a:r>
              <a:rPr lang="en-US" sz="2000" dirty="0" smtClean="0"/>
              <a:t>	Create a Twitter Developer account and create an application to obtain API keys and tokens.</a:t>
            </a:r>
          </a:p>
          <a:p>
            <a:pPr>
              <a:buNone/>
            </a:pPr>
            <a:r>
              <a:rPr lang="en-US" sz="2000" b="1" dirty="0" smtClean="0"/>
              <a:t>2. Install Required Python Libraries:</a:t>
            </a:r>
          </a:p>
          <a:p>
            <a:pPr>
              <a:buNone/>
            </a:pPr>
            <a:r>
              <a:rPr lang="en-US" sz="2000" b="1" dirty="0" smtClean="0"/>
              <a:t>	</a:t>
            </a:r>
            <a:r>
              <a:rPr lang="en-US" sz="2000" dirty="0" smtClean="0"/>
              <a:t> </a:t>
            </a:r>
            <a:r>
              <a:rPr lang="en-US" sz="2000" i="1" dirty="0" smtClean="0"/>
              <a:t>pip install </a:t>
            </a:r>
            <a:r>
              <a:rPr lang="en-US" sz="2000" i="1" dirty="0" err="1" smtClean="0"/>
              <a:t>tweepy</a:t>
            </a:r>
            <a:r>
              <a:rPr lang="en-US" sz="2000" i="1" dirty="0" smtClean="0"/>
              <a:t> </a:t>
            </a:r>
            <a:r>
              <a:rPr lang="en-US" sz="2000" i="1" dirty="0" err="1" smtClean="0"/>
              <a:t>textblob</a:t>
            </a:r>
            <a:r>
              <a:rPr lang="en-US" sz="2000" i="1" dirty="0" smtClean="0"/>
              <a:t> pandas matplotlib</a:t>
            </a:r>
          </a:p>
          <a:p>
            <a:pPr>
              <a:buNone/>
            </a:pPr>
            <a:r>
              <a:rPr lang="en-US" sz="2000" b="1" dirty="0" smtClean="0"/>
              <a:t>3. Get Twitter Information:</a:t>
            </a:r>
            <a:endParaRPr lang="en-US" sz="2000" dirty="0" smtClean="0"/>
          </a:p>
          <a:p>
            <a:pPr>
              <a:buNone/>
            </a:pPr>
            <a:r>
              <a:rPr lang="en-US" sz="2000" dirty="0" smtClean="0"/>
              <a:t>	To obtain tweets based on search searches, user timelines, or streaming, use </a:t>
            </a:r>
            <a:r>
              <a:rPr lang="en-US" sz="2000" dirty="0" err="1" smtClean="0"/>
              <a:t>Tweepy</a:t>
            </a:r>
            <a:r>
              <a:rPr lang="en-US" sz="2000" dirty="0" smtClean="0"/>
              <a:t> to connect to the Twitter API.</a:t>
            </a:r>
          </a:p>
          <a:p>
            <a:pPr>
              <a:buNone/>
            </a:pPr>
            <a:r>
              <a:rPr lang="en-US" sz="2000" dirty="0" smtClean="0"/>
              <a:t>	 </a:t>
            </a:r>
            <a:r>
              <a:rPr lang="en-US" sz="2000" b="1" i="1" dirty="0" smtClean="0"/>
              <a:t>import </a:t>
            </a:r>
            <a:r>
              <a:rPr lang="en-US" sz="2000" b="1" i="1" dirty="0" err="1" smtClean="0"/>
              <a:t>tweepy</a:t>
            </a:r>
            <a:endParaRPr lang="en-US" sz="2000" b="1" i="1" dirty="0" smtClean="0"/>
          </a:p>
          <a:p>
            <a:pPr>
              <a:buNone/>
            </a:pPr>
            <a:endParaRPr lang="en-US" sz="2000" b="1" i="1" dirty="0" smtClean="0"/>
          </a:p>
          <a:p>
            <a:pPr>
              <a:buNone/>
            </a:pPr>
            <a:r>
              <a:rPr lang="en-US" sz="1300" i="1" dirty="0" smtClean="0"/>
              <a:t># Set up </a:t>
            </a:r>
            <a:r>
              <a:rPr lang="en-US" sz="1300" i="1" dirty="0" err="1" smtClean="0"/>
              <a:t>Tweepy</a:t>
            </a:r>
            <a:r>
              <a:rPr lang="en-US" sz="1300" i="1" dirty="0" smtClean="0"/>
              <a:t> with API keys and tokens</a:t>
            </a:r>
          </a:p>
          <a:p>
            <a:pPr>
              <a:buNone/>
            </a:pPr>
            <a:r>
              <a:rPr lang="en-US" sz="1300" i="1" dirty="0" smtClean="0"/>
              <a:t>auth = </a:t>
            </a:r>
            <a:r>
              <a:rPr lang="en-US" sz="1300" i="1" dirty="0" err="1" smtClean="0"/>
              <a:t>tweepy.OAuthHandler</a:t>
            </a:r>
            <a:r>
              <a:rPr lang="en-US" sz="1300" i="1" dirty="0" smtClean="0"/>
              <a:t>('</a:t>
            </a:r>
            <a:r>
              <a:rPr lang="en-US" sz="1300" i="1" dirty="0" err="1" smtClean="0"/>
              <a:t>consumer_key</a:t>
            </a:r>
            <a:r>
              <a:rPr lang="en-US" sz="1300" i="1" dirty="0" smtClean="0"/>
              <a:t>', '</a:t>
            </a:r>
            <a:r>
              <a:rPr lang="en-US" sz="1300" i="1" dirty="0" err="1" smtClean="0"/>
              <a:t>consumer_secret</a:t>
            </a:r>
            <a:r>
              <a:rPr lang="en-US" sz="1300" i="1" dirty="0" smtClean="0"/>
              <a:t>')</a:t>
            </a:r>
          </a:p>
          <a:p>
            <a:pPr>
              <a:buNone/>
            </a:pPr>
            <a:r>
              <a:rPr lang="en-US" sz="1300" i="1" dirty="0" err="1" smtClean="0"/>
              <a:t>auth.set_access_token</a:t>
            </a:r>
            <a:r>
              <a:rPr lang="en-US" sz="1300" i="1" dirty="0" smtClean="0"/>
              <a:t>('</a:t>
            </a:r>
            <a:r>
              <a:rPr lang="en-US" sz="1300" i="1" dirty="0" err="1" smtClean="0"/>
              <a:t>access_token</a:t>
            </a:r>
            <a:r>
              <a:rPr lang="en-US" sz="1300" i="1" dirty="0" smtClean="0"/>
              <a:t>', '</a:t>
            </a:r>
            <a:r>
              <a:rPr lang="en-US" sz="1300" i="1" dirty="0" err="1" smtClean="0"/>
              <a:t>access_token_secret</a:t>
            </a:r>
            <a:r>
              <a:rPr lang="en-US" sz="1300" i="1" dirty="0" smtClean="0"/>
              <a:t>')</a:t>
            </a:r>
          </a:p>
          <a:p>
            <a:pPr>
              <a:buNone/>
            </a:pPr>
            <a:endParaRPr lang="en-US" sz="1300" i="1" dirty="0" smtClean="0"/>
          </a:p>
          <a:p>
            <a:pPr>
              <a:buNone/>
            </a:pPr>
            <a:r>
              <a:rPr lang="en-US" sz="1300" i="1" dirty="0" err="1" smtClean="0"/>
              <a:t>api</a:t>
            </a:r>
            <a:r>
              <a:rPr lang="en-US" sz="1300" i="1" dirty="0" smtClean="0"/>
              <a:t> = tweepy.API(auth)</a:t>
            </a:r>
          </a:p>
          <a:p>
            <a:pPr>
              <a:buNone/>
            </a:pPr>
            <a:endParaRPr lang="en-US" sz="2000" b="1" i="1" dirty="0" smtClean="0"/>
          </a:p>
          <a:p>
            <a:pPr marL="0" indent="0" algn="just">
              <a:buNone/>
            </a:pPr>
            <a:endParaRPr lang="en-US" sz="2000" b="1" i="1" dirty="0"/>
          </a:p>
        </p:txBody>
      </p:sp>
      <p:sp>
        <p:nvSpPr>
          <p:cNvPr id="4" name="Date Placeholder 3"/>
          <p:cNvSpPr>
            <a:spLocks noGrp="1"/>
          </p:cNvSpPr>
          <p:nvPr>
            <p:ph type="dt" sz="half" idx="10"/>
          </p:nvPr>
        </p:nvSpPr>
        <p:spPr/>
        <p:txBody>
          <a:bodyPr/>
          <a:lstStyle/>
          <a:p>
            <a:fld id="{2535EE57-37A2-4D2F-9EB7-1E760DBF3EE0}"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Sentiment and Text Mining of Twitter Data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7290348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a:bodyPr>
          <a:lstStyle/>
          <a:p>
            <a:pPr marL="0" indent="0" algn="just">
              <a:buNone/>
            </a:pPr>
            <a:r>
              <a:rPr lang="en-US" sz="2000" b="1" dirty="0" smtClean="0"/>
              <a:t>4. Text Cleaning: </a:t>
            </a:r>
            <a:r>
              <a:rPr lang="en-US" sz="2000" dirty="0" smtClean="0"/>
              <a:t>Remove stop words, special characters, URLs, and other information from the text data before processing it.</a:t>
            </a:r>
          </a:p>
          <a:p>
            <a:pPr marL="0" indent="0" algn="just">
              <a:buNone/>
            </a:pPr>
            <a:r>
              <a:rPr lang="en-US" sz="2000" b="1" dirty="0" smtClean="0"/>
              <a:t>5. Sentiment Analysis:</a:t>
            </a:r>
            <a:r>
              <a:rPr lang="en-US" sz="2000" dirty="0" smtClean="0"/>
              <a:t> To analyze sentiment, use NLTK or </a:t>
            </a:r>
            <a:r>
              <a:rPr lang="en-US" sz="2000" dirty="0" err="1" smtClean="0"/>
              <a:t>TextBlob</a:t>
            </a:r>
            <a:r>
              <a:rPr lang="en-US" sz="2000" dirty="0" smtClean="0"/>
              <a:t>. For example, </a:t>
            </a:r>
            <a:r>
              <a:rPr lang="en-US" sz="2000" dirty="0" err="1" smtClean="0"/>
              <a:t>TextBlob</a:t>
            </a:r>
            <a:r>
              <a:rPr lang="en-US" sz="2000" dirty="0" smtClean="0"/>
              <a:t> offers an easy-to-use API for tackling typical natural language processing (NLP) problems.</a:t>
            </a:r>
          </a:p>
          <a:p>
            <a:pPr>
              <a:buNone/>
            </a:pPr>
            <a:r>
              <a:rPr lang="en-US" sz="1200" i="1" dirty="0" smtClean="0"/>
              <a:t>from </a:t>
            </a:r>
            <a:r>
              <a:rPr lang="en-US" sz="1200" i="1" dirty="0" err="1" smtClean="0"/>
              <a:t>textblob</a:t>
            </a:r>
            <a:r>
              <a:rPr lang="en-US" sz="1200" i="1" dirty="0" smtClean="0"/>
              <a:t> import </a:t>
            </a:r>
            <a:r>
              <a:rPr lang="en-US" sz="1200" i="1" dirty="0" err="1" smtClean="0"/>
              <a:t>TextBlob</a:t>
            </a:r>
            <a:endParaRPr lang="en-US" sz="1200" i="1" dirty="0" smtClean="0"/>
          </a:p>
          <a:p>
            <a:pPr>
              <a:buNone/>
            </a:pPr>
            <a:r>
              <a:rPr lang="en-US" sz="1200" i="1" dirty="0" smtClean="0"/>
              <a:t># Analyze sentiment of a tweet</a:t>
            </a:r>
          </a:p>
          <a:p>
            <a:pPr>
              <a:buNone/>
            </a:pPr>
            <a:r>
              <a:rPr lang="en-US" sz="1200" i="1" dirty="0" smtClean="0"/>
              <a:t>def </a:t>
            </a:r>
            <a:r>
              <a:rPr lang="en-US" sz="1200" i="1" dirty="0" err="1" smtClean="0"/>
              <a:t>analyze_sentiment</a:t>
            </a:r>
            <a:r>
              <a:rPr lang="en-US" sz="1200" i="1" dirty="0" smtClean="0"/>
              <a:t>(tweet):</a:t>
            </a:r>
          </a:p>
          <a:p>
            <a:pPr>
              <a:buNone/>
            </a:pPr>
            <a:r>
              <a:rPr lang="en-US" sz="1200" i="1" dirty="0" smtClean="0"/>
              <a:t>analysis = </a:t>
            </a:r>
            <a:r>
              <a:rPr lang="en-US" sz="1200" i="1" dirty="0" err="1" smtClean="0"/>
              <a:t>TextBlob</a:t>
            </a:r>
            <a:r>
              <a:rPr lang="en-US" sz="1200" i="1" dirty="0" smtClean="0"/>
              <a:t>(tweet)</a:t>
            </a:r>
          </a:p>
          <a:p>
            <a:pPr>
              <a:buNone/>
            </a:pPr>
            <a:r>
              <a:rPr lang="en-US" sz="1200" i="1" dirty="0" smtClean="0"/>
              <a:t>return </a:t>
            </a:r>
            <a:r>
              <a:rPr lang="en-US" sz="1200" i="1" dirty="0" err="1" smtClean="0"/>
              <a:t>analysis.sentiment.polarity</a:t>
            </a:r>
            <a:endParaRPr lang="en-US" sz="1200" i="1" dirty="0" smtClean="0"/>
          </a:p>
          <a:p>
            <a:pPr marL="0" indent="0" algn="just">
              <a:buNone/>
            </a:pPr>
            <a:r>
              <a:rPr lang="en-US" sz="2000" b="1" dirty="0" smtClean="0"/>
              <a:t>6. Apply Sentiment Analysis to Twitter Data: </a:t>
            </a:r>
            <a:r>
              <a:rPr lang="en-US" sz="2000" dirty="0" smtClean="0"/>
              <a:t>Assign a sentiment score to each tweet by iteratively going through the obtained tweets and using the sentiment analysis tool.</a:t>
            </a:r>
          </a:p>
          <a:p>
            <a:pPr algn="just">
              <a:buNone/>
            </a:pPr>
            <a:r>
              <a:rPr lang="en-US" sz="2000" b="1" dirty="0" smtClean="0"/>
              <a:t>7. Aggregate and Visualize Results: </a:t>
            </a:r>
            <a:r>
              <a:rPr lang="en-US" sz="2000" dirty="0" smtClean="0"/>
              <a:t>Utilize Pandas for combining sentiment scores, and Matplotlib or </a:t>
            </a:r>
            <a:r>
              <a:rPr lang="en-US" sz="2000" dirty="0" err="1" smtClean="0"/>
              <a:t>Seaborn</a:t>
            </a:r>
            <a:r>
              <a:rPr lang="en-US" sz="2000" dirty="0" smtClean="0"/>
              <a:t> for generating word clouds or sentiment trends over time as visual representations.</a:t>
            </a:r>
          </a:p>
          <a:p>
            <a:pPr marL="0" indent="0" algn="just">
              <a:buNone/>
            </a:pPr>
            <a:endParaRPr lang="en-US" sz="2000" b="1" i="1" dirty="0"/>
          </a:p>
        </p:txBody>
      </p:sp>
      <p:sp>
        <p:nvSpPr>
          <p:cNvPr id="4" name="Date Placeholder 3"/>
          <p:cNvSpPr>
            <a:spLocks noGrp="1"/>
          </p:cNvSpPr>
          <p:nvPr>
            <p:ph type="dt" sz="half" idx="10"/>
          </p:nvPr>
        </p:nvSpPr>
        <p:spPr/>
        <p:txBody>
          <a:bodyPr/>
          <a:lstStyle/>
          <a:p>
            <a:fld id="{2535EE57-37A2-4D2F-9EB7-1E760DBF3EE0}"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Sentiment and Text Mining of Twitter Data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7290348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rmAutofit/>
          </a:bodyPr>
          <a:lstStyle/>
          <a:p>
            <a:pPr marL="0" indent="0" algn="just">
              <a:buNone/>
            </a:pPr>
            <a:r>
              <a:rPr lang="en-US" sz="1200" i="1" dirty="0" smtClean="0"/>
              <a:t>import pandas as pd</a:t>
            </a:r>
          </a:p>
          <a:p>
            <a:pPr marL="0" indent="0" algn="just">
              <a:buNone/>
            </a:pPr>
            <a:r>
              <a:rPr lang="en-US" sz="1200" i="1" dirty="0" smtClean="0"/>
              <a:t>import </a:t>
            </a:r>
            <a:r>
              <a:rPr lang="en-US" sz="1200" i="1" dirty="0" err="1" smtClean="0"/>
              <a:t>matplotlib.pyplot</a:t>
            </a:r>
            <a:r>
              <a:rPr lang="en-US" sz="1200" i="1" dirty="0" smtClean="0"/>
              <a:t> as </a:t>
            </a:r>
            <a:r>
              <a:rPr lang="en-US" sz="1200" i="1" dirty="0" err="1" smtClean="0"/>
              <a:t>plt</a:t>
            </a:r>
            <a:endParaRPr lang="en-US" sz="1200" i="1" dirty="0" smtClean="0"/>
          </a:p>
          <a:p>
            <a:pPr marL="0" indent="0" algn="just">
              <a:buNone/>
            </a:pPr>
            <a:endParaRPr lang="en-US" sz="1200" i="1" dirty="0" smtClean="0"/>
          </a:p>
          <a:p>
            <a:pPr marL="0" indent="0" algn="just">
              <a:buNone/>
            </a:pPr>
            <a:r>
              <a:rPr lang="en-US" sz="1200" i="1" dirty="0" smtClean="0"/>
              <a:t># Create a </a:t>
            </a:r>
            <a:r>
              <a:rPr lang="en-US" sz="1200" i="1" dirty="0" err="1" smtClean="0"/>
              <a:t>DataFrame</a:t>
            </a:r>
            <a:r>
              <a:rPr lang="en-US" sz="1200" i="1" dirty="0" smtClean="0"/>
              <a:t> from the tweets</a:t>
            </a:r>
          </a:p>
          <a:p>
            <a:pPr marL="0" indent="0" algn="just">
              <a:buNone/>
            </a:pPr>
            <a:r>
              <a:rPr lang="en-US" sz="1200" i="1" dirty="0" err="1" smtClean="0"/>
              <a:t>df</a:t>
            </a:r>
            <a:r>
              <a:rPr lang="en-US" sz="1200" i="1" dirty="0" smtClean="0"/>
              <a:t> = </a:t>
            </a:r>
            <a:r>
              <a:rPr lang="en-US" sz="1200" i="1" dirty="0" err="1" smtClean="0"/>
              <a:t>pd.DataFrame</a:t>
            </a:r>
            <a:r>
              <a:rPr lang="en-US" sz="1200" i="1" dirty="0" smtClean="0"/>
              <a:t>({'Tweets': tweets, 'Sentiment': </a:t>
            </a:r>
            <a:r>
              <a:rPr lang="en-US" sz="1200" i="1" dirty="0" err="1" smtClean="0"/>
              <a:t>sentiment_scores</a:t>
            </a:r>
            <a:r>
              <a:rPr lang="en-US" sz="1200" i="1" dirty="0" smtClean="0"/>
              <a:t>})</a:t>
            </a:r>
          </a:p>
          <a:p>
            <a:pPr marL="0" indent="0" algn="just">
              <a:buNone/>
            </a:pPr>
            <a:endParaRPr lang="en-US" sz="1200" i="1" dirty="0" smtClean="0"/>
          </a:p>
          <a:p>
            <a:pPr marL="0" indent="0" algn="just">
              <a:buNone/>
            </a:pPr>
            <a:r>
              <a:rPr lang="en-US" sz="1200" i="1" dirty="0" smtClean="0"/>
              <a:t># Plot sentiment distribution</a:t>
            </a:r>
          </a:p>
          <a:p>
            <a:pPr marL="0" indent="0" algn="just">
              <a:buNone/>
            </a:pPr>
            <a:r>
              <a:rPr lang="en-US" sz="1200" i="1" dirty="0" err="1" smtClean="0"/>
              <a:t>df</a:t>
            </a:r>
            <a:r>
              <a:rPr lang="en-US" sz="1200" i="1" dirty="0" smtClean="0"/>
              <a:t>['Sentiment'].plot(kind='</a:t>
            </a:r>
            <a:r>
              <a:rPr lang="en-US" sz="1200" i="1" dirty="0" err="1" smtClean="0"/>
              <a:t>hist</a:t>
            </a:r>
            <a:r>
              <a:rPr lang="en-US" sz="1200" i="1" dirty="0" smtClean="0"/>
              <a:t>', bins=3, </a:t>
            </a:r>
            <a:r>
              <a:rPr lang="en-US" sz="1200" i="1" dirty="0" err="1" smtClean="0"/>
              <a:t>rwidth</a:t>
            </a:r>
            <a:r>
              <a:rPr lang="en-US" sz="1200" i="1" dirty="0" smtClean="0"/>
              <a:t>=0.8)</a:t>
            </a:r>
          </a:p>
          <a:p>
            <a:pPr marL="0" indent="0" algn="just">
              <a:buNone/>
            </a:pPr>
            <a:r>
              <a:rPr lang="en-US" sz="1200" i="1" dirty="0" err="1" smtClean="0"/>
              <a:t>plt.xlabel</a:t>
            </a:r>
            <a:r>
              <a:rPr lang="en-US" sz="1200" i="1" dirty="0" smtClean="0"/>
              <a:t>('Sentiment')</a:t>
            </a:r>
          </a:p>
          <a:p>
            <a:pPr marL="0" indent="0" algn="just">
              <a:buNone/>
            </a:pPr>
            <a:r>
              <a:rPr lang="en-US" sz="1200" i="1" dirty="0" err="1" smtClean="0"/>
              <a:t>plt.title</a:t>
            </a:r>
            <a:r>
              <a:rPr lang="en-US" sz="1200" i="1" dirty="0" smtClean="0"/>
              <a:t>('Sentiment Distribution')</a:t>
            </a:r>
          </a:p>
          <a:p>
            <a:pPr marL="0" indent="0" algn="just">
              <a:buNone/>
            </a:pPr>
            <a:r>
              <a:rPr lang="en-US" sz="1200" i="1" dirty="0" err="1" smtClean="0"/>
              <a:t>plt.show</a:t>
            </a:r>
            <a:r>
              <a:rPr lang="en-US" sz="1200" i="1" dirty="0" smtClean="0"/>
              <a:t>()</a:t>
            </a:r>
          </a:p>
          <a:p>
            <a:pPr marL="0" indent="0" algn="just">
              <a:buNone/>
            </a:pPr>
            <a:endParaRPr lang="en-US" sz="1200" i="1" dirty="0" smtClean="0"/>
          </a:p>
          <a:p>
            <a:pPr marL="0" indent="0" algn="just">
              <a:buNone/>
            </a:pPr>
            <a:r>
              <a:rPr lang="en-US" sz="2000" b="1" dirty="0" smtClean="0"/>
              <a:t>8. Analysis and Interpretation: </a:t>
            </a:r>
            <a:r>
              <a:rPr lang="en-US" sz="2000" dirty="0" smtClean="0"/>
              <a:t>Examine the patterns and trends in the sentiment. Determine the sentiment's highs and lows and link them to certain occasions or subjects.</a:t>
            </a:r>
          </a:p>
          <a:p>
            <a:pPr marL="0" indent="0" algn="just">
              <a:buNone/>
            </a:pPr>
            <a:r>
              <a:rPr lang="en-US" sz="2000" dirty="0" smtClean="0"/>
              <a:t>This will provide a fundamental framework for using Python to mine text and sentiment from Twitter data. You might want to investigate more sophisticated methods, sentiment lexicons, or machine learning models for sentiment analysis, depending on your particular objectives.</a:t>
            </a:r>
            <a:endParaRPr lang="en-US" sz="2000" dirty="0"/>
          </a:p>
        </p:txBody>
      </p:sp>
      <p:sp>
        <p:nvSpPr>
          <p:cNvPr id="4" name="Date Placeholder 3"/>
          <p:cNvSpPr>
            <a:spLocks noGrp="1"/>
          </p:cNvSpPr>
          <p:nvPr>
            <p:ph type="dt" sz="half" idx="10"/>
          </p:nvPr>
        </p:nvSpPr>
        <p:spPr/>
        <p:txBody>
          <a:bodyPr/>
          <a:lstStyle/>
          <a:p>
            <a:fld id="{2535EE57-37A2-4D2F-9EB7-1E760DBF3EE0}"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Sentiment and Text Mining of Twitter Data (Cont.)</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72903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4D952E-C6EF-47C7-A600-99A1700796C1}" type="datetime1">
              <a:rPr lang="en-US" smtClean="0"/>
              <a:pPr/>
              <a:t>1/24/2024</a:t>
            </a:fld>
            <a:endParaRPr lang="en-US" dirty="0"/>
          </a:p>
        </p:txBody>
      </p:sp>
      <p:sp>
        <p:nvSpPr>
          <p:cNvPr id="5" name="Footer Placeholder 4"/>
          <p:cNvSpPr>
            <a:spLocks noGrp="1"/>
          </p:cNvSpPr>
          <p:nvPr>
            <p:ph type="ftr" sz="quarter" idx="11"/>
          </p:nvPr>
        </p:nvSpPr>
        <p:spPr>
          <a:xfrm>
            <a:off x="2209800" y="6172200"/>
            <a:ext cx="5105400" cy="457199"/>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057715"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t>Syllabus</a:t>
            </a:r>
          </a:p>
        </p:txBody>
      </p:sp>
      <p:sp>
        <p:nvSpPr>
          <p:cNvPr id="10" name="TextBox 9">
            <a:extLst>
              <a:ext uri="{FF2B5EF4-FFF2-40B4-BE49-F238E27FC236}">
                <a16:creationId xmlns="" xmlns:a16="http://schemas.microsoft.com/office/drawing/2014/main" id="{067567D3-B65B-4752-8952-9BA2BB96D648}"/>
              </a:ext>
            </a:extLst>
          </p:cNvPr>
          <p:cNvSpPr txBox="1"/>
          <p:nvPr/>
        </p:nvSpPr>
        <p:spPr>
          <a:xfrm>
            <a:off x="1085850" y="1767621"/>
            <a:ext cx="6457950"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100" b="1" dirty="0"/>
              <a:t>UNIT-V: </a:t>
            </a:r>
            <a:r>
              <a:rPr lang="en-US" sz="2100" b="1" dirty="0"/>
              <a:t> RECENT TRENDS</a:t>
            </a:r>
            <a:endParaRPr lang="en-IN" sz="2100" b="1" dirty="0"/>
          </a:p>
        </p:txBody>
      </p:sp>
      <p:graphicFrame>
        <p:nvGraphicFramePr>
          <p:cNvPr id="23" name="Diagram 22">
            <a:extLst>
              <a:ext uri="{FF2B5EF4-FFF2-40B4-BE49-F238E27FC236}">
                <a16:creationId xmlns="" xmlns:a16="http://schemas.microsoft.com/office/drawing/2014/main" id="{5BD0C95D-4009-4941-AFEE-6336F152559B}"/>
              </a:ext>
            </a:extLst>
          </p:cNvPr>
          <p:cNvGraphicFramePr/>
          <p:nvPr/>
        </p:nvGraphicFramePr>
        <p:xfrm>
          <a:off x="1085850" y="2332282"/>
          <a:ext cx="7486650" cy="2296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a:extLst>
              <a:ext uri="{FF2B5EF4-FFF2-40B4-BE49-F238E27FC236}">
                <a16:creationId xmlns="" xmlns:a16="http://schemas.microsoft.com/office/drawing/2014/main" id="{BF0900D2-85ED-CD5E-FF6C-6B2AB0C1B717}"/>
              </a:ext>
            </a:extLst>
          </p:cNvPr>
          <p:cNvPicPr>
            <a:picLocks noChangeAspect="1"/>
          </p:cNvPicPr>
          <p:nvPr/>
        </p:nvPicPr>
        <p:blipFill>
          <a:blip r:embed="rId7"/>
          <a:stretch>
            <a:fillRect/>
          </a:stretch>
        </p:blipFill>
        <p:spPr>
          <a:xfrm>
            <a:off x="-30480" y="48602"/>
            <a:ext cx="1085182" cy="634039"/>
          </a:xfrm>
          <a:prstGeom prst="rect">
            <a:avLst/>
          </a:prstGeom>
        </p:spPr>
      </p:pic>
    </p:spTree>
    <p:extLst>
      <p:ext uri="{BB962C8B-B14F-4D97-AF65-F5344CB8AC3E}">
        <p14:creationId xmlns="" xmlns:p14="http://schemas.microsoft.com/office/powerpoint/2010/main" val="4728509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dirty="0"/>
              <a:t>Google Analytics is a website traffic analysis application that provides real-time statistics and analysis of user interaction with the website. Google analytics enables website owners to analyze their visitors, with the objective of interpreting and optimizing website’s performance. Google analytics can track all forms of digital media and referring upstream web destinations, banner and contextual advertisements, e-mail and integrates with other Google products.</a:t>
            </a:r>
          </a:p>
        </p:txBody>
      </p:sp>
      <p:sp>
        <p:nvSpPr>
          <p:cNvPr id="4" name="Date Placeholder 3"/>
          <p:cNvSpPr>
            <a:spLocks noGrp="1"/>
          </p:cNvSpPr>
          <p:nvPr>
            <p:ph type="dt" sz="half" idx="10"/>
          </p:nvPr>
        </p:nvSpPr>
        <p:spPr/>
        <p:txBody>
          <a:bodyPr/>
          <a:lstStyle/>
          <a:p>
            <a:fld id="{A2AA040D-0D2B-4261-8868-5F91FB68FFB3}" type="datetime1">
              <a:rPr lang="en-US" smtClean="0"/>
              <a:pPr/>
              <a:t>1/24/2024</a:t>
            </a:fld>
            <a:endParaRPr lang="en-US"/>
          </a:p>
        </p:txBody>
      </p:sp>
      <p:sp>
        <p:nvSpPr>
          <p:cNvPr id="5" name="Footer Placeholder 4"/>
          <p:cNvSpPr>
            <a:spLocks noGrp="1"/>
          </p:cNvSpPr>
          <p:nvPr>
            <p:ph type="ftr" sz="quarter" idx="11"/>
          </p:nvPr>
        </p:nvSpPr>
        <p:spPr>
          <a:xfrm>
            <a:off x="2286000" y="6248400"/>
            <a:ext cx="52578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Case Study:- Google </a:t>
            </a:r>
            <a:r>
              <a:rPr lang="en-US" sz="2400" dirty="0"/>
              <a:t>Analytics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40772882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endParaRPr lang="en-US" sz="2000" dirty="0"/>
          </a:p>
        </p:txBody>
      </p:sp>
      <p:sp>
        <p:nvSpPr>
          <p:cNvPr id="4" name="Date Placeholder 3"/>
          <p:cNvSpPr>
            <a:spLocks noGrp="1"/>
          </p:cNvSpPr>
          <p:nvPr>
            <p:ph type="dt" sz="half" idx="10"/>
          </p:nvPr>
        </p:nvSpPr>
        <p:spPr/>
        <p:txBody>
          <a:bodyPr/>
          <a:lstStyle/>
          <a:p>
            <a:fld id="{A2AA040D-0D2B-4261-8868-5F91FB68FFB3}" type="datetime1">
              <a:rPr lang="en-US" smtClean="0"/>
              <a:pPr/>
              <a:t>1/24/2024</a:t>
            </a:fld>
            <a:endParaRPr lang="en-US"/>
          </a:p>
        </p:txBody>
      </p:sp>
      <p:sp>
        <p:nvSpPr>
          <p:cNvPr id="5" name="Footer Placeholder 4"/>
          <p:cNvSpPr>
            <a:spLocks noGrp="1"/>
          </p:cNvSpPr>
          <p:nvPr>
            <p:ph type="ftr" sz="quarter" idx="11"/>
          </p:nvPr>
        </p:nvSpPr>
        <p:spPr>
          <a:xfrm>
            <a:off x="2286000" y="6248400"/>
            <a:ext cx="52578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t>Case Study:- Google </a:t>
            </a:r>
            <a:r>
              <a:rPr lang="en-US" sz="2400" dirty="0"/>
              <a:t>Analytics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pic>
        <p:nvPicPr>
          <p:cNvPr id="4098" name="Picture 2" descr="C:\Users\HIMANSHU\Desktop\1.png"/>
          <p:cNvPicPr>
            <a:picLocks noChangeAspect="1" noChangeArrowheads="1"/>
          </p:cNvPicPr>
          <p:nvPr/>
        </p:nvPicPr>
        <p:blipFill>
          <a:blip r:embed="rId3"/>
          <a:srcRect/>
          <a:stretch>
            <a:fillRect/>
          </a:stretch>
        </p:blipFill>
        <p:spPr bwMode="auto">
          <a:xfrm>
            <a:off x="381000" y="838200"/>
            <a:ext cx="8534400" cy="5181600"/>
          </a:xfrm>
          <a:prstGeom prst="rect">
            <a:avLst/>
          </a:prstGeom>
          <a:noFill/>
        </p:spPr>
      </p:pic>
    </p:spTree>
    <p:extLst>
      <p:ext uri="{BB962C8B-B14F-4D97-AF65-F5344CB8AC3E}">
        <p14:creationId xmlns="" xmlns:p14="http://schemas.microsoft.com/office/powerpoint/2010/main" val="40772882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a:t>The data provided by Google analytics is designed especially for marketing and webmasters alike in gauging the quality of traffic they are receiving and the effectiveness of their marketing efforts.</a:t>
            </a:r>
          </a:p>
          <a:p>
            <a:pPr marL="0" indent="0">
              <a:buNone/>
            </a:pPr>
            <a:endParaRPr lang="en-US" sz="2000" dirty="0"/>
          </a:p>
          <a:p>
            <a:pPr marL="0" indent="0">
              <a:buNone/>
            </a:pPr>
            <a:r>
              <a:rPr lang="en-US" sz="2000" dirty="0"/>
              <a:t>Google analytics can provide the response of a marketing campaign by tracking visitors from all the referring sites and the number of visitors converted to customers or members from each. Google analytics works by via a snippet of Javascript on the website to be monitored. There is no hardware or software to install as the application is entirely cloud based.</a:t>
            </a: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545A5A8D-0B9A-46EF-9CEA-5B24C65B717E}"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smtClean="0"/>
              <a:t>Case Study:- Google Analytics</a:t>
            </a:r>
            <a:endParaRPr lang="en-US" sz="2400" dirty="0"/>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8649561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AutoNum type="arabicParenR"/>
            </a:pPr>
            <a:r>
              <a:rPr lang="en-US" sz="2000" dirty="0"/>
              <a:t>What are the different categories of information that can be extracted from social media sources like Twitter?</a:t>
            </a:r>
          </a:p>
          <a:p>
            <a:pPr marL="457200" indent="-457200">
              <a:buAutoNum type="arabicParenR"/>
            </a:pPr>
            <a:r>
              <a:rPr lang="en-US" sz="2000" dirty="0"/>
              <a:t>What do you think is the best way to deal with missing values in datasets collected from social media sources?</a:t>
            </a:r>
          </a:p>
          <a:p>
            <a:pPr marL="457200" indent="-457200">
              <a:buAutoNum type="arabicParenR"/>
            </a:pPr>
            <a:r>
              <a:rPr lang="en-US" sz="2000" dirty="0"/>
              <a:t>What methodologies do you follow when presenting insights from social media analytics to stakeholders?</a:t>
            </a:r>
          </a:p>
          <a:p>
            <a:pPr marL="0" indent="0">
              <a:buNone/>
            </a:pPr>
            <a:endParaRPr lang="en-US" sz="2000" dirty="0"/>
          </a:p>
        </p:txBody>
      </p:sp>
      <p:sp>
        <p:nvSpPr>
          <p:cNvPr id="4" name="Date Placeholder 3"/>
          <p:cNvSpPr>
            <a:spLocks noGrp="1"/>
          </p:cNvSpPr>
          <p:nvPr>
            <p:ph type="dt" sz="half" idx="10"/>
          </p:nvPr>
        </p:nvSpPr>
        <p:spPr/>
        <p:txBody>
          <a:bodyPr/>
          <a:lstStyle/>
          <a:p>
            <a:fld id="{319492CC-1003-4939-A4FD-E34EA02EF928}" type="datetime1">
              <a:rPr lang="en-US" smtClean="0"/>
              <a:pPr/>
              <a:t>1/24/2024</a:t>
            </a:fld>
            <a:endParaRPr lang="en-US"/>
          </a:p>
        </p:txBody>
      </p:sp>
      <p:sp>
        <p:nvSpPr>
          <p:cNvPr id="5" name="Footer Placeholder 4"/>
          <p:cNvSpPr>
            <a:spLocks noGrp="1"/>
          </p:cNvSpPr>
          <p:nvPr>
            <p:ph type="ftr" sz="quarter" idx="11"/>
          </p:nvPr>
        </p:nvSpPr>
        <p:spPr>
          <a:xfrm>
            <a:off x="2209800" y="6248400"/>
            <a:ext cx="53340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a:t>
            </a:r>
            <a:r>
              <a:rPr lang="en-US" sz="2400" dirty="0" err="1"/>
              <a:t>uestions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3661578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AutoNum type="arabicParenR"/>
            </a:pPr>
            <a:r>
              <a:rPr lang="en-US" sz="2000" dirty="0"/>
              <a:t>Is it possible to use machine learning methods for sentiment analysis? If yes, then what types of algorithms would you recommend using for this purpose?</a:t>
            </a:r>
          </a:p>
          <a:p>
            <a:pPr marL="457200" indent="-457200">
              <a:buAutoNum type="arabicParenR"/>
            </a:pPr>
            <a:r>
              <a:rPr lang="en-US" sz="2000" dirty="0"/>
              <a:t>What’s the difference between positive and negative sentiment? Can you explain with an example?</a:t>
            </a:r>
          </a:p>
          <a:p>
            <a:pPr marL="457200" indent="-457200">
              <a:buAutoNum type="arabicParenR"/>
            </a:pPr>
            <a:r>
              <a:rPr lang="en-US" sz="2000" dirty="0"/>
              <a:t>What are the main steps involved in performing social media analytics?</a:t>
            </a:r>
          </a:p>
          <a:p>
            <a:pPr marL="457200" indent="-457200">
              <a:buAutoNum type="arabicParenR"/>
            </a:pPr>
            <a:r>
              <a:rPr lang="en-US" sz="2000" dirty="0"/>
              <a:t>What factors should we consider before choosing a tool or platform for performing social media analytics?</a:t>
            </a:r>
          </a:p>
          <a:p>
            <a:pPr marL="457200" indent="-457200">
              <a:buAutoNum type="arabicParenR"/>
            </a:pPr>
            <a:r>
              <a:rPr lang="en-US" sz="2000" dirty="0"/>
              <a:t>How can the findings of social media analytics be presented effectively to management?</a:t>
            </a:r>
          </a:p>
          <a:p>
            <a:pPr marL="457200" indent="-457200">
              <a:buAutoNum type="arabicParenR"/>
            </a:pPr>
            <a:r>
              <a:rPr lang="en-US" sz="2000" dirty="0"/>
              <a:t>What do you think is the best way to deal with missing values in datasets collected from social media sources?</a:t>
            </a:r>
          </a:p>
        </p:txBody>
      </p:sp>
      <p:sp>
        <p:nvSpPr>
          <p:cNvPr id="4" name="Date Placeholder 3"/>
          <p:cNvSpPr>
            <a:spLocks noGrp="1"/>
          </p:cNvSpPr>
          <p:nvPr>
            <p:ph type="dt" sz="half" idx="10"/>
          </p:nvPr>
        </p:nvSpPr>
        <p:spPr/>
        <p:txBody>
          <a:bodyPr/>
          <a:lstStyle/>
          <a:p>
            <a:fld id="{DF21088D-060B-442B-B3FD-A74DF9435A2A}" type="datetime1">
              <a:rPr lang="en-US" smtClean="0"/>
              <a:pPr/>
              <a:t>1/24/2024</a:t>
            </a:fld>
            <a:endParaRPr lang="en-US"/>
          </a:p>
        </p:txBody>
      </p:sp>
      <p:sp>
        <p:nvSpPr>
          <p:cNvPr id="5" name="Footer Placeholder 4"/>
          <p:cNvSpPr>
            <a:spLocks noGrp="1"/>
          </p:cNvSpPr>
          <p:nvPr>
            <p:ph type="ftr" sz="quarter" idx="11"/>
          </p:nvPr>
        </p:nvSpPr>
        <p:spPr>
          <a:xfrm>
            <a:off x="2133600" y="6248400"/>
            <a:ext cx="54102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Glossary Q</a:t>
            </a:r>
            <a:r>
              <a:rPr lang="en-US" sz="2400" dirty="0" err="1"/>
              <a:t>uestions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5426440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AutoNum type="arabicParenR"/>
            </a:pPr>
            <a:r>
              <a:rPr lang="en-US" sz="2000" dirty="0"/>
              <a:t>Trend analysis is a ________.</a:t>
            </a:r>
          </a:p>
          <a:p>
            <a:pPr marL="457200" indent="-457200">
              <a:buAutoNum type="arabicParenR"/>
            </a:pPr>
            <a:r>
              <a:rPr lang="en-US" sz="2000" dirty="0"/>
              <a:t>………….. social network is considered the most popular for social media marketing.</a:t>
            </a:r>
          </a:p>
          <a:p>
            <a:pPr marL="457200" indent="-457200">
              <a:buAutoNum type="arabicParenR"/>
            </a:pPr>
            <a:r>
              <a:rPr lang="en-US" sz="2000" dirty="0"/>
              <a:t>What is another term for "social media“…………..?</a:t>
            </a:r>
          </a:p>
          <a:p>
            <a:pPr marL="457200" indent="-457200">
              <a:buAutoNum type="arabicParenR"/>
            </a:pPr>
            <a:r>
              <a:rPr lang="en-US" sz="2000" dirty="0"/>
              <a:t>In ___________problems nodes in Social n/w associated with labels.</a:t>
            </a:r>
          </a:p>
          <a:p>
            <a:pPr marL="457200" indent="-457200">
              <a:buAutoNum type="arabicParenR"/>
            </a:pPr>
            <a:r>
              <a:rPr lang="en-US" sz="2000"/>
              <a:t>………………….refers to the process of deriving high-quality information from text.</a:t>
            </a:r>
            <a:endParaRPr lang="en-US" sz="2000" dirty="0"/>
          </a:p>
        </p:txBody>
      </p:sp>
      <p:sp>
        <p:nvSpPr>
          <p:cNvPr id="4" name="Date Placeholder 3"/>
          <p:cNvSpPr>
            <a:spLocks noGrp="1"/>
          </p:cNvSpPr>
          <p:nvPr>
            <p:ph type="dt" sz="half" idx="10"/>
          </p:nvPr>
        </p:nvSpPr>
        <p:spPr/>
        <p:txBody>
          <a:bodyPr/>
          <a:lstStyle/>
          <a:p>
            <a:fld id="{7F320B50-ADEF-4C69-BABF-5B37D1C5948B}" type="datetime1">
              <a:rPr lang="en-US" smtClean="0"/>
              <a:pPr/>
              <a:t>1/24/2024</a:t>
            </a:fld>
            <a:endParaRPr lang="en-US"/>
          </a:p>
        </p:txBody>
      </p:sp>
      <p:sp>
        <p:nvSpPr>
          <p:cNvPr id="5" name="Footer Placeholder 4"/>
          <p:cNvSpPr>
            <a:spLocks noGrp="1"/>
          </p:cNvSpPr>
          <p:nvPr>
            <p:ph type="ftr" sz="quarter" idx="11"/>
          </p:nvPr>
        </p:nvSpPr>
        <p:spPr>
          <a:xfrm>
            <a:off x="1981200" y="6248400"/>
            <a:ext cx="5562600" cy="365125"/>
          </a:xfrm>
        </p:spPr>
        <p:txBody>
          <a:bodyPr/>
          <a:lstStyle/>
          <a:p>
            <a:r>
              <a:rPr lang="en-US" dirty="0" err="1" smtClean="0"/>
              <a:t>Atul</a:t>
            </a:r>
            <a:r>
              <a:rPr lang="en-US" dirty="0" smtClean="0"/>
              <a:t> </a:t>
            </a:r>
            <a:r>
              <a:rPr lang="en-US" dirty="0" err="1" smtClean="0"/>
              <a:t>Pratap</a:t>
            </a:r>
            <a:r>
              <a:rPr lang="en-US" dirty="0" smtClean="0"/>
              <a:t> Singh             ACSAI0622  Social Media Analytics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Glossary Q</a:t>
            </a:r>
            <a:r>
              <a:rPr lang="en-US" sz="2400" dirty="0" err="1"/>
              <a:t>uestions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 company name&#10;&#10;Description automatically generated">
            <a:extLst>
              <a:ext uri="{FF2B5EF4-FFF2-40B4-BE49-F238E27FC236}">
                <a16:creationId xmlns="" xmlns:a16="http://schemas.microsoft.com/office/drawing/2014/main" id="{8D2369E5-0C40-4ED9-A87C-D0C6A092451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Tree>
    <p:extLst>
      <p:ext uri="{BB962C8B-B14F-4D97-AF65-F5344CB8AC3E}">
        <p14:creationId xmlns="" xmlns:p14="http://schemas.microsoft.com/office/powerpoint/2010/main" val="1450344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8401</Words>
  <Application>Microsoft Office PowerPoint</Application>
  <PresentationFormat>On-screen Show (4:3)</PresentationFormat>
  <Paragraphs>992</Paragraphs>
  <Slides>95</Slides>
  <Notes>7</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Noida Institute of Engineering and Technology, Greater Noida</vt:lpstr>
      <vt:lpstr>Slide 2</vt:lpstr>
      <vt:lpstr> </vt:lpstr>
      <vt:lpstr> </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HIMANSHU</cp:lastModifiedBy>
  <cp:revision>203</cp:revision>
  <dcterms:created xsi:type="dcterms:W3CDTF">2006-08-16T00:00:00Z</dcterms:created>
  <dcterms:modified xsi:type="dcterms:W3CDTF">2024-01-24T06:59:59Z</dcterms:modified>
</cp:coreProperties>
</file>