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9" r:id="rId2"/>
    <p:sldId id="281" r:id="rId3"/>
    <p:sldId id="282" r:id="rId4"/>
    <p:sldId id="283" r:id="rId5"/>
    <p:sldId id="284" r:id="rId6"/>
    <p:sldId id="288" r:id="rId7"/>
    <p:sldId id="287" r:id="rId8"/>
    <p:sldId id="286" r:id="rId9"/>
    <p:sldId id="267" r:id="rId10"/>
    <p:sldId id="268" r:id="rId11"/>
    <p:sldId id="289" r:id="rId12"/>
    <p:sldId id="269" r:id="rId13"/>
    <p:sldId id="270" r:id="rId14"/>
    <p:sldId id="262" r:id="rId15"/>
    <p:sldId id="272"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0747" autoAdjust="0"/>
  </p:normalViewPr>
  <p:slideViewPr>
    <p:cSldViewPr>
      <p:cViewPr varScale="1">
        <p:scale>
          <a:sx n="66" d="100"/>
          <a:sy n="66" d="100"/>
        </p:scale>
        <p:origin x="-1602" y="-114"/>
      </p:cViewPr>
      <p:guideLst>
        <p:guide orient="horz" pos="2160"/>
        <p:guide pos="2880"/>
      </p:guideLst>
    </p:cSldViewPr>
  </p:slideViewPr>
  <p:outlineViewPr>
    <p:cViewPr>
      <p:scale>
        <a:sx n="33" d="100"/>
        <a:sy n="33" d="100"/>
      </p:scale>
      <p:origin x="0" y="576"/>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C59269D0-92A5-481C-BA64-727AFB0DD545}">
      <dgm:prSet phldrT="[Text]" custT="1"/>
      <dgm:spPr/>
      <dgm:t>
        <a:bodyPr/>
        <a:lstStyle/>
        <a:p>
          <a:r>
            <a:rPr lang="en-US" sz="2800" dirty="0" smtClean="0">
              <a:effectLst>
                <a:outerShdw blurRad="38100" dist="38100" dir="2700000" algn="tl">
                  <a:srgbClr val="000000">
                    <a:alpha val="43137"/>
                  </a:srgbClr>
                </a:outerShdw>
              </a:effectLst>
            </a:rPr>
            <a:t>We can send Email, check the weather</a:t>
          </a:r>
          <a:endParaRPr lang="en-US" sz="2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800" dirty="0" smtClean="0">
              <a:effectLst>
                <a:outerShdw blurRad="38100" dist="38100" dir="2700000" algn="tl">
                  <a:srgbClr val="000000">
                    <a:alpha val="43137"/>
                  </a:srgbClr>
                </a:outerShdw>
              </a:effectLst>
            </a:rPr>
            <a:t>We can take screenshot, photo   </a:t>
          </a:r>
          <a:endParaRPr lang="en-US" sz="2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40767EFF-7D52-4469-ACEE-7D28E67337E2}" type="sibTrans" cxnId="{B8AF1086-D7BE-446F-9133-738B599E9A7D}">
      <dgm:prSet/>
      <dgm:spPr/>
      <dgm:t>
        <a:bodyPr/>
        <a:lstStyle/>
        <a:p>
          <a:endParaRPr lang="en-US" sz="3200"/>
        </a:p>
      </dgm:t>
    </dgm:pt>
    <dgm:pt modelId="{FE92FC33-5E0F-4302-9E80-A69E8ACDDE56}" type="parTrans" cxnId="{B8AF1086-D7BE-446F-9133-738B599E9A7D}">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We can get answer the question that we have.</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54FBFB0C-E71A-44F4-B021-F17650085B50}">
      <dgm:prSet phldrT="[Text]" custT="1"/>
      <dgm:spPr/>
      <dgm:t>
        <a:bodyPr/>
        <a:lstStyle/>
        <a:p>
          <a:r>
            <a:rPr lang="en-US" sz="4400" dirty="0" smtClean="0">
              <a:effectLst>
                <a:outerShdw blurRad="38100" dist="38100" dir="2700000" algn="tl">
                  <a:srgbClr val="000000">
                    <a:alpha val="43137"/>
                  </a:srgbClr>
                </a:outerShdw>
              </a:effectLst>
            </a:rPr>
            <a:t>4</a:t>
          </a:r>
          <a:endParaRPr lang="en-US" sz="4400" dirty="0">
            <a:effectLst>
              <a:outerShdw blurRad="38100" dist="38100" dir="2700000" algn="tl">
                <a:srgbClr val="000000">
                  <a:alpha val="43137"/>
                </a:srgbClr>
              </a:outerShdw>
            </a:effectLst>
          </a:endParaRPr>
        </a:p>
      </dgm:t>
    </dgm:pt>
    <dgm:pt modelId="{038020BA-ECEA-40E5-9850-BB4051A7D7FB}" type="parTrans" cxnId="{E446C568-4084-4C51-A6D6-102FC6E9CBCB}">
      <dgm:prSet/>
      <dgm:spPr/>
      <dgm:t>
        <a:bodyPr/>
        <a:lstStyle/>
        <a:p>
          <a:endParaRPr lang="en-US"/>
        </a:p>
      </dgm:t>
    </dgm:pt>
    <dgm:pt modelId="{0CA28C9A-C3D0-483A-8166-9D5AA10AC169}" type="sibTrans" cxnId="{E446C568-4084-4C51-A6D6-102FC6E9CBCB}">
      <dgm:prSet/>
      <dgm:spPr/>
      <dgm:t>
        <a:bodyPr/>
        <a:lstStyle/>
        <a:p>
          <a:endParaRPr lang="en-US"/>
        </a:p>
      </dgm:t>
    </dgm:pt>
    <dgm:pt modelId="{B900167A-1974-4BE0-BA95-73A79DFA52A9}">
      <dgm:prSet phldrT="[Text]" custT="1"/>
      <dgm:spPr/>
      <dgm:t>
        <a:bodyPr/>
        <a:lstStyle/>
        <a:p>
          <a:r>
            <a:rPr lang="en-US" sz="2800" dirty="0" smtClean="0">
              <a:effectLst>
                <a:outerShdw blurRad="38100" dist="38100" dir="2700000" algn="tl">
                  <a:srgbClr val="000000">
                    <a:alpha val="43137"/>
                  </a:srgbClr>
                </a:outerShdw>
              </a:effectLst>
            </a:rPr>
            <a:t>We can play any song.         </a:t>
          </a:r>
          <a:endParaRPr lang="en-US" sz="2800" dirty="0">
            <a:effectLst>
              <a:outerShdw blurRad="38100" dist="38100" dir="2700000" algn="tl">
                <a:srgbClr val="000000">
                  <a:alpha val="43137"/>
                </a:srgbClr>
              </a:outerShdw>
            </a:effectLst>
          </a:endParaRPr>
        </a:p>
      </dgm:t>
    </dgm:pt>
    <dgm:pt modelId="{7B681E58-83A0-4221-A3BA-D30E96E5BB51}" type="sibTrans" cxnId="{E34FB8AD-EEB8-4E13-9D38-5AA9AB7FB811}">
      <dgm:prSet/>
      <dgm:spPr/>
      <dgm:t>
        <a:bodyPr/>
        <a:lstStyle/>
        <a:p>
          <a:endParaRPr lang="en-US"/>
        </a:p>
      </dgm:t>
    </dgm:pt>
    <dgm:pt modelId="{3F2DB716-EC4E-4464-8517-BB2C5640C1CA}" type="parTrans" cxnId="{E34FB8AD-EEB8-4E13-9D38-5AA9AB7FB811}">
      <dgm:prSet/>
      <dgm:spPr/>
      <dgm:t>
        <a:bodyPr/>
        <a:lstStyle/>
        <a:p>
          <a:endParaRPr lang="en-US"/>
        </a:p>
      </dgm:t>
    </dgm:pt>
    <dgm:pt modelId="{A8E0387A-E1F1-497E-8569-9D512D47DA8D}">
      <dgm:prSet phldrT="[Text]" custT="1"/>
      <dgm:spPr/>
      <dgm:t>
        <a:bodyPr/>
        <a:lstStyle/>
        <a:p>
          <a:r>
            <a:rPr lang="en-US" sz="2800" dirty="0" smtClean="0">
              <a:effectLst>
                <a:outerShdw blurRad="38100" dist="38100" dir="2700000" algn="tl">
                  <a:srgbClr val="000000">
                    <a:alpha val="43137"/>
                  </a:srgbClr>
                </a:outerShdw>
              </a:effectLst>
            </a:rPr>
            <a:t>We can open website like Google, Facebook, etc.</a:t>
          </a:r>
          <a:endParaRPr lang="en-US" sz="2800" dirty="0">
            <a:effectLst>
              <a:outerShdw blurRad="38100" dist="38100" dir="2700000" algn="tl">
                <a:srgbClr val="000000">
                  <a:alpha val="43137"/>
                </a:srgbClr>
              </a:outerShdw>
            </a:effectLst>
          </a:endParaRPr>
        </a:p>
      </dgm:t>
    </dgm:pt>
    <dgm:pt modelId="{CDCE1C95-B4D9-44CE-BED7-B7E4719052AD}" type="parTrans" cxnId="{18526A55-629F-4948-B36B-6152A88120D5}">
      <dgm:prSet/>
      <dgm:spPr/>
      <dgm:t>
        <a:bodyPr/>
        <a:lstStyle/>
        <a:p>
          <a:endParaRPr lang="en-US"/>
        </a:p>
      </dgm:t>
    </dgm:pt>
    <dgm:pt modelId="{CDC97F91-B1C7-4189-A83B-134697954ED0}" type="sibTrans" cxnId="{18526A55-629F-4948-B36B-6152A88120D5}">
      <dgm:prSet/>
      <dgm:spPr/>
      <dgm:t>
        <a:bodyPr/>
        <a:lstStyle/>
        <a:p>
          <a:endParaRPr lang="en-US"/>
        </a:p>
      </dgm:t>
    </dgm:pt>
    <dgm:pt modelId="{4409CEF0-E787-462A-8C87-08AF34C1FCC0}">
      <dgm:prSet phldrT="[Text]" custT="1"/>
      <dgm:spPr/>
      <dgm:t>
        <a:bodyPr/>
        <a:lstStyle/>
        <a:p>
          <a:r>
            <a:rPr lang="en-US" sz="4400" dirty="0" smtClean="0">
              <a:effectLst>
                <a:outerShdw blurRad="38100" dist="38100" dir="2700000" algn="tl">
                  <a:srgbClr val="000000">
                    <a:alpha val="43137"/>
                  </a:srgbClr>
                </a:outerShdw>
              </a:effectLst>
            </a:rPr>
            <a:t>5</a:t>
          </a:r>
          <a:endParaRPr lang="en-US" sz="4400" dirty="0">
            <a:effectLst>
              <a:outerShdw blurRad="38100" dist="38100" dir="2700000" algn="tl">
                <a:srgbClr val="000000">
                  <a:alpha val="43137"/>
                </a:srgbClr>
              </a:outerShdw>
            </a:effectLst>
          </a:endParaRPr>
        </a:p>
      </dgm:t>
    </dgm:pt>
    <dgm:pt modelId="{3174977D-0851-4080-B18B-83CAC44F919A}" type="sibTrans" cxnId="{907DEC05-9DFC-4AF0-A710-B33B67618C96}">
      <dgm:prSet/>
      <dgm:spPr/>
      <dgm:t>
        <a:bodyPr/>
        <a:lstStyle/>
        <a:p>
          <a:endParaRPr lang="en-US"/>
        </a:p>
      </dgm:t>
    </dgm:pt>
    <dgm:pt modelId="{059EFF2F-F8D6-486C-9E7A-7AF5A6692E0E}" type="parTrans" cxnId="{907DEC05-9DFC-4AF0-A710-B33B67618C9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5"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5"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5">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5"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5">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5" custScaleX="259632">
        <dgm:presLayoutVars>
          <dgm:bulletEnabled val="1"/>
        </dgm:presLayoutVars>
      </dgm:prSet>
      <dgm:spPr>
        <a:prstGeom prst="rect">
          <a:avLst/>
        </a:prstGeom>
      </dgm:spPr>
      <dgm:t>
        <a:bodyPr/>
        <a:lstStyle/>
        <a:p>
          <a:endParaRPr lang="en-US"/>
        </a:p>
      </dgm:t>
    </dgm:pt>
    <dgm:pt modelId="{C1DBD51B-5CDF-4BB5-86D0-7EA033C6AEF3}" type="pres">
      <dgm:prSet presAssocID="{88B75C29-8054-417D-BCE3-878A55118F6D}" presName="sp" presStyleCnt="0"/>
      <dgm:spPr/>
    </dgm:pt>
    <dgm:pt modelId="{653C5A38-7855-4BF2-9C87-2BAF682EAE47}" type="pres">
      <dgm:prSet presAssocID="{54FBFB0C-E71A-44F4-B021-F17650085B50}" presName="linNode" presStyleCnt="0"/>
      <dgm:spPr/>
    </dgm:pt>
    <dgm:pt modelId="{4283666D-D19E-4729-8AE8-EC712F90186F}" type="pres">
      <dgm:prSet presAssocID="{54FBFB0C-E71A-44F4-B021-F17650085B50}" presName="parentText" presStyleLbl="node1" presStyleIdx="3" presStyleCnt="5" custScaleX="66627" custScaleY="97688">
        <dgm:presLayoutVars>
          <dgm:chMax val="1"/>
          <dgm:bulletEnabled val="1"/>
        </dgm:presLayoutVars>
      </dgm:prSet>
      <dgm:spPr>
        <a:prstGeom prst="roundRect">
          <a:avLst/>
        </a:prstGeom>
      </dgm:spPr>
      <dgm:t>
        <a:bodyPr/>
        <a:lstStyle/>
        <a:p>
          <a:endParaRPr lang="en-US"/>
        </a:p>
      </dgm:t>
    </dgm:pt>
    <dgm:pt modelId="{F42CD946-6434-4D7E-906C-F5972A7C0A9B}" type="pres">
      <dgm:prSet presAssocID="{54FBFB0C-E71A-44F4-B021-F17650085B50}" presName="descendantText" presStyleLbl="alignAccFollowNode1" presStyleIdx="3" presStyleCnt="5" custScaleX="162891" custScaleY="110000" custLinFactNeighborX="3900" custLinFactNeighborY="3217">
        <dgm:presLayoutVars>
          <dgm:bulletEnabled val="1"/>
        </dgm:presLayoutVars>
      </dgm:prSet>
      <dgm:spPr/>
      <dgm:t>
        <a:bodyPr/>
        <a:lstStyle/>
        <a:p>
          <a:endParaRPr lang="en-US"/>
        </a:p>
      </dgm:t>
    </dgm:pt>
    <dgm:pt modelId="{86D7DCA9-61BD-426D-85E1-79262F22F8BB}" type="pres">
      <dgm:prSet presAssocID="{0CA28C9A-C3D0-483A-8166-9D5AA10AC169}" presName="sp" presStyleCnt="0"/>
      <dgm:spPr/>
    </dgm:pt>
    <dgm:pt modelId="{EF366004-507F-4258-B382-95AA80B01358}" type="pres">
      <dgm:prSet presAssocID="{4409CEF0-E787-462A-8C87-08AF34C1FCC0}" presName="linNode" presStyleCnt="0"/>
      <dgm:spPr/>
    </dgm:pt>
    <dgm:pt modelId="{C78FEAD2-806A-4C41-AD9C-C727B465BE3B}" type="pres">
      <dgm:prSet presAssocID="{4409CEF0-E787-462A-8C87-08AF34C1FCC0}" presName="parentText" presStyleLbl="node1" presStyleIdx="4" presStyleCnt="5" custScaleX="61497" custScaleY="108600">
        <dgm:presLayoutVars>
          <dgm:chMax val="1"/>
          <dgm:bulletEnabled val="1"/>
        </dgm:presLayoutVars>
      </dgm:prSet>
      <dgm:spPr/>
      <dgm:t>
        <a:bodyPr/>
        <a:lstStyle/>
        <a:p>
          <a:endParaRPr lang="en-US"/>
        </a:p>
      </dgm:t>
    </dgm:pt>
    <dgm:pt modelId="{E45D0645-8101-4259-BEE9-1C35005DB7FE}" type="pres">
      <dgm:prSet presAssocID="{4409CEF0-E787-462A-8C87-08AF34C1FCC0}" presName="descendantText" presStyleLbl="alignAccFollowNode1" presStyleIdx="4" presStyleCnt="5" custScaleX="152666" custScaleY="11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3B02AB52-743C-4C61-9DD2-27F360EF0D14}" type="presOf" srcId="{54FBFB0C-E71A-44F4-B021-F17650085B50}" destId="{4283666D-D19E-4729-8AE8-EC712F90186F}" srcOrd="0" destOrd="0" presId="urn:microsoft.com/office/officeart/2005/8/layout/vList5"/>
    <dgm:cxn modelId="{18526A55-629F-4948-B36B-6152A88120D5}" srcId="{4409CEF0-E787-462A-8C87-08AF34C1FCC0}" destId="{A8E0387A-E1F1-497E-8569-9D512D47DA8D}" srcOrd="0" destOrd="0" parTransId="{CDCE1C95-B4D9-44CE-BED7-B7E4719052AD}" sibTransId="{CDC97F91-B1C7-4189-A83B-134697954ED0}"/>
    <dgm:cxn modelId="{F40F9561-0D4C-44CF-91EF-A92B1DBDE44B}" srcId="{F6FEADD9-F67D-41F5-BA4C-3C84956E7F46}" destId="{74EE5CD8-078F-4590-BF9C-A341A294A016}" srcOrd="0" destOrd="0" parTransId="{BB568D76-3363-43D3-B00C-3359A643216C}" sibTransId="{CF9FB981-E6ED-4440-AC98-4E4E2ABA2C55}"/>
    <dgm:cxn modelId="{74F88C66-2D54-47CE-B23F-EF702E7D07A2}" type="presOf" srcId="{A8E0387A-E1F1-497E-8569-9D512D47DA8D}" destId="{E45D0645-8101-4259-BEE9-1C35005DB7FE}" srcOrd="0" destOrd="0" presId="urn:microsoft.com/office/officeart/2005/8/layout/vList5"/>
    <dgm:cxn modelId="{E446C568-4084-4C51-A6D6-102FC6E9CBCB}" srcId="{F6FEADD9-F67D-41F5-BA4C-3C84956E7F46}" destId="{54FBFB0C-E71A-44F4-B021-F17650085B50}" srcOrd="3" destOrd="0" parTransId="{038020BA-ECEA-40E5-9850-BB4051A7D7FB}" sibTransId="{0CA28C9A-C3D0-483A-8166-9D5AA10AC169}"/>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9ABAB38A-F51E-4F99-8B18-CAB1C6E96077}" type="presOf" srcId="{4409CEF0-E787-462A-8C87-08AF34C1FCC0}" destId="{C78FEAD2-806A-4C41-AD9C-C727B465BE3B}" srcOrd="0" destOrd="0" presId="urn:microsoft.com/office/officeart/2005/8/layout/vList5"/>
    <dgm:cxn modelId="{8655589F-D60C-4B54-A503-FCAFB90B2588}" type="presOf" srcId="{B900167A-1974-4BE0-BA95-73A79DFA52A9}" destId="{F42CD946-6434-4D7E-906C-F5972A7C0A9B}" srcOrd="0" destOrd="0" presId="urn:microsoft.com/office/officeart/2005/8/layout/vList5"/>
    <dgm:cxn modelId="{E34FB8AD-EEB8-4E13-9D38-5AA9AB7FB811}" srcId="{54FBFB0C-E71A-44F4-B021-F17650085B50}" destId="{B900167A-1974-4BE0-BA95-73A79DFA52A9}" srcOrd="0" destOrd="0" parTransId="{3F2DB716-EC4E-4464-8517-BB2C5640C1CA}" sibTransId="{7B681E58-83A0-4221-A3BA-D30E96E5BB51}"/>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907DEC05-9DFC-4AF0-A710-B33B67618C96}" srcId="{F6FEADD9-F67D-41F5-BA4C-3C84956E7F46}" destId="{4409CEF0-E787-462A-8C87-08AF34C1FCC0}" srcOrd="4" destOrd="0" parTransId="{059EFF2F-F8D6-486C-9E7A-7AF5A6692E0E}" sibTransId="{3174977D-0851-4080-B18B-83CAC44F919A}"/>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D676CC6C-57F6-4681-8E6E-31AF39D078F7}" type="presParOf" srcId="{AAE7A1E6-6847-453D-B55B-8A82BF138C1D}" destId="{C1DBD51B-5CDF-4BB5-86D0-7EA033C6AEF3}" srcOrd="5" destOrd="0" presId="urn:microsoft.com/office/officeart/2005/8/layout/vList5"/>
    <dgm:cxn modelId="{83096F06-6111-4766-B8E0-3C1093CB11B4}" type="presParOf" srcId="{AAE7A1E6-6847-453D-B55B-8A82BF138C1D}" destId="{653C5A38-7855-4BF2-9C87-2BAF682EAE47}" srcOrd="6" destOrd="0" presId="urn:microsoft.com/office/officeart/2005/8/layout/vList5"/>
    <dgm:cxn modelId="{94119215-78BB-44E5-95AD-6597D05F0B99}" type="presParOf" srcId="{653C5A38-7855-4BF2-9C87-2BAF682EAE47}" destId="{4283666D-D19E-4729-8AE8-EC712F90186F}" srcOrd="0" destOrd="0" presId="urn:microsoft.com/office/officeart/2005/8/layout/vList5"/>
    <dgm:cxn modelId="{AB84438F-4012-4A4A-9173-6CB7B11203E4}" type="presParOf" srcId="{653C5A38-7855-4BF2-9C87-2BAF682EAE47}" destId="{F42CD946-6434-4D7E-906C-F5972A7C0A9B}" srcOrd="1" destOrd="0" presId="urn:microsoft.com/office/officeart/2005/8/layout/vList5"/>
    <dgm:cxn modelId="{A8F2DD06-B9D6-47B5-B989-871DBF4A05E1}" type="presParOf" srcId="{AAE7A1E6-6847-453D-B55B-8A82BF138C1D}" destId="{86D7DCA9-61BD-426D-85E1-79262F22F8BB}" srcOrd="7" destOrd="0" presId="urn:microsoft.com/office/officeart/2005/8/layout/vList5"/>
    <dgm:cxn modelId="{0AA55AC5-64A4-48CE-A572-2C2808E6A63E}" type="presParOf" srcId="{AAE7A1E6-6847-453D-B55B-8A82BF138C1D}" destId="{EF366004-507F-4258-B382-95AA80B01358}" srcOrd="8" destOrd="0" presId="urn:microsoft.com/office/officeart/2005/8/layout/vList5"/>
    <dgm:cxn modelId="{A39130CC-2AB7-4069-AA2F-8C04BC6FCFD6}" type="presParOf" srcId="{EF366004-507F-4258-B382-95AA80B01358}" destId="{C78FEAD2-806A-4C41-AD9C-C727B465BE3B}" srcOrd="0" destOrd="0" presId="urn:microsoft.com/office/officeart/2005/8/layout/vList5"/>
    <dgm:cxn modelId="{265325CA-3716-41C6-8082-BACB045C543A}" type="presParOf" srcId="{EF366004-507F-4258-B382-95AA80B01358}" destId="{E45D0645-8101-4259-BEE9-1C35005DB7F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399761" y="-2166367"/>
          <a:ext cx="741045" cy="526080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We can get answer the question that we have.</a:t>
          </a:r>
          <a:endParaRPr lang="en-US" sz="2800" kern="1200" dirty="0">
            <a:effectLst>
              <a:outerShdw blurRad="38100" dist="38100" dir="2700000" algn="tl">
                <a:srgbClr val="000000">
                  <a:alpha val="43137"/>
                </a:srgbClr>
              </a:outerShdw>
            </a:effectLst>
          </a:endParaRPr>
        </a:p>
      </dsp:txBody>
      <dsp:txXfrm rot="-5400000">
        <a:off x="1139883" y="93511"/>
        <a:ext cx="5260801" cy="741045"/>
      </dsp:txXfrm>
    </dsp:sp>
    <dsp:sp modelId="{7E429971-BC57-430F-BB25-C0574E5E39E3}">
      <dsp:nvSpPr>
        <dsp:cNvPr id="0" name=""/>
        <dsp:cNvSpPr/>
      </dsp:nvSpPr>
      <dsp:spPr>
        <a:xfrm>
          <a:off x="115" y="0"/>
          <a:ext cx="1139767" cy="92630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5334" y="45219"/>
        <a:ext cx="1049329" cy="835868"/>
      </dsp:txXfrm>
    </dsp:sp>
    <dsp:sp modelId="{B37A5355-225B-4C6F-AED7-6C620F99EECC}">
      <dsp:nvSpPr>
        <dsp:cNvPr id="0" name=""/>
        <dsp:cNvSpPr/>
      </dsp:nvSpPr>
      <dsp:spPr>
        <a:xfrm rot="5400000">
          <a:off x="3399761" y="-1193745"/>
          <a:ext cx="741045" cy="5260801"/>
        </a:xfrm>
        <a:prstGeom prst="rect">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We can send Email, check the weather</a:t>
          </a:r>
          <a:endParaRPr lang="en-US" sz="2800" kern="1200" dirty="0">
            <a:effectLst>
              <a:outerShdw blurRad="38100" dist="38100" dir="2700000" algn="tl">
                <a:srgbClr val="000000">
                  <a:alpha val="43137"/>
                </a:srgbClr>
              </a:outerShdw>
            </a:effectLst>
          </a:endParaRPr>
        </a:p>
      </dsp:txBody>
      <dsp:txXfrm rot="-5400000">
        <a:off x="1139883" y="1066133"/>
        <a:ext cx="5260801" cy="741045"/>
      </dsp:txXfrm>
    </dsp:sp>
    <dsp:sp modelId="{C04276DC-EE64-470A-B8BC-09067B8045FA}">
      <dsp:nvSpPr>
        <dsp:cNvPr id="0" name=""/>
        <dsp:cNvSpPr/>
      </dsp:nvSpPr>
      <dsp:spPr>
        <a:xfrm>
          <a:off x="115" y="973502"/>
          <a:ext cx="1139767" cy="926306"/>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45334" y="1018721"/>
        <a:ext cx="1049329" cy="835868"/>
      </dsp:txXfrm>
    </dsp:sp>
    <dsp:sp modelId="{C7C3E6FD-D83F-4BDA-907E-B5EE041DA931}">
      <dsp:nvSpPr>
        <dsp:cNvPr id="0" name=""/>
        <dsp:cNvSpPr/>
      </dsp:nvSpPr>
      <dsp:spPr>
        <a:xfrm rot="5400000">
          <a:off x="3399761" y="-221123"/>
          <a:ext cx="741045" cy="5260801"/>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We can take screenshot, photo   </a:t>
          </a:r>
          <a:endParaRPr lang="en-US" sz="2800" kern="1200" dirty="0">
            <a:effectLst>
              <a:outerShdw blurRad="38100" dist="38100" dir="2700000" algn="tl">
                <a:srgbClr val="000000">
                  <a:alpha val="43137"/>
                </a:srgbClr>
              </a:outerShdw>
            </a:effectLst>
          </a:endParaRPr>
        </a:p>
      </dsp:txBody>
      <dsp:txXfrm rot="-5400000">
        <a:off x="1139883" y="2038755"/>
        <a:ext cx="5260801" cy="741045"/>
      </dsp:txXfrm>
    </dsp:sp>
    <dsp:sp modelId="{F5034101-5B7D-4FE7-B47A-5A48CF39606B}">
      <dsp:nvSpPr>
        <dsp:cNvPr id="0" name=""/>
        <dsp:cNvSpPr/>
      </dsp:nvSpPr>
      <dsp:spPr>
        <a:xfrm>
          <a:off x="115" y="1946123"/>
          <a:ext cx="1139767" cy="926306"/>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3</a:t>
          </a:r>
          <a:endParaRPr lang="en-US" sz="4400" kern="1200" dirty="0"/>
        </a:p>
      </dsp:txBody>
      <dsp:txXfrm>
        <a:off x="45334" y="1991342"/>
        <a:ext cx="1049329" cy="835868"/>
      </dsp:txXfrm>
    </dsp:sp>
    <dsp:sp modelId="{F42CD946-6434-4D7E-906C-F5972A7C0A9B}">
      <dsp:nvSpPr>
        <dsp:cNvPr id="0" name=""/>
        <dsp:cNvSpPr/>
      </dsp:nvSpPr>
      <dsp:spPr>
        <a:xfrm rot="5400000">
          <a:off x="3393159" y="794964"/>
          <a:ext cx="815149" cy="5200130"/>
        </a:xfrm>
        <a:prstGeom prst="round2SameRect">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We can play any song.         </a:t>
          </a:r>
          <a:endParaRPr lang="en-US" sz="2800" kern="1200" dirty="0">
            <a:effectLst>
              <a:outerShdw blurRad="38100" dist="38100" dir="2700000" algn="tl">
                <a:srgbClr val="000000">
                  <a:alpha val="43137"/>
                </a:srgbClr>
              </a:outerShdw>
            </a:effectLst>
          </a:endParaRPr>
        </a:p>
      </dsp:txBody>
      <dsp:txXfrm rot="-5400000">
        <a:off x="1200669" y="3027246"/>
        <a:ext cx="5160338" cy="735565"/>
      </dsp:txXfrm>
    </dsp:sp>
    <dsp:sp modelId="{4283666D-D19E-4729-8AE8-EC712F90186F}">
      <dsp:nvSpPr>
        <dsp:cNvPr id="0" name=""/>
        <dsp:cNvSpPr/>
      </dsp:nvSpPr>
      <dsp:spPr>
        <a:xfrm>
          <a:off x="115" y="2918745"/>
          <a:ext cx="1196437" cy="904890"/>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4</a:t>
          </a:r>
          <a:endParaRPr lang="en-US" sz="4400" kern="1200" dirty="0">
            <a:effectLst>
              <a:outerShdw blurRad="38100" dist="38100" dir="2700000" algn="tl">
                <a:srgbClr val="000000">
                  <a:alpha val="43137"/>
                </a:srgbClr>
              </a:outerShdw>
            </a:effectLst>
          </a:endParaRPr>
        </a:p>
      </dsp:txBody>
      <dsp:txXfrm>
        <a:off x="44288" y="2962918"/>
        <a:ext cx="1108091" cy="816544"/>
      </dsp:txXfrm>
    </dsp:sp>
    <dsp:sp modelId="{E45D0645-8101-4259-BEE9-1C35005DB7FE}">
      <dsp:nvSpPr>
        <dsp:cNvPr id="0" name=""/>
        <dsp:cNvSpPr/>
      </dsp:nvSpPr>
      <dsp:spPr>
        <a:xfrm rot="5400000">
          <a:off x="3382214" y="1765073"/>
          <a:ext cx="815149" cy="5215722"/>
        </a:xfrm>
        <a:prstGeom prst="round2Same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We can open website like Google, Facebook, etc.</a:t>
          </a:r>
          <a:endParaRPr lang="en-US" sz="2800" kern="1200" dirty="0">
            <a:effectLst>
              <a:outerShdw blurRad="38100" dist="38100" dir="2700000" algn="tl">
                <a:srgbClr val="000000">
                  <a:alpha val="43137"/>
                </a:srgbClr>
              </a:outerShdw>
            </a:effectLst>
          </a:endParaRPr>
        </a:p>
      </dsp:txBody>
      <dsp:txXfrm rot="-5400000">
        <a:off x="1181928" y="4005151"/>
        <a:ext cx="5175930" cy="735565"/>
      </dsp:txXfrm>
    </dsp:sp>
    <dsp:sp modelId="{C78FEAD2-806A-4C41-AD9C-C727B465BE3B}">
      <dsp:nvSpPr>
        <dsp:cNvPr id="0" name=""/>
        <dsp:cNvSpPr/>
      </dsp:nvSpPr>
      <dsp:spPr>
        <a:xfrm>
          <a:off x="115" y="3869950"/>
          <a:ext cx="1181812" cy="100596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5</a:t>
          </a:r>
          <a:endParaRPr lang="en-US" sz="4400" kern="1200" dirty="0">
            <a:effectLst>
              <a:outerShdw blurRad="38100" dist="38100" dir="2700000" algn="tl">
                <a:srgbClr val="000000">
                  <a:alpha val="43137"/>
                </a:srgbClr>
              </a:outerShdw>
            </a:effectLst>
          </a:endParaRPr>
        </a:p>
      </dsp:txBody>
      <dsp:txXfrm>
        <a:off x="49222" y="3919057"/>
        <a:ext cx="1083598" cy="9077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08776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474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6083" name="Rectangle 25"/>
          <p:cNvSpPr>
            <a:spLocks noGrp="1" noChangeArrowheads="1"/>
          </p:cNvSpPr>
          <p:nvPr>
            <p:ph type="ftr" sz="quarter" idx="4"/>
          </p:nvPr>
        </p:nvSpPr>
        <p:spPr>
          <a:noFill/>
        </p:spPr>
        <p:txBody>
          <a:bodyPr/>
          <a:lstStyle/>
          <a:p>
            <a:r>
              <a:rPr lang="en-US" dirty="0" smtClean="0"/>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12</a:t>
            </a:fld>
            <a:endParaRPr lang="en-US" dirty="0"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7107" name="Rectangle 25"/>
          <p:cNvSpPr>
            <a:spLocks noGrp="1" noChangeArrowheads="1"/>
          </p:cNvSpPr>
          <p:nvPr>
            <p:ph type="ftr" sz="quarter" idx="4"/>
          </p:nvPr>
        </p:nvSpPr>
        <p:spPr>
          <a:noFill/>
        </p:spPr>
        <p:txBody>
          <a:bodyPr/>
          <a:lstStyle/>
          <a:p>
            <a:r>
              <a:rPr lang="en-US" dirty="0"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13</a:t>
            </a:fld>
            <a:endParaRPr lang="en-US" dirty="0"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case study or</a:t>
            </a:r>
            <a:r>
              <a:rPr lang="en-US" baseline="0" dirty="0" smtClean="0"/>
              <a:t> class simulation to encourage discussion and apply lessons.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18</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19</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it brief. Make your text as brief as possible to maintain a larger font size.</a:t>
            </a:r>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5/2/2023</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5/2/2023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5/2/2023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mermaid.live/" TargetMode="External"/><Relationship Id="rId3" Type="http://schemas.openxmlformats.org/officeDocument/2006/relationships/tags" Target="../tags/tag26.xml"/><Relationship Id="rId7" Type="http://schemas.openxmlformats.org/officeDocument/2006/relationships/hyperlink" Target="https://openweathermap.org/" TargetMode="Externa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hyperlink" Target="https://openai.com/" TargetMode="External"/><Relationship Id="rId5" Type="http://schemas.openxmlformats.org/officeDocument/2006/relationships/notesSlide" Target="../notesSlides/notesSlide16.xml"/><Relationship Id="rId10" Type="http://schemas.openxmlformats.org/officeDocument/2006/relationships/hyperlink" Target="https://docs.python.org/3/tutorial/" TargetMode="External"/><Relationship Id="rId4" Type="http://schemas.openxmlformats.org/officeDocument/2006/relationships/slideLayout" Target="../slideLayouts/slideLayout3.xml"/><Relationship Id="rId9" Type="http://schemas.openxmlformats.org/officeDocument/2006/relationships/hyperlink" Target="https://www.tutorialspoint.com/python/index.htm"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jpe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33400" y="2057400"/>
            <a:ext cx="8313824" cy="1470025"/>
          </a:xfrm>
        </p:spPr>
        <p:txBody>
          <a:bodyPr>
            <a:normAutofit fontScale="90000"/>
          </a:bodyPr>
          <a:lstStyle/>
          <a:p>
            <a:r>
              <a:rPr lang="en-US" sz="3600" dirty="0"/>
              <a:t>Devi Mahalaxmi Polytechnic College, Titwala   </a:t>
            </a:r>
            <a:br>
              <a:rPr lang="en-US" sz="3600" dirty="0"/>
            </a:br>
            <a:r>
              <a:rPr lang="en-US" sz="3600" dirty="0"/>
              <a:t>Departments of Computer </a:t>
            </a:r>
            <a:r>
              <a:rPr lang="en-US" sz="3600" dirty="0" smtClean="0"/>
              <a:t>Engg</a:t>
            </a:r>
            <a:br>
              <a:rPr lang="en-US" sz="3600" dirty="0" smtClean="0"/>
            </a:br>
            <a:r>
              <a:rPr lang="en-US" sz="3600" dirty="0" smtClean="0"/>
              <a:t> </a:t>
            </a:r>
            <a:r>
              <a:rPr lang="en-US" sz="3600" dirty="0"/>
              <a:t>Academic Year: 2022-23 </a:t>
            </a:r>
            <a:r>
              <a:rPr lang="en-US" dirty="0"/>
              <a:t/>
            </a:r>
            <a:br>
              <a:rPr lang="en-US" dirty="0"/>
            </a:br>
            <a:endParaRPr lang="en-US" dirty="0"/>
          </a:p>
        </p:txBody>
      </p:sp>
      <p:sp>
        <p:nvSpPr>
          <p:cNvPr id="3" name="Subtitle 2"/>
          <p:cNvSpPr>
            <a:spLocks noGrp="1"/>
          </p:cNvSpPr>
          <p:nvPr>
            <p:ph type="subTitle" idx="1"/>
            <p:custDataLst>
              <p:tags r:id="rId3"/>
            </p:custDataLst>
          </p:nvPr>
        </p:nvSpPr>
        <p:spPr>
          <a:xfrm>
            <a:off x="4339184" y="4572000"/>
            <a:ext cx="4772528" cy="1752600"/>
          </a:xfrm>
        </p:spPr>
        <p:txBody>
          <a:bodyPr>
            <a:normAutofit/>
          </a:bodyPr>
          <a:lstStyle/>
          <a:p>
            <a:r>
              <a:rPr lang="en-US" sz="1800" b="1" dirty="0" smtClean="0">
                <a:latin typeface="+mj-lt"/>
              </a:rPr>
              <a:t>Mr. </a:t>
            </a:r>
            <a:r>
              <a:rPr lang="en-US" sz="1800" dirty="0" smtClean="0">
                <a:latin typeface="+mj-lt"/>
              </a:rPr>
              <a:t>HARSH </a:t>
            </a:r>
            <a:r>
              <a:rPr lang="en-US" sz="1800" dirty="0">
                <a:latin typeface="+mj-lt"/>
              </a:rPr>
              <a:t>NANDLAL YADAV </a:t>
            </a:r>
            <a:endParaRPr lang="en-US" sz="1800" dirty="0" smtClean="0">
              <a:latin typeface="+mj-lt"/>
            </a:endParaRPr>
          </a:p>
          <a:p>
            <a:r>
              <a:rPr lang="en-US" sz="1800" b="1" dirty="0">
                <a:latin typeface="+mj-lt"/>
              </a:rPr>
              <a:t>Mr. </a:t>
            </a:r>
            <a:r>
              <a:rPr lang="en-US" sz="1800" dirty="0" smtClean="0">
                <a:latin typeface="+mj-lt"/>
              </a:rPr>
              <a:t>SAHIL </a:t>
            </a:r>
            <a:r>
              <a:rPr lang="en-US" sz="1800" dirty="0">
                <a:latin typeface="+mj-lt"/>
              </a:rPr>
              <a:t>SHEKAR </a:t>
            </a:r>
            <a:r>
              <a:rPr lang="en-US" sz="1800" dirty="0" smtClean="0">
                <a:latin typeface="+mj-lt"/>
              </a:rPr>
              <a:t>KADAM</a:t>
            </a:r>
          </a:p>
          <a:p>
            <a:r>
              <a:rPr lang="en-US" sz="1800" b="1" dirty="0">
                <a:latin typeface="+mj-lt"/>
              </a:rPr>
              <a:t>Mr. </a:t>
            </a:r>
            <a:r>
              <a:rPr lang="en-US" sz="1800" dirty="0" smtClean="0">
                <a:latin typeface="+mj-lt"/>
              </a:rPr>
              <a:t>VIJAY </a:t>
            </a:r>
            <a:r>
              <a:rPr lang="en-US" sz="1800" dirty="0">
                <a:latin typeface="+mj-lt"/>
              </a:rPr>
              <a:t>NARKAR  SAMBHAJI </a:t>
            </a:r>
            <a:endParaRPr lang="en-US" sz="1800" dirty="0" smtClean="0">
              <a:latin typeface="+mj-lt"/>
            </a:endParaRPr>
          </a:p>
          <a:p>
            <a:r>
              <a:rPr lang="en-US" sz="1800" b="1" dirty="0">
                <a:latin typeface="+mj-lt"/>
              </a:rPr>
              <a:t>Mr. </a:t>
            </a:r>
            <a:r>
              <a:rPr lang="en-US" sz="1800" dirty="0">
                <a:latin typeface="+mj-lt"/>
              </a:rPr>
              <a:t>JITESH RAMDAS GAWDE  </a:t>
            </a:r>
          </a:p>
        </p:txBody>
      </p:sp>
      <p:sp>
        <p:nvSpPr>
          <p:cNvPr id="8" name="Google Shape;90;p13"/>
          <p:cNvSpPr/>
          <p:nvPr/>
        </p:nvSpPr>
        <p:spPr>
          <a:xfrm>
            <a:off x="-1142999" y="1066800"/>
            <a:ext cx="7620000" cy="827992"/>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smtClean="0">
                <a:ln>
                  <a:noFill/>
                </a:ln>
                <a:solidFill>
                  <a:srgbClr val="FFFFFF"/>
                </a:solidFill>
                <a:effectLst/>
                <a:uLnTx/>
                <a:uFillTx/>
                <a:latin typeface="Calibri"/>
                <a:ea typeface="Calibri"/>
                <a:cs typeface="Calibri"/>
                <a:sym typeface="Calibri"/>
              </a:rPr>
              <a:t>AI Voice Assistant</a:t>
            </a: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0" name="Google Shape;91;p13"/>
          <p:cNvSpPr/>
          <p:nvPr/>
        </p:nvSpPr>
        <p:spPr>
          <a:xfrm>
            <a:off x="6049780" y="1066800"/>
            <a:ext cx="854442" cy="82799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11" name="Google Shape;97;p13"/>
          <p:cNvGrpSpPr/>
          <p:nvPr/>
        </p:nvGrpSpPr>
        <p:grpSpPr>
          <a:xfrm>
            <a:off x="6040739" y="3779000"/>
            <a:ext cx="3373191" cy="533389"/>
            <a:chOff x="-415343" y="8642700"/>
            <a:chExt cx="4250818" cy="354319"/>
          </a:xfrm>
          <a:solidFill>
            <a:schemeClr val="accent1">
              <a:lumMod val="75000"/>
            </a:schemeClr>
          </a:solidFill>
        </p:grpSpPr>
        <p:sp>
          <p:nvSpPr>
            <p:cNvPr id="12" name="Google Shape;98;p13"/>
            <p:cNvSpPr/>
            <p:nvPr/>
          </p:nvSpPr>
          <p:spPr>
            <a:xfrm>
              <a:off x="-87887" y="8642700"/>
              <a:ext cx="3923362"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lvl="0"/>
              <a:r>
                <a:rPr lang="en-US" sz="3600" dirty="0" smtClean="0">
                  <a:solidFill>
                    <a:schemeClr val="lt1"/>
                  </a:solidFill>
                  <a:ea typeface="Calibri"/>
                  <a:cs typeface="Calibri"/>
                  <a:sym typeface="Calibri"/>
                </a:rPr>
                <a:t>     </a:t>
              </a:r>
              <a:r>
                <a:rPr lang="en-US" sz="3200" b="1" dirty="0" smtClean="0">
                  <a:solidFill>
                    <a:schemeClr val="lt1"/>
                  </a:solidFill>
                  <a:ea typeface="Calibri"/>
                  <a:cs typeface="Calibri"/>
                  <a:sym typeface="Calibri"/>
                </a:rPr>
                <a:t>Presented by</a:t>
              </a:r>
              <a:endParaRPr lang="en-US" sz="3200" b="1" dirty="0">
                <a:solidFill>
                  <a:schemeClr val="lt1"/>
                </a:solidFill>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3" name="Google Shape;99;p13"/>
            <p:cNvSpPr/>
            <p:nvPr/>
          </p:nvSpPr>
          <p:spPr>
            <a:xfrm>
              <a:off x="-415343" y="8642700"/>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pic>
        <p:nvPicPr>
          <p:cNvPr id="5" name="Picture 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828230" y="175829"/>
            <a:ext cx="1076598" cy="1304967"/>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4900" dirty="0">
                <a:solidFill>
                  <a:srgbClr val="003300"/>
                </a:solidFill>
              </a:rPr>
              <a:t>Flowchart</a:t>
            </a:r>
            <a:r>
              <a:rPr lang="en-US" dirty="0"/>
              <a:t/>
            </a:r>
            <a:br>
              <a:rPr lang="en-US" dirty="0"/>
            </a:br>
            <a:endParaRPr lang="en-US"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61999" y="835608"/>
            <a:ext cx="8252055" cy="5946191"/>
          </a:xfrm>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
            <a:ext cx="7924800" cy="769441"/>
          </a:xfrm>
          <a:prstGeom prst="rect">
            <a:avLst/>
          </a:prstGeom>
          <a:noFill/>
        </p:spPr>
        <p:txBody>
          <a:bodyPr wrap="square" rtlCol="0">
            <a:spAutoFit/>
          </a:bodyPr>
          <a:lstStyle/>
          <a:p>
            <a:r>
              <a:rPr lang="en-US" sz="4400" b="1" dirty="0" smtClean="0">
                <a:solidFill>
                  <a:srgbClr val="003300"/>
                </a:solidFill>
                <a:latin typeface="+mj-lt"/>
              </a:rPr>
              <a:t>Python Module</a:t>
            </a:r>
            <a:endParaRPr lang="en-US" sz="4400" b="1" dirty="0">
              <a:solidFill>
                <a:srgbClr val="003300"/>
              </a:solidFill>
              <a:latin typeface="+mj-lt"/>
            </a:endParaRPr>
          </a:p>
        </p:txBody>
      </p:sp>
      <p:sp>
        <p:nvSpPr>
          <p:cNvPr id="3" name="TextBox 2"/>
          <p:cNvSpPr txBox="1"/>
          <p:nvPr/>
        </p:nvSpPr>
        <p:spPr>
          <a:xfrm>
            <a:off x="838200" y="914400"/>
            <a:ext cx="7696200" cy="5016758"/>
          </a:xfrm>
          <a:prstGeom prst="rect">
            <a:avLst/>
          </a:prstGeom>
          <a:noFill/>
        </p:spPr>
        <p:txBody>
          <a:bodyPr wrap="square" rtlCol="0">
            <a:spAutoFit/>
          </a:bodyPr>
          <a:lstStyle/>
          <a:p>
            <a:r>
              <a:rPr lang="en-US" sz="2000" b="1" dirty="0" smtClean="0">
                <a:solidFill>
                  <a:schemeClr val="tx2">
                    <a:lumMod val="60000"/>
                    <a:lumOff val="40000"/>
                  </a:schemeClr>
                </a:solidFill>
              </a:rPr>
              <a:t>The module used in the project are give below</a:t>
            </a:r>
            <a:r>
              <a:rPr lang="en-US" sz="2000" b="1" dirty="0" smtClean="0">
                <a:solidFill>
                  <a:schemeClr val="tx2">
                    <a:lumMod val="60000"/>
                    <a:lumOff val="40000"/>
                  </a:schemeClr>
                </a:solidFill>
              </a:rPr>
              <a:t>:</a:t>
            </a:r>
            <a:endParaRPr lang="en-US" sz="2000" b="1" dirty="0">
              <a:solidFill>
                <a:schemeClr val="tx2">
                  <a:lumMod val="60000"/>
                  <a:lumOff val="40000"/>
                </a:schemeClr>
              </a:solidFill>
            </a:endParaRPr>
          </a:p>
          <a:p>
            <a:r>
              <a:rPr lang="en-US" sz="2000" b="1" dirty="0">
                <a:solidFill>
                  <a:schemeClr val="tx2">
                    <a:lumMod val="60000"/>
                    <a:lumOff val="40000"/>
                  </a:schemeClr>
                </a:solidFill>
              </a:rPr>
              <a:t>1. </a:t>
            </a:r>
            <a:r>
              <a:rPr lang="en-US" sz="2000" b="1" dirty="0" smtClean="0">
                <a:solidFill>
                  <a:schemeClr val="tx2">
                    <a:lumMod val="60000"/>
                    <a:lumOff val="40000"/>
                  </a:schemeClr>
                </a:solidFill>
              </a:rPr>
              <a:t>`tkinter</a:t>
            </a:r>
            <a:r>
              <a:rPr lang="en-US" sz="2000" b="1" dirty="0" smtClean="0">
                <a:solidFill>
                  <a:schemeClr val="tx2">
                    <a:lumMod val="60000"/>
                    <a:lumOff val="40000"/>
                  </a:schemeClr>
                </a:solidFill>
              </a:rPr>
              <a:t>`  </a:t>
            </a:r>
            <a:r>
              <a:rPr lang="en-US" sz="2000" b="1" dirty="0">
                <a:solidFill>
                  <a:schemeClr val="tx2">
                    <a:lumMod val="60000"/>
                    <a:lumOff val="40000"/>
                  </a:schemeClr>
                </a:solidFill>
              </a:rPr>
              <a:t>for building the GUI application</a:t>
            </a:r>
          </a:p>
          <a:p>
            <a:r>
              <a:rPr lang="en-US" sz="2000" b="1" dirty="0">
                <a:solidFill>
                  <a:schemeClr val="tx2">
                    <a:lumMod val="60000"/>
                    <a:lumOff val="40000"/>
                  </a:schemeClr>
                </a:solidFill>
              </a:rPr>
              <a:t>2. `filedialog` from `tkinter` for opening file dialogs</a:t>
            </a:r>
          </a:p>
          <a:p>
            <a:r>
              <a:rPr lang="en-US" sz="2000" b="1" dirty="0">
                <a:solidFill>
                  <a:schemeClr val="tx2">
                    <a:lumMod val="60000"/>
                    <a:lumOff val="40000"/>
                  </a:schemeClr>
                </a:solidFill>
              </a:rPr>
              <a:t>3. `messagebox` from `tkinter` for showing pop-up message boxes</a:t>
            </a:r>
          </a:p>
          <a:p>
            <a:r>
              <a:rPr lang="en-US" sz="2000" b="1" dirty="0">
                <a:solidFill>
                  <a:schemeClr val="tx2">
                    <a:lumMod val="60000"/>
                    <a:lumOff val="40000"/>
                  </a:schemeClr>
                </a:solidFill>
              </a:rPr>
              <a:t>4. `schedule` for scheduling email sending</a:t>
            </a:r>
          </a:p>
          <a:p>
            <a:r>
              <a:rPr lang="en-US" sz="2000" b="1" dirty="0">
                <a:solidFill>
                  <a:schemeClr val="tx2">
                    <a:lumMod val="60000"/>
                    <a:lumOff val="40000"/>
                  </a:schemeClr>
                </a:solidFill>
              </a:rPr>
              <a:t>5. `smtplib` for sending emails</a:t>
            </a:r>
          </a:p>
          <a:p>
            <a:r>
              <a:rPr lang="en-US" sz="2000" b="1" dirty="0">
                <a:solidFill>
                  <a:schemeClr val="tx2">
                    <a:lumMod val="60000"/>
                    <a:lumOff val="40000"/>
                  </a:schemeClr>
                </a:solidFill>
              </a:rPr>
              <a:t>6. `time` for timing the scheduled emails</a:t>
            </a:r>
          </a:p>
          <a:p>
            <a:r>
              <a:rPr lang="en-US" sz="2000" b="1" dirty="0">
                <a:solidFill>
                  <a:schemeClr val="tx2">
                    <a:lumMod val="60000"/>
                    <a:lumOff val="40000"/>
                  </a:schemeClr>
                </a:solidFill>
              </a:rPr>
              <a:t>7. `requests` for making HTTP requests</a:t>
            </a:r>
          </a:p>
          <a:p>
            <a:r>
              <a:rPr lang="en-US" sz="2000" b="1" dirty="0">
                <a:solidFill>
                  <a:schemeClr val="tx2">
                    <a:lumMod val="60000"/>
                    <a:lumOff val="40000"/>
                  </a:schemeClr>
                </a:solidFill>
              </a:rPr>
              <a:t>8. `datetime` for getting the current date and time</a:t>
            </a:r>
          </a:p>
          <a:p>
            <a:r>
              <a:rPr lang="en-US" sz="2000" b="1" dirty="0">
                <a:solidFill>
                  <a:schemeClr val="tx2">
                    <a:lumMod val="60000"/>
                    <a:lumOff val="40000"/>
                  </a:schemeClr>
                </a:solidFill>
              </a:rPr>
              <a:t>9. `</a:t>
            </a:r>
            <a:r>
              <a:rPr lang="en-US" sz="2000" b="1" dirty="0" err="1">
                <a:solidFill>
                  <a:schemeClr val="tx2">
                    <a:lumMod val="60000"/>
                    <a:lumOff val="40000"/>
                  </a:schemeClr>
                </a:solidFill>
              </a:rPr>
              <a:t>openai</a:t>
            </a:r>
            <a:r>
              <a:rPr lang="en-US" sz="2000" b="1" dirty="0">
                <a:solidFill>
                  <a:schemeClr val="tx2">
                    <a:lumMod val="60000"/>
                    <a:lumOff val="40000"/>
                  </a:schemeClr>
                </a:solidFill>
              </a:rPr>
              <a:t>` for generating AI responses to user queries</a:t>
            </a:r>
          </a:p>
          <a:p>
            <a:r>
              <a:rPr lang="en-US" sz="2000" b="1" dirty="0">
                <a:solidFill>
                  <a:schemeClr val="tx2">
                    <a:lumMod val="60000"/>
                    <a:lumOff val="40000"/>
                  </a:schemeClr>
                </a:solidFill>
              </a:rPr>
              <a:t>10. `speech_recognition` for recognizing speech from the microphone</a:t>
            </a:r>
          </a:p>
          <a:p>
            <a:r>
              <a:rPr lang="en-US" sz="2000" b="1" dirty="0">
                <a:solidFill>
                  <a:schemeClr val="tx2">
                    <a:lumMod val="60000"/>
                    <a:lumOff val="40000"/>
                  </a:schemeClr>
                </a:solidFill>
              </a:rPr>
              <a:t>11. `pyttsx3` for converting text to speech</a:t>
            </a:r>
          </a:p>
          <a:p>
            <a:r>
              <a:rPr lang="en-US" sz="2000" b="1" dirty="0">
                <a:solidFill>
                  <a:schemeClr val="tx2">
                    <a:lumMod val="60000"/>
                    <a:lumOff val="40000"/>
                  </a:schemeClr>
                </a:solidFill>
              </a:rPr>
              <a:t>12. `webbrowser` for opening webpages in a browser</a:t>
            </a:r>
          </a:p>
          <a:p>
            <a:r>
              <a:rPr lang="en-US" sz="2000" b="1" dirty="0">
                <a:solidFill>
                  <a:schemeClr val="tx2">
                    <a:lumMod val="60000"/>
                    <a:lumOff val="40000"/>
                  </a:schemeClr>
                </a:solidFill>
              </a:rPr>
              <a:t>13. `pywhatkit` for sending WhatsApp messages</a:t>
            </a:r>
          </a:p>
          <a:p>
            <a:r>
              <a:rPr lang="en-US" sz="2000" b="1" dirty="0">
                <a:solidFill>
                  <a:schemeClr val="tx2">
                    <a:lumMod val="60000"/>
                    <a:lumOff val="40000"/>
                  </a:schemeClr>
                </a:solidFill>
              </a:rPr>
              <a:t>14. `pyautogui` for taking screenshots</a:t>
            </a:r>
          </a:p>
          <a:p>
            <a:r>
              <a:rPr lang="en-US" sz="2000" b="1" dirty="0">
                <a:solidFill>
                  <a:schemeClr val="tx2">
                    <a:lumMod val="60000"/>
                    <a:lumOff val="40000"/>
                  </a:schemeClr>
                </a:solidFill>
              </a:rPr>
              <a:t>15. `cv2` from OpenCV for accessing the webcam and taking photos.</a:t>
            </a:r>
          </a:p>
        </p:txBody>
      </p:sp>
    </p:spTree>
    <p:extLst>
      <p:ext uri="{BB962C8B-B14F-4D97-AF65-F5344CB8AC3E}">
        <p14:creationId xmlns:p14="http://schemas.microsoft.com/office/powerpoint/2010/main" val="31080930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28" name="Rectangle 16"/>
          <p:cNvSpPr>
            <a:spLocks noGrp="1" noChangeArrowheads="1"/>
          </p:cNvSpPr>
          <p:nvPr>
            <p:ph type="title"/>
            <p:custDataLst>
              <p:tags r:id="rId2"/>
            </p:custDataLst>
          </p:nvPr>
        </p:nvSpPr>
        <p:spPr>
          <a:xfrm>
            <a:off x="841248" y="301752"/>
            <a:ext cx="8077200" cy="1143000"/>
          </a:xfrm>
        </p:spPr>
        <p:txBody>
          <a:bodyPr/>
          <a:lstStyle/>
          <a:p>
            <a:pPr>
              <a:defRPr/>
            </a:pPr>
            <a:r>
              <a:rPr lang="en-US" b="1" dirty="0" smtClean="0">
                <a:solidFill>
                  <a:srgbClr val="003300"/>
                </a:solidFill>
              </a:rPr>
              <a:t>How It Work</a:t>
            </a:r>
            <a:endParaRPr lang="en-US" b="1" dirty="0" smtClean="0">
              <a:solidFill>
                <a:srgbClr val="003300"/>
              </a:solidFill>
            </a:endParaRPr>
          </a:p>
        </p:txBody>
      </p:sp>
      <p:sp>
        <p:nvSpPr>
          <p:cNvPr id="2" name="TextBox 1"/>
          <p:cNvSpPr txBox="1"/>
          <p:nvPr/>
        </p:nvSpPr>
        <p:spPr>
          <a:xfrm>
            <a:off x="990600" y="1752600"/>
            <a:ext cx="7924800" cy="4647426"/>
          </a:xfrm>
          <a:prstGeom prst="rect">
            <a:avLst/>
          </a:prstGeom>
          <a:noFill/>
        </p:spPr>
        <p:txBody>
          <a:bodyPr wrap="square" rtlCol="0">
            <a:spAutoFit/>
          </a:bodyPr>
          <a:lstStyle/>
          <a:p>
            <a:pPr marL="342900" indent="-342900">
              <a:buFont typeface="+mj-lt"/>
              <a:buAutoNum type="arabicPeriod"/>
            </a:pPr>
            <a:r>
              <a:rPr lang="en-US" sz="2000" b="1" dirty="0" smtClean="0">
                <a:solidFill>
                  <a:schemeClr val="tx2">
                    <a:lumMod val="60000"/>
                    <a:lumOff val="40000"/>
                  </a:schemeClr>
                </a:solidFill>
              </a:rPr>
              <a:t>It take command form user (it can take command either text or speech).</a:t>
            </a:r>
          </a:p>
          <a:p>
            <a:pPr marL="342900" indent="-342900">
              <a:buFont typeface="+mj-lt"/>
              <a:buAutoNum type="arabicPeriod"/>
            </a:pPr>
            <a:r>
              <a:rPr lang="en-US" sz="2000" b="1" dirty="0" smtClean="0">
                <a:solidFill>
                  <a:schemeClr val="tx2">
                    <a:lumMod val="60000"/>
                    <a:lumOff val="40000"/>
                  </a:schemeClr>
                </a:solidFill>
              </a:rPr>
              <a:t>If user ask any question then it generate the response by using OpenAI module.</a:t>
            </a:r>
          </a:p>
          <a:p>
            <a:pPr marL="342900" indent="-342900">
              <a:buFont typeface="+mj-lt"/>
              <a:buAutoNum type="arabicPeriod"/>
            </a:pPr>
            <a:r>
              <a:rPr lang="en-US" sz="2000" b="1" dirty="0" smtClean="0">
                <a:solidFill>
                  <a:schemeClr val="tx2">
                    <a:lumMod val="60000"/>
                    <a:lumOff val="40000"/>
                  </a:schemeClr>
                </a:solidFill>
              </a:rPr>
              <a:t>If user command say “Activate email mode” then it show a popup window that ask user to write receiver email id , subject ,body and time to send email(it is optional).</a:t>
            </a:r>
          </a:p>
          <a:p>
            <a:pPr marL="342900" indent="-342900">
              <a:buFont typeface="+mj-lt"/>
              <a:buAutoNum type="arabicPeriod"/>
            </a:pPr>
            <a:r>
              <a:rPr lang="en-US" sz="2000" b="1" dirty="0" smtClean="0">
                <a:solidFill>
                  <a:schemeClr val="tx2">
                    <a:lumMod val="60000"/>
                    <a:lumOff val="40000"/>
                  </a:schemeClr>
                </a:solidFill>
              </a:rPr>
              <a:t>Similarly, if user commend say “take a photo” , “weather mode” or “take screenshot” then it open a window and preform that task.</a:t>
            </a:r>
          </a:p>
          <a:p>
            <a:pPr marL="342900" indent="-342900">
              <a:buFont typeface="+mj-lt"/>
              <a:buAutoNum type="arabicPeriod"/>
            </a:pPr>
            <a:r>
              <a:rPr lang="en-US" sz="2000" b="1" dirty="0" smtClean="0">
                <a:solidFill>
                  <a:schemeClr val="tx2">
                    <a:lumMod val="60000"/>
                    <a:lumOff val="40000"/>
                  </a:schemeClr>
                </a:solidFill>
              </a:rPr>
              <a:t>If user command say “play (song name) song” then it open YouTube and that song.</a:t>
            </a:r>
          </a:p>
          <a:p>
            <a:pPr marL="342900" indent="-342900">
              <a:buFont typeface="+mj-lt"/>
              <a:buAutoNum type="arabicPeriod"/>
            </a:pPr>
            <a:r>
              <a:rPr lang="en-US" sz="2000" b="1" dirty="0" smtClean="0">
                <a:solidFill>
                  <a:schemeClr val="tx2">
                    <a:lumMod val="60000"/>
                    <a:lumOff val="40000"/>
                  </a:schemeClr>
                </a:solidFill>
              </a:rPr>
              <a:t>It can preform more take such as opening website, text to speech, speech to text ,write a program, letter, poem, etc.</a:t>
            </a:r>
          </a:p>
          <a:p>
            <a:pPr marL="342900" indent="-342900">
              <a:buFont typeface="+mj-lt"/>
              <a:buAutoNum type="arabicPeriod"/>
            </a:pPr>
            <a:endParaRPr lang="en-US" dirty="0" smtClean="0"/>
          </a:p>
          <a:p>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27728"/>
                                        </p:tgtEl>
                                        <p:attrNameLst>
                                          <p:attrName>style.visibility</p:attrName>
                                        </p:attrNameLst>
                                      </p:cBhvr>
                                      <p:to>
                                        <p:strVal val="visible"/>
                                      </p:to>
                                    </p:set>
                                    <p:animEffect transition="in" filter="barn(inVertical)">
                                      <p:cBhvr>
                                        <p:cTn id="7" dur="500"/>
                                        <p:tgtEl>
                                          <p:spTgt spid="62772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2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a:pPr>
            <a:r>
              <a:rPr lang="en-US" b="1" dirty="0" smtClean="0">
                <a:solidFill>
                  <a:srgbClr val="003300"/>
                </a:solidFill>
              </a:rPr>
              <a:t>Example :</a:t>
            </a:r>
          </a:p>
        </p:txBody>
      </p:sp>
      <p:pic>
        <p:nvPicPr>
          <p:cNvPr id="5" name="Content Placeholder 4"/>
          <p:cNvPicPr>
            <a:picLocks noGrp="1" noChangeAspect="1"/>
          </p:cNvPicPr>
          <p:nvPr>
            <p:ph sz="half" idx="1"/>
          </p:nvPr>
        </p:nvPicPr>
        <p:blipFill>
          <a:blip r:embed="rId5" cstate="email">
            <a:extLst>
              <a:ext uri="{28A0092B-C50C-407E-A947-70E740481C1C}">
                <a14:useLocalDpi xmlns:a14="http://schemas.microsoft.com/office/drawing/2010/main" val="0"/>
              </a:ext>
            </a:extLst>
          </a:blip>
          <a:stretch>
            <a:fillRect/>
          </a:stretch>
        </p:blipFill>
        <p:spPr>
          <a:xfrm>
            <a:off x="769804" y="1447801"/>
            <a:ext cx="3781692" cy="480853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051033" y="1447800"/>
            <a:ext cx="3864367" cy="4863372"/>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barn(inVertical)">
                                      <p:cBhvr>
                                        <p:cTn id="7" dur="500"/>
                                        <p:tgtEl>
                                          <p:spTgt spid="629762"/>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49977659"/>
              </p:ext>
            </p:extLst>
          </p:nvPr>
        </p:nvGraphicFramePr>
        <p:xfrm>
          <a:off x="1828800" y="1524000"/>
          <a:ext cx="6400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sz="5400" b="1" dirty="0" smtClean="0">
                <a:solidFill>
                  <a:srgbClr val="003300"/>
                </a:solidFill>
              </a:rPr>
              <a:t>Feature</a:t>
            </a:r>
            <a:r>
              <a:rPr lang="en-US" b="1" dirty="0" smtClean="0"/>
              <a:t> </a:t>
            </a:r>
            <a:r>
              <a:rPr lang="en-US" dirty="0" smtClean="0"/>
              <a:t>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0" dur="500"/>
                                        <p:tgtEl>
                                          <p:spTgt spid="3">
                                            <p:graphicEl>
                                              <a:dgm id="{D54B1729-BC98-42C1-9C6C-D65DCBA4358F}"/>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3" dur="500"/>
                                        <p:tgtEl>
                                          <p:spTgt spid="3">
                                            <p:graphicEl>
                                              <a:dgm id="{C04276DC-EE64-470A-B8BC-09067B8045FA}"/>
                                            </p:graphic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6" dur="500"/>
                                        <p:tgtEl>
                                          <p:spTgt spid="3">
                                            <p:graphicEl>
                                              <a:dgm id="{B37A5355-225B-4C6F-AED7-6C620F99EECC}"/>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19" dur="500"/>
                                        <p:tgtEl>
                                          <p:spTgt spid="3">
                                            <p:graphicEl>
                                              <a:dgm id="{F5034101-5B7D-4FE7-B47A-5A48CF39606B}"/>
                                            </p:graphic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2" dur="500"/>
                                        <p:tgtEl>
                                          <p:spTgt spid="3">
                                            <p:graphicEl>
                                              <a:dgm id="{C7C3E6FD-D83F-4BDA-907E-B5EE041DA931}"/>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graphicEl>
                                              <a:dgm id="{4283666D-D19E-4729-8AE8-EC712F90186F}"/>
                                            </p:graphicEl>
                                          </p:spTgt>
                                        </p:tgtEl>
                                        <p:attrNameLst>
                                          <p:attrName>style.visibility</p:attrName>
                                        </p:attrNameLst>
                                      </p:cBhvr>
                                      <p:to>
                                        <p:strVal val="visible"/>
                                      </p:to>
                                    </p:set>
                                    <p:animEffect transition="in" filter="wipe(left)">
                                      <p:cBhvr>
                                        <p:cTn id="25" dur="500"/>
                                        <p:tgtEl>
                                          <p:spTgt spid="3">
                                            <p:graphicEl>
                                              <a:dgm id="{4283666D-D19E-4729-8AE8-EC712F90186F}"/>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graphicEl>
                                              <a:dgm id="{F42CD946-6434-4D7E-906C-F5972A7C0A9B}"/>
                                            </p:graphicEl>
                                          </p:spTgt>
                                        </p:tgtEl>
                                        <p:attrNameLst>
                                          <p:attrName>style.visibility</p:attrName>
                                        </p:attrNameLst>
                                      </p:cBhvr>
                                      <p:to>
                                        <p:strVal val="visible"/>
                                      </p:to>
                                    </p:set>
                                    <p:animEffect transition="in" filter="wipe(left)">
                                      <p:cBhvr>
                                        <p:cTn id="28" dur="500"/>
                                        <p:tgtEl>
                                          <p:spTgt spid="3">
                                            <p:graphicEl>
                                              <a:dgm id="{F42CD946-6434-4D7E-906C-F5972A7C0A9B}"/>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C78FEAD2-806A-4C41-AD9C-C727B465BE3B}"/>
                                            </p:graphicEl>
                                          </p:spTgt>
                                        </p:tgtEl>
                                        <p:attrNameLst>
                                          <p:attrName>style.visibility</p:attrName>
                                        </p:attrNameLst>
                                      </p:cBhvr>
                                      <p:to>
                                        <p:strVal val="visible"/>
                                      </p:to>
                                    </p:set>
                                    <p:animEffect transition="in" filter="wipe(left)">
                                      <p:cBhvr>
                                        <p:cTn id="31" dur="500"/>
                                        <p:tgtEl>
                                          <p:spTgt spid="3">
                                            <p:graphicEl>
                                              <a:dgm id="{C78FEAD2-806A-4C41-AD9C-C727B465BE3B}"/>
                                            </p:graphic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graphicEl>
                                              <a:dgm id="{E45D0645-8101-4259-BEE9-1C35005DB7FE}"/>
                                            </p:graphicEl>
                                          </p:spTgt>
                                        </p:tgtEl>
                                        <p:attrNameLst>
                                          <p:attrName>style.visibility</p:attrName>
                                        </p:attrNameLst>
                                      </p:cBhvr>
                                      <p:to>
                                        <p:strVal val="visible"/>
                                      </p:to>
                                    </p:set>
                                    <p:animEffect transition="in" filter="wipe(left)">
                                      <p:cBhvr>
                                        <p:cTn id="34" dur="500"/>
                                        <p:tgtEl>
                                          <p:spTgt spid="3">
                                            <p:graphicEl>
                                              <a:dgm id="{E45D0645-8101-4259-BEE9-1C35005DB7FE}"/>
                                            </p:graphic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8001000" cy="1143000"/>
          </a:xfrm>
        </p:spPr>
        <p:txBody>
          <a:bodyPr>
            <a:normAutofit/>
          </a:bodyPr>
          <a:lstStyle/>
          <a:p>
            <a:pPr marL="285750" indent="-285750"/>
            <a:r>
              <a:rPr lang="en-US" b="1" dirty="0" smtClean="0">
                <a:solidFill>
                  <a:srgbClr val="003300"/>
                </a:solidFill>
              </a:rPr>
              <a:t>Hardware And Software </a:t>
            </a:r>
            <a:endParaRPr lang="en-US" b="1" dirty="0">
              <a:solidFill>
                <a:srgbClr val="003300"/>
              </a:solidFill>
            </a:endParaRPr>
          </a:p>
        </p:txBody>
      </p:sp>
      <p:sp>
        <p:nvSpPr>
          <p:cNvPr id="3" name="Content Placeholder 2"/>
          <p:cNvSpPr>
            <a:spLocks noGrp="1"/>
          </p:cNvSpPr>
          <p:nvPr>
            <p:ph idx="1"/>
            <p:custDataLst>
              <p:tags r:id="rId3"/>
            </p:custDataLst>
          </p:nvPr>
        </p:nvSpPr>
        <p:spPr>
          <a:xfrm>
            <a:off x="838200" y="1524000"/>
            <a:ext cx="7543800" cy="4571999"/>
          </a:xfrm>
        </p:spPr>
        <p:txBody>
          <a:bodyPr>
            <a:normAutofit/>
          </a:bodyPr>
          <a:lstStyle/>
          <a:p>
            <a:pPr marL="0" indent="0">
              <a:buNone/>
            </a:pPr>
            <a:r>
              <a:rPr lang="en-US" b="1" dirty="0" smtClean="0">
                <a:solidFill>
                  <a:schemeClr val="tx2">
                    <a:lumMod val="60000"/>
                    <a:lumOff val="40000"/>
                  </a:schemeClr>
                </a:solidFill>
              </a:rPr>
              <a:t>Here are the hardware and software used in the project:</a:t>
            </a:r>
          </a:p>
          <a:p>
            <a:pPr>
              <a:buFont typeface="Wingdings" pitchFamily="2" charset="2"/>
              <a:buChar char="ü"/>
            </a:pPr>
            <a:r>
              <a:rPr lang="en-US" sz="2000" b="1" dirty="0">
                <a:solidFill>
                  <a:schemeClr val="tx2">
                    <a:lumMod val="60000"/>
                    <a:lumOff val="40000"/>
                  </a:schemeClr>
                </a:solidFill>
              </a:rPr>
              <a:t>Hardware: </a:t>
            </a:r>
          </a:p>
          <a:p>
            <a:pPr lvl="1">
              <a:buFont typeface="Arial" pitchFamily="34" charset="0"/>
              <a:buChar char="•"/>
            </a:pPr>
            <a:r>
              <a:rPr lang="en-US" sz="1800" b="1" dirty="0" smtClean="0">
                <a:solidFill>
                  <a:schemeClr val="tx2">
                    <a:lumMod val="60000"/>
                    <a:lumOff val="40000"/>
                  </a:schemeClr>
                </a:solidFill>
              </a:rPr>
              <a:t>Intel(R</a:t>
            </a:r>
            <a:r>
              <a:rPr lang="en-US" sz="1800" b="1" dirty="0">
                <a:solidFill>
                  <a:schemeClr val="tx2">
                    <a:lumMod val="60000"/>
                    <a:lumOff val="40000"/>
                  </a:schemeClr>
                </a:solidFill>
              </a:rPr>
              <a:t>) Core(TM) i5-4200U CPU @ 1.60GHz 2.30 GHz</a:t>
            </a:r>
          </a:p>
          <a:p>
            <a:pPr lvl="1">
              <a:buFont typeface="Arial" pitchFamily="34" charset="0"/>
              <a:buChar char="•"/>
            </a:pPr>
            <a:r>
              <a:rPr lang="en-US" sz="1800" b="1" dirty="0" smtClean="0">
                <a:solidFill>
                  <a:schemeClr val="tx2">
                    <a:lumMod val="60000"/>
                    <a:lumOff val="40000"/>
                  </a:schemeClr>
                </a:solidFill>
              </a:rPr>
              <a:t>RAM 4GB.</a:t>
            </a:r>
            <a:endParaRPr lang="en-US" sz="1800" b="1" dirty="0">
              <a:solidFill>
                <a:schemeClr val="tx2">
                  <a:lumMod val="60000"/>
                  <a:lumOff val="40000"/>
                </a:schemeClr>
              </a:solidFill>
            </a:endParaRPr>
          </a:p>
          <a:p>
            <a:pPr lvl="1">
              <a:buFont typeface="Arial" pitchFamily="34" charset="0"/>
              <a:buChar char="•"/>
            </a:pPr>
            <a:r>
              <a:rPr lang="en-US" sz="1800" b="1" dirty="0" smtClean="0">
                <a:solidFill>
                  <a:schemeClr val="tx2">
                    <a:lumMod val="60000"/>
                    <a:lumOff val="40000"/>
                  </a:schemeClr>
                </a:solidFill>
              </a:rPr>
              <a:t>64-bit </a:t>
            </a:r>
            <a:r>
              <a:rPr lang="en-US" sz="1800" b="1" dirty="0">
                <a:solidFill>
                  <a:schemeClr val="tx2">
                    <a:lumMod val="60000"/>
                    <a:lumOff val="40000"/>
                  </a:schemeClr>
                </a:solidFill>
              </a:rPr>
              <a:t>operating system, x64-based processor</a:t>
            </a:r>
            <a:endParaRPr lang="en-US" sz="1800" b="1" dirty="0" smtClean="0">
              <a:solidFill>
                <a:schemeClr val="tx2">
                  <a:lumMod val="60000"/>
                  <a:lumOff val="40000"/>
                </a:schemeClr>
              </a:solidFill>
            </a:endParaRPr>
          </a:p>
          <a:p>
            <a:pPr>
              <a:buFont typeface="Wingdings" pitchFamily="2" charset="2"/>
              <a:buChar char="ü"/>
            </a:pPr>
            <a:r>
              <a:rPr lang="en-US" sz="2000" b="1" dirty="0">
                <a:solidFill>
                  <a:schemeClr val="tx2">
                    <a:lumMod val="60000"/>
                    <a:lumOff val="40000"/>
                  </a:schemeClr>
                </a:solidFill>
              </a:rPr>
              <a:t> </a:t>
            </a:r>
            <a:r>
              <a:rPr lang="en-US" sz="2000" b="1" dirty="0" smtClean="0">
                <a:solidFill>
                  <a:schemeClr val="tx2">
                    <a:lumMod val="60000"/>
                    <a:lumOff val="40000"/>
                  </a:schemeClr>
                </a:solidFill>
              </a:rPr>
              <a:t> </a:t>
            </a:r>
            <a:r>
              <a:rPr lang="en-US" sz="2000" b="1" dirty="0">
                <a:solidFill>
                  <a:schemeClr val="tx2">
                    <a:lumMod val="60000"/>
                    <a:lumOff val="40000"/>
                  </a:schemeClr>
                </a:solidFill>
              </a:rPr>
              <a:t>Software: </a:t>
            </a:r>
          </a:p>
          <a:p>
            <a:pPr lvl="1">
              <a:buFont typeface="Arial" pitchFamily="34" charset="0"/>
              <a:buChar char="•"/>
            </a:pPr>
            <a:r>
              <a:rPr lang="en-US" sz="1800" b="1" dirty="0" smtClean="0">
                <a:solidFill>
                  <a:schemeClr val="tx2">
                    <a:lumMod val="60000"/>
                    <a:lumOff val="40000"/>
                  </a:schemeClr>
                </a:solidFill>
              </a:rPr>
              <a:t> </a:t>
            </a:r>
            <a:r>
              <a:rPr lang="en-US" sz="1800" b="1" dirty="0">
                <a:solidFill>
                  <a:schemeClr val="tx2">
                    <a:lumMod val="60000"/>
                    <a:lumOff val="40000"/>
                  </a:schemeClr>
                </a:solidFill>
              </a:rPr>
              <a:t>Windows 10 Pro</a:t>
            </a:r>
          </a:p>
          <a:p>
            <a:pPr lvl="1">
              <a:buFont typeface="Arial" pitchFamily="34" charset="0"/>
              <a:buChar char="•"/>
            </a:pPr>
            <a:r>
              <a:rPr lang="en-US" sz="1800" b="1" dirty="0">
                <a:solidFill>
                  <a:schemeClr val="tx2">
                    <a:lumMod val="60000"/>
                    <a:lumOff val="40000"/>
                  </a:schemeClr>
                </a:solidFill>
              </a:rPr>
              <a:t> </a:t>
            </a:r>
            <a:r>
              <a:rPr lang="en-US" sz="1800" b="1" dirty="0" smtClean="0">
                <a:solidFill>
                  <a:schemeClr val="tx2">
                    <a:lumMod val="60000"/>
                    <a:lumOff val="40000"/>
                  </a:schemeClr>
                </a:solidFill>
              </a:rPr>
              <a:t>Python </a:t>
            </a:r>
            <a:r>
              <a:rPr lang="en-US" sz="1800" b="1" dirty="0">
                <a:solidFill>
                  <a:schemeClr val="tx2">
                    <a:lumMod val="60000"/>
                    <a:lumOff val="40000"/>
                  </a:schemeClr>
                </a:solidFill>
              </a:rPr>
              <a:t>3.11.1</a:t>
            </a:r>
          </a:p>
          <a:p>
            <a:pPr lvl="1">
              <a:buFont typeface="Arial" pitchFamily="34" charset="0"/>
              <a:buChar char="•"/>
            </a:pPr>
            <a:r>
              <a:rPr lang="en-US" sz="1800" b="1" dirty="0" smtClean="0">
                <a:solidFill>
                  <a:schemeClr val="tx2">
                    <a:lumMod val="60000"/>
                    <a:lumOff val="40000"/>
                  </a:schemeClr>
                </a:solidFill>
              </a:rPr>
              <a:t> </a:t>
            </a:r>
            <a:r>
              <a:rPr lang="en-US" sz="1800" b="1" dirty="0">
                <a:solidFill>
                  <a:schemeClr val="tx2">
                    <a:lumMod val="60000"/>
                    <a:lumOff val="40000"/>
                  </a:schemeClr>
                </a:solidFill>
              </a:rPr>
              <a:t>Visual studio </a:t>
            </a:r>
            <a:r>
              <a:rPr lang="en-US" sz="1800" b="1" dirty="0" smtClean="0">
                <a:solidFill>
                  <a:schemeClr val="tx2">
                    <a:lumMod val="60000"/>
                    <a:lumOff val="40000"/>
                  </a:schemeClr>
                </a:solidFill>
              </a:rPr>
              <a:t>code</a:t>
            </a:r>
            <a:endParaRPr lang="en-US" sz="1800" b="1" dirty="0">
              <a:solidFill>
                <a:schemeClr val="tx2">
                  <a:lumMod val="60000"/>
                  <a:lumOff val="40000"/>
                </a:schemeClr>
              </a:solidFill>
            </a:endParaRP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normAutofit/>
          </a:bodyPr>
          <a:lstStyle/>
          <a:p>
            <a:pPr marL="285750" indent="-285750"/>
            <a:r>
              <a:rPr lang="en-US" b="1" dirty="0" smtClean="0">
                <a:solidFill>
                  <a:srgbClr val="003300"/>
                </a:solidFill>
              </a:rPr>
              <a:t>Future Scope</a:t>
            </a:r>
            <a:endParaRPr lang="en-US" b="1" dirty="0">
              <a:solidFill>
                <a:srgbClr val="003300"/>
              </a:solidFill>
            </a:endParaRPr>
          </a:p>
        </p:txBody>
      </p:sp>
      <p:sp>
        <p:nvSpPr>
          <p:cNvPr id="3" name="Content Placeholder 2"/>
          <p:cNvSpPr>
            <a:spLocks noGrp="1"/>
          </p:cNvSpPr>
          <p:nvPr>
            <p:ph idx="1"/>
            <p:custDataLst>
              <p:tags r:id="rId3"/>
            </p:custDataLst>
          </p:nvPr>
        </p:nvSpPr>
        <p:spPr>
          <a:xfrm>
            <a:off x="838200" y="1524000"/>
            <a:ext cx="8153400" cy="5029200"/>
          </a:xfrm>
        </p:spPr>
        <p:txBody>
          <a:bodyPr/>
          <a:lstStyle/>
          <a:p>
            <a:r>
              <a:rPr lang="en-US" sz="2800" dirty="0">
                <a:solidFill>
                  <a:schemeClr val="tx2">
                    <a:lumMod val="60000"/>
                    <a:lumOff val="40000"/>
                  </a:schemeClr>
                </a:solidFill>
              </a:rPr>
              <a:t>The GUI can be further improved by making it more intuitive and user-friendly</a:t>
            </a:r>
            <a:r>
              <a:rPr lang="en-US" sz="2800" dirty="0" smtClean="0">
                <a:solidFill>
                  <a:schemeClr val="tx2">
                    <a:lumMod val="60000"/>
                    <a:lumOff val="40000"/>
                  </a:schemeClr>
                </a:solidFill>
              </a:rPr>
              <a:t>.</a:t>
            </a:r>
          </a:p>
          <a:p>
            <a:r>
              <a:rPr lang="en-US" sz="2800" dirty="0" smtClean="0">
                <a:solidFill>
                  <a:schemeClr val="tx2">
                    <a:lumMod val="60000"/>
                    <a:lumOff val="40000"/>
                  </a:schemeClr>
                </a:solidFill>
              </a:rPr>
              <a:t>Adding </a:t>
            </a:r>
            <a:r>
              <a:rPr lang="en-US" sz="2800" dirty="0">
                <a:solidFill>
                  <a:schemeClr val="tx2">
                    <a:lumMod val="60000"/>
                    <a:lumOff val="40000"/>
                  </a:schemeClr>
                </a:solidFill>
              </a:rPr>
              <a:t>more functionality such as calendar scheduling, task management, </a:t>
            </a:r>
            <a:r>
              <a:rPr lang="en-US" sz="2800" dirty="0">
                <a:solidFill>
                  <a:schemeClr val="tx2">
                    <a:lumMod val="60000"/>
                    <a:lumOff val="40000"/>
                  </a:schemeClr>
                </a:solidFill>
              </a:rPr>
              <a:t>and book travel </a:t>
            </a:r>
            <a:r>
              <a:rPr lang="en-US" sz="2800" dirty="0" smtClean="0">
                <a:solidFill>
                  <a:schemeClr val="tx2">
                    <a:lumMod val="60000"/>
                    <a:lumOff val="40000"/>
                  </a:schemeClr>
                </a:solidFill>
              </a:rPr>
              <a:t>arrangements, etc.</a:t>
            </a:r>
            <a:endParaRPr lang="en-US" sz="2800" dirty="0">
              <a:solidFill>
                <a:schemeClr val="tx2">
                  <a:lumMod val="60000"/>
                  <a:lumOff val="40000"/>
                </a:schemeClr>
              </a:solidFill>
            </a:endParaRPr>
          </a:p>
          <a:p>
            <a:r>
              <a:rPr lang="en-US" sz="2800" dirty="0">
                <a:solidFill>
                  <a:schemeClr val="tx2">
                    <a:lumMod val="60000"/>
                    <a:lumOff val="40000"/>
                  </a:schemeClr>
                </a:solidFill>
              </a:rPr>
              <a:t>Integrating the virtual assistant with smart home </a:t>
            </a:r>
            <a:r>
              <a:rPr lang="en-US" sz="2800" dirty="0" smtClean="0">
                <a:solidFill>
                  <a:schemeClr val="tx2">
                    <a:lumMod val="60000"/>
                    <a:lumOff val="40000"/>
                  </a:schemeClr>
                </a:solidFill>
              </a:rPr>
              <a:t>devices</a:t>
            </a:r>
          </a:p>
          <a:p>
            <a:r>
              <a:rPr lang="en-US" sz="2800" dirty="0">
                <a:solidFill>
                  <a:schemeClr val="tx2">
                    <a:lumMod val="60000"/>
                    <a:lumOff val="40000"/>
                  </a:schemeClr>
                </a:solidFill>
              </a:rPr>
              <a:t>Adding multilingual support for users who speak languages other than English</a:t>
            </a:r>
            <a:endParaRPr lang="en-US" sz="2800" dirty="0">
              <a:solidFill>
                <a:schemeClr val="tx2">
                  <a:lumMod val="60000"/>
                  <a:lumOff val="40000"/>
                </a:schemeClr>
              </a:solidFill>
            </a:endParaRPr>
          </a:p>
          <a:p>
            <a:endParaRPr lang="en-US" dirty="0"/>
          </a:p>
          <a:p>
            <a:endParaRPr lang="en-US"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marL="285750" indent="-285750"/>
            <a:r>
              <a:rPr lang="en-US" b="1" dirty="0">
                <a:solidFill>
                  <a:srgbClr val="003300"/>
                </a:solidFill>
              </a:rPr>
              <a:t>Conclusion </a:t>
            </a:r>
          </a:p>
        </p:txBody>
      </p:sp>
      <p:sp>
        <p:nvSpPr>
          <p:cNvPr id="3" name="Content Placeholder 2"/>
          <p:cNvSpPr>
            <a:spLocks noGrp="1"/>
          </p:cNvSpPr>
          <p:nvPr>
            <p:ph idx="1"/>
            <p:custDataLst>
              <p:tags r:id="rId3"/>
            </p:custDataLst>
          </p:nvPr>
        </p:nvSpPr>
        <p:spPr/>
        <p:txBody>
          <a:bodyPr>
            <a:normAutofit fontScale="70000" lnSpcReduction="20000"/>
          </a:bodyPr>
          <a:lstStyle/>
          <a:p>
            <a:r>
              <a:rPr lang="en-US" b="1" dirty="0">
                <a:solidFill>
                  <a:schemeClr val="tx2">
                    <a:lumMod val="60000"/>
                    <a:lumOff val="40000"/>
                  </a:schemeClr>
                </a:solidFill>
              </a:rPr>
              <a:t>In conclusion, this project demonstrates the power of Python programming language and its libraries in building a virtual assistant. With the use of Tkinter, schedule, smtplib, OpenAI, speech_recognition, pyttsx3, webbrowser, pywhatkit, pyautogui, and cv2, we were able to create a fully functional virtual assistant that can perform tasks such as sending emails, scheduling emails, opening web pages, taking screenshots, and even capturing photos through the webcam</a:t>
            </a:r>
            <a:r>
              <a:rPr lang="en-US" b="1" dirty="0" smtClean="0">
                <a:solidFill>
                  <a:schemeClr val="tx2">
                    <a:lumMod val="60000"/>
                    <a:lumOff val="40000"/>
                  </a:schemeClr>
                </a:solidFill>
              </a:rPr>
              <a:t>. This </a:t>
            </a:r>
            <a:r>
              <a:rPr lang="en-US" b="1" dirty="0">
                <a:solidFill>
                  <a:schemeClr val="tx2">
                    <a:lumMod val="60000"/>
                    <a:lumOff val="40000"/>
                  </a:schemeClr>
                </a:solidFill>
              </a:rPr>
              <a:t>project can serve as a starting point for those who want to build their own virtual assistants, and can be further enhanced with additional functionalities and features. Overall, the project is a testament to the versatility and flexibility of Python as a programming language.</a:t>
            </a:r>
            <a:endParaRPr lang="en-US" b="1" dirty="0" smtClean="0">
              <a:solidFill>
                <a:schemeClr val="tx2">
                  <a:lumMod val="60000"/>
                  <a:lumOff val="40000"/>
                </a:schemeClr>
              </a:solidFill>
            </a:endParaRP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b="1" dirty="0" smtClean="0">
                <a:solidFill>
                  <a:srgbClr val="003300"/>
                </a:solidFill>
              </a:rPr>
              <a:t>References:</a:t>
            </a:r>
            <a:endParaRPr lang="en-US" b="1" dirty="0" smtClean="0">
              <a:solidFill>
                <a:srgbClr val="003300"/>
              </a:solidFill>
            </a:endParaRPr>
          </a:p>
        </p:txBody>
      </p:sp>
      <p:sp>
        <p:nvSpPr>
          <p:cNvPr id="618499" name="Rectangle 3"/>
          <p:cNvSpPr>
            <a:spLocks noGrp="1" noChangeArrowheads="1"/>
          </p:cNvSpPr>
          <p:nvPr>
            <p:ph type="body" idx="1"/>
            <p:custDataLst>
              <p:tags r:id="rId3"/>
            </p:custDataLst>
          </p:nvPr>
        </p:nvSpPr>
        <p:spPr>
          <a:xfrm>
            <a:off x="762000" y="1596413"/>
            <a:ext cx="8305800" cy="4297363"/>
          </a:xfrm>
        </p:spPr>
        <p:txBody>
          <a:bodyPr>
            <a:normAutofit fontScale="85000" lnSpcReduction="10000"/>
          </a:bodyPr>
          <a:lstStyle/>
          <a:p>
            <a:pPr marL="514350" indent="-514350">
              <a:buFont typeface="+mj-lt"/>
              <a:buAutoNum type="arabicPeriod"/>
              <a:defRPr/>
            </a:pPr>
            <a:r>
              <a:rPr lang="en-US" dirty="0" smtClean="0"/>
              <a:t> </a:t>
            </a:r>
            <a:r>
              <a:rPr lang="en-US" dirty="0">
                <a:hlinkClick r:id="rId6"/>
              </a:rPr>
              <a:t>https://</a:t>
            </a:r>
            <a:r>
              <a:rPr lang="en-US" dirty="0" smtClean="0">
                <a:hlinkClick r:id="rId6"/>
              </a:rPr>
              <a:t>openai.com/</a:t>
            </a:r>
            <a:endParaRPr lang="en-US" dirty="0" smtClean="0"/>
          </a:p>
          <a:p>
            <a:pPr marL="514350" indent="-514350">
              <a:buFont typeface="+mj-lt"/>
              <a:buAutoNum type="arabicPeriod"/>
              <a:defRPr/>
            </a:pPr>
            <a:r>
              <a:rPr lang="en-US" dirty="0">
                <a:hlinkClick r:id="rId7"/>
              </a:rPr>
              <a:t> </a:t>
            </a:r>
            <a:r>
              <a:rPr lang="en-US" dirty="0" smtClean="0">
                <a:hlinkClick r:id="rId7"/>
              </a:rPr>
              <a:t>https</a:t>
            </a:r>
            <a:r>
              <a:rPr lang="en-US" dirty="0">
                <a:hlinkClick r:id="rId7"/>
              </a:rPr>
              <a:t>://</a:t>
            </a:r>
            <a:r>
              <a:rPr lang="en-US" dirty="0" smtClean="0">
                <a:hlinkClick r:id="rId7"/>
              </a:rPr>
              <a:t>openweathermap.org/</a:t>
            </a:r>
            <a:endParaRPr lang="en-US" dirty="0" smtClean="0"/>
          </a:p>
          <a:p>
            <a:pPr marL="514350" indent="-514350">
              <a:buFont typeface="+mj-lt"/>
              <a:buAutoNum type="arabicPeriod"/>
              <a:defRPr/>
            </a:pPr>
            <a:r>
              <a:rPr lang="en-US" dirty="0" smtClean="0"/>
              <a:t> </a:t>
            </a:r>
            <a:r>
              <a:rPr lang="en-US" dirty="0">
                <a:hlinkClick r:id="rId8"/>
              </a:rPr>
              <a:t>https://</a:t>
            </a:r>
            <a:r>
              <a:rPr lang="en-US" dirty="0" smtClean="0">
                <a:hlinkClick r:id="rId8"/>
              </a:rPr>
              <a:t>mermaid.live/</a:t>
            </a:r>
            <a:endParaRPr lang="en-US" dirty="0" smtClean="0"/>
          </a:p>
          <a:p>
            <a:pPr marL="514350" indent="-514350">
              <a:buFont typeface="+mj-lt"/>
              <a:buAutoNum type="arabicPeriod"/>
              <a:defRPr/>
            </a:pPr>
            <a:r>
              <a:rPr lang="en-US" dirty="0" smtClean="0"/>
              <a:t> </a:t>
            </a:r>
            <a:r>
              <a:rPr lang="en-US" dirty="0" smtClean="0">
                <a:hlinkClick r:id="rId9"/>
              </a:rPr>
              <a:t>https</a:t>
            </a:r>
            <a:r>
              <a:rPr lang="en-US" dirty="0">
                <a:hlinkClick r:id="rId9"/>
              </a:rPr>
              <a:t>://</a:t>
            </a:r>
            <a:r>
              <a:rPr lang="en-US" dirty="0" smtClean="0">
                <a:hlinkClick r:id="rId9"/>
              </a:rPr>
              <a:t>www.tutorialspoint.com/python/index.htm</a:t>
            </a:r>
            <a:endParaRPr lang="en-US" dirty="0" smtClean="0"/>
          </a:p>
          <a:p>
            <a:pPr marL="514350" indent="-514350">
              <a:buFont typeface="+mj-lt"/>
              <a:buAutoNum type="arabicPeriod"/>
              <a:defRPr/>
            </a:pPr>
            <a:r>
              <a:rPr lang="en-US" dirty="0" smtClean="0"/>
              <a:t> </a:t>
            </a:r>
            <a:r>
              <a:rPr lang="en-US" dirty="0" smtClean="0">
                <a:hlinkClick r:id="rId10"/>
              </a:rPr>
              <a:t>https</a:t>
            </a:r>
            <a:r>
              <a:rPr lang="en-US" dirty="0">
                <a:hlinkClick r:id="rId10"/>
              </a:rPr>
              <a:t>://</a:t>
            </a:r>
            <a:r>
              <a:rPr lang="en-US" dirty="0" smtClean="0">
                <a:hlinkClick r:id="rId10"/>
              </a:rPr>
              <a:t>docs.python.org/3/tutorial/</a:t>
            </a:r>
            <a:endParaRPr lang="en-US" dirty="0" smtClean="0"/>
          </a:p>
          <a:p>
            <a:pPr marL="514350" indent="-514350">
              <a:buFont typeface="+mj-lt"/>
              <a:buAutoNum type="arabicPeriod"/>
              <a:defRPr/>
            </a:pPr>
            <a:r>
              <a:rPr lang="en-US" dirty="0"/>
              <a:t> </a:t>
            </a:r>
            <a:r>
              <a:rPr lang="en-US" dirty="0" smtClean="0"/>
              <a:t>YouTube </a:t>
            </a:r>
            <a:r>
              <a:rPr lang="en-US" dirty="0"/>
              <a:t>References: </a:t>
            </a:r>
            <a:endParaRPr lang="en-US" dirty="0" smtClean="0"/>
          </a:p>
          <a:p>
            <a:pPr lvl="2">
              <a:defRPr/>
            </a:pPr>
            <a:r>
              <a:rPr lang="en-US" dirty="0" smtClean="0"/>
              <a:t> </a:t>
            </a:r>
            <a:r>
              <a:rPr lang="en-US" dirty="0"/>
              <a:t>https://www.youtube.com/@CodeWithHarry </a:t>
            </a:r>
            <a:endParaRPr lang="en-US" dirty="0" smtClean="0"/>
          </a:p>
          <a:p>
            <a:pPr lvl="2">
              <a:defRPr/>
            </a:pPr>
            <a:r>
              <a:rPr lang="en-US" dirty="0" smtClean="0"/>
              <a:t> </a:t>
            </a:r>
            <a:r>
              <a:rPr lang="en-US" dirty="0"/>
              <a:t>https://www.youtube.com/@wscubetech </a:t>
            </a:r>
            <a:endParaRPr lang="en-US" dirty="0" smtClean="0"/>
          </a:p>
          <a:p>
            <a:pPr lvl="2">
              <a:defRPr/>
            </a:pPr>
            <a:r>
              <a:rPr lang="en-US" dirty="0" smtClean="0"/>
              <a:t> </a:t>
            </a:r>
            <a:r>
              <a:rPr lang="en-US" dirty="0"/>
              <a:t>https://www.youtube.com/@codinglifestyle4u </a:t>
            </a:r>
            <a:endParaRPr lang="en-US" dirty="0" smtClean="0"/>
          </a:p>
          <a:p>
            <a:pPr lvl="2">
              <a:defRPr/>
            </a:pPr>
            <a:r>
              <a:rPr lang="en-US" dirty="0" smtClean="0"/>
              <a:t> </a:t>
            </a:r>
            <a:r>
              <a:rPr lang="en-US" dirty="0"/>
              <a:t>https://youtu.be/IhRfqiC29D</a:t>
            </a:r>
            <a:endParaRPr lang="en-US" u="sng" dirty="0" smtClean="0">
              <a:solidFill>
                <a:schemeClr val="tx2"/>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18498"/>
                                        </p:tgtEl>
                                        <p:attrNameLst>
                                          <p:attrName>style.visibility</p:attrName>
                                        </p:attrNameLst>
                                      </p:cBhvr>
                                      <p:to>
                                        <p:strVal val="visible"/>
                                      </p:to>
                                    </p:set>
                                    <p:animEffect transition="in" filter="barn(inVertical)">
                                      <p:cBhvr>
                                        <p:cTn id="7" dur="500"/>
                                        <p:tgtEl>
                                          <p:spTgt spid="61849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18499">
                                            <p:txEl>
                                              <p:pRg st="0" end="0"/>
                                            </p:txEl>
                                          </p:spTgt>
                                        </p:tgtEl>
                                        <p:attrNameLst>
                                          <p:attrName>style.visibility</p:attrName>
                                        </p:attrNameLst>
                                      </p:cBhvr>
                                      <p:to>
                                        <p:strVal val="visible"/>
                                      </p:to>
                                    </p:set>
                                    <p:animEffect transition="in" filter="fade">
                                      <p:cBhvr>
                                        <p:cTn id="10" dur="1500"/>
                                        <p:tgtEl>
                                          <p:spTgt spid="618499">
                                            <p:txEl>
                                              <p:pRg st="0" end="0"/>
                                            </p:txEl>
                                          </p:spTgt>
                                        </p:tgtEl>
                                      </p:cBhvr>
                                    </p:animEffect>
                                    <p:anim calcmode="lin" valueType="num">
                                      <p:cBhvr>
                                        <p:cTn id="11" dur="1500" fill="hold"/>
                                        <p:tgtEl>
                                          <p:spTgt spid="618499">
                                            <p:txEl>
                                              <p:pRg st="0" end="0"/>
                                            </p:txEl>
                                          </p:spTgt>
                                        </p:tgtEl>
                                        <p:attrNameLst>
                                          <p:attrName>ppt_x</p:attrName>
                                        </p:attrNameLst>
                                      </p:cBhvr>
                                      <p:tavLst>
                                        <p:tav tm="0">
                                          <p:val>
                                            <p:strVal val="#ppt_x"/>
                                          </p:val>
                                        </p:tav>
                                        <p:tav tm="100000">
                                          <p:val>
                                            <p:strVal val="#ppt_x"/>
                                          </p:val>
                                        </p:tav>
                                      </p:tavLst>
                                    </p:anim>
                                    <p:anim calcmode="lin" valueType="num">
                                      <p:cBhvr>
                                        <p:cTn id="12" dur="1500" fill="hold"/>
                                        <p:tgtEl>
                                          <p:spTgt spid="618499">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618499">
                                            <p:txEl>
                                              <p:pRg st="1" end="1"/>
                                            </p:txEl>
                                          </p:spTgt>
                                        </p:tgtEl>
                                        <p:attrNameLst>
                                          <p:attrName>style.visibility</p:attrName>
                                        </p:attrNameLst>
                                      </p:cBhvr>
                                      <p:to>
                                        <p:strVal val="visible"/>
                                      </p:to>
                                    </p:set>
                                    <p:animEffect transition="in" filter="fade">
                                      <p:cBhvr>
                                        <p:cTn id="15" dur="1500"/>
                                        <p:tgtEl>
                                          <p:spTgt spid="618499">
                                            <p:txEl>
                                              <p:pRg st="1" end="1"/>
                                            </p:txEl>
                                          </p:spTgt>
                                        </p:tgtEl>
                                      </p:cBhvr>
                                    </p:animEffect>
                                    <p:anim calcmode="lin" valueType="num">
                                      <p:cBhvr>
                                        <p:cTn id="16" dur="1500" fill="hold"/>
                                        <p:tgtEl>
                                          <p:spTgt spid="618499">
                                            <p:txEl>
                                              <p:pRg st="1" end="1"/>
                                            </p:txEl>
                                          </p:spTgt>
                                        </p:tgtEl>
                                        <p:attrNameLst>
                                          <p:attrName>ppt_x</p:attrName>
                                        </p:attrNameLst>
                                      </p:cBhvr>
                                      <p:tavLst>
                                        <p:tav tm="0">
                                          <p:val>
                                            <p:strVal val="#ppt_x"/>
                                          </p:val>
                                        </p:tav>
                                        <p:tav tm="100000">
                                          <p:val>
                                            <p:strVal val="#ppt_x"/>
                                          </p:val>
                                        </p:tav>
                                      </p:tavLst>
                                    </p:anim>
                                    <p:anim calcmode="lin" valueType="num">
                                      <p:cBhvr>
                                        <p:cTn id="17" dur="1500" fill="hold"/>
                                        <p:tgtEl>
                                          <p:spTgt spid="618499">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18499">
                                            <p:txEl>
                                              <p:pRg st="2" end="2"/>
                                            </p:txEl>
                                          </p:spTgt>
                                        </p:tgtEl>
                                        <p:attrNameLst>
                                          <p:attrName>style.visibility</p:attrName>
                                        </p:attrNameLst>
                                      </p:cBhvr>
                                      <p:to>
                                        <p:strVal val="visible"/>
                                      </p:to>
                                    </p:set>
                                    <p:animEffect transition="in" filter="fade">
                                      <p:cBhvr>
                                        <p:cTn id="20" dur="1500"/>
                                        <p:tgtEl>
                                          <p:spTgt spid="618499">
                                            <p:txEl>
                                              <p:pRg st="2" end="2"/>
                                            </p:txEl>
                                          </p:spTgt>
                                        </p:tgtEl>
                                      </p:cBhvr>
                                    </p:animEffect>
                                    <p:anim calcmode="lin" valueType="num">
                                      <p:cBhvr>
                                        <p:cTn id="21" dur="1500" fill="hold"/>
                                        <p:tgtEl>
                                          <p:spTgt spid="618499">
                                            <p:txEl>
                                              <p:pRg st="2" end="2"/>
                                            </p:txEl>
                                          </p:spTgt>
                                        </p:tgtEl>
                                        <p:attrNameLst>
                                          <p:attrName>ppt_x</p:attrName>
                                        </p:attrNameLst>
                                      </p:cBhvr>
                                      <p:tavLst>
                                        <p:tav tm="0">
                                          <p:val>
                                            <p:strVal val="#ppt_x"/>
                                          </p:val>
                                        </p:tav>
                                        <p:tav tm="100000">
                                          <p:val>
                                            <p:strVal val="#ppt_x"/>
                                          </p:val>
                                        </p:tav>
                                      </p:tavLst>
                                    </p:anim>
                                    <p:anim calcmode="lin" valueType="num">
                                      <p:cBhvr>
                                        <p:cTn id="22" dur="1500" fill="hold"/>
                                        <p:tgtEl>
                                          <p:spTgt spid="618499">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18499">
                                            <p:txEl>
                                              <p:pRg st="3" end="3"/>
                                            </p:txEl>
                                          </p:spTgt>
                                        </p:tgtEl>
                                        <p:attrNameLst>
                                          <p:attrName>style.visibility</p:attrName>
                                        </p:attrNameLst>
                                      </p:cBhvr>
                                      <p:to>
                                        <p:strVal val="visible"/>
                                      </p:to>
                                    </p:set>
                                    <p:animEffect transition="in" filter="fade">
                                      <p:cBhvr>
                                        <p:cTn id="25" dur="1500"/>
                                        <p:tgtEl>
                                          <p:spTgt spid="618499">
                                            <p:txEl>
                                              <p:pRg st="3" end="3"/>
                                            </p:txEl>
                                          </p:spTgt>
                                        </p:tgtEl>
                                      </p:cBhvr>
                                    </p:animEffect>
                                    <p:anim calcmode="lin" valueType="num">
                                      <p:cBhvr>
                                        <p:cTn id="26" dur="1500" fill="hold"/>
                                        <p:tgtEl>
                                          <p:spTgt spid="618499">
                                            <p:txEl>
                                              <p:pRg st="3" end="3"/>
                                            </p:txEl>
                                          </p:spTgt>
                                        </p:tgtEl>
                                        <p:attrNameLst>
                                          <p:attrName>ppt_x</p:attrName>
                                        </p:attrNameLst>
                                      </p:cBhvr>
                                      <p:tavLst>
                                        <p:tav tm="0">
                                          <p:val>
                                            <p:strVal val="#ppt_x"/>
                                          </p:val>
                                        </p:tav>
                                        <p:tav tm="100000">
                                          <p:val>
                                            <p:strVal val="#ppt_x"/>
                                          </p:val>
                                        </p:tav>
                                      </p:tavLst>
                                    </p:anim>
                                    <p:anim calcmode="lin" valueType="num">
                                      <p:cBhvr>
                                        <p:cTn id="27" dur="1500" fill="hold"/>
                                        <p:tgtEl>
                                          <p:spTgt spid="618499">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18499">
                                            <p:txEl>
                                              <p:pRg st="4" end="4"/>
                                            </p:txEl>
                                          </p:spTgt>
                                        </p:tgtEl>
                                        <p:attrNameLst>
                                          <p:attrName>style.visibility</p:attrName>
                                        </p:attrNameLst>
                                      </p:cBhvr>
                                      <p:to>
                                        <p:strVal val="visible"/>
                                      </p:to>
                                    </p:set>
                                    <p:animEffect transition="in" filter="fade">
                                      <p:cBhvr>
                                        <p:cTn id="30" dur="1500"/>
                                        <p:tgtEl>
                                          <p:spTgt spid="618499">
                                            <p:txEl>
                                              <p:pRg st="4" end="4"/>
                                            </p:txEl>
                                          </p:spTgt>
                                        </p:tgtEl>
                                      </p:cBhvr>
                                    </p:animEffect>
                                    <p:anim calcmode="lin" valueType="num">
                                      <p:cBhvr>
                                        <p:cTn id="31" dur="1500" fill="hold"/>
                                        <p:tgtEl>
                                          <p:spTgt spid="618499">
                                            <p:txEl>
                                              <p:pRg st="4" end="4"/>
                                            </p:txEl>
                                          </p:spTgt>
                                        </p:tgtEl>
                                        <p:attrNameLst>
                                          <p:attrName>ppt_x</p:attrName>
                                        </p:attrNameLst>
                                      </p:cBhvr>
                                      <p:tavLst>
                                        <p:tav tm="0">
                                          <p:val>
                                            <p:strVal val="#ppt_x"/>
                                          </p:val>
                                        </p:tav>
                                        <p:tav tm="100000">
                                          <p:val>
                                            <p:strVal val="#ppt_x"/>
                                          </p:val>
                                        </p:tav>
                                      </p:tavLst>
                                    </p:anim>
                                    <p:anim calcmode="lin" valueType="num">
                                      <p:cBhvr>
                                        <p:cTn id="32" dur="1500" fill="hold"/>
                                        <p:tgtEl>
                                          <p:spTgt spid="618499">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18499">
                                            <p:txEl>
                                              <p:pRg st="5" end="5"/>
                                            </p:txEl>
                                          </p:spTgt>
                                        </p:tgtEl>
                                        <p:attrNameLst>
                                          <p:attrName>style.visibility</p:attrName>
                                        </p:attrNameLst>
                                      </p:cBhvr>
                                      <p:to>
                                        <p:strVal val="visible"/>
                                      </p:to>
                                    </p:set>
                                    <p:animEffect transition="in" filter="fade">
                                      <p:cBhvr>
                                        <p:cTn id="35" dur="1500"/>
                                        <p:tgtEl>
                                          <p:spTgt spid="618499">
                                            <p:txEl>
                                              <p:pRg st="5" end="5"/>
                                            </p:txEl>
                                          </p:spTgt>
                                        </p:tgtEl>
                                      </p:cBhvr>
                                    </p:animEffect>
                                    <p:anim calcmode="lin" valueType="num">
                                      <p:cBhvr>
                                        <p:cTn id="36" dur="1500" fill="hold"/>
                                        <p:tgtEl>
                                          <p:spTgt spid="618499">
                                            <p:txEl>
                                              <p:pRg st="5" end="5"/>
                                            </p:txEl>
                                          </p:spTgt>
                                        </p:tgtEl>
                                        <p:attrNameLst>
                                          <p:attrName>ppt_x</p:attrName>
                                        </p:attrNameLst>
                                      </p:cBhvr>
                                      <p:tavLst>
                                        <p:tav tm="0">
                                          <p:val>
                                            <p:strVal val="#ppt_x"/>
                                          </p:val>
                                        </p:tav>
                                        <p:tav tm="100000">
                                          <p:val>
                                            <p:strVal val="#ppt_x"/>
                                          </p:val>
                                        </p:tav>
                                      </p:tavLst>
                                    </p:anim>
                                    <p:anim calcmode="lin" valueType="num">
                                      <p:cBhvr>
                                        <p:cTn id="37" dur="1500" fill="hold"/>
                                        <p:tgtEl>
                                          <p:spTgt spid="618499">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18499">
                                            <p:txEl>
                                              <p:pRg st="6" end="6"/>
                                            </p:txEl>
                                          </p:spTgt>
                                        </p:tgtEl>
                                        <p:attrNameLst>
                                          <p:attrName>style.visibility</p:attrName>
                                        </p:attrNameLst>
                                      </p:cBhvr>
                                      <p:to>
                                        <p:strVal val="visible"/>
                                      </p:to>
                                    </p:set>
                                    <p:animEffect transition="in" filter="fade">
                                      <p:cBhvr>
                                        <p:cTn id="40" dur="1500"/>
                                        <p:tgtEl>
                                          <p:spTgt spid="618499">
                                            <p:txEl>
                                              <p:pRg st="6" end="6"/>
                                            </p:txEl>
                                          </p:spTgt>
                                        </p:tgtEl>
                                      </p:cBhvr>
                                    </p:animEffect>
                                    <p:anim calcmode="lin" valueType="num">
                                      <p:cBhvr>
                                        <p:cTn id="41" dur="1500" fill="hold"/>
                                        <p:tgtEl>
                                          <p:spTgt spid="618499">
                                            <p:txEl>
                                              <p:pRg st="6" end="6"/>
                                            </p:txEl>
                                          </p:spTgt>
                                        </p:tgtEl>
                                        <p:attrNameLst>
                                          <p:attrName>ppt_x</p:attrName>
                                        </p:attrNameLst>
                                      </p:cBhvr>
                                      <p:tavLst>
                                        <p:tav tm="0">
                                          <p:val>
                                            <p:strVal val="#ppt_x"/>
                                          </p:val>
                                        </p:tav>
                                        <p:tav tm="100000">
                                          <p:val>
                                            <p:strVal val="#ppt_x"/>
                                          </p:val>
                                        </p:tav>
                                      </p:tavLst>
                                    </p:anim>
                                    <p:anim calcmode="lin" valueType="num">
                                      <p:cBhvr>
                                        <p:cTn id="42" dur="1500" fill="hold"/>
                                        <p:tgtEl>
                                          <p:spTgt spid="618499">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18499">
                                            <p:txEl>
                                              <p:pRg st="7" end="7"/>
                                            </p:txEl>
                                          </p:spTgt>
                                        </p:tgtEl>
                                        <p:attrNameLst>
                                          <p:attrName>style.visibility</p:attrName>
                                        </p:attrNameLst>
                                      </p:cBhvr>
                                      <p:to>
                                        <p:strVal val="visible"/>
                                      </p:to>
                                    </p:set>
                                    <p:animEffect transition="in" filter="fade">
                                      <p:cBhvr>
                                        <p:cTn id="45" dur="1500"/>
                                        <p:tgtEl>
                                          <p:spTgt spid="618499">
                                            <p:txEl>
                                              <p:pRg st="7" end="7"/>
                                            </p:txEl>
                                          </p:spTgt>
                                        </p:tgtEl>
                                      </p:cBhvr>
                                    </p:animEffect>
                                    <p:anim calcmode="lin" valueType="num">
                                      <p:cBhvr>
                                        <p:cTn id="46" dur="1500" fill="hold"/>
                                        <p:tgtEl>
                                          <p:spTgt spid="618499">
                                            <p:txEl>
                                              <p:pRg st="7" end="7"/>
                                            </p:txEl>
                                          </p:spTgt>
                                        </p:tgtEl>
                                        <p:attrNameLst>
                                          <p:attrName>ppt_x</p:attrName>
                                        </p:attrNameLst>
                                      </p:cBhvr>
                                      <p:tavLst>
                                        <p:tav tm="0">
                                          <p:val>
                                            <p:strVal val="#ppt_x"/>
                                          </p:val>
                                        </p:tav>
                                        <p:tav tm="100000">
                                          <p:val>
                                            <p:strVal val="#ppt_x"/>
                                          </p:val>
                                        </p:tav>
                                      </p:tavLst>
                                    </p:anim>
                                    <p:anim calcmode="lin" valueType="num">
                                      <p:cBhvr>
                                        <p:cTn id="47" dur="1500" fill="hold"/>
                                        <p:tgtEl>
                                          <p:spTgt spid="618499">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18499">
                                            <p:txEl>
                                              <p:pRg st="8" end="8"/>
                                            </p:txEl>
                                          </p:spTgt>
                                        </p:tgtEl>
                                        <p:attrNameLst>
                                          <p:attrName>style.visibility</p:attrName>
                                        </p:attrNameLst>
                                      </p:cBhvr>
                                      <p:to>
                                        <p:strVal val="visible"/>
                                      </p:to>
                                    </p:set>
                                    <p:animEffect transition="in" filter="fade">
                                      <p:cBhvr>
                                        <p:cTn id="50" dur="1500"/>
                                        <p:tgtEl>
                                          <p:spTgt spid="618499">
                                            <p:txEl>
                                              <p:pRg st="8" end="8"/>
                                            </p:txEl>
                                          </p:spTgt>
                                        </p:tgtEl>
                                      </p:cBhvr>
                                    </p:animEffect>
                                    <p:anim calcmode="lin" valueType="num">
                                      <p:cBhvr>
                                        <p:cTn id="51" dur="1500" fill="hold"/>
                                        <p:tgtEl>
                                          <p:spTgt spid="618499">
                                            <p:txEl>
                                              <p:pRg st="8" end="8"/>
                                            </p:txEl>
                                          </p:spTgt>
                                        </p:tgtEl>
                                        <p:attrNameLst>
                                          <p:attrName>ppt_x</p:attrName>
                                        </p:attrNameLst>
                                      </p:cBhvr>
                                      <p:tavLst>
                                        <p:tav tm="0">
                                          <p:val>
                                            <p:strVal val="#ppt_x"/>
                                          </p:val>
                                        </p:tav>
                                        <p:tav tm="100000">
                                          <p:val>
                                            <p:strVal val="#ppt_x"/>
                                          </p:val>
                                        </p:tav>
                                      </p:tavLst>
                                    </p:anim>
                                    <p:anim calcmode="lin" valueType="num">
                                      <p:cBhvr>
                                        <p:cTn id="52" dur="1500" fill="hold"/>
                                        <p:tgtEl>
                                          <p:spTgt spid="618499">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18499">
                                            <p:txEl>
                                              <p:pRg st="9" end="9"/>
                                            </p:txEl>
                                          </p:spTgt>
                                        </p:tgtEl>
                                        <p:attrNameLst>
                                          <p:attrName>style.visibility</p:attrName>
                                        </p:attrNameLst>
                                      </p:cBhvr>
                                      <p:to>
                                        <p:strVal val="visible"/>
                                      </p:to>
                                    </p:set>
                                    <p:animEffect transition="in" filter="fade">
                                      <p:cBhvr>
                                        <p:cTn id="55" dur="1500"/>
                                        <p:tgtEl>
                                          <p:spTgt spid="618499">
                                            <p:txEl>
                                              <p:pRg st="9" end="9"/>
                                            </p:txEl>
                                          </p:spTgt>
                                        </p:tgtEl>
                                      </p:cBhvr>
                                    </p:animEffect>
                                    <p:anim calcmode="lin" valueType="num">
                                      <p:cBhvr>
                                        <p:cTn id="56" dur="1500" fill="hold"/>
                                        <p:tgtEl>
                                          <p:spTgt spid="618499">
                                            <p:txEl>
                                              <p:pRg st="9" end="9"/>
                                            </p:txEl>
                                          </p:spTgt>
                                        </p:tgtEl>
                                        <p:attrNameLst>
                                          <p:attrName>ppt_x</p:attrName>
                                        </p:attrNameLst>
                                      </p:cBhvr>
                                      <p:tavLst>
                                        <p:tav tm="0">
                                          <p:val>
                                            <p:strVal val="#ppt_x"/>
                                          </p:val>
                                        </p:tav>
                                        <p:tav tm="100000">
                                          <p:val>
                                            <p:strVal val="#ppt_x"/>
                                          </p:val>
                                        </p:tav>
                                      </p:tavLst>
                                    </p:anim>
                                    <p:anim calcmode="lin" valueType="num">
                                      <p:cBhvr>
                                        <p:cTn id="57" dur="1500" fill="hold"/>
                                        <p:tgtEl>
                                          <p:spTgt spid="61849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8" grpId="0"/>
      <p:bldP spid="6184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Thank You</a:t>
            </a:r>
            <a:endParaRPr lang="en-US"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20546"/>
                                        </p:tgtEl>
                                        <p:attrNameLst>
                                          <p:attrName>style.visibility</p:attrName>
                                        </p:attrNameLst>
                                      </p:cBhvr>
                                      <p:to>
                                        <p:strVal val="visible"/>
                                      </p:to>
                                    </p:set>
                                    <p:animEffect transition="in" filter="barn(inVertical)">
                                      <p:cBhvr>
                                        <p:cTn id="7" dur="500"/>
                                        <p:tgtEl>
                                          <p:spTgt spid="6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2" name="TextBox 1"/>
          <p:cNvSpPr txBox="1"/>
          <p:nvPr/>
        </p:nvSpPr>
        <p:spPr>
          <a:xfrm>
            <a:off x="751114" y="762000"/>
            <a:ext cx="4419600" cy="6524863"/>
          </a:xfrm>
          <a:prstGeom prst="rect">
            <a:avLst/>
          </a:prstGeom>
          <a:noFill/>
        </p:spPr>
        <p:txBody>
          <a:bodyPr wrap="square" rtlCol="0">
            <a:spAutoFit/>
          </a:bodyPr>
          <a:lstStyle/>
          <a:p>
            <a:pPr algn="ctr"/>
            <a:r>
              <a:rPr lang="en-US" sz="3200" b="1" dirty="0" smtClean="0">
                <a:solidFill>
                  <a:srgbClr val="003300"/>
                </a:solidFill>
              </a:rPr>
              <a:t> </a:t>
            </a:r>
            <a:r>
              <a:rPr lang="en-US" sz="4400" b="1" u="sng" dirty="0" smtClean="0">
                <a:solidFill>
                  <a:srgbClr val="003300"/>
                </a:solidFill>
              </a:rPr>
              <a:t>Content</a:t>
            </a:r>
          </a:p>
          <a:p>
            <a:pPr marL="285750" indent="-285750">
              <a:buFont typeface="Wingdings" pitchFamily="2" charset="2"/>
              <a:buChar char="ü"/>
            </a:pPr>
            <a:r>
              <a:rPr lang="en-US" b="1" dirty="0" smtClean="0">
                <a:solidFill>
                  <a:srgbClr val="003300"/>
                </a:solidFill>
              </a:rPr>
              <a:t>Introduction of Ai voice assistant</a:t>
            </a:r>
          </a:p>
          <a:p>
            <a:pPr marL="742950" lvl="1" indent="-285750">
              <a:buFont typeface="Arial" pitchFamily="34" charset="0"/>
              <a:buChar char="•"/>
            </a:pPr>
            <a:r>
              <a:rPr lang="en-US" b="1" dirty="0" smtClean="0">
                <a:solidFill>
                  <a:srgbClr val="003300"/>
                </a:solidFill>
              </a:rPr>
              <a:t>What is AI</a:t>
            </a:r>
          </a:p>
          <a:p>
            <a:pPr marL="742950" lvl="1" indent="-285750">
              <a:buFont typeface="Arial" pitchFamily="34" charset="0"/>
              <a:buChar char="•"/>
            </a:pPr>
            <a:r>
              <a:rPr lang="en-US" b="1" dirty="0" smtClean="0">
                <a:solidFill>
                  <a:srgbClr val="003300"/>
                </a:solidFill>
              </a:rPr>
              <a:t>What is voice assistant </a:t>
            </a:r>
          </a:p>
          <a:p>
            <a:pPr marL="285750" indent="-285750">
              <a:buFont typeface="Wingdings" pitchFamily="2" charset="2"/>
              <a:buChar char="ü"/>
            </a:pPr>
            <a:r>
              <a:rPr lang="en-US" b="1" dirty="0" smtClean="0">
                <a:solidFill>
                  <a:srgbClr val="003300"/>
                </a:solidFill>
              </a:rPr>
              <a:t>Overview of the project</a:t>
            </a:r>
          </a:p>
          <a:p>
            <a:pPr marL="285750" indent="-285750">
              <a:buFont typeface="Wingdings" pitchFamily="2" charset="2"/>
              <a:buChar char="ü"/>
            </a:pPr>
            <a:r>
              <a:rPr lang="en-US" b="1" dirty="0" smtClean="0">
                <a:solidFill>
                  <a:srgbClr val="003300"/>
                </a:solidFill>
              </a:rPr>
              <a:t>Object of the project</a:t>
            </a:r>
          </a:p>
          <a:p>
            <a:pPr marL="285750" indent="-285750">
              <a:buFont typeface="Wingdings" pitchFamily="2" charset="2"/>
              <a:buChar char="ü"/>
            </a:pPr>
            <a:r>
              <a:rPr lang="en-US" b="1" dirty="0" smtClean="0">
                <a:solidFill>
                  <a:srgbClr val="003300"/>
                </a:solidFill>
              </a:rPr>
              <a:t>Design and Development</a:t>
            </a:r>
          </a:p>
          <a:p>
            <a:pPr marL="742950" lvl="1" indent="-285750">
              <a:buFont typeface="Arial" pitchFamily="34" charset="0"/>
              <a:buChar char="•"/>
            </a:pPr>
            <a:r>
              <a:rPr lang="en-US" b="1" dirty="0" smtClean="0">
                <a:solidFill>
                  <a:srgbClr val="003300"/>
                </a:solidFill>
              </a:rPr>
              <a:t>UI design</a:t>
            </a:r>
          </a:p>
          <a:p>
            <a:pPr marL="742950" lvl="1" indent="-285750">
              <a:buFont typeface="Arial" pitchFamily="34" charset="0"/>
              <a:buChar char="•"/>
            </a:pPr>
            <a:r>
              <a:rPr lang="en-US" b="1" dirty="0" smtClean="0">
                <a:solidFill>
                  <a:srgbClr val="003300"/>
                </a:solidFill>
              </a:rPr>
              <a:t>Flowchart</a:t>
            </a:r>
          </a:p>
          <a:p>
            <a:pPr marL="742950" lvl="1" indent="-285750">
              <a:buFont typeface="Arial" pitchFamily="34" charset="0"/>
              <a:buChar char="•"/>
            </a:pPr>
            <a:r>
              <a:rPr lang="en-US" b="1" dirty="0" smtClean="0">
                <a:solidFill>
                  <a:srgbClr val="003300"/>
                </a:solidFill>
              </a:rPr>
              <a:t>Python Module</a:t>
            </a:r>
          </a:p>
          <a:p>
            <a:pPr marL="285750" indent="-285750">
              <a:buFont typeface="Wingdings" pitchFamily="2" charset="2"/>
              <a:buChar char="ü"/>
            </a:pPr>
            <a:r>
              <a:rPr lang="en-US" b="1" dirty="0" smtClean="0">
                <a:solidFill>
                  <a:srgbClr val="003300"/>
                </a:solidFill>
              </a:rPr>
              <a:t>How it works</a:t>
            </a:r>
          </a:p>
          <a:p>
            <a:pPr marL="285750" indent="-285750">
              <a:buFont typeface="Wingdings" pitchFamily="2" charset="2"/>
              <a:buChar char="ü"/>
            </a:pPr>
            <a:r>
              <a:rPr lang="en-US" b="1" dirty="0" smtClean="0">
                <a:solidFill>
                  <a:srgbClr val="003300"/>
                </a:solidFill>
              </a:rPr>
              <a:t>Example</a:t>
            </a:r>
          </a:p>
          <a:p>
            <a:pPr marL="285750" indent="-285750">
              <a:buFont typeface="Wingdings" pitchFamily="2" charset="2"/>
              <a:buChar char="ü"/>
            </a:pPr>
            <a:r>
              <a:rPr lang="en-US" b="1" dirty="0" smtClean="0">
                <a:solidFill>
                  <a:srgbClr val="003300"/>
                </a:solidFill>
              </a:rPr>
              <a:t>Features </a:t>
            </a:r>
          </a:p>
          <a:p>
            <a:pPr marL="285750" indent="-285750">
              <a:buFont typeface="Wingdings" pitchFamily="2" charset="2"/>
              <a:buChar char="ü"/>
            </a:pPr>
            <a:r>
              <a:rPr lang="en-US" b="1" dirty="0" smtClean="0">
                <a:solidFill>
                  <a:srgbClr val="003300"/>
                </a:solidFill>
              </a:rPr>
              <a:t>Hardware and Software </a:t>
            </a:r>
          </a:p>
          <a:p>
            <a:pPr marL="285750" indent="-285750">
              <a:buFont typeface="Wingdings" pitchFamily="2" charset="2"/>
              <a:buChar char="ü"/>
            </a:pPr>
            <a:r>
              <a:rPr lang="en-US" b="1" dirty="0" smtClean="0">
                <a:solidFill>
                  <a:srgbClr val="003300"/>
                </a:solidFill>
              </a:rPr>
              <a:t>Future scope</a:t>
            </a:r>
          </a:p>
          <a:p>
            <a:pPr marL="285750" indent="-285750">
              <a:buFont typeface="Wingdings" pitchFamily="2" charset="2"/>
              <a:buChar char="ü"/>
            </a:pPr>
            <a:r>
              <a:rPr lang="en-US" b="1" dirty="0" smtClean="0">
                <a:solidFill>
                  <a:srgbClr val="003300"/>
                </a:solidFill>
              </a:rPr>
              <a:t>Conclusion </a:t>
            </a:r>
          </a:p>
          <a:p>
            <a:pPr marL="285750" indent="-285750">
              <a:buFont typeface="Wingdings" pitchFamily="2" charset="2"/>
              <a:buChar char="ü"/>
            </a:pPr>
            <a:r>
              <a:rPr lang="en-US" b="1" dirty="0" smtClean="0">
                <a:solidFill>
                  <a:srgbClr val="003300"/>
                </a:solidFill>
              </a:rPr>
              <a:t>Reference </a:t>
            </a:r>
          </a:p>
          <a:p>
            <a:pPr marL="285750" indent="-285750">
              <a:buFont typeface="Wingdings" pitchFamily="2" charset="2"/>
              <a:buChar char="ü"/>
            </a:pPr>
            <a:endParaRPr lang="en-US" b="1" dirty="0" smtClean="0"/>
          </a:p>
          <a:p>
            <a:pPr marL="285750" indent="-285750">
              <a:buFont typeface="Wingdings" pitchFamily="2" charset="2"/>
              <a:buChar char="ü"/>
            </a:pPr>
            <a:endParaRPr lang="en-US" b="1" dirty="0" smtClean="0"/>
          </a:p>
          <a:p>
            <a:endParaRPr lang="en-US" b="1" dirty="0" smtClean="0"/>
          </a:p>
          <a:p>
            <a:endParaRPr lang="en-US" b="1" dirty="0" smtClean="0"/>
          </a:p>
          <a:p>
            <a:endParaRPr lang="en-US" b="1"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59702" y="1838167"/>
            <a:ext cx="5412698" cy="3581401"/>
          </a:xfrm>
          <a:prstGeom prst="rect">
            <a:avLst/>
          </a:prstGeom>
          <a:noFill/>
        </p:spPr>
        <p:txBody>
          <a:bodyPr wrap="square" rtlCol="0">
            <a:normAutofit/>
          </a:bodyPr>
          <a:lstStyle/>
          <a:p>
            <a:pPr lvl="0" algn="ctr"/>
            <a:r>
              <a:rPr lang="en-US" sz="5400" dirty="0" smtClean="0">
                <a:solidFill>
                  <a:srgbClr val="003300"/>
                </a:solidFill>
              </a:rPr>
              <a:t>INTRODUCTION OF</a:t>
            </a:r>
          </a:p>
          <a:p>
            <a:pPr lvl="0" algn="ctr"/>
            <a:r>
              <a:rPr lang="en-US" sz="5400" dirty="0" smtClean="0">
                <a:solidFill>
                  <a:srgbClr val="4F81BD"/>
                </a:solidFill>
              </a:rPr>
              <a:t>AI</a:t>
            </a:r>
            <a:r>
              <a:rPr lang="en-US" sz="5400" dirty="0">
                <a:solidFill>
                  <a:srgbClr val="4F81BD"/>
                </a:solidFill>
              </a:rPr>
              <a:t> </a:t>
            </a:r>
            <a:r>
              <a:rPr lang="en-US" sz="5400" dirty="0" smtClean="0">
                <a:solidFill>
                  <a:srgbClr val="4F81BD"/>
                </a:solidFill>
              </a:rPr>
              <a:t>VOICE </a:t>
            </a:r>
            <a:r>
              <a:rPr lang="en-US" sz="5400" dirty="0">
                <a:solidFill>
                  <a:srgbClr val="4F81BD"/>
                </a:solidFill>
              </a:rPr>
              <a:t>ASSISTANT</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1905000"/>
            <a:ext cx="5257800" cy="4084260"/>
          </a:xfrm>
          <a:prstGeom prst="rect">
            <a:avLst/>
          </a:prstGeom>
          <a:noFill/>
        </p:spPr>
        <p:txBody>
          <a:bodyPr wrap="square" rtlCol="0">
            <a:normAutofit/>
          </a:bodyPr>
          <a:lstStyle/>
          <a:p>
            <a:pPr lvl="0"/>
            <a:r>
              <a:rPr lang="en-US" sz="7200" dirty="0">
                <a:solidFill>
                  <a:srgbClr val="003300"/>
                </a:solidFill>
              </a:rPr>
              <a:t>What is AI?</a:t>
            </a:r>
          </a:p>
          <a:p>
            <a:pPr lvl="0" algn="ctr"/>
            <a:r>
              <a:rPr lang="en-US" sz="2400" b="1" dirty="0">
                <a:solidFill>
                  <a:srgbClr val="4F81BD"/>
                </a:solidFill>
              </a:rPr>
              <a:t>"AI stands for Artificial Intelligence, where </a:t>
            </a:r>
            <a:r>
              <a:rPr lang="en-US" sz="2400" b="1" dirty="0">
                <a:solidFill>
                  <a:schemeClr val="tx2">
                    <a:lumMod val="60000"/>
                    <a:lumOff val="40000"/>
                  </a:schemeClr>
                </a:solidFill>
              </a:rPr>
              <a:t>'Artificial</a:t>
            </a:r>
            <a:r>
              <a:rPr lang="en-US" sz="2400" b="1" dirty="0">
                <a:solidFill>
                  <a:srgbClr val="4F81BD"/>
                </a:solidFill>
              </a:rPr>
              <a:t>' means made by humans, and 'Intelligence' refers to the ability to make decisions or think."</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71600" y="1219200"/>
            <a:ext cx="2926080" cy="2926080"/>
          </a:xfrm>
          <a:prstGeom prst="roundRect">
            <a:avLst>
              <a:gd name="adj" fmla="val 8594"/>
            </a:avLst>
          </a:prstGeom>
          <a:solidFill>
            <a:srgbClr val="FFFFFF">
              <a:shade val="85000"/>
            </a:srgbClr>
          </a:solidFill>
          <a:ln>
            <a:noFill/>
          </a:ln>
          <a:effectLst>
            <a:outerShdw blurRad="225425" dist="50800" dir="5220000" algn="ctr">
              <a:srgbClr val="000000">
                <a:alpha val="33000"/>
              </a:srgbClr>
            </a:outerShdw>
            <a:reflection blurRad="12700" stA="3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4" name="TextBox 3"/>
          <p:cNvSpPr txBox="1"/>
          <p:nvPr/>
        </p:nvSpPr>
        <p:spPr>
          <a:xfrm>
            <a:off x="4876800" y="1066800"/>
            <a:ext cx="3810000" cy="3477875"/>
          </a:xfrm>
          <a:prstGeom prst="rect">
            <a:avLst/>
          </a:prstGeom>
          <a:noFill/>
        </p:spPr>
        <p:txBody>
          <a:bodyPr wrap="square" rtlCol="0">
            <a:spAutoFit/>
          </a:bodyPr>
          <a:lstStyle/>
          <a:p>
            <a:r>
              <a:rPr lang="en-US" sz="4000" dirty="0">
                <a:solidFill>
                  <a:srgbClr val="003300"/>
                </a:solidFill>
              </a:rPr>
              <a:t>What is </a:t>
            </a:r>
            <a:r>
              <a:rPr lang="en-US" sz="4000" dirty="0" smtClean="0">
                <a:solidFill>
                  <a:srgbClr val="003300"/>
                </a:solidFill>
              </a:rPr>
              <a:t>Voice Assistant </a:t>
            </a:r>
            <a:r>
              <a:rPr lang="en-US" sz="4000" dirty="0">
                <a:solidFill>
                  <a:srgbClr val="003300"/>
                </a:solidFill>
              </a:rPr>
              <a:t>?</a:t>
            </a:r>
          </a:p>
          <a:p>
            <a:r>
              <a:rPr lang="en-US" sz="2000" b="1" dirty="0">
                <a:solidFill>
                  <a:schemeClr val="accent1"/>
                </a:solidFill>
              </a:rPr>
              <a:t>A </a:t>
            </a:r>
            <a:r>
              <a:rPr lang="en-US" sz="2000" b="1" dirty="0" smtClean="0">
                <a:solidFill>
                  <a:schemeClr val="accent1"/>
                </a:solidFill>
              </a:rPr>
              <a:t>Voice </a:t>
            </a:r>
            <a:r>
              <a:rPr lang="en-US" sz="2000" b="1" dirty="0">
                <a:solidFill>
                  <a:schemeClr val="accent1"/>
                </a:solidFill>
              </a:rPr>
              <a:t>A</a:t>
            </a:r>
            <a:r>
              <a:rPr lang="en-US" sz="2000" b="1" dirty="0" smtClean="0">
                <a:solidFill>
                  <a:schemeClr val="accent1"/>
                </a:solidFill>
              </a:rPr>
              <a:t>ssistant </a:t>
            </a:r>
            <a:r>
              <a:rPr lang="en-US" sz="2000" b="1" dirty="0">
                <a:solidFill>
                  <a:schemeClr val="accent1"/>
                </a:solidFill>
              </a:rPr>
              <a:t>is an artificial intelligence tool designed to respond to user speech commands and execute tasks, providing a hands-free and convenient interaction with technology.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457200"/>
            <a:ext cx="5791200" cy="769441"/>
          </a:xfrm>
          <a:prstGeom prst="rect">
            <a:avLst/>
          </a:prstGeom>
          <a:noFill/>
        </p:spPr>
        <p:txBody>
          <a:bodyPr wrap="square" rtlCol="0">
            <a:spAutoFit/>
          </a:bodyPr>
          <a:lstStyle/>
          <a:p>
            <a:pPr algn="ctr"/>
            <a:r>
              <a:rPr lang="en-US" sz="4400" b="1" dirty="0" smtClean="0">
                <a:solidFill>
                  <a:srgbClr val="003300"/>
                </a:solidFill>
                <a:latin typeface="+mj-lt"/>
              </a:rPr>
              <a:t>Overview of project</a:t>
            </a:r>
            <a:endParaRPr lang="en-US" sz="4400" b="1" dirty="0">
              <a:solidFill>
                <a:srgbClr val="003300"/>
              </a:solidFill>
              <a:latin typeface="+mj-lt"/>
            </a:endParaRPr>
          </a:p>
        </p:txBody>
      </p:sp>
      <p:sp>
        <p:nvSpPr>
          <p:cNvPr id="3" name="TextBox 2"/>
          <p:cNvSpPr txBox="1"/>
          <p:nvPr/>
        </p:nvSpPr>
        <p:spPr>
          <a:xfrm>
            <a:off x="1143000" y="1371601"/>
            <a:ext cx="7315200" cy="3785652"/>
          </a:xfrm>
          <a:prstGeom prst="rect">
            <a:avLst/>
          </a:prstGeom>
          <a:noFill/>
        </p:spPr>
        <p:txBody>
          <a:bodyPr wrap="square" rtlCol="0">
            <a:spAutoFit/>
          </a:bodyPr>
          <a:lstStyle/>
          <a:p>
            <a:r>
              <a:rPr lang="en-US" sz="2400" b="1" dirty="0" smtClean="0">
                <a:solidFill>
                  <a:schemeClr val="tx2">
                    <a:lumMod val="60000"/>
                    <a:lumOff val="40000"/>
                  </a:schemeClr>
                </a:solidFill>
              </a:rPr>
              <a:t>The purpose of this </a:t>
            </a:r>
            <a:r>
              <a:rPr lang="en-US" sz="2400" b="1" dirty="0">
                <a:solidFill>
                  <a:schemeClr val="tx2">
                    <a:lumMod val="60000"/>
                    <a:lumOff val="40000"/>
                  </a:schemeClr>
                </a:solidFill>
              </a:rPr>
              <a:t>application uses speech recognition technology to interpret the user's voice commands and execute them. Once the user interacts with the assistant, it greets the user with a welcome message and awaits further instructions. The assistant can perform various tasks such as sending an email, taking a screenshot, opening a website, scheduling an email, and answering questions with the help of OpenAI. The user can interact with the assistant using voice commands, and the assistant responds with spoken </a:t>
            </a:r>
            <a:r>
              <a:rPr lang="en-US" sz="2400" b="1" dirty="0" smtClean="0">
                <a:solidFill>
                  <a:schemeClr val="tx2">
                    <a:lumMod val="60000"/>
                    <a:lumOff val="40000"/>
                  </a:schemeClr>
                </a:solidFill>
              </a:rPr>
              <a:t>words.</a:t>
            </a:r>
            <a:endParaRPr lang="en-US" sz="2400" b="1" dirty="0">
              <a:solidFill>
                <a:schemeClr val="tx2">
                  <a:lumMod val="60000"/>
                  <a:lumOff val="40000"/>
                </a:schemeClr>
              </a:solidFill>
            </a:endParaRPr>
          </a:p>
        </p:txBody>
      </p:sp>
    </p:spTree>
    <p:extLst>
      <p:ext uri="{BB962C8B-B14F-4D97-AF65-F5344CB8AC3E}">
        <p14:creationId xmlns:p14="http://schemas.microsoft.com/office/powerpoint/2010/main" val="27959709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solidFill>
                  <a:srgbClr val="003300"/>
                </a:solidFill>
              </a:rPr>
              <a:t>Objectives</a:t>
            </a:r>
            <a:endParaRPr lang="en-US" dirty="0">
              <a:solidFill>
                <a:srgbClr val="003300"/>
              </a:solidFill>
            </a:endParaRPr>
          </a:p>
        </p:txBody>
      </p:sp>
      <p:sp>
        <p:nvSpPr>
          <p:cNvPr id="3" name="Content Placeholder 2"/>
          <p:cNvSpPr>
            <a:spLocks noGrp="1"/>
          </p:cNvSpPr>
          <p:nvPr>
            <p:ph sz="half" idx="1"/>
            <p:custDataLst>
              <p:tags r:id="rId3"/>
            </p:custDataLst>
          </p:nvPr>
        </p:nvSpPr>
        <p:spPr>
          <a:xfrm>
            <a:off x="838199" y="1828799"/>
            <a:ext cx="3908641" cy="4771571"/>
          </a:xfrm>
        </p:spPr>
        <p:txBody>
          <a:bodyPr>
            <a:noAutofit/>
          </a:bodyPr>
          <a:lstStyle/>
          <a:p>
            <a:pPr marL="0" indent="0">
              <a:buNone/>
            </a:pPr>
            <a:r>
              <a:rPr lang="en-US" sz="1800" b="1" dirty="0" smtClean="0">
                <a:solidFill>
                  <a:schemeClr val="tx2">
                    <a:lumMod val="60000"/>
                    <a:lumOff val="40000"/>
                  </a:schemeClr>
                </a:solidFill>
              </a:rPr>
              <a:t>The </a:t>
            </a:r>
            <a:r>
              <a:rPr lang="en-US" sz="1800" b="1" dirty="0">
                <a:solidFill>
                  <a:schemeClr val="tx2">
                    <a:lumMod val="60000"/>
                    <a:lumOff val="40000"/>
                  </a:schemeClr>
                </a:solidFill>
              </a:rPr>
              <a:t>assistant is designed to provide personalized assistance to users in various domains, including email, web browsing, scheduling, taking photos, and answering general questions. The project aims to make the assistant user-friendly, interactive, and efficient to help users save time and be more productive. The project utilizes various technologies, including speech recognition, text-to-speech conversion, and artificial intelligence, to create an intelligent personal assistant that can understand and respond to user queries in natural language.</a:t>
            </a:r>
            <a:endParaRPr lang="en-US" sz="1800" b="1" dirty="0" smtClean="0">
              <a:solidFill>
                <a:schemeClr val="tx2">
                  <a:lumMod val="60000"/>
                  <a:lumOff val="40000"/>
                </a:schemeClr>
              </a:solidFill>
            </a:endParaRPr>
          </a:p>
        </p:txBody>
      </p:sp>
      <p:pic>
        <p:nvPicPr>
          <p:cNvPr id="2050" name="Picture 2" descr="Image result for voice assistant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7813" y="1865531"/>
            <a:ext cx="4426187"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219200"/>
            <a:ext cx="8305800" cy="646331"/>
          </a:xfrm>
          <a:prstGeom prst="rect">
            <a:avLst/>
          </a:prstGeom>
          <a:noFill/>
        </p:spPr>
        <p:txBody>
          <a:bodyPr wrap="square" rtlCol="0">
            <a:spAutoFit/>
          </a:bodyPr>
          <a:lstStyle/>
          <a:p>
            <a:r>
              <a:rPr lang="en-US" b="1" dirty="0">
                <a:solidFill>
                  <a:schemeClr val="tx2">
                    <a:lumMod val="60000"/>
                    <a:lumOff val="40000"/>
                  </a:schemeClr>
                </a:solidFill>
              </a:rPr>
              <a:t>The main purpose of an intelligent voice assistant is to answer the questions that users may have. </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3124200"/>
            <a:ext cx="6248400" cy="1362075"/>
          </a:xfrm>
        </p:spPr>
        <p:txBody>
          <a:bodyPr>
            <a:noAutofit/>
          </a:bodyPr>
          <a:lstStyle/>
          <a:p>
            <a:r>
              <a:rPr lang="en-US" sz="6600" dirty="0" smtClean="0"/>
              <a:t>Design and</a:t>
            </a:r>
            <a:br>
              <a:rPr lang="en-US" sz="6600" dirty="0" smtClean="0"/>
            </a:br>
            <a:r>
              <a:rPr lang="en-US" sz="6600" dirty="0"/>
              <a:t>Development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8074152" cy="1143000"/>
          </a:xfrm>
        </p:spPr>
        <p:txBody>
          <a:bodyPr>
            <a:normAutofit/>
          </a:bodyPr>
          <a:lstStyle/>
          <a:p>
            <a:r>
              <a:rPr lang="en-US" b="1" dirty="0" smtClean="0">
                <a:solidFill>
                  <a:srgbClr val="003300"/>
                </a:solidFill>
              </a:rPr>
              <a:t>User Interface(UI) Design </a:t>
            </a:r>
            <a:endParaRPr lang="en-US" b="1" dirty="0">
              <a:solidFill>
                <a:srgbClr val="003300"/>
              </a:solidFill>
            </a:endParaRPr>
          </a:p>
        </p:txBody>
      </p:sp>
      <p:pic>
        <p:nvPicPr>
          <p:cNvPr id="9" name="Content Placeholder 8"/>
          <p:cNvPicPr>
            <a:picLocks noGrp="1" noChangeAspect="1"/>
          </p:cNvPicPr>
          <p:nvPr>
            <p:ph idx="1"/>
          </p:nvPr>
        </p:nvPicPr>
        <p:blipFill>
          <a:blip r:embed="rId5" cstate="email">
            <a:extLst>
              <a:ext uri="{28A0092B-C50C-407E-A947-70E740481C1C}">
                <a14:useLocalDpi xmlns:a14="http://schemas.microsoft.com/office/drawing/2010/main" val="0"/>
              </a:ext>
            </a:extLst>
          </a:blip>
          <a:stretch>
            <a:fillRect/>
          </a:stretch>
        </p:blipFill>
        <p:spPr>
          <a:xfrm>
            <a:off x="2895600" y="1335767"/>
            <a:ext cx="4038600" cy="5109074"/>
          </a:xfrm>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1.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12.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13.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14.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15.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6.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7.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8.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19.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2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2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2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7.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28.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9.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1438</Words>
  <Application>Microsoft Office PowerPoint</Application>
  <PresentationFormat>On-screen Show (4:3)</PresentationFormat>
  <Paragraphs>162</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Training</vt:lpstr>
      <vt:lpstr>Devi Mahalaxmi Polytechnic College, Titwala    Departments of Computer Engg  Academic Year: 2022-23  </vt:lpstr>
      <vt:lpstr>PowerPoint Presentation</vt:lpstr>
      <vt:lpstr>PowerPoint Presentation</vt:lpstr>
      <vt:lpstr>PowerPoint Presentation</vt:lpstr>
      <vt:lpstr>PowerPoint Presentation</vt:lpstr>
      <vt:lpstr>PowerPoint Presentation</vt:lpstr>
      <vt:lpstr>Objectives</vt:lpstr>
      <vt:lpstr>Design and Development</vt:lpstr>
      <vt:lpstr>User Interface(UI) Design </vt:lpstr>
      <vt:lpstr>Flowchart </vt:lpstr>
      <vt:lpstr>PowerPoint Presentation</vt:lpstr>
      <vt:lpstr>How It Work</vt:lpstr>
      <vt:lpstr>Example :</vt:lpstr>
      <vt:lpstr>Feature  </vt:lpstr>
      <vt:lpstr>Hardware And Software </vt:lpstr>
      <vt:lpstr>Future Scope</vt:lpstr>
      <vt:lpstr>Conclusion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2023-04-29T06:02:55Z</dcterms:created>
  <dcterms:modified xsi:type="dcterms:W3CDTF">2023-05-02T03:51:16Z</dcterms:modified>
</cp:coreProperties>
</file>