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8" r:id="rId5"/>
    <p:sldId id="259" r:id="rId6"/>
    <p:sldId id="278" r:id="rId7"/>
    <p:sldId id="279" r:id="rId8"/>
    <p:sldId id="263" r:id="rId9"/>
    <p:sldId id="268" r:id="rId10"/>
    <p:sldId id="275" r:id="rId11"/>
    <p:sldId id="277" r:id="rId12"/>
    <p:sldId id="276" r:id="rId13"/>
    <p:sldId id="264" r:id="rId14"/>
    <p:sldId id="265" r:id="rId15"/>
    <p:sldId id="270" r:id="rId16"/>
    <p:sldId id="271" r:id="rId17"/>
    <p:sldId id="272" r:id="rId18"/>
    <p:sldId id="273" r:id="rId19"/>
    <p:sldId id="294" r:id="rId20"/>
    <p:sldId id="266" r:id="rId21"/>
    <p:sldId id="274"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85E7F554-FC4B-4C3A-A2DA-DF8355139095}" type="datetimeFigureOut">
              <a:rPr lang="en-US" smtClean="0"/>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CBA3B721-4867-474C-B17A-1BB8E707DFB1}" type="slidenum">
              <a:rPr lang="en-US" smtClean="0"/>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dirty="0"/>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7F554-FC4B-4C3A-A2DA-DF83551390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A3B721-4867-474C-B17A-1BB8E707DFB1}" type="slidenum">
              <a:rPr lang="en-US" smtClean="0"/>
            </a:fld>
            <a:endParaRPr lang="en-US" dirty="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7F554-FC4B-4C3A-A2DA-DF83551390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A3B721-4867-474C-B17A-1BB8E707DFB1}" type="slidenum">
              <a:rPr lang="en-US" smtClean="0"/>
            </a:fld>
            <a:endParaRPr 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E7F554-FC4B-4C3A-A2DA-DF835513909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A3B721-4867-474C-B17A-1BB8E707DFB1}" type="slidenum">
              <a:rPr lang="en-US" smtClean="0"/>
            </a:fld>
            <a:endParaRPr lang="en-US"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8" name="Date Placeholder 7"/>
          <p:cNvSpPr>
            <a:spLocks noGrp="1"/>
          </p:cNvSpPr>
          <p:nvPr>
            <p:ph type="dt" sz="half" idx="10"/>
          </p:nvPr>
        </p:nvSpPr>
        <p:spPr>
          <a:xfrm>
            <a:off x="5562600" y="6513670"/>
            <a:ext cx="3002280" cy="274320"/>
          </a:xfrm>
        </p:spPr>
        <p:txBody>
          <a:bodyPr vert="horz" rtlCol="0"/>
          <a:lstStyle/>
          <a:p>
            <a:fld id="{85E7F554-FC4B-4C3A-A2DA-DF8355139095}" type="datetimeFigureOut">
              <a:rPr lang="en-US" smtClean="0"/>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CBA3B721-4867-474C-B17A-1BB8E707DFB1}" type="slidenum">
              <a:rPr lang="en-US" smtClean="0"/>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dirty="0"/>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E7F554-FC4B-4C3A-A2DA-DF835513909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p>
            <a:fld id="{CBA3B721-4867-474C-B17A-1BB8E707DFB1}" type="slidenum">
              <a:rPr lang="en-US" smtClean="0"/>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E7F554-FC4B-4C3A-A2DA-DF835513909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p>
            <a:fld id="{CBA3B721-4867-474C-B17A-1BB8E707DFB1}" type="slidenum">
              <a:rPr lang="en-US" smtClean="0"/>
            </a:fld>
            <a:endParaRPr lang="en-US"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E7F554-FC4B-4C3A-A2DA-DF835513909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A3B721-4867-474C-B17A-1BB8E707DFB1}" type="slidenum">
              <a:rPr lang="en-US" smtClean="0"/>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7F554-FC4B-4C3A-A2DA-DF8355139095}"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A3B721-4867-474C-B17A-1BB8E707DFB1}" type="slidenum">
              <a:rPr lang="en-US" smtClean="0"/>
            </a:fld>
            <a:endParaRPr lang="en-US"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228600" y="2209800"/>
            <a:ext cx="8666456" cy="3977640"/>
          </a:xfrm>
        </p:spPr>
        <p:txBody>
          <a:bodyPr/>
          <a:lstStyle>
            <a:lvl1pPr marL="292735">
              <a:defRPr sz="3200"/>
            </a:lvl1pPr>
            <a:lvl2pPr marL="594360">
              <a:defRPr sz="2800"/>
            </a:lvl2pPr>
            <a:lvl3pPr marL="822960">
              <a:defRPr sz="2400"/>
            </a:lvl3pPr>
            <a:lvl4pPr marL="1051560">
              <a:defRPr sz="2000"/>
            </a:lvl4pPr>
            <a:lvl5pPr marL="1261745">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85E7F554-FC4B-4C3A-A2DA-DF8355139095}" type="datetimeFigureOut">
              <a:rPr lang="en-US" smtClean="0"/>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CBA3B721-4867-474C-B17A-1BB8E707DFB1}" type="slidenum">
              <a:rPr lang="en-US" smtClean="0"/>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dirty="0"/>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85E7F554-FC4B-4C3A-A2DA-DF8355139095}" type="datetimeFigureOut">
              <a:rPr lang="en-US" smtClean="0"/>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CBA3B721-4867-474C-B17A-1BB8E707DFB1}" type="slidenum">
              <a:rPr lang="en-US" smtClean="0"/>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85E7F554-FC4B-4C3A-A2DA-DF8355139095}" type="datetimeFigureOut">
              <a:rPr lang="en-US" smtClean="0"/>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CBA3B721-4867-474C-B17A-1BB8E707DFB1}" type="slidenum">
              <a:rPr lang="en-US" smtClean="0"/>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marL="54610"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panose="05020102010507070707"/>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1770" algn="l" rtl="0" eaLnBrk="1" latinLnBrk="0" hangingPunct="1">
        <a:spcBef>
          <a:spcPts val="400"/>
        </a:spcBef>
        <a:buClr>
          <a:schemeClr val="accent3"/>
        </a:buClr>
        <a:buSzPct val="100000"/>
        <a:buFont typeface="Wingdings 2" panose="05020102010507070707"/>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panose="05020102010507070707"/>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panose="05020102010507070707"/>
        <a:buChar char=""/>
        <a:defRPr kumimoji="0" sz="1900" kern="1200">
          <a:solidFill>
            <a:schemeClr val="tx1"/>
          </a:solidFill>
          <a:latin typeface="+mn-lt"/>
          <a:ea typeface="+mn-ea"/>
          <a:cs typeface="+mn-cs"/>
        </a:defRPr>
      </a:lvl5pPr>
      <a:lvl6pPr marL="1371600" indent="-173990" algn="l" rtl="0" eaLnBrk="1" latinLnBrk="0" hangingPunct="1">
        <a:spcBef>
          <a:spcPts val="400"/>
        </a:spcBef>
        <a:buClr>
          <a:schemeClr val="accent4"/>
        </a:buClr>
        <a:buFont typeface="Wingdings 2" panose="05020102010507070707"/>
        <a:buChar char=""/>
        <a:defRPr kumimoji="0" sz="1800" kern="1200" baseline="0">
          <a:solidFill>
            <a:schemeClr val="tx1"/>
          </a:solidFill>
          <a:latin typeface="+mn-lt"/>
          <a:ea typeface="+mn-ea"/>
          <a:cs typeface="+mn-cs"/>
        </a:defRPr>
      </a:lvl6pPr>
      <a:lvl7pPr marL="155448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7pPr>
      <a:lvl8pPr marL="173736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8pPr>
      <a:lvl9pPr marL="1920240" indent="-173990" algn="l" rtl="0" eaLnBrk="1" latinLnBrk="0" hangingPunct="1">
        <a:spcBef>
          <a:spcPts val="400"/>
        </a:spcBef>
        <a:buClr>
          <a:schemeClr val="accent4"/>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p:cNvPicPr/>
          <p:nvPr/>
        </p:nvPicPr>
        <p:blipFill>
          <a:blip r:embed="rId1" cstate="print"/>
          <a:stretch>
            <a:fillRect/>
          </a:stretch>
        </p:blipFill>
        <p:spPr>
          <a:xfrm>
            <a:off x="381000" y="304800"/>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1.jpeg"/>
          <p:cNvPicPr/>
          <p:nvPr/>
        </p:nvPicPr>
        <p:blipFill>
          <a:blip r:embed="rId2" cstate="print"/>
          <a:stretch>
            <a:fillRect/>
          </a:stretch>
        </p:blipFill>
        <p:spPr>
          <a:xfrm>
            <a:off x="7620000" y="304800"/>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905000" y="609600"/>
            <a:ext cx="5562600" cy="769441"/>
          </a:xfrm>
          <a:prstGeom prst="rect">
            <a:avLst/>
          </a:prstGeom>
          <a:noFill/>
        </p:spPr>
        <p:txBody>
          <a:bodyPr wrap="square" rtlCol="0">
            <a:spAutoFit/>
          </a:bodyPr>
          <a:lstStyle/>
          <a:p>
            <a:r>
              <a:rPr lang="en-US" sz="4400" b="1" dirty="0" smtClean="0">
                <a:latin typeface="Algerian" panose="04020705040A02060702" pitchFamily="82" charset="0"/>
              </a:rPr>
              <a:t>             </a:t>
            </a:r>
            <a:r>
              <a:rPr lang="en-US" sz="4400" b="1" u="sng" dirty="0" smtClean="0">
                <a:effectLst>
                  <a:outerShdw blurRad="38100" dist="38100" dir="2700000" algn="tl">
                    <a:srgbClr val="000000">
                      <a:alpha val="43137"/>
                    </a:srgbClr>
                  </a:outerShdw>
                </a:effectLst>
                <a:latin typeface="Algerian" panose="04020705040A02060702" pitchFamily="82" charset="0"/>
              </a:rPr>
              <a:t>GPND</a:t>
            </a:r>
            <a:r>
              <a:rPr lang="en-US" sz="4400" b="1" u="sng" dirty="0" smtClean="0">
                <a:latin typeface="Algerian" panose="04020705040A02060702" pitchFamily="82" charset="0"/>
              </a:rPr>
              <a:t> </a:t>
            </a:r>
            <a:endParaRPr lang="en-US" sz="4400" b="1" u="sng" dirty="0">
              <a:latin typeface="Algerian" panose="04020705040A02060702" pitchFamily="82" charset="0"/>
            </a:endParaRPr>
          </a:p>
        </p:txBody>
      </p:sp>
      <p:sp>
        <p:nvSpPr>
          <p:cNvPr id="7" name="TextBox 6"/>
          <p:cNvSpPr txBox="1"/>
          <p:nvPr/>
        </p:nvSpPr>
        <p:spPr>
          <a:xfrm>
            <a:off x="1524000" y="1371600"/>
            <a:ext cx="6324600" cy="1200329"/>
          </a:xfrm>
          <a:prstGeom prst="rect">
            <a:avLst/>
          </a:prstGeom>
          <a:noFill/>
        </p:spPr>
        <p:txBody>
          <a:bodyPr wrap="square" rtlCol="0">
            <a:spAutoFit/>
          </a:bodyPr>
          <a:lstStyle/>
          <a:p>
            <a:pPr algn="ctr"/>
            <a:r>
              <a:rPr lang="en-US" sz="3600" b="1" u="sng" dirty="0" smtClean="0">
                <a:solidFill>
                  <a:schemeClr val="accent5">
                    <a:lumMod val="40000"/>
                    <a:lumOff val="60000"/>
                  </a:schemeClr>
                </a:solidFill>
                <a:effectLst>
                  <a:outerShdw blurRad="38100" dist="38100" dir="2700000" algn="tl">
                    <a:srgbClr val="000000">
                      <a:alpha val="43137"/>
                    </a:srgbClr>
                  </a:outerShdw>
                </a:effectLst>
              </a:rPr>
              <a:t>Government  Polytechnic</a:t>
            </a:r>
            <a:r>
              <a:rPr lang="en-US" sz="3200" b="1" u="sng" dirty="0" smtClean="0">
                <a:solidFill>
                  <a:schemeClr val="accent5">
                    <a:lumMod val="40000"/>
                    <a:lumOff val="60000"/>
                  </a:schemeClr>
                </a:solidFill>
                <a:effectLst>
                  <a:outerShdw blurRad="38100" dist="38100" dir="2700000" algn="tl">
                    <a:srgbClr val="000000">
                      <a:alpha val="43137"/>
                    </a:srgbClr>
                  </a:outerShdw>
                </a:effectLst>
              </a:rPr>
              <a:t>, </a:t>
            </a:r>
            <a:r>
              <a:rPr lang="en-US" sz="3600" b="1" u="sng" dirty="0" err="1" smtClean="0">
                <a:solidFill>
                  <a:schemeClr val="accent5">
                    <a:lumMod val="40000"/>
                    <a:lumOff val="60000"/>
                  </a:schemeClr>
                </a:solidFill>
                <a:effectLst>
                  <a:outerShdw blurRad="38100" dist="38100" dir="2700000" algn="tl">
                    <a:srgbClr val="000000">
                      <a:alpha val="43137"/>
                    </a:srgbClr>
                  </a:outerShdw>
                </a:effectLst>
              </a:rPr>
              <a:t>Nanded</a:t>
            </a:r>
            <a:r>
              <a:rPr lang="en-US" sz="3200" b="1" u="sng" dirty="0" smtClean="0">
                <a:solidFill>
                  <a:schemeClr val="accent5">
                    <a:lumMod val="40000"/>
                    <a:lumOff val="60000"/>
                  </a:schemeClr>
                </a:solidFill>
                <a:effectLst>
                  <a:outerShdw blurRad="38100" dist="38100" dir="2700000" algn="tl">
                    <a:srgbClr val="000000">
                      <a:alpha val="43137"/>
                    </a:srgbClr>
                  </a:outerShdw>
                </a:effectLst>
              </a:rPr>
              <a:t> - 431602</a:t>
            </a:r>
            <a:endParaRPr lang="en-US" sz="3200" b="1" u="sng" dirty="0">
              <a:solidFill>
                <a:schemeClr val="accent5">
                  <a:lumMod val="40000"/>
                  <a:lumOff val="60000"/>
                </a:schemeClr>
              </a:solidFill>
              <a:effectLst>
                <a:outerShdw blurRad="38100" dist="38100" dir="2700000" algn="tl">
                  <a:srgbClr val="000000">
                    <a:alpha val="43137"/>
                  </a:srgbClr>
                </a:outerShdw>
              </a:effectLst>
            </a:endParaRPr>
          </a:p>
        </p:txBody>
      </p:sp>
      <p:sp>
        <p:nvSpPr>
          <p:cNvPr id="8" name="TextBox 7"/>
          <p:cNvSpPr txBox="1"/>
          <p:nvPr/>
        </p:nvSpPr>
        <p:spPr>
          <a:xfrm>
            <a:off x="990600" y="2667000"/>
            <a:ext cx="7620000" cy="461665"/>
          </a:xfrm>
          <a:prstGeom prst="rect">
            <a:avLst/>
          </a:prstGeom>
          <a:noFill/>
        </p:spPr>
        <p:txBody>
          <a:bodyPr wrap="square" rtlCol="0">
            <a:spAutoFit/>
          </a:bodyPr>
          <a:lstStyle/>
          <a:p>
            <a:pPr algn="ctr"/>
            <a:r>
              <a:rPr lang="en-US" sz="2400" b="1" u="sng" dirty="0" smtClean="0">
                <a:solidFill>
                  <a:srgbClr val="FFC000"/>
                </a:solidFill>
                <a:effectLst>
                  <a:outerShdw blurRad="38100" dist="38100" dir="2700000" algn="tl">
                    <a:srgbClr val="000000">
                      <a:alpha val="43137"/>
                    </a:srgbClr>
                  </a:outerShdw>
                </a:effectLst>
              </a:rPr>
              <a:t>Department</a:t>
            </a:r>
            <a:r>
              <a:rPr lang="en-US" sz="2400" b="1" dirty="0" smtClean="0">
                <a:solidFill>
                  <a:srgbClr val="FFC000"/>
                </a:solidFill>
                <a:effectLst>
                  <a:outerShdw blurRad="38100" dist="38100" dir="2700000" algn="tl">
                    <a:srgbClr val="000000">
                      <a:alpha val="43137"/>
                    </a:srgbClr>
                  </a:outerShdw>
                </a:effectLst>
              </a:rPr>
              <a:t> </a:t>
            </a:r>
            <a:r>
              <a:rPr lang="en-US" sz="2400" b="1" u="sng" dirty="0" smtClean="0">
                <a:solidFill>
                  <a:srgbClr val="FFC000"/>
                </a:solidFill>
                <a:effectLst>
                  <a:outerShdw blurRad="38100" dist="38100" dir="2700000" algn="tl">
                    <a:srgbClr val="000000">
                      <a:alpha val="43137"/>
                    </a:srgbClr>
                  </a:outerShdw>
                </a:effectLst>
              </a:rPr>
              <a:t>of</a:t>
            </a:r>
            <a:r>
              <a:rPr lang="en-US" sz="2400" b="1" dirty="0" smtClean="0">
                <a:solidFill>
                  <a:srgbClr val="FFC000"/>
                </a:solidFill>
                <a:effectLst>
                  <a:outerShdw blurRad="38100" dist="38100" dir="2700000" algn="tl">
                    <a:srgbClr val="000000">
                      <a:alpha val="43137"/>
                    </a:srgbClr>
                  </a:outerShdw>
                </a:effectLst>
              </a:rPr>
              <a:t> </a:t>
            </a:r>
            <a:r>
              <a:rPr lang="en-US" sz="2400" b="1" u="sng" dirty="0" smtClean="0">
                <a:solidFill>
                  <a:srgbClr val="FFC000"/>
                </a:solidFill>
                <a:effectLst>
                  <a:outerShdw blurRad="38100" dist="38100" dir="2700000" algn="tl">
                    <a:srgbClr val="000000">
                      <a:alpha val="43137"/>
                    </a:srgbClr>
                  </a:outerShdw>
                </a:effectLst>
              </a:rPr>
              <a:t>Information</a:t>
            </a:r>
            <a:r>
              <a:rPr lang="en-US" sz="2400" b="1" dirty="0" smtClean="0">
                <a:solidFill>
                  <a:srgbClr val="FFC000"/>
                </a:solidFill>
                <a:effectLst>
                  <a:outerShdw blurRad="38100" dist="38100" dir="2700000" algn="tl">
                    <a:srgbClr val="000000">
                      <a:alpha val="43137"/>
                    </a:srgbClr>
                  </a:outerShdw>
                </a:effectLst>
              </a:rPr>
              <a:t> </a:t>
            </a:r>
            <a:r>
              <a:rPr lang="en-US" sz="2400" b="1" u="sng" dirty="0" smtClean="0">
                <a:solidFill>
                  <a:srgbClr val="FFC000"/>
                </a:solidFill>
                <a:effectLst>
                  <a:outerShdw blurRad="38100" dist="38100" dir="2700000" algn="tl">
                    <a:srgbClr val="000000">
                      <a:alpha val="43137"/>
                    </a:srgbClr>
                  </a:outerShdw>
                </a:effectLst>
              </a:rPr>
              <a:t>Technology</a:t>
            </a:r>
            <a:endParaRPr lang="en-US" sz="2400" b="1" u="sng" dirty="0">
              <a:solidFill>
                <a:srgbClr val="FFC000"/>
              </a:solidFill>
              <a:effectLst>
                <a:outerShdw blurRad="38100" dist="38100" dir="2700000" algn="tl">
                  <a:srgbClr val="000000">
                    <a:alpha val="43137"/>
                  </a:srgbClr>
                </a:outerShdw>
              </a:effectLst>
            </a:endParaRPr>
          </a:p>
        </p:txBody>
      </p:sp>
      <p:sp>
        <p:nvSpPr>
          <p:cNvPr id="9" name="TextBox 8"/>
          <p:cNvSpPr txBox="1"/>
          <p:nvPr/>
        </p:nvSpPr>
        <p:spPr>
          <a:xfrm>
            <a:off x="914400" y="4114800"/>
            <a:ext cx="7696200" cy="707886"/>
          </a:xfrm>
          <a:prstGeom prst="rect">
            <a:avLst/>
          </a:prstGeom>
          <a:noFill/>
        </p:spPr>
        <p:txBody>
          <a:bodyPr wrap="square" rtlCol="0">
            <a:spAutoFit/>
          </a:bodyPr>
          <a:lstStyle/>
          <a:p>
            <a:pPr algn="ctr"/>
            <a:r>
              <a:rPr lang="en-US" sz="2000" dirty="0" smtClean="0"/>
              <a:t>             </a:t>
            </a:r>
            <a:r>
              <a:rPr lang="en-US" sz="2000" b="1" dirty="0" smtClean="0">
                <a:solidFill>
                  <a:schemeClr val="bg1"/>
                </a:solidFill>
              </a:rPr>
              <a:t>Group Members : </a:t>
            </a:r>
            <a:r>
              <a:rPr lang="en-US" sz="2000" b="1" dirty="0" smtClean="0">
                <a:solidFill>
                  <a:schemeClr val="accent3">
                    <a:lumMod val="75000"/>
                  </a:schemeClr>
                </a:solidFill>
              </a:rPr>
              <a:t> </a:t>
            </a:r>
            <a:r>
              <a:rPr lang="en-US" sz="2000" dirty="0" smtClean="0"/>
              <a:t>1</a:t>
            </a:r>
            <a:r>
              <a:rPr lang="en-US" sz="2000" dirty="0" smtClean="0">
                <a:effectLst>
                  <a:outerShdw blurRad="38100" dist="38100" dir="2700000" algn="tl">
                    <a:srgbClr val="000000">
                      <a:alpha val="43137"/>
                    </a:srgbClr>
                  </a:outerShdw>
                </a:effectLst>
              </a:rPr>
              <a:t>) </a:t>
            </a:r>
            <a:r>
              <a:rPr lang="en-US" sz="2000" dirty="0" err="1" smtClean="0">
                <a:effectLst>
                  <a:outerShdw blurRad="38100" dist="38100" dir="2700000" algn="tl">
                    <a:srgbClr val="000000">
                      <a:alpha val="43137"/>
                    </a:srgbClr>
                  </a:outerShdw>
                </a:effectLst>
              </a:rPr>
              <a:t>Shivhar</a:t>
            </a:r>
            <a:r>
              <a:rPr lang="en-US" sz="2000" dirty="0" smtClean="0">
                <a:effectLst>
                  <a:outerShdw blurRad="38100" dist="38100" dir="2700000" algn="tl">
                    <a:srgbClr val="000000">
                      <a:alpha val="43137"/>
                    </a:srgbClr>
                  </a:outerShdw>
                </a:effectLst>
              </a:rPr>
              <a:t> Bane – 1547</a:t>
            </a:r>
            <a:endParaRPr lang="en-US" sz="2000" dirty="0" smtClean="0">
              <a:effectLst>
                <a:outerShdw blurRad="38100" dist="38100" dir="2700000" algn="tl">
                  <a:srgbClr val="000000">
                    <a:alpha val="43137"/>
                  </a:srgbClr>
                </a:outerShdw>
              </a:effectLst>
            </a:endParaRPr>
          </a:p>
          <a:p>
            <a:pPr algn="ctr"/>
            <a:r>
              <a:rPr lang="en-US" sz="2000"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                                                  2) Harsh </a:t>
            </a:r>
            <a:r>
              <a:rPr lang="en-US" sz="2000" dirty="0" err="1" smtClean="0">
                <a:effectLst>
                  <a:outerShdw blurRad="38100" dist="38100" dir="2700000" algn="tl">
                    <a:srgbClr val="000000">
                      <a:alpha val="43137"/>
                    </a:srgbClr>
                  </a:outerShdw>
                </a:effectLst>
              </a:rPr>
              <a:t>Zanwar</a:t>
            </a:r>
            <a:r>
              <a:rPr lang="en-US" sz="2000" dirty="0" smtClean="0">
                <a:effectLst>
                  <a:outerShdw blurRad="38100" dist="38100" dir="2700000" algn="tl">
                    <a:srgbClr val="000000">
                      <a:alpha val="43137"/>
                    </a:srgbClr>
                  </a:outerShdw>
                </a:effectLst>
              </a:rPr>
              <a:t> - 1570</a:t>
            </a:r>
            <a:endParaRPr lang="en-US" sz="2000" dirty="0">
              <a:effectLst>
                <a:outerShdw blurRad="38100" dist="38100" dir="2700000" algn="tl">
                  <a:srgbClr val="000000">
                    <a:alpha val="43137"/>
                  </a:srgbClr>
                </a:outerShdw>
              </a:effectLst>
            </a:endParaRPr>
          </a:p>
        </p:txBody>
      </p:sp>
      <p:sp>
        <p:nvSpPr>
          <p:cNvPr id="10" name="TextBox 9"/>
          <p:cNvSpPr txBox="1"/>
          <p:nvPr/>
        </p:nvSpPr>
        <p:spPr>
          <a:xfrm>
            <a:off x="1447800" y="4800600"/>
            <a:ext cx="6705600" cy="461665"/>
          </a:xfrm>
          <a:prstGeom prst="rect">
            <a:avLst/>
          </a:prstGeom>
          <a:noFill/>
        </p:spPr>
        <p:txBody>
          <a:bodyPr wrap="square" rtlCol="0">
            <a:spAutoFit/>
          </a:bodyPr>
          <a:lstStyle/>
          <a:p>
            <a:pPr algn="ctr"/>
            <a:r>
              <a:rPr lang="en-US" sz="2400" b="1" dirty="0" smtClean="0">
                <a:solidFill>
                  <a:srgbClr val="0070C0"/>
                </a:solidFill>
              </a:rPr>
              <a:t>Project Guide :- </a:t>
            </a:r>
            <a:r>
              <a:rPr lang="en-US" sz="2400" b="1" dirty="0" err="1" smtClean="0">
                <a:solidFill>
                  <a:schemeClr val="accent5">
                    <a:lumMod val="75000"/>
                  </a:schemeClr>
                </a:solidFill>
                <a:effectLst>
                  <a:outerShdw blurRad="38100" dist="38100" dir="2700000" algn="tl">
                    <a:srgbClr val="000000">
                      <a:alpha val="43137"/>
                    </a:srgbClr>
                  </a:outerShdw>
                </a:effectLst>
              </a:rPr>
              <a:t>Mr.M.M.Shaikh</a:t>
            </a:r>
            <a:endParaRPr lang="en-US" sz="2400" b="1" dirty="0">
              <a:solidFill>
                <a:schemeClr val="accent5">
                  <a:lumMod val="75000"/>
                </a:schemeClr>
              </a:solidFill>
              <a:effectLst>
                <a:outerShdw blurRad="38100" dist="38100" dir="2700000" algn="tl">
                  <a:srgbClr val="000000">
                    <a:alpha val="43137"/>
                  </a:srgbClr>
                </a:outerShdw>
              </a:effectLst>
            </a:endParaRPr>
          </a:p>
        </p:txBody>
      </p:sp>
      <p:sp>
        <p:nvSpPr>
          <p:cNvPr id="11" name="TextBox 10"/>
          <p:cNvSpPr txBox="1"/>
          <p:nvPr/>
        </p:nvSpPr>
        <p:spPr>
          <a:xfrm>
            <a:off x="3048000" y="5486400"/>
            <a:ext cx="5029200" cy="400110"/>
          </a:xfrm>
          <a:prstGeom prst="rect">
            <a:avLst/>
          </a:prstGeom>
          <a:noFill/>
        </p:spPr>
        <p:txBody>
          <a:bodyPr wrap="square" rtlCol="0">
            <a:spAutoFit/>
          </a:bodyPr>
          <a:lstStyle/>
          <a:p>
            <a:r>
              <a:rPr lang="en-US" sz="2000" b="1" dirty="0" smtClean="0">
                <a:solidFill>
                  <a:schemeClr val="bg1"/>
                </a:solidFill>
                <a:effectLst>
                  <a:outerShdw blurRad="38100" dist="38100" dir="2700000" algn="tl">
                    <a:srgbClr val="000000">
                      <a:alpha val="43137"/>
                    </a:srgbClr>
                  </a:outerShdw>
                </a:effectLst>
              </a:rPr>
              <a:t>Academic Year : 2020-2021</a:t>
            </a:r>
            <a:endParaRPr lang="en-US" sz="2000" b="1" dirty="0">
              <a:solidFill>
                <a:schemeClr val="bg1"/>
              </a:solidFill>
              <a:effectLst>
                <a:outerShdw blurRad="38100" dist="38100" dir="2700000" algn="tl">
                  <a:srgbClr val="000000">
                    <a:alpha val="43137"/>
                  </a:srgbClr>
                </a:outerShdw>
              </a:effectLst>
            </a:endParaRPr>
          </a:p>
        </p:txBody>
      </p:sp>
      <p:sp>
        <p:nvSpPr>
          <p:cNvPr id="12" name="TextBox 11"/>
          <p:cNvSpPr txBox="1"/>
          <p:nvPr/>
        </p:nvSpPr>
        <p:spPr>
          <a:xfrm>
            <a:off x="1295400" y="3200400"/>
            <a:ext cx="7086600" cy="1046440"/>
          </a:xfrm>
          <a:prstGeom prst="rect">
            <a:avLst/>
          </a:prstGeom>
          <a:noFill/>
        </p:spPr>
        <p:txBody>
          <a:bodyPr wrap="square" rtlCol="0">
            <a:spAutoFit/>
          </a:bodyPr>
          <a:lstStyle/>
          <a:p>
            <a:pPr algn="ctr"/>
            <a:r>
              <a:rPr lang="en-US" sz="2000" b="1" u="sng" dirty="0">
                <a:solidFill>
                  <a:schemeClr val="bg1"/>
                </a:solidFill>
              </a:rPr>
              <a:t>TITLE OF THE PROJECT</a:t>
            </a:r>
            <a:endParaRPr lang="en-US" sz="2000" b="1" u="sng" dirty="0">
              <a:solidFill>
                <a:schemeClr val="bg1"/>
              </a:solidFill>
            </a:endParaRPr>
          </a:p>
          <a:p>
            <a:pPr algn="ctr"/>
            <a:r>
              <a:rPr lang="en-US" u="sng" dirty="0">
                <a:effectLst>
                  <a:outerShdw blurRad="38100" dist="38100" dir="2700000" algn="tl">
                    <a:srgbClr val="000000">
                      <a:alpha val="43137"/>
                    </a:srgbClr>
                  </a:outerShdw>
                </a:effectLst>
              </a:rPr>
              <a:t> </a:t>
            </a:r>
            <a:r>
              <a:rPr lang="en-US" sz="2400" b="1" u="dbl" dirty="0" smtClean="0">
                <a:solidFill>
                  <a:schemeClr val="accent6">
                    <a:lumMod val="50000"/>
                  </a:schemeClr>
                </a:solidFill>
                <a:effectLst>
                  <a:outerShdw blurRad="38100" dist="38100" dir="2700000" algn="tl">
                    <a:srgbClr val="000000">
                      <a:alpha val="43137"/>
                    </a:srgbClr>
                  </a:outerShdw>
                </a:effectLst>
              </a:rPr>
              <a:t>Blood </a:t>
            </a:r>
            <a:r>
              <a:rPr lang="en-US" sz="2400" b="1" u="dbl" dirty="0">
                <a:solidFill>
                  <a:schemeClr val="accent6">
                    <a:lumMod val="50000"/>
                  </a:schemeClr>
                </a:solidFill>
                <a:effectLst>
                  <a:outerShdw blurRad="38100" dist="38100" dir="2700000" algn="tl">
                    <a:srgbClr val="000000">
                      <a:alpha val="43137"/>
                    </a:srgbClr>
                  </a:outerShdw>
                </a:effectLst>
              </a:rPr>
              <a:t>Donor Receiver App</a:t>
            </a:r>
            <a:endParaRPr lang="en-US" sz="2400" dirty="0">
              <a:solidFill>
                <a:schemeClr val="accent6">
                  <a:lumMod val="50000"/>
                </a:schemeClr>
              </a:solidFill>
              <a:effectLst>
                <a:outerShdw blurRad="38100" dist="38100" dir="2700000" algn="tl">
                  <a:srgbClr val="000000">
                    <a:alpha val="43137"/>
                  </a:srgbClr>
                </a:outerShdw>
              </a:effectLst>
            </a:endParaRPr>
          </a:p>
          <a:p>
            <a:endParaRPr lang="en-US" dirty="0"/>
          </a:p>
        </p:txBody>
      </p:sp>
    </p:spTree>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Harsh Zanwar\Downloads\IMG-20210625-WA0006.jpg"/>
          <p:cNvPicPr>
            <a:picLocks noChangeAspect="1" noChangeArrowheads="1"/>
          </p:cNvPicPr>
          <p:nvPr/>
        </p:nvPicPr>
        <p:blipFill>
          <a:blip r:embed="rId1"/>
          <a:srcRect/>
          <a:stretch>
            <a:fillRect/>
          </a:stretch>
        </p:blipFill>
        <p:spPr bwMode="auto">
          <a:xfrm>
            <a:off x="1600200" y="1295399"/>
            <a:ext cx="6096000" cy="5029201"/>
          </a:xfrm>
          <a:prstGeom prst="rect">
            <a:avLst/>
          </a:prstGeom>
          <a:ln w="38100" cap="sq" cmpd="thickThin">
            <a:solidFill>
              <a:srgbClr val="000000"/>
            </a:solidFill>
            <a:prstDash val="solid"/>
            <a:miter lim="800000"/>
            <a:headEnd/>
            <a:tailEnd/>
          </a:ln>
          <a:effectLst>
            <a:innerShdw blurRad="76200">
              <a:srgbClr val="000000"/>
            </a:innerShdw>
          </a:effectLst>
        </p:spPr>
      </p:pic>
      <p:sp>
        <p:nvSpPr>
          <p:cNvPr id="3" name="TextBox 2"/>
          <p:cNvSpPr txBox="1"/>
          <p:nvPr/>
        </p:nvSpPr>
        <p:spPr>
          <a:xfrm>
            <a:off x="838200" y="533400"/>
            <a:ext cx="5257800" cy="523220"/>
          </a:xfrm>
          <a:prstGeom prst="rect">
            <a:avLst/>
          </a:prstGeom>
          <a:noFill/>
        </p:spPr>
        <p:txBody>
          <a:bodyPr wrap="square" rtlCol="0">
            <a:spAutoFit/>
          </a:bodyPr>
          <a:lstStyle/>
          <a:p>
            <a:r>
              <a:rPr lang="en-US" sz="2800" u="sng" dirty="0" smtClean="0"/>
              <a:t>ER  DIAGRAM :</a:t>
            </a:r>
            <a:endParaRPr lang="en-US" u="sng" dirty="0"/>
          </a:p>
        </p:txBody>
      </p:sp>
    </p:spTree>
  </p:cSld>
  <p:clrMapOvr>
    <a:masterClrMapping/>
  </p:clrMapOvr>
  <p:transition spd="slow">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Harsh Zanwar\Downloads\IMG-20210625-WA0007.jpg"/>
          <p:cNvPicPr>
            <a:picLocks noChangeAspect="1" noChangeArrowheads="1"/>
          </p:cNvPicPr>
          <p:nvPr/>
        </p:nvPicPr>
        <p:blipFill>
          <a:blip r:embed="rId1"/>
          <a:srcRect/>
          <a:stretch>
            <a:fillRect/>
          </a:stretch>
        </p:blipFill>
        <p:spPr bwMode="auto">
          <a:xfrm>
            <a:off x="1143000" y="1600200"/>
            <a:ext cx="7239001" cy="3933825"/>
          </a:xfrm>
          <a:prstGeom prst="rect">
            <a:avLst/>
          </a:prstGeom>
          <a:ln w="28575" cap="sq" cmpd="thickThin">
            <a:solidFill>
              <a:srgbClr val="000000"/>
            </a:solidFill>
            <a:prstDash val="solid"/>
            <a:miter lim="800000"/>
            <a:headEnd/>
            <a:tailEnd/>
          </a:ln>
          <a:effectLst>
            <a:innerShdw blurRad="76200">
              <a:srgbClr val="000000"/>
            </a:innerShdw>
          </a:effectLst>
        </p:spPr>
      </p:pic>
      <p:sp>
        <p:nvSpPr>
          <p:cNvPr id="3" name="TextBox 2"/>
          <p:cNvSpPr txBox="1"/>
          <p:nvPr/>
        </p:nvSpPr>
        <p:spPr>
          <a:xfrm>
            <a:off x="762000" y="533400"/>
            <a:ext cx="5029200" cy="523220"/>
          </a:xfrm>
          <a:prstGeom prst="rect">
            <a:avLst/>
          </a:prstGeom>
          <a:noFill/>
        </p:spPr>
        <p:txBody>
          <a:bodyPr wrap="square" rtlCol="0">
            <a:spAutoFit/>
          </a:bodyPr>
          <a:lstStyle/>
          <a:p>
            <a:r>
              <a:rPr lang="en-US" sz="2800" u="sng" dirty="0" smtClean="0"/>
              <a:t>USE CASE DIAGRAM :</a:t>
            </a:r>
            <a:endParaRPr lang="en-US" u="sng" dirty="0"/>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181600" cy="6001643"/>
          </a:xfrm>
          <a:prstGeom prst="rect">
            <a:avLst/>
          </a:prstGeom>
          <a:noFill/>
        </p:spPr>
        <p:txBody>
          <a:bodyPr wrap="square" rtlCol="0">
            <a:spAutoFit/>
          </a:bodyPr>
          <a:lstStyle/>
          <a:p>
            <a:r>
              <a:rPr lang="en-US" sz="2800" u="sng" dirty="0" smtClean="0"/>
              <a:t>Scope of Project :</a:t>
            </a:r>
            <a:endParaRPr lang="en-US" sz="2800" u="sng" dirty="0" smtClean="0"/>
          </a:p>
          <a:p>
            <a:r>
              <a:rPr lang="en-US" b="1" dirty="0" smtClean="0"/>
              <a:t> </a:t>
            </a:r>
            <a:endParaRPr lang="en-US" b="1" dirty="0" smtClean="0"/>
          </a:p>
          <a:p>
            <a:r>
              <a:rPr lang="en-US" sz="2000" dirty="0" smtClean="0"/>
              <a:t>            </a:t>
            </a:r>
            <a:r>
              <a:rPr lang="en-US" sz="2000" b="1" dirty="0" smtClean="0"/>
              <a:t>This application is to help people who are suffering with their health and needy for blood. Some time the situation of a person who is looking for blood is so critical that he or any of his family member face difficulty to find blood or blood donor. The concept behind this application is to meet blood donor and blood receiver without any third person . The donor can directly donate the blood to the needy patient. This way we can fulfill need of the patient and satisfaction for blood donor.</a:t>
            </a:r>
            <a:endParaRPr lang="en-US" sz="2000" b="1" dirty="0" smtClean="0"/>
          </a:p>
          <a:p>
            <a:r>
              <a:rPr lang="en-US" sz="2000" b="1" dirty="0" smtClean="0"/>
              <a:t>This platform we help those who are willing to donate The blood and save someone life.</a:t>
            </a:r>
            <a:endParaRPr lang="en-US" sz="2000" b="1" dirty="0" smtClean="0"/>
          </a:p>
          <a:p>
            <a:endParaRPr lang="en-US" dirty="0"/>
          </a:p>
        </p:txBody>
      </p:sp>
      <p:pic>
        <p:nvPicPr>
          <p:cNvPr id="3" name="Picture 2" descr="C:\Users\Shivhar\Downloads\Screenshot_20210618-104725_One UI Home.jpg"/>
          <p:cNvPicPr/>
          <p:nvPr/>
        </p:nvPicPr>
        <p:blipFill>
          <a:blip r:embed="rId1" cstate="print"/>
          <a:srcRect/>
          <a:stretch>
            <a:fillRect/>
          </a:stretch>
        </p:blipFill>
        <p:spPr bwMode="auto">
          <a:xfrm>
            <a:off x="5791200" y="381000"/>
            <a:ext cx="2743200" cy="5105400"/>
          </a:xfrm>
          <a:prstGeom prst="roundRect">
            <a:avLst>
              <a:gd name="adj" fmla="val 8594"/>
            </a:avLst>
          </a:prstGeom>
          <a:solidFill>
            <a:srgbClr val="FFFFFF">
              <a:shade val="85000"/>
            </a:srgbClr>
          </a:solidFill>
          <a:ln w="28575">
            <a:solidFill>
              <a:schemeClr val="tx1"/>
            </a:solidFill>
          </a:ln>
          <a:effectLst>
            <a:reflection blurRad="12700" stA="38000" endPos="28000" dist="5000" dir="5400000" sy="-100000" algn="bl" rotWithShape="0"/>
          </a:effectLst>
        </p:spPr>
      </p:pic>
    </p:spTree>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ivhar\Downloads\Screenshot_20210618-103346.jpg"/>
          <p:cNvPicPr/>
          <p:nvPr/>
        </p:nvPicPr>
        <p:blipFill>
          <a:blip r:embed="rId1" cstate="print"/>
          <a:srcRect/>
          <a:stretch>
            <a:fillRect/>
          </a:stretch>
        </p:blipFill>
        <p:spPr bwMode="auto">
          <a:xfrm>
            <a:off x="1752600" y="1371600"/>
            <a:ext cx="2438400" cy="4724400"/>
          </a:xfrm>
          <a:prstGeom prst="rect">
            <a:avLst/>
          </a:prstGeom>
          <a:ln w="28575" cap="sq" cmpd="thickThin">
            <a:solidFill>
              <a:srgbClr val="000000"/>
            </a:solidFill>
            <a:prstDash val="solid"/>
            <a:miter lim="800000"/>
            <a:headEnd/>
            <a:tailEnd/>
          </a:ln>
          <a:effectLst>
            <a:innerShdw blurRad="76200">
              <a:srgbClr val="000000"/>
            </a:innerShdw>
          </a:effectLst>
        </p:spPr>
      </p:pic>
      <p:pic>
        <p:nvPicPr>
          <p:cNvPr id="3" name="Picture 2" descr="C:\Users\Shivhar\Downloads\Screenshot_20210618-103545.jpg"/>
          <p:cNvPicPr/>
          <p:nvPr/>
        </p:nvPicPr>
        <p:blipFill>
          <a:blip r:embed="rId2" cstate="print"/>
          <a:srcRect/>
          <a:stretch>
            <a:fillRect/>
          </a:stretch>
        </p:blipFill>
        <p:spPr bwMode="auto">
          <a:xfrm>
            <a:off x="4876800" y="1371600"/>
            <a:ext cx="2514600" cy="4724400"/>
          </a:xfrm>
          <a:prstGeom prst="rect">
            <a:avLst/>
          </a:prstGeom>
          <a:ln w="28575" cap="sq" cmpd="thickThin">
            <a:solidFill>
              <a:srgbClr val="000000"/>
            </a:solidFill>
            <a:prstDash val="solid"/>
            <a:miter lim="800000"/>
            <a:headEnd/>
            <a:tailEnd/>
          </a:ln>
          <a:effectLst>
            <a:innerShdw blurRad="76200">
              <a:srgbClr val="000000"/>
            </a:innerShdw>
          </a:effectLst>
        </p:spPr>
      </p:pic>
      <p:sp>
        <p:nvSpPr>
          <p:cNvPr id="6" name="TextBox 5"/>
          <p:cNvSpPr txBox="1"/>
          <p:nvPr/>
        </p:nvSpPr>
        <p:spPr>
          <a:xfrm>
            <a:off x="990600" y="457200"/>
            <a:ext cx="5029200" cy="523220"/>
          </a:xfrm>
          <a:prstGeom prst="rect">
            <a:avLst/>
          </a:prstGeom>
          <a:noFill/>
        </p:spPr>
        <p:txBody>
          <a:bodyPr wrap="square" rtlCol="0">
            <a:spAutoFit/>
          </a:bodyPr>
          <a:lstStyle/>
          <a:p>
            <a:r>
              <a:rPr lang="en-US" sz="2800" u="sng" dirty="0" smtClean="0"/>
              <a:t>Home Page and Menu Page :</a:t>
            </a:r>
            <a:endParaRPr lang="en-US" u="sng" dirty="0"/>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6172200" cy="523220"/>
          </a:xfrm>
          <a:prstGeom prst="rect">
            <a:avLst/>
          </a:prstGeom>
          <a:noFill/>
        </p:spPr>
        <p:txBody>
          <a:bodyPr wrap="square" rtlCol="0">
            <a:spAutoFit/>
          </a:bodyPr>
          <a:lstStyle/>
          <a:p>
            <a:r>
              <a:rPr lang="en-US" sz="2800" u="sng" dirty="0" smtClean="0"/>
              <a:t>Blood Donor Form :</a:t>
            </a:r>
            <a:endParaRPr lang="en-US" u="sng" dirty="0"/>
          </a:p>
        </p:txBody>
      </p:sp>
      <p:pic>
        <p:nvPicPr>
          <p:cNvPr id="3" name="Picture 2" descr="C:\Users\Shivhar\Downloads\Screenshot_20210618-103403.jpg"/>
          <p:cNvPicPr/>
          <p:nvPr/>
        </p:nvPicPr>
        <p:blipFill>
          <a:blip r:embed="rId1" cstate="print"/>
          <a:srcRect/>
          <a:stretch>
            <a:fillRect/>
          </a:stretch>
        </p:blipFill>
        <p:spPr bwMode="auto">
          <a:xfrm>
            <a:off x="2895600" y="990600"/>
            <a:ext cx="2819400" cy="5486400"/>
          </a:xfrm>
          <a:prstGeom prst="rect">
            <a:avLst/>
          </a:prstGeom>
          <a:ln w="28575" cap="sq" cmpd="thickThin">
            <a:solidFill>
              <a:srgbClr val="000000"/>
            </a:solidFill>
            <a:prstDash val="solid"/>
            <a:miter lim="800000"/>
            <a:headEnd/>
            <a:tailEnd/>
          </a:ln>
          <a:effectLst>
            <a:innerShdw blurRad="76200">
              <a:srgbClr val="000000"/>
            </a:innerShdw>
          </a:effectLst>
        </p:spPr>
      </p:pic>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u="sng" dirty="0" smtClean="0"/>
              <a:t>Blood Receiver ( List Blood Donor )</a:t>
            </a:r>
            <a:endParaRPr lang="en-US" sz="2800" u="sng" dirty="0"/>
          </a:p>
        </p:txBody>
      </p:sp>
      <p:pic>
        <p:nvPicPr>
          <p:cNvPr id="3" name="Picture 2" descr="C:\Users\Shivhar\Downloads\Screenshot_20210618-103448.jpg"/>
          <p:cNvPicPr/>
          <p:nvPr/>
        </p:nvPicPr>
        <p:blipFill>
          <a:blip r:embed="rId1" cstate="print"/>
          <a:srcRect/>
          <a:stretch>
            <a:fillRect/>
          </a:stretch>
        </p:blipFill>
        <p:spPr bwMode="auto">
          <a:xfrm>
            <a:off x="3124200" y="990600"/>
            <a:ext cx="2514600" cy="5562600"/>
          </a:xfrm>
          <a:prstGeom prst="rect">
            <a:avLst/>
          </a:prstGeom>
          <a:ln w="28575" cap="sq" cmpd="thickThin">
            <a:solidFill>
              <a:srgbClr val="000000"/>
            </a:solidFill>
            <a:prstDash val="solid"/>
            <a:miter lim="800000"/>
            <a:headEnd/>
            <a:tailEnd/>
          </a:ln>
          <a:effectLst>
            <a:innerShdw blurRad="76200">
              <a:srgbClr val="000000"/>
            </a:innerShdw>
          </a:effectLst>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6019800" cy="523220"/>
          </a:xfrm>
          <a:prstGeom prst="rect">
            <a:avLst/>
          </a:prstGeom>
          <a:noFill/>
        </p:spPr>
        <p:txBody>
          <a:bodyPr wrap="square" rtlCol="0">
            <a:spAutoFit/>
          </a:bodyPr>
          <a:lstStyle/>
          <a:p>
            <a:r>
              <a:rPr lang="en-US" sz="2800" u="sng" dirty="0" smtClean="0"/>
              <a:t>Notification and  Services Page :</a:t>
            </a:r>
            <a:endParaRPr lang="en-US" sz="2800" u="sng" dirty="0"/>
          </a:p>
        </p:txBody>
      </p:sp>
      <p:pic>
        <p:nvPicPr>
          <p:cNvPr id="3" name="Picture 2" descr="C:\Users\Harsh Zanwar\Downloads\Screenshot_20210618-103512.jpg"/>
          <p:cNvPicPr/>
          <p:nvPr/>
        </p:nvPicPr>
        <p:blipFill>
          <a:blip r:embed="rId1" cstate="print"/>
          <a:srcRect/>
          <a:stretch>
            <a:fillRect/>
          </a:stretch>
        </p:blipFill>
        <p:spPr bwMode="auto">
          <a:xfrm>
            <a:off x="1371600" y="914400"/>
            <a:ext cx="2514600" cy="56388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3" descr="C:\Users\Harsh Zanwar\Downloads\Screenshot_20210625-192749.jpg"/>
          <p:cNvPicPr/>
          <p:nvPr/>
        </p:nvPicPr>
        <p:blipFill>
          <a:blip r:embed="rId2" cstate="print"/>
          <a:srcRect/>
          <a:stretch>
            <a:fillRect/>
          </a:stretch>
        </p:blipFill>
        <p:spPr bwMode="auto">
          <a:xfrm>
            <a:off x="4800600" y="914401"/>
            <a:ext cx="2514600" cy="563879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5943600" cy="523220"/>
          </a:xfrm>
          <a:prstGeom prst="rect">
            <a:avLst/>
          </a:prstGeom>
          <a:noFill/>
        </p:spPr>
        <p:txBody>
          <a:bodyPr wrap="square" rtlCol="0">
            <a:spAutoFit/>
          </a:bodyPr>
          <a:lstStyle/>
          <a:p>
            <a:r>
              <a:rPr lang="en-US" sz="2800" u="sng" dirty="0" smtClean="0"/>
              <a:t>About Page :</a:t>
            </a:r>
            <a:endParaRPr lang="en-US" u="sng" dirty="0"/>
          </a:p>
        </p:txBody>
      </p:sp>
      <p:pic>
        <p:nvPicPr>
          <p:cNvPr id="3" name="Picture 2" descr="C:\Users\Shivhar\Downloads\Screenshot_20210618-103534.jpg"/>
          <p:cNvPicPr/>
          <p:nvPr/>
        </p:nvPicPr>
        <p:blipFill>
          <a:blip r:embed="rId1" cstate="print"/>
          <a:srcRect/>
          <a:stretch>
            <a:fillRect/>
          </a:stretch>
        </p:blipFill>
        <p:spPr bwMode="auto">
          <a:xfrm>
            <a:off x="3581401" y="457200"/>
            <a:ext cx="2971799" cy="60198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4375" y="1042670"/>
            <a:ext cx="5915025" cy="521970"/>
          </a:xfrm>
          <a:prstGeom prst="rect">
            <a:avLst/>
          </a:prstGeom>
          <a:noFill/>
        </p:spPr>
        <p:txBody>
          <a:bodyPr wrap="square" rtlCol="0">
            <a:spAutoFit/>
          </a:bodyPr>
          <a:p>
            <a:r>
              <a:rPr lang="en-US" sz="2800" u="sng"/>
              <a:t>Future Scoope :</a:t>
            </a:r>
            <a:endParaRPr lang="en-US" sz="2800" u="sng"/>
          </a:p>
        </p:txBody>
      </p:sp>
      <p:sp>
        <p:nvSpPr>
          <p:cNvPr id="3" name="Text Box 2"/>
          <p:cNvSpPr txBox="1"/>
          <p:nvPr/>
        </p:nvSpPr>
        <p:spPr>
          <a:xfrm>
            <a:off x="614680" y="1699895"/>
            <a:ext cx="7310120" cy="3415030"/>
          </a:xfrm>
          <a:prstGeom prst="rect">
            <a:avLst/>
          </a:prstGeom>
          <a:noFill/>
        </p:spPr>
        <p:txBody>
          <a:bodyPr wrap="square" rtlCol="0">
            <a:spAutoFit/>
          </a:bodyPr>
          <a:p>
            <a:r>
              <a:rPr lang="en-US" sz="2400"/>
              <a:t>With this app, we will distribute special prizes to those who have donated blood. We will organize various events. Suppose a person wants blood, he can get it easily by filling in the information with the help of that app. If he wants blood, we will go ahead and offer it. The blood supply service can be faster than other blood banks so that a person can get blood in time. This app will be available to people easily by changing it day by day</a:t>
            </a:r>
            <a:endParaRPr lang="en-US" sz="2400"/>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7924800" cy="4124206"/>
          </a:xfrm>
          <a:prstGeom prst="rect">
            <a:avLst/>
          </a:prstGeom>
          <a:noFill/>
        </p:spPr>
        <p:txBody>
          <a:bodyPr wrap="square" rtlCol="0">
            <a:spAutoFit/>
          </a:bodyPr>
          <a:lstStyle/>
          <a:p>
            <a:r>
              <a:rPr lang="en-US" b="1" dirty="0" smtClean="0"/>
              <a:t> </a:t>
            </a:r>
            <a:r>
              <a:rPr lang="en-US" sz="2800" b="1" u="sng" dirty="0" smtClean="0"/>
              <a:t>Conclusion :</a:t>
            </a:r>
            <a:endParaRPr lang="en-US" u="sng" dirty="0" smtClean="0"/>
          </a:p>
          <a:p>
            <a:r>
              <a:rPr lang="en-US" b="1" dirty="0" smtClean="0"/>
              <a:t> </a:t>
            </a:r>
            <a:endParaRPr lang="en-US" dirty="0" smtClean="0"/>
          </a:p>
          <a:p>
            <a:r>
              <a:rPr lang="en-US" sz="2400" b="1" dirty="0" smtClean="0"/>
              <a:t>We have learned through this project that the mobile application development is rapidly growing  and interesting field and we have chances to make carrier in this field. Within preparing this app we learned  many concepts of app development but its just a little knowledge about it. Mobile application development have wide scope  in whole  world.</a:t>
            </a:r>
            <a:endParaRPr lang="en-US" sz="2400" dirty="0" smtClean="0"/>
          </a:p>
          <a:p>
            <a:r>
              <a:rPr lang="en-US" sz="2400" b="1" dirty="0" smtClean="0"/>
              <a:t>Mobile applications are easy to maintain than any software for any type of information. We can easily access it. This is emerging technology.</a:t>
            </a:r>
            <a:endParaRPr lang="en-US" sz="2400" dirty="0"/>
          </a:p>
        </p:txBody>
      </p:sp>
    </p:spTree>
  </p:cSld>
  <p:clrMapOvr>
    <a:masterClrMapping/>
  </p:clrMapOvr>
  <p:transition spd="slow">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4953000" cy="523220"/>
          </a:xfrm>
          <a:prstGeom prst="rect">
            <a:avLst/>
          </a:prstGeom>
          <a:noFill/>
        </p:spPr>
        <p:txBody>
          <a:bodyPr wrap="square" rtlCol="0">
            <a:spAutoFit/>
          </a:bodyPr>
          <a:lstStyle/>
          <a:p>
            <a:r>
              <a:rPr lang="en-US" sz="2800" u="sng" dirty="0" smtClean="0"/>
              <a:t>ABSTRACT :</a:t>
            </a:r>
            <a:endParaRPr lang="en-US" u="sng" dirty="0"/>
          </a:p>
        </p:txBody>
      </p:sp>
      <p:sp>
        <p:nvSpPr>
          <p:cNvPr id="3" name="TextBox 2"/>
          <p:cNvSpPr txBox="1"/>
          <p:nvPr/>
        </p:nvSpPr>
        <p:spPr>
          <a:xfrm>
            <a:off x="838200" y="1295400"/>
            <a:ext cx="7772400" cy="4524315"/>
          </a:xfrm>
          <a:prstGeom prst="rect">
            <a:avLst/>
          </a:prstGeom>
          <a:noFill/>
        </p:spPr>
        <p:txBody>
          <a:bodyPr wrap="square" rtlCol="0">
            <a:spAutoFit/>
          </a:bodyPr>
          <a:lstStyle/>
          <a:p>
            <a:r>
              <a:rPr lang="en-US" dirty="0" smtClean="0"/>
              <a:t>The combination of the smart phone and the Internet service is the trend of the future information development and software applications. Mobile phones are the most commonly used communication tools. Using mobile phones to obtain information is not only quick, but also more convenient shortcut to improve people's lives. In the paper, we propose the software development architecture based on Web services. This framework introduces the three-layer architecture of Web development into mobile phone software development. </a:t>
            </a:r>
            <a:endParaRPr lang="en-US" dirty="0" smtClean="0"/>
          </a:p>
          <a:p>
            <a:r>
              <a:rPr lang="en-US" dirty="0" smtClean="0"/>
              <a:t>    Based on the three-layer architecture, the android based Blood Donor Receiver App</a:t>
            </a:r>
            <a:endParaRPr lang="en-US" dirty="0" smtClean="0"/>
          </a:p>
          <a:p>
            <a:r>
              <a:rPr lang="en-US" dirty="0" smtClean="0"/>
              <a:t> is developed. The android based Blood Donor Receiver App can realize to query information for Blood Donors , Blood Notifications . The android based city guide system has more practical significance.</a:t>
            </a:r>
            <a:endParaRPr lang="en-US" dirty="0" smtClean="0"/>
          </a:p>
          <a:p>
            <a:r>
              <a:rPr lang="en-US" dirty="0" smtClean="0"/>
              <a:t> In the current scenario there isn’t any application that would help to a Blood Receiver to get information about the Blood Donor  they are currently visiting in their mobile phone. </a:t>
            </a:r>
            <a:endParaRPr lang="en-US" dirty="0"/>
          </a:p>
        </p:txBody>
      </p:sp>
    </p:spTree>
  </p:cSld>
  <p:clrMapOvr>
    <a:masterClrMapping/>
  </p:clrMapOvr>
  <p:transition spd="slow">
    <p:split orient="vert"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5867400" cy="523220"/>
          </a:xfrm>
          <a:prstGeom prst="rect">
            <a:avLst/>
          </a:prstGeom>
          <a:noFill/>
        </p:spPr>
        <p:txBody>
          <a:bodyPr wrap="square" rtlCol="0">
            <a:spAutoFit/>
          </a:bodyPr>
          <a:lstStyle/>
          <a:p>
            <a:r>
              <a:rPr lang="en-US" sz="2800" u="sng" dirty="0" smtClean="0"/>
              <a:t>BIBLIOGRAPHY :</a:t>
            </a:r>
            <a:endParaRPr lang="en-US" u="sng" dirty="0"/>
          </a:p>
        </p:txBody>
      </p:sp>
      <p:sp>
        <p:nvSpPr>
          <p:cNvPr id="1026" name="Rectangle 2"/>
          <p:cNvSpPr>
            <a:spLocks noChangeArrowheads="1"/>
          </p:cNvSpPr>
          <p:nvPr/>
        </p:nvSpPr>
        <p:spPr bwMode="auto">
          <a:xfrm>
            <a:off x="914400" y="1231104"/>
            <a:ext cx="8229600" cy="2308324"/>
          </a:xfrm>
          <a:prstGeom prst="rect">
            <a:avLst/>
          </a:prstGeom>
          <a:noFill/>
          <a:ln w="9525">
            <a:noFill/>
            <a:miter lim="800000"/>
          </a:ln>
          <a:effectLst/>
        </p:spPr>
        <p:txBody>
          <a:bodyPr vert="horz" wrap="square" lIns="91440" tIns="45720" rIns="91440" bIns="45720" numCol="1" anchor="ctr" anchorCtr="0" compatLnSpc="1">
            <a:spAutoFit/>
          </a:bodyPr>
          <a:lstStyle/>
          <a:p>
            <a:pPr lvl="0">
              <a:buFont typeface="Wingdings" panose="05000000000000000000" pitchFamily="2" charset="2"/>
              <a:buChar char="Ø"/>
            </a:pPr>
            <a:r>
              <a:rPr lang="en-US" sz="2400" b="1" u="sng" dirty="0" smtClean="0">
                <a:solidFill>
                  <a:schemeClr val="tx2">
                    <a:lumMod val="75000"/>
                  </a:schemeClr>
                </a:solidFill>
              </a:rPr>
              <a:t> Book References:</a:t>
            </a:r>
            <a:endParaRPr lang="en-US" sz="2400" b="1" u="sng" dirty="0" smtClean="0">
              <a:solidFill>
                <a:schemeClr val="tx2">
                  <a:lumMod val="75000"/>
                </a:schemeClr>
              </a:solidFill>
            </a:endParaRPr>
          </a:p>
          <a:p>
            <a:pPr lvl="0"/>
            <a:endParaRPr lang="en-US" sz="2400" dirty="0" smtClean="0"/>
          </a:p>
          <a:p>
            <a:pPr>
              <a:lnSpc>
                <a:spcPct val="150000"/>
              </a:lnSpc>
            </a:pPr>
            <a:r>
              <a:rPr lang="en-US" sz="2400" b="1" dirty="0" smtClean="0"/>
              <a:t>1.Android Programming for Beginners </a:t>
            </a:r>
            <a:endParaRPr lang="en-US" sz="2400" b="1" dirty="0" smtClean="0"/>
          </a:p>
          <a:p>
            <a:pPr>
              <a:lnSpc>
                <a:spcPct val="150000"/>
              </a:lnSpc>
            </a:pPr>
            <a:r>
              <a:rPr lang="en-US" sz="2400" b="1" dirty="0" smtClean="0"/>
              <a:t>2.Complete reference of Android</a:t>
            </a:r>
            <a:endParaRPr lang="en-US" sz="2400" dirty="0" smtClean="0"/>
          </a:p>
          <a:p>
            <a:pPr marL="0" marR="0" lvl="0" indent="0" algn="l" defTabSz="914400" rtl="0" eaLnBrk="1" fontAlgn="base" latinLnBrk="0" hangingPunct="1">
              <a:lnSpc>
                <a:spcPct val="100000"/>
              </a:lnSpc>
              <a:spcBef>
                <a:spcPct val="0"/>
              </a:spcBef>
              <a:spcAft>
                <a:spcPct val="0"/>
              </a:spcAft>
              <a:buClrTx/>
              <a:buSzTx/>
            </a:pPr>
            <a:endParaRPr kumimoji="0" lang="en-US" sz="2400" b="0" i="0" u="none" strike="noStrike" cap="none" normalizeH="0" baseline="0" dirty="0" smtClean="0">
              <a:ln>
                <a:noFill/>
              </a:ln>
              <a:solidFill>
                <a:schemeClr val="accent5">
                  <a:lumMod val="60000"/>
                  <a:lumOff val="40000"/>
                </a:schemeClr>
              </a:solidFill>
              <a:effectLst/>
              <a:latin typeface="Arial" panose="020B0604020202020204" pitchFamily="34" charset="0"/>
              <a:cs typeface="Arial" panose="020B0604020202020204" pitchFamily="34" charset="0"/>
            </a:endParaRPr>
          </a:p>
        </p:txBody>
      </p:sp>
      <p:sp>
        <p:nvSpPr>
          <p:cNvPr id="6" name="TextBox 5"/>
          <p:cNvSpPr txBox="1"/>
          <p:nvPr/>
        </p:nvSpPr>
        <p:spPr>
          <a:xfrm>
            <a:off x="914400" y="3276600"/>
            <a:ext cx="5791200" cy="738664"/>
          </a:xfrm>
          <a:prstGeom prst="rect">
            <a:avLst/>
          </a:prstGeom>
          <a:noFill/>
        </p:spPr>
        <p:txBody>
          <a:bodyPr wrap="square" rtlCol="0">
            <a:spAutoFit/>
          </a:bodyPr>
          <a:lstStyle/>
          <a:p>
            <a:pPr lvl="0">
              <a:buFont typeface="Wingdings" panose="05000000000000000000" pitchFamily="2" charset="2"/>
              <a:buChar char="Ø"/>
            </a:pPr>
            <a:r>
              <a:rPr lang="en-US" sz="2400" b="1" u="sng" dirty="0" smtClean="0"/>
              <a:t> </a:t>
            </a:r>
            <a:r>
              <a:rPr lang="en-US" sz="2400" b="1" u="sng" dirty="0" smtClean="0">
                <a:solidFill>
                  <a:schemeClr val="tx2">
                    <a:lumMod val="75000"/>
                  </a:schemeClr>
                </a:solidFill>
              </a:rPr>
              <a:t>Web References</a:t>
            </a:r>
            <a:r>
              <a:rPr lang="en-US" sz="2400" b="1" u="sng" dirty="0" smtClean="0"/>
              <a:t>:</a:t>
            </a:r>
            <a:endParaRPr lang="en-US" sz="2400" dirty="0" smtClean="0"/>
          </a:p>
          <a:p>
            <a:endParaRPr lang="en-US" dirty="0"/>
          </a:p>
        </p:txBody>
      </p:sp>
      <p:sp>
        <p:nvSpPr>
          <p:cNvPr id="7" name="TextBox 6"/>
          <p:cNvSpPr txBox="1"/>
          <p:nvPr/>
        </p:nvSpPr>
        <p:spPr>
          <a:xfrm>
            <a:off x="990600" y="3810000"/>
            <a:ext cx="5486400" cy="2031325"/>
          </a:xfrm>
          <a:prstGeom prst="rect">
            <a:avLst/>
          </a:prstGeom>
          <a:noFill/>
        </p:spPr>
        <p:txBody>
          <a:bodyPr wrap="square" rtlCol="0">
            <a:spAutoFit/>
          </a:bodyPr>
          <a:lstStyle/>
          <a:p>
            <a:pPr lvl="0">
              <a:lnSpc>
                <a:spcPct val="150000"/>
              </a:lnSpc>
              <a:buFont typeface="Wingdings" panose="05000000000000000000" pitchFamily="2" charset="2"/>
              <a:buChar char="§"/>
            </a:pPr>
            <a:r>
              <a:rPr lang="en-US" sz="2400" b="1" dirty="0" smtClean="0"/>
              <a:t> http://www.google.com</a:t>
            </a:r>
            <a:endParaRPr lang="en-US" sz="2400" dirty="0" smtClean="0"/>
          </a:p>
          <a:p>
            <a:pPr lvl="0">
              <a:lnSpc>
                <a:spcPct val="150000"/>
              </a:lnSpc>
              <a:buFont typeface="Wingdings" panose="05000000000000000000" pitchFamily="2" charset="2"/>
              <a:buChar char="§"/>
            </a:pPr>
            <a:r>
              <a:rPr lang="en-US" sz="2400" b="1" dirty="0" smtClean="0"/>
              <a:t> http://www.abhiandroid.com</a:t>
            </a:r>
            <a:endParaRPr lang="en-US" sz="2400" dirty="0" smtClean="0"/>
          </a:p>
          <a:p>
            <a:pPr lvl="0">
              <a:lnSpc>
                <a:spcPct val="150000"/>
              </a:lnSpc>
              <a:buFont typeface="Wingdings" panose="05000000000000000000" pitchFamily="2" charset="2"/>
              <a:buChar char="§"/>
            </a:pPr>
            <a:r>
              <a:rPr lang="en-US" sz="2400" b="1" dirty="0" smtClean="0"/>
              <a:t> http://WWW.javatpoint.com</a:t>
            </a:r>
            <a:endParaRPr lang="en-US" dirty="0" smtClean="0"/>
          </a:p>
          <a:p>
            <a:endParaRPr lang="en-US" dirty="0"/>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144000" cy="4339650"/>
          </a:xfrm>
          <a:prstGeom prst="rect">
            <a:avLst/>
          </a:prstGeom>
          <a:noFill/>
        </p:spPr>
        <p:txBody>
          <a:bodyPr wrap="square" rtlCol="0">
            <a:spAutoFit/>
          </a:bodyPr>
          <a:lstStyle/>
          <a:p>
            <a:pPr algn="ctr"/>
            <a:r>
              <a:rPr lang="en-US" sz="13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5000" endA="300" endPos="45500" dir="5400000" sy="-100000" algn="bl" rotWithShape="0"/>
                </a:effectLst>
                <a:latin typeface="Arial Black" panose="020B0A04020102020204" pitchFamily="34" charset="0"/>
              </a:rPr>
              <a:t>Thank You</a:t>
            </a:r>
            <a:endParaRPr lang="en-US" sz="13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5000" endA="300" endPos="45500" dir="5400000" sy="-100000" algn="bl" rotWithShape="0"/>
              </a:effectLst>
              <a:latin typeface="Arial Black" panose="020B0A04020102020204" pitchFamily="34" charset="0"/>
            </a:endParaRPr>
          </a:p>
        </p:txBody>
      </p:sp>
    </p:spTree>
  </p:cSld>
  <p:clrMapOvr>
    <a:masterClrMapping/>
  </p:clrMapOvr>
  <p:transition spd="slow">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162800" cy="707886"/>
          </a:xfrm>
          <a:prstGeom prst="rect">
            <a:avLst/>
          </a:prstGeom>
          <a:noFill/>
        </p:spPr>
        <p:txBody>
          <a:bodyPr wrap="square" rtlCol="0">
            <a:spAutoFit/>
          </a:bodyPr>
          <a:lstStyle/>
          <a:p>
            <a:r>
              <a:rPr lang="en-US" sz="4000" b="1" u="sng" dirty="0" smtClean="0"/>
              <a:t>Introduction :</a:t>
            </a:r>
            <a:endParaRPr lang="en-US" b="1" u="sng" dirty="0"/>
          </a:p>
        </p:txBody>
      </p:sp>
      <p:sp>
        <p:nvSpPr>
          <p:cNvPr id="4" name="TextBox 3"/>
          <p:cNvSpPr txBox="1"/>
          <p:nvPr/>
        </p:nvSpPr>
        <p:spPr>
          <a:xfrm>
            <a:off x="533400" y="1447800"/>
            <a:ext cx="5715000" cy="4062651"/>
          </a:xfrm>
          <a:prstGeom prst="rect">
            <a:avLst/>
          </a:prstGeom>
          <a:noFill/>
        </p:spPr>
        <p:txBody>
          <a:bodyPr wrap="square" rtlCol="0">
            <a:spAutoFit/>
          </a:bodyPr>
          <a:lstStyle/>
          <a:p>
            <a:r>
              <a:rPr lang="en-US" sz="2400" dirty="0"/>
              <a:t>The </a:t>
            </a:r>
            <a:r>
              <a:rPr lang="en-US" sz="2400" b="1" dirty="0"/>
              <a:t>Android operating system</a:t>
            </a:r>
            <a:r>
              <a:rPr lang="en-US" sz="2400" dirty="0"/>
              <a:t> is the largest installed base among various mobile platforms across the </a:t>
            </a:r>
            <a:r>
              <a:rPr lang="en-US" sz="2400" dirty="0" err="1" smtClean="0"/>
              <a:t>globel</a:t>
            </a:r>
            <a:r>
              <a:rPr lang="en-US" sz="2400" dirty="0" smtClean="0"/>
              <a:t>. </a:t>
            </a:r>
            <a:r>
              <a:rPr lang="en-US" sz="2400" dirty="0"/>
              <a:t>Hundreds of millions of mobile devices are powered by </a:t>
            </a:r>
            <a:r>
              <a:rPr lang="en-US" sz="2400" b="1" dirty="0"/>
              <a:t>Android</a:t>
            </a:r>
            <a:r>
              <a:rPr lang="en-US" sz="2400" dirty="0"/>
              <a:t> in more than 190 countries of the world</a:t>
            </a:r>
            <a:r>
              <a:rPr lang="en-US" sz="2000" dirty="0" smtClean="0"/>
              <a:t>.</a:t>
            </a:r>
            <a:endParaRPr lang="en-US" sz="2000" dirty="0" smtClean="0"/>
          </a:p>
          <a:p>
            <a:r>
              <a:rPr lang="en-US" sz="2400" dirty="0" smtClean="0"/>
              <a:t>We have created this app by looking at someone’s situation.</a:t>
            </a:r>
            <a:r>
              <a:rPr lang="en-US" sz="2400" dirty="0"/>
              <a:t> This application is to help people who are suffering with their health and needy for </a:t>
            </a:r>
            <a:r>
              <a:rPr lang="en-US" sz="2400" dirty="0" smtClean="0"/>
              <a:t>blood.</a:t>
            </a:r>
            <a:endParaRPr lang="en-US" sz="2400" dirty="0" smtClean="0"/>
          </a:p>
          <a:p>
            <a:endParaRPr lang="en-US" dirty="0"/>
          </a:p>
        </p:txBody>
      </p:sp>
      <p:pic>
        <p:nvPicPr>
          <p:cNvPr id="7" name="Picture 6" descr="E:\BloodDonorReceiver1\app\src\main\res\mipmap-xhdpi\sym_background.png"/>
          <p:cNvPicPr/>
          <p:nvPr/>
        </p:nvPicPr>
        <p:blipFill>
          <a:blip r:embed="rId1"/>
          <a:srcRect/>
          <a:stretch>
            <a:fillRect/>
          </a:stretch>
        </p:blipFill>
        <p:spPr bwMode="auto">
          <a:xfrm>
            <a:off x="6172200" y="1524000"/>
            <a:ext cx="2743200" cy="2819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5257800" cy="584775"/>
          </a:xfrm>
          <a:prstGeom prst="rect">
            <a:avLst/>
          </a:prstGeom>
        </p:spPr>
        <p:txBody>
          <a:bodyPr wrap="square">
            <a:spAutoFit/>
          </a:bodyPr>
          <a:lstStyle/>
          <a:p>
            <a:r>
              <a:rPr lang="en-US" sz="3200" b="1" u="sng" dirty="0"/>
              <a:t>Literature </a:t>
            </a:r>
            <a:r>
              <a:rPr lang="en-US" sz="3200" b="1" u="sng" dirty="0" smtClean="0"/>
              <a:t>Review :</a:t>
            </a:r>
            <a:endParaRPr lang="en-US" sz="3200" b="1" u="sng" dirty="0"/>
          </a:p>
        </p:txBody>
      </p:sp>
      <p:sp>
        <p:nvSpPr>
          <p:cNvPr id="5" name="TextBox 4"/>
          <p:cNvSpPr txBox="1"/>
          <p:nvPr/>
        </p:nvSpPr>
        <p:spPr>
          <a:xfrm>
            <a:off x="381000" y="1143000"/>
            <a:ext cx="8458200" cy="5416868"/>
          </a:xfrm>
          <a:prstGeom prst="rect">
            <a:avLst/>
          </a:prstGeom>
          <a:noFill/>
        </p:spPr>
        <p:txBody>
          <a:bodyPr wrap="square" rtlCol="0">
            <a:spAutoFit/>
          </a:bodyPr>
          <a:lstStyle/>
          <a:p>
            <a:r>
              <a:rPr lang="en-US" b="1" u="sng" dirty="0" smtClean="0"/>
              <a:t>BACKGROUND TECHNOLOGIES: </a:t>
            </a:r>
            <a:endParaRPr lang="en-US" b="1" u="sng" dirty="0" smtClean="0"/>
          </a:p>
          <a:p>
            <a:endParaRPr lang="en-US" b="1" u="sng" dirty="0" smtClean="0"/>
          </a:p>
          <a:p>
            <a:pPr>
              <a:buFont typeface="Wingdings" panose="05000000000000000000" pitchFamily="2" charset="2"/>
              <a:buChar char="Ø"/>
            </a:pPr>
            <a:r>
              <a:rPr lang="en-US" sz="2000" b="1" dirty="0" smtClean="0"/>
              <a:t>  Android :</a:t>
            </a:r>
            <a:r>
              <a:rPr lang="en-US" b="1" dirty="0" smtClean="0"/>
              <a:t> </a:t>
            </a:r>
            <a:endParaRPr lang="en-US" b="1" dirty="0" smtClean="0"/>
          </a:p>
          <a:p>
            <a:r>
              <a:rPr lang="en-US" dirty="0" smtClean="0"/>
              <a:t>Developers create apps for a variety of reasons. They may need to address business requirements or build new services or businesses, or they may want to offer games and other types of content for users. Developers choose to develop for Android in order to reach the majority of mobile device users. </a:t>
            </a:r>
            <a:endParaRPr lang="en-US" dirty="0" smtClean="0"/>
          </a:p>
          <a:p>
            <a:endParaRPr lang="en-US" dirty="0" smtClean="0"/>
          </a:p>
          <a:p>
            <a:pPr>
              <a:buFont typeface="Wingdings" panose="05000000000000000000" pitchFamily="2" charset="2"/>
              <a:buChar char="Ø"/>
            </a:pPr>
            <a:r>
              <a:rPr lang="en-US" sz="2000" b="1" dirty="0" smtClean="0"/>
              <a:t>  JAVA :</a:t>
            </a:r>
            <a:r>
              <a:rPr lang="en-US" b="1" dirty="0" smtClean="0"/>
              <a:t> </a:t>
            </a:r>
            <a:endParaRPr lang="en-US" b="1" dirty="0" smtClean="0"/>
          </a:p>
          <a:p>
            <a:r>
              <a:rPr lang="en-US" b="1" dirty="0" smtClean="0">
                <a:solidFill>
                  <a:schemeClr val="tx2">
                    <a:lumMod val="75000"/>
                  </a:schemeClr>
                </a:solidFill>
              </a:rPr>
              <a:t>Why Use Java</a:t>
            </a:r>
            <a:r>
              <a:rPr lang="en-US" b="1" dirty="0" smtClean="0"/>
              <a:t>? </a:t>
            </a:r>
            <a:endParaRPr lang="en-US" b="1" dirty="0" smtClean="0"/>
          </a:p>
          <a:p>
            <a:r>
              <a:rPr lang="en-US" dirty="0" smtClean="0"/>
              <a:t> Java works on different platforms (Windows, Mac, Linux, Raspberry Pi, etc.) </a:t>
            </a:r>
            <a:endParaRPr lang="en-US" dirty="0" smtClean="0"/>
          </a:p>
          <a:p>
            <a:r>
              <a:rPr lang="en-US" dirty="0" smtClean="0"/>
              <a:t> It is one of the most popular programming language in the world </a:t>
            </a:r>
            <a:endParaRPr lang="en-US" dirty="0" smtClean="0"/>
          </a:p>
          <a:p>
            <a:r>
              <a:rPr lang="en-US" dirty="0" smtClean="0"/>
              <a:t> It is easy to learn and simple to use </a:t>
            </a:r>
            <a:endParaRPr lang="en-US" dirty="0" smtClean="0"/>
          </a:p>
          <a:p>
            <a:r>
              <a:rPr lang="en-US" dirty="0" smtClean="0"/>
              <a:t> It is open-source and free </a:t>
            </a:r>
            <a:endParaRPr lang="en-US" dirty="0" smtClean="0"/>
          </a:p>
          <a:p>
            <a:r>
              <a:rPr lang="en-US" dirty="0" smtClean="0"/>
              <a:t> It is secure, fast and powerful </a:t>
            </a:r>
            <a:endParaRPr lang="en-US" dirty="0" smtClean="0"/>
          </a:p>
          <a:p>
            <a:r>
              <a:rPr lang="en-US" dirty="0" smtClean="0"/>
              <a:t> It has a huge community support (tens of millions of developers) </a:t>
            </a:r>
            <a:endParaRPr lang="en-US" dirty="0" smtClean="0"/>
          </a:p>
          <a:p>
            <a:r>
              <a:rPr lang="en-US" dirty="0" smtClean="0"/>
              <a:t> Java is an object oriented language which gives a clear structure to        programs and allows code to be reused, lowering development costs </a:t>
            </a:r>
            <a:endParaRPr lang="en-US" dirty="0" smtClean="0"/>
          </a:p>
          <a:p>
            <a:endParaRPr lang="en-US" dirty="0"/>
          </a:p>
        </p:txBody>
      </p:sp>
      <p:sp>
        <p:nvSpPr>
          <p:cNvPr id="5122" name="AutoShape 2" descr="Android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124" name="AutoShape 4" descr="Androidland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126" name="AutoShape 6" descr="Androidland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9" name="TextBox 8"/>
          <p:cNvSpPr txBox="1"/>
          <p:nvPr/>
        </p:nvSpPr>
        <p:spPr>
          <a:xfrm>
            <a:off x="457200" y="1524000"/>
            <a:ext cx="5334000" cy="646331"/>
          </a:xfrm>
          <a:prstGeom prst="rect">
            <a:avLst/>
          </a:prstGeom>
          <a:noFill/>
        </p:spPr>
        <p:txBody>
          <a:bodyPr wrap="square" rtlCol="0">
            <a:spAutoFit/>
          </a:bodyPr>
          <a:lstStyle/>
          <a:p>
            <a:endParaRPr lang="en-US" dirty="0" smtClean="0"/>
          </a:p>
          <a:p>
            <a:endParaRPr lang="en-US" dirty="0"/>
          </a:p>
        </p:txBody>
      </p:sp>
      <p:sp>
        <p:nvSpPr>
          <p:cNvPr id="11" name="TextBox 10"/>
          <p:cNvSpPr txBox="1"/>
          <p:nvPr/>
        </p:nvSpPr>
        <p:spPr>
          <a:xfrm>
            <a:off x="685800" y="1676400"/>
            <a:ext cx="53340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838200" y="1828800"/>
            <a:ext cx="5334000" cy="646331"/>
          </a:xfrm>
          <a:prstGeom prst="rect">
            <a:avLst/>
          </a:prstGeom>
          <a:noFill/>
        </p:spPr>
        <p:txBody>
          <a:bodyPr wrap="square" rtlCol="0">
            <a:spAutoFit/>
          </a:bodyPr>
          <a:lstStyle/>
          <a:p>
            <a:endParaRPr lang="en-US" dirty="0" smtClean="0"/>
          </a:p>
          <a:p>
            <a:endParaRPr lang="en-US" dirty="0"/>
          </a:p>
        </p:txBody>
      </p:sp>
    </p:spTree>
  </p:cSld>
  <p:clrMapOvr>
    <a:masterClrMapping/>
  </p:clrMapOvr>
  <p:transition spd="slow">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0" y="533400"/>
            <a:ext cx="6629400" cy="369332"/>
          </a:xfrm>
          <a:prstGeom prst="rect">
            <a:avLst/>
          </a:prstGeom>
          <a:noFill/>
        </p:spPr>
        <p:txBody>
          <a:bodyPr wrap="square" rtlCol="0">
            <a:spAutoFit/>
          </a:bodyPr>
          <a:lstStyle/>
          <a:p>
            <a:endParaRPr lang="en-US" dirty="0"/>
          </a:p>
        </p:txBody>
      </p:sp>
      <p:sp>
        <p:nvSpPr>
          <p:cNvPr id="4" name="TextBox 3"/>
          <p:cNvSpPr txBox="1"/>
          <p:nvPr/>
        </p:nvSpPr>
        <p:spPr>
          <a:xfrm>
            <a:off x="381000" y="914400"/>
            <a:ext cx="8458200" cy="5170646"/>
          </a:xfrm>
          <a:prstGeom prst="rect">
            <a:avLst/>
          </a:prstGeom>
          <a:noFill/>
        </p:spPr>
        <p:txBody>
          <a:bodyPr wrap="square" rtlCol="0">
            <a:spAutoFit/>
          </a:bodyPr>
          <a:lstStyle/>
          <a:p>
            <a:r>
              <a:rPr lang="en-US" sz="2400" b="1" dirty="0" smtClean="0"/>
              <a:t>Problem statement for this Android App : </a:t>
            </a:r>
            <a:endParaRPr lang="en-US" sz="2400" b="1" dirty="0" smtClean="0"/>
          </a:p>
          <a:p>
            <a:endParaRPr lang="en-US" sz="2400" b="1" dirty="0" smtClean="0"/>
          </a:p>
          <a:p>
            <a:r>
              <a:rPr lang="en-US" sz="2400" dirty="0" smtClean="0"/>
              <a:t>I have created this app by looking at this situation </a:t>
            </a:r>
            <a:r>
              <a:rPr lang="en-US" sz="2400" dirty="0" err="1" smtClean="0"/>
              <a:t>todays</a:t>
            </a:r>
            <a:r>
              <a:rPr lang="en-US" sz="2400" dirty="0" smtClean="0"/>
              <a:t> situation blood donor can not give blood because lockdown situation. In this Covid-19 situation People </a:t>
            </a:r>
            <a:r>
              <a:rPr lang="en-US" sz="2400" dirty="0" err="1" smtClean="0"/>
              <a:t>Could't</a:t>
            </a:r>
            <a:r>
              <a:rPr lang="en-US" sz="2400" dirty="0" smtClean="0"/>
              <a:t> Donate their blood at Blood Centers .They have no willing to take risk in such situations and Donate Blood But The problem is the Demand if Blood Transfusion has Increased. Which Cause a lot of Shortage at Blood Camps. </a:t>
            </a:r>
            <a:endParaRPr lang="en-US" sz="2400" dirty="0" smtClean="0"/>
          </a:p>
          <a:p>
            <a:r>
              <a:rPr lang="en-US" sz="2400" dirty="0" smtClean="0"/>
              <a:t>This makes it impossible for the middle and poor to have a blood supply And in such a situation, the signs of death are increasing. And in that case, you don't even get the blood donors of the blood group you need</a:t>
            </a:r>
            <a:r>
              <a:rPr lang="en-US" sz="2000" dirty="0" smtClean="0"/>
              <a:t>. </a:t>
            </a:r>
            <a:endParaRPr lang="en-US" sz="2000" dirty="0" smtClean="0"/>
          </a:p>
          <a:p>
            <a:endParaRPr lang="en-US" dirty="0" smtClean="0"/>
          </a:p>
        </p:txBody>
      </p:sp>
    </p:spTree>
  </p:cSld>
  <p:clrMapOvr>
    <a:masterClrMapping/>
  </p:clrMapOvr>
  <p:transition spd="slow">
    <p:wheel spokes="4"/>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534400" cy="3816429"/>
          </a:xfrm>
          <a:prstGeom prst="rect">
            <a:avLst/>
          </a:prstGeom>
          <a:noFill/>
        </p:spPr>
        <p:txBody>
          <a:bodyPr wrap="square" rtlCol="0">
            <a:spAutoFit/>
          </a:bodyPr>
          <a:lstStyle/>
          <a:p>
            <a:r>
              <a:rPr lang="en-US" sz="2800" b="1" dirty="0" smtClean="0"/>
              <a:t>Problem Solving : </a:t>
            </a:r>
            <a:endParaRPr lang="en-US" sz="2800" b="1" dirty="0" smtClean="0"/>
          </a:p>
          <a:p>
            <a:endParaRPr lang="en-US" sz="2800" b="1" dirty="0" smtClean="0"/>
          </a:p>
          <a:p>
            <a:r>
              <a:rPr lang="en-US" sz="2400" dirty="0" smtClean="0"/>
              <a:t>The concept behind this application is to meet blood donor and blood receiver without any third person . The donor can directly donate the blood to the needy patient. </a:t>
            </a:r>
            <a:endParaRPr lang="en-US" sz="2400" dirty="0" smtClean="0"/>
          </a:p>
          <a:p>
            <a:r>
              <a:rPr lang="en-US" sz="2400" dirty="0" smtClean="0"/>
              <a:t>This way we can fulfill need of the patient and satisfaction </a:t>
            </a:r>
            <a:endParaRPr lang="en-US" sz="2400" dirty="0" smtClean="0"/>
          </a:p>
          <a:p>
            <a:r>
              <a:rPr lang="en-US" sz="2400" dirty="0" smtClean="0"/>
              <a:t>for blood donor. </a:t>
            </a:r>
            <a:endParaRPr lang="en-US" sz="2400" dirty="0" smtClean="0"/>
          </a:p>
          <a:p>
            <a:r>
              <a:rPr lang="en-US" sz="2400" dirty="0" smtClean="0"/>
              <a:t>This platform we help those who are willing to donate The blood and save someone life. </a:t>
            </a:r>
            <a:endParaRPr lang="en-US" sz="2400" dirty="0" smtClean="0"/>
          </a:p>
          <a:p>
            <a:endParaRPr lang="en-US" dirty="0"/>
          </a:p>
        </p:txBody>
      </p:sp>
    </p:spTree>
  </p:cSld>
  <p:clrMapOvr>
    <a:masterClrMapping/>
  </p:clrMapOvr>
  <p:transition spd="slow">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4114800" cy="523220"/>
          </a:xfrm>
          <a:prstGeom prst="rect">
            <a:avLst/>
          </a:prstGeom>
          <a:noFill/>
        </p:spPr>
        <p:txBody>
          <a:bodyPr wrap="square" rtlCol="0">
            <a:spAutoFit/>
          </a:bodyPr>
          <a:lstStyle/>
          <a:p>
            <a:r>
              <a:rPr lang="en-US" sz="2800" u="sng" dirty="0" smtClean="0"/>
              <a:t>Firebase Database :</a:t>
            </a:r>
            <a:endParaRPr lang="en-US" sz="2800" u="sng" dirty="0" smtClean="0"/>
          </a:p>
        </p:txBody>
      </p:sp>
      <p:sp>
        <p:nvSpPr>
          <p:cNvPr id="3" name="TextBox 2"/>
          <p:cNvSpPr txBox="1"/>
          <p:nvPr/>
        </p:nvSpPr>
        <p:spPr>
          <a:xfrm>
            <a:off x="304800" y="1066800"/>
            <a:ext cx="5181600" cy="5601533"/>
          </a:xfrm>
          <a:prstGeom prst="rect">
            <a:avLst/>
          </a:prstGeom>
          <a:noFill/>
        </p:spPr>
        <p:txBody>
          <a:bodyPr wrap="square" rtlCol="0">
            <a:spAutoFit/>
          </a:bodyPr>
          <a:lstStyle/>
          <a:p>
            <a:r>
              <a:rPr lang="en-US" sz="2000" b="1" dirty="0" smtClean="0"/>
              <a:t>In the era of rapid prototyping, we can get bright ideas, but sometimes they are not applicable if they take too much work. Often, the back-end is the limiting factor - many considerations never apply to server-side coding due to lack of knowledge or time.</a:t>
            </a:r>
            <a:endParaRPr lang="en-US" sz="2000" b="1" dirty="0" smtClean="0"/>
          </a:p>
          <a:p>
            <a:r>
              <a:rPr lang="en-US" sz="2000" b="1" dirty="0" smtClean="0"/>
              <a:t>Firebase is a Backend-as-a-Service(</a:t>
            </a:r>
            <a:r>
              <a:rPr lang="en-US" sz="2000" b="1" dirty="0" err="1" smtClean="0"/>
              <a:t>BaaS</a:t>
            </a:r>
            <a:r>
              <a:rPr lang="en-US" sz="2000" b="1" dirty="0" smtClean="0"/>
              <a:t>) which started as a YC11 startup. It grew up into a next-generation app-development platform on Google Cloud Platform. Firebase (a </a:t>
            </a:r>
            <a:r>
              <a:rPr lang="en-US" sz="2000" b="1" dirty="0" err="1" smtClean="0"/>
              <a:t>NoSQLjSON</a:t>
            </a:r>
            <a:r>
              <a:rPr lang="en-US" sz="2000" b="1" dirty="0" smtClean="0"/>
              <a:t> database) is a real-time database that allows storing a list of objects in the form of a tree. We can synchronize data between different devices.</a:t>
            </a:r>
            <a:endParaRPr lang="en-US" sz="2000" b="1" dirty="0" smtClean="0"/>
          </a:p>
          <a:p>
            <a:endParaRPr lang="en-US" dirty="0"/>
          </a:p>
        </p:txBody>
      </p:sp>
      <p:pic>
        <p:nvPicPr>
          <p:cNvPr id="1026" name="Picture 2" descr="Firebase Introduction"/>
          <p:cNvPicPr>
            <a:picLocks noChangeAspect="1" noChangeArrowheads="1"/>
          </p:cNvPicPr>
          <p:nvPr/>
        </p:nvPicPr>
        <p:blipFill>
          <a:blip r:embed="rId1"/>
          <a:srcRect/>
          <a:stretch>
            <a:fillRect/>
          </a:stretch>
        </p:blipFill>
        <p:spPr bwMode="auto">
          <a:xfrm>
            <a:off x="5410200" y="1524000"/>
            <a:ext cx="3429000" cy="4343400"/>
          </a:xfrm>
          <a:prstGeom prst="rect">
            <a:avLst/>
          </a:prstGeom>
          <a:ln w="952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spd="slow">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6705600" cy="523220"/>
          </a:xfrm>
          <a:prstGeom prst="rect">
            <a:avLst/>
          </a:prstGeom>
          <a:noFill/>
        </p:spPr>
        <p:txBody>
          <a:bodyPr wrap="square" rtlCol="0">
            <a:spAutoFit/>
          </a:bodyPr>
          <a:lstStyle/>
          <a:p>
            <a:r>
              <a:rPr lang="en-US" sz="2800" u="sng" dirty="0" smtClean="0"/>
              <a:t>SOFTWARE USED :</a:t>
            </a:r>
            <a:endParaRPr lang="en-US" u="sng" dirty="0"/>
          </a:p>
        </p:txBody>
      </p:sp>
      <p:sp>
        <p:nvSpPr>
          <p:cNvPr id="3" name="TextBox 2"/>
          <p:cNvSpPr txBox="1"/>
          <p:nvPr/>
        </p:nvSpPr>
        <p:spPr>
          <a:xfrm>
            <a:off x="762000" y="1447800"/>
            <a:ext cx="7391400" cy="1133708"/>
          </a:xfrm>
          <a:prstGeom prst="rect">
            <a:avLst/>
          </a:prstGeom>
          <a:noFill/>
        </p:spPr>
        <p:txBody>
          <a:bodyPr wrap="square" rtlCol="0">
            <a:spAutoFit/>
          </a:bodyPr>
          <a:lstStyle/>
          <a:p>
            <a:pPr>
              <a:lnSpc>
                <a:spcPct val="150000"/>
              </a:lnSpc>
              <a:buFont typeface="Wingdings" panose="05000000000000000000" pitchFamily="2" charset="2"/>
              <a:buChar char="Ø"/>
            </a:pPr>
            <a:r>
              <a:rPr lang="en-US" sz="2400" dirty="0" smtClean="0"/>
              <a:t>  Android  Studio</a:t>
            </a:r>
            <a:endParaRPr lang="en-US" sz="2400" dirty="0" smtClean="0"/>
          </a:p>
          <a:p>
            <a:pPr>
              <a:lnSpc>
                <a:spcPct val="150000"/>
              </a:lnSpc>
              <a:buFont typeface="Wingdings" panose="05000000000000000000" pitchFamily="2" charset="2"/>
              <a:buChar char="Ø"/>
            </a:pPr>
            <a:r>
              <a:rPr lang="en-US" sz="2400" dirty="0" smtClean="0"/>
              <a:t>  JDK ( Java Development Kit )</a:t>
            </a:r>
            <a:endParaRPr lang="en-US" sz="2400" dirty="0"/>
          </a:p>
        </p:txBody>
      </p:sp>
      <p:pic>
        <p:nvPicPr>
          <p:cNvPr id="4" name="Picture 15" descr="C:\Users\Harsh Zanwar\Desktop\Android  Micro\download (1)java.png"/>
          <p:cNvPicPr>
            <a:picLocks noChangeAspect="1" noChangeArrowheads="1"/>
          </p:cNvPicPr>
          <p:nvPr/>
        </p:nvPicPr>
        <p:blipFill>
          <a:blip r:embed="rId1"/>
          <a:srcRect/>
          <a:stretch>
            <a:fillRect/>
          </a:stretch>
        </p:blipFill>
        <p:spPr bwMode="auto">
          <a:xfrm>
            <a:off x="5257800" y="2743200"/>
            <a:ext cx="3124200" cy="34019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7" descr="C:\Users\Harsh Zanwar\Desktop\Android  Micro\download.png"/>
          <p:cNvPicPr>
            <a:picLocks noChangeAspect="1" noChangeArrowheads="1"/>
          </p:cNvPicPr>
          <p:nvPr/>
        </p:nvPicPr>
        <p:blipFill>
          <a:blip r:embed="rId2"/>
          <a:srcRect/>
          <a:stretch>
            <a:fillRect/>
          </a:stretch>
        </p:blipFill>
        <p:spPr bwMode="auto">
          <a:xfrm>
            <a:off x="457200" y="2895600"/>
            <a:ext cx="3048000" cy="3352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3886200" y="3810000"/>
            <a:ext cx="1143000" cy="1446550"/>
          </a:xfrm>
          <a:prstGeom prst="rect">
            <a:avLst/>
          </a:prstGeom>
          <a:noFill/>
        </p:spPr>
        <p:txBody>
          <a:bodyPr wrap="square" rtlCol="0">
            <a:spAutoFit/>
          </a:bodyPr>
          <a:lstStyle/>
          <a:p>
            <a:r>
              <a:rPr lang="en-US" sz="8800" b="1" dirty="0" smtClean="0">
                <a:solidFill>
                  <a:schemeClr val="tx2">
                    <a:lumMod val="75000"/>
                  </a:schemeClr>
                </a:solidFill>
              </a:rPr>
              <a:t>+</a:t>
            </a:r>
            <a:endParaRPr lang="en-US" sz="8800" b="1" dirty="0">
              <a:solidFill>
                <a:schemeClr val="tx2">
                  <a:lumMod val="75000"/>
                </a:schemeClr>
              </a:solidFill>
            </a:endParaRPr>
          </a:p>
        </p:txBody>
      </p:sp>
    </p:spTree>
  </p:cSld>
  <p:clrMapOvr>
    <a:masterClrMapping/>
  </p:clrMapOvr>
  <p:transition spd="slow">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6629400" cy="523220"/>
          </a:xfrm>
          <a:prstGeom prst="rect">
            <a:avLst/>
          </a:prstGeom>
          <a:noFill/>
        </p:spPr>
        <p:txBody>
          <a:bodyPr wrap="square" rtlCol="0">
            <a:spAutoFit/>
          </a:bodyPr>
          <a:lstStyle/>
          <a:p>
            <a:r>
              <a:rPr lang="en-US" sz="2800" u="sng" dirty="0" smtClean="0"/>
              <a:t>DFD ( DATA FLOW DIAGRAM ) :</a:t>
            </a:r>
            <a:endParaRPr lang="en-US" sz="2800" u="sng" dirty="0"/>
          </a:p>
        </p:txBody>
      </p:sp>
      <p:pic>
        <p:nvPicPr>
          <p:cNvPr id="31746" name="Picture 2" descr="C:\Users\Harsh Zanwar\Downloads\IMG-20210625-WA0008.jpg"/>
          <p:cNvPicPr>
            <a:picLocks noChangeAspect="1" noChangeArrowheads="1"/>
          </p:cNvPicPr>
          <p:nvPr/>
        </p:nvPicPr>
        <p:blipFill>
          <a:blip r:embed="rId1"/>
          <a:srcRect/>
          <a:stretch>
            <a:fillRect/>
          </a:stretch>
        </p:blipFill>
        <p:spPr bwMode="auto">
          <a:xfrm>
            <a:off x="1600200" y="1600200"/>
            <a:ext cx="6048375" cy="3733800"/>
          </a:xfrm>
          <a:prstGeom prst="rect">
            <a:avLst/>
          </a:prstGeom>
          <a:ln w="28575" cap="sq" cmpd="thickThin">
            <a:solidFill>
              <a:srgbClr val="000000"/>
            </a:solidFill>
            <a:prstDash val="solid"/>
            <a:miter lim="800000"/>
            <a:headEnd/>
            <a:tailEnd/>
          </a:ln>
          <a:effectLst>
            <a:innerShdw blurRad="76200">
              <a:srgbClr val="000000"/>
            </a:innerShdw>
          </a:effectLst>
        </p:spPr>
      </p:pic>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0</TotalTime>
  <Words>6144</Words>
  <Application>WPS Presentation</Application>
  <PresentationFormat>On-screen Show (4:3)</PresentationFormat>
  <Paragraphs>130</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Wingdings 2</vt:lpstr>
      <vt:lpstr>Algerian</vt:lpstr>
      <vt:lpstr>Rockwell</vt:lpstr>
      <vt:lpstr>Microsoft YaHei</vt:lpstr>
      <vt:lpstr>Arial Unicode MS</vt:lpstr>
      <vt:lpstr>Calibri</vt:lpstr>
      <vt:lpstr>Arial Black</vt:lpstr>
      <vt:lpstr>Foundry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 Zanwar</dc:creator>
  <cp:lastModifiedBy>Harsh Zanwar</cp:lastModifiedBy>
  <cp:revision>35</cp:revision>
  <dcterms:created xsi:type="dcterms:W3CDTF">2021-06-24T20:53:00Z</dcterms:created>
  <dcterms:modified xsi:type="dcterms:W3CDTF">2021-06-29T15:35:30Z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