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26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4" r:id="rId13"/>
    <p:sldId id="265" r:id="rId14"/>
    <p:sldId id="257" r:id="rId15"/>
    <p:sldId id="261" r:id="rId16"/>
    <p:sldId id="26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5"/>
    <p:restoredTop sz="94560"/>
  </p:normalViewPr>
  <p:slideViewPr>
    <p:cSldViewPr snapToGrid="0">
      <p:cViewPr varScale="1">
        <p:scale>
          <a:sx n="110" d="100"/>
          <a:sy n="110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75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EEE85-79AC-E1F3-E16F-354B3CFDA9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40945" y="1"/>
            <a:ext cx="1215467" cy="3525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486D5-DC69-5C48-8B6E-C25648D2BA8B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2FC16-DB3F-59B7-0EEC-B0F804D7A9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2028"/>
            <a:ext cx="2971800" cy="3525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635AC-EE04-19FD-D8A4-91BDD17B22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791418"/>
            <a:ext cx="2971800" cy="3525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E36CA-36A1-3E48-90A1-1A02E4E9A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0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4DD9F-3E8A-FD44-9A9E-97620630FF4B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C0C7A-610D-A14E-98F4-1340E7AC2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3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B713-0589-5C4A-968A-4A532AE2872B}" type="datetime1">
              <a:rPr lang="en-US" smtClean="0"/>
              <a:t>10/14/24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DE9C-F9F8-5F4B-8FB2-A9E652E4C3B2}" type="datetime1">
              <a:rPr lang="en-US" smtClean="0"/>
              <a:t>10/14/24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4655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CAFC-6AB6-3F43-8CC2-6076AA08E3A3}" type="datetime1">
              <a:rPr lang="en-US" smtClean="0"/>
              <a:t>10/14/24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7876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C4268-9090-1C4D-B3DA-D3ACC66FB480}" type="datetime1">
              <a:rPr lang="en-US" smtClean="0"/>
              <a:t>10/14/24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68158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66FA-52BC-DC47-A1F4-B6C423DADC59}" type="datetime1">
              <a:rPr lang="en-US" smtClean="0"/>
              <a:t>10/14/24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101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1EE0-2006-B140-8156-6648D91AE561}" type="datetime1">
              <a:rPr lang="en-US" smtClean="0"/>
              <a:t>10/14/24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7891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13B6C-D823-BB46-8B2A-56D1600815DD}" type="datetime1">
              <a:rPr lang="en-US" smtClean="0"/>
              <a:t>10/14/24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1761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F2CE-DFB7-C741-9C8F-EDB315438A81}" type="datetime1">
              <a:rPr lang="en-US" smtClean="0"/>
              <a:t>10/14/24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0095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2803-804D-C943-B10F-6C411280869E}" type="datetime1">
              <a:rPr lang="en-US" smtClean="0"/>
              <a:t>10/14/24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1837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5B1B-54D4-CA44-A40A-9E5CF691DA11}" type="datetime1">
              <a:rPr lang="en-US" smtClean="0"/>
              <a:t>10/14/24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UTS - Harsha varthini Maniraj(25379328)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9313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7DE3D6D-2C86-3D40-8FCC-AE298A76A7DC}" type="datetime1">
              <a:rPr lang="en-US" smtClean="0"/>
              <a:t>10/14/24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UTS - Harsha varthini Maniraj(25379328)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8072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4CA50CE-0E82-3B4D-9E29-9DFDAAEE6AC0}" type="datetime1">
              <a:rPr lang="en-US" smtClean="0"/>
              <a:t>10/14/24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UTS - Harsha varthini Maniraj(25379328)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transition spd="slow">
    <p:cover/>
  </p:transition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db.com/?ref_=nv_h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F280-748B-384B-1FAE-896EAB2E2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809" y="1319645"/>
            <a:ext cx="9012382" cy="254577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32606-Database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 Assignment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Database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24D7A-21A7-C5F2-76F2-B4881E1CE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109467"/>
            <a:ext cx="6801612" cy="940515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Harsha Varthini Maniraj</a:t>
            </a:r>
          </a:p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25379328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5C26F4-DF7D-E221-2825-B5BEFC67C362}"/>
              </a:ext>
            </a:extLst>
          </p:cNvPr>
          <p:cNvCxnSpPr/>
          <p:nvPr/>
        </p:nvCxnSpPr>
        <p:spPr>
          <a:xfrm>
            <a:off x="3654136" y="2878282"/>
            <a:ext cx="48837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770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B0F943-0E80-C7C3-ED7C-A794EB944DD9}"/>
              </a:ext>
            </a:extLst>
          </p:cNvPr>
          <p:cNvSpPr/>
          <p:nvPr/>
        </p:nvSpPr>
        <p:spPr>
          <a:xfrm>
            <a:off x="0" y="0"/>
            <a:ext cx="12192000" cy="761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FC53-8EDF-6168-9D64-C967BB45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034" y="121546"/>
            <a:ext cx="7763929" cy="507848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Sub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8AFE-679C-0F2B-47D6-C02DE071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234" y="2726261"/>
            <a:ext cx="9970484" cy="952603"/>
          </a:xfrm>
          <a:ln w="19050"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rating FROM Movie WHERE rating = (SELECT max(rating) FROM Movie);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F8431-02F1-DF41-4B59-7A65C74A2A2C}"/>
              </a:ext>
            </a:extLst>
          </p:cNvPr>
          <p:cNvSpPr txBox="1">
            <a:spLocks/>
          </p:cNvSpPr>
          <p:nvPr/>
        </p:nvSpPr>
        <p:spPr>
          <a:xfrm>
            <a:off x="3338984" y="1652509"/>
            <a:ext cx="5514028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cs typeface="Times New Roman" panose="02020603050405020304" pitchFamily="18" charset="0"/>
              </a:rPr>
              <a:t>Find the movie with the highest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12D54-E277-689A-8494-3EEEEA04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50" y="4307175"/>
            <a:ext cx="3939899" cy="19376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F17695-3D8F-BDF8-19A0-FE7F2433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6434"/>
            <a:ext cx="5901189" cy="320040"/>
          </a:xfrm>
        </p:spPr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0362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5A0AE5-F1F8-4BED-344B-010237637548}"/>
              </a:ext>
            </a:extLst>
          </p:cNvPr>
          <p:cNvSpPr/>
          <p:nvPr/>
        </p:nvSpPr>
        <p:spPr>
          <a:xfrm>
            <a:off x="0" y="0"/>
            <a:ext cx="12192000" cy="761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623CA-A72B-6182-69D3-EA314533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302" y="140743"/>
            <a:ext cx="7729728" cy="479644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Self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88BC-4DD7-6BBF-7740-11C537F0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444" y="2347910"/>
            <a:ext cx="10286277" cy="2150927"/>
          </a:xfrm>
          <a:ln w="19050">
            <a:solidFill>
              <a:schemeClr val="tx1"/>
            </a:solidFill>
          </a:ln>
        </p:spPr>
        <p:txBody>
          <a:bodyPr anchor="b"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m1.moviename as Netflix FROM Movie m1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MovieStreamingPlatform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i1 ON m1.movieID = i1.movieID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StreamingPlatform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s1 ON s1.platformname = 'Netflix' and s1.platformID = i1.platformID;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6DE73-8B4B-CAC6-C99F-843C80646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015" y="4873202"/>
            <a:ext cx="3416300" cy="1460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DB8F638-F05A-5FCE-8BCA-21FCDE168A32}"/>
              </a:ext>
            </a:extLst>
          </p:cNvPr>
          <p:cNvSpPr txBox="1">
            <a:spLocks/>
          </p:cNvSpPr>
          <p:nvPr/>
        </p:nvSpPr>
        <p:spPr>
          <a:xfrm>
            <a:off x="2231135" y="1608550"/>
            <a:ext cx="757806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cs typeface="Times New Roman" panose="02020603050405020304" pitchFamily="18" charset="0"/>
              </a:rPr>
              <a:t>Find all the movies that are available to stream on Netflix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F36E97-6CB9-3BB5-3061-3C1EF6A6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7237"/>
            <a:ext cx="5901189" cy="320040"/>
          </a:xfrm>
        </p:spPr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4976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7760E-A508-24D4-6001-22734B46F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56E4E9-8408-A9AE-E1F4-11CD42FBBB0B}"/>
              </a:ext>
            </a:extLst>
          </p:cNvPr>
          <p:cNvSpPr/>
          <p:nvPr/>
        </p:nvSpPr>
        <p:spPr>
          <a:xfrm>
            <a:off x="0" y="0"/>
            <a:ext cx="12192000" cy="761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F733D-457A-38BE-A61E-18B95EF3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592" y="170273"/>
            <a:ext cx="9510814" cy="498384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Statements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68A804B-DDC6-9160-D766-459C7460CF30}"/>
              </a:ext>
            </a:extLst>
          </p:cNvPr>
          <p:cNvSpPr txBox="1">
            <a:spLocks/>
          </p:cNvSpPr>
          <p:nvPr/>
        </p:nvSpPr>
        <p:spPr>
          <a:xfrm>
            <a:off x="1215736" y="5243321"/>
            <a:ext cx="9890045" cy="9247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rating_check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CHECK constraint which only allows values from 0 to 10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A43A8A-3E19-B486-D7FC-2C2852E9EFA2}"/>
              </a:ext>
            </a:extLst>
          </p:cNvPr>
          <p:cNvSpPr txBox="1">
            <a:spLocks/>
          </p:cNvSpPr>
          <p:nvPr/>
        </p:nvSpPr>
        <p:spPr>
          <a:xfrm>
            <a:off x="2523286" y="1332430"/>
            <a:ext cx="7145425" cy="335620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3500" dirty="0">
                <a:latin typeface="Courier New" panose="02070309020205020404" pitchFamily="49" charset="0"/>
              </a:rPr>
              <a:t>Create table Movie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3500" dirty="0">
                <a:latin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3500" dirty="0">
                <a:latin typeface="Courier New" panose="02070309020205020404" pitchFamily="49" charset="0"/>
              </a:rPr>
              <a:t>     </a:t>
            </a:r>
            <a:r>
              <a:rPr lang="en-US" sz="3500" dirty="0" err="1">
                <a:latin typeface="Courier New" panose="02070309020205020404" pitchFamily="49" charset="0"/>
              </a:rPr>
              <a:t>movieID</a:t>
            </a:r>
            <a:r>
              <a:rPr lang="en-US" sz="3500" dirty="0">
                <a:latin typeface="Courier New" panose="02070309020205020404" pitchFamily="49" charset="0"/>
              </a:rPr>
              <a:t> integer NOT NULL,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3500" dirty="0">
                <a:latin typeface="Courier New" panose="02070309020205020404" pitchFamily="49" charset="0"/>
              </a:rPr>
              <a:t>     </a:t>
            </a:r>
            <a:r>
              <a:rPr lang="en-US" sz="3500" dirty="0" err="1">
                <a:latin typeface="Courier New" panose="02070309020205020404" pitchFamily="49" charset="0"/>
              </a:rPr>
              <a:t>movieName</a:t>
            </a:r>
            <a:r>
              <a:rPr lang="en-US" sz="3500" dirty="0">
                <a:latin typeface="Courier New" panose="02070309020205020404" pitchFamily="49" charset="0"/>
              </a:rPr>
              <a:t> text,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3500" dirty="0">
                <a:latin typeface="Courier New" panose="02070309020205020404" pitchFamily="49" charset="0"/>
              </a:rPr>
              <a:t>     description text,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3500" dirty="0">
                <a:latin typeface="Courier New" panose="02070309020205020404" pitchFamily="49" charset="0"/>
              </a:rPr>
              <a:t>     rating numeric,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3500" dirty="0">
                <a:latin typeface="Courier New" panose="02070309020205020404" pitchFamily="49" charset="0"/>
              </a:rPr>
              <a:t>     </a:t>
            </a:r>
            <a:r>
              <a:rPr lang="en-US" sz="3500" dirty="0" err="1">
                <a:latin typeface="Courier New" panose="02070309020205020404" pitchFamily="49" charset="0"/>
              </a:rPr>
              <a:t>releaseYear</a:t>
            </a:r>
            <a:r>
              <a:rPr lang="en-US" sz="3500" dirty="0">
                <a:latin typeface="Courier New" panose="02070309020205020404" pitchFamily="49" charset="0"/>
              </a:rPr>
              <a:t> integer,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3500" dirty="0">
                <a:latin typeface="Courier New" panose="02070309020205020404" pitchFamily="49" charset="0"/>
              </a:rPr>
              <a:t>     duration varchar(30),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3500" dirty="0">
                <a:latin typeface="Courier New" panose="02070309020205020404" pitchFamily="49" charset="0"/>
              </a:rPr>
              <a:t>    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3500" dirty="0">
                <a:latin typeface="Courier New" panose="02070309020205020404" pitchFamily="49" charset="0"/>
              </a:rPr>
              <a:t>     CONSTRAINT </a:t>
            </a:r>
            <a:r>
              <a:rPr lang="en-US" sz="3500" dirty="0" err="1">
                <a:latin typeface="Courier New" panose="02070309020205020404" pitchFamily="49" charset="0"/>
              </a:rPr>
              <a:t>Movie_PK</a:t>
            </a:r>
            <a:r>
              <a:rPr lang="en-US" sz="3500" dirty="0">
                <a:latin typeface="Courier New" panose="02070309020205020404" pitchFamily="49" charset="0"/>
              </a:rPr>
              <a:t> PRIMARY KEY (</a:t>
            </a:r>
            <a:r>
              <a:rPr lang="en-US" sz="3500" dirty="0" err="1">
                <a:latin typeface="Courier New" panose="02070309020205020404" pitchFamily="49" charset="0"/>
              </a:rPr>
              <a:t>movieID</a:t>
            </a:r>
            <a:r>
              <a:rPr lang="en-US" sz="3500" dirty="0">
                <a:latin typeface="Courier New" panose="02070309020205020404" pitchFamily="49" charset="0"/>
              </a:rPr>
              <a:t>),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3500" dirty="0">
                <a:latin typeface="Courier New" panose="02070309020205020404" pitchFamily="49" charset="0"/>
              </a:rPr>
              <a:t>     </a:t>
            </a:r>
            <a:r>
              <a:rPr lang="en-US" sz="3500" dirty="0">
                <a:highlight>
                  <a:srgbClr val="FFFF00"/>
                </a:highlight>
                <a:latin typeface="Courier New" panose="02070309020205020404" pitchFamily="49" charset="0"/>
              </a:rPr>
              <a:t>CONSTRAINT </a:t>
            </a:r>
            <a:r>
              <a:rPr lang="en-US" sz="3500" dirty="0" err="1">
                <a:highlight>
                  <a:srgbClr val="FFFF00"/>
                </a:highlight>
                <a:latin typeface="Courier New" panose="02070309020205020404" pitchFamily="49" charset="0"/>
              </a:rPr>
              <a:t>rating_check</a:t>
            </a:r>
            <a:r>
              <a:rPr lang="en-US" sz="3500" dirty="0">
                <a:highlight>
                  <a:srgbClr val="FFFF00"/>
                </a:highlight>
                <a:latin typeface="Courier New" panose="02070309020205020404" pitchFamily="49" charset="0"/>
              </a:rPr>
              <a:t> CHECK (rating &gt;= 0 AND rating &lt;= 10)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35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1A839-0FA0-DFFD-0C3C-A41191EF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2749"/>
            <a:ext cx="5901189" cy="320040"/>
          </a:xfrm>
        </p:spPr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8020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7DF855-4A73-7DCF-7436-5EC36A921D72}"/>
              </a:ext>
            </a:extLst>
          </p:cNvPr>
          <p:cNvSpPr/>
          <p:nvPr/>
        </p:nvSpPr>
        <p:spPr>
          <a:xfrm>
            <a:off x="0" y="0"/>
            <a:ext cx="12192000" cy="761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501C0-7DA3-D2B6-DCAD-6FE3E4BE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676" y="146026"/>
            <a:ext cx="10092647" cy="57643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and Result: Check constraint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24BB-4729-3482-F954-EEC8E1B8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515" y="1767387"/>
            <a:ext cx="8802968" cy="1872815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Movie values(4,'The Notebook', 'An elderly man reads to a woman with dementia the story of two young lovers whose romance is threatened by the difference in their respective social classes.',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2004, 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hours 3 minutes' 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FD73B-2CBA-A652-0DB1-F14E8674FA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180"/>
          <a:stretch/>
        </p:blipFill>
        <p:spPr>
          <a:xfrm>
            <a:off x="1612869" y="4253443"/>
            <a:ext cx="8966262" cy="14002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DF6EC-A76F-B5A5-4E2D-5FDC5177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1954"/>
            <a:ext cx="5901189" cy="320040"/>
          </a:xfrm>
        </p:spPr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41336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F20053-2064-DA86-130B-0D5FD0B8E1F5}"/>
              </a:ext>
            </a:extLst>
          </p:cNvPr>
          <p:cNvSpPr/>
          <p:nvPr/>
        </p:nvSpPr>
        <p:spPr>
          <a:xfrm>
            <a:off x="0" y="0"/>
            <a:ext cx="12192000" cy="761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CC80A-72EA-9ED2-7240-80D7851F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439" y="166128"/>
            <a:ext cx="9523122" cy="428874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DELETE CASCADE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E57DDAD-876B-5562-877E-F6C0680DF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978195"/>
            <a:ext cx="5624623" cy="4220145"/>
          </a:xfrm>
          <a:ln w="19050">
            <a:solidFill>
              <a:schemeClr val="tx1"/>
            </a:solidFill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</a:rPr>
              <a:t>Create table 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MovieStreamingPlatform</a:t>
            </a:r>
            <a:endParaRPr lang="en-US" sz="140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 err="1">
                <a:effectLst/>
                <a:latin typeface="Courier New" panose="02070309020205020404" pitchFamily="49" charset="0"/>
              </a:rPr>
              <a:t>platformID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 integer NOT NULL,</a:t>
            </a:r>
          </a:p>
          <a:p>
            <a:pPr marL="0" indent="0">
              <a:buNone/>
            </a:pPr>
            <a:r>
              <a:rPr lang="en-US" sz="1400" dirty="0" err="1">
                <a:effectLst/>
                <a:latin typeface="Courier New" panose="02070309020205020404" pitchFamily="49" charset="0"/>
              </a:rPr>
              <a:t>movieID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en-US" sz="140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</a:rPr>
              <a:t>CONSTRAINT 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MovieStreamingPlatform_movieID_FK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 FOREIGN KEY (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movieID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) REFERENCES Movie </a:t>
            </a:r>
            <a:r>
              <a:rPr lang="en-US" sz="14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ON DELETE CASCADE,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</a:rPr>
              <a:t>CONSTRAINT 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MovieStreamingPlatform_platformID_FK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 FOREIGN KEY (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platformID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) REFERENCES 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StreamingPlatform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ON DELETE CASCADE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</a:rPr>
              <a:t>CONSTRAINT 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MovieStreamingPlatform_PK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 PRIMARY KEY (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platformID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movieID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FBD2F4D-9EB5-7CEF-EC75-74A34C116309}"/>
              </a:ext>
            </a:extLst>
          </p:cNvPr>
          <p:cNvSpPr txBox="1">
            <a:spLocks/>
          </p:cNvSpPr>
          <p:nvPr/>
        </p:nvSpPr>
        <p:spPr>
          <a:xfrm>
            <a:off x="594240" y="5401823"/>
            <a:ext cx="4861444" cy="9559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try to delete a row from Movie table, the referenced rows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MovieStreamingPlatform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is deleted too. </a:t>
            </a:r>
          </a:p>
          <a:p>
            <a:endParaRPr lang="en-US" dirty="0"/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89DEE6CB-AE5C-7A78-95B1-6A5C0F045A54}"/>
              </a:ext>
            </a:extLst>
          </p:cNvPr>
          <p:cNvSpPr txBox="1">
            <a:spLocks/>
          </p:cNvSpPr>
          <p:nvPr/>
        </p:nvSpPr>
        <p:spPr>
          <a:xfrm>
            <a:off x="6354725" y="978195"/>
            <a:ext cx="5624623" cy="422014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</a:rPr>
              <a:t>Create table 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MovieCountry</a:t>
            </a:r>
            <a:endParaRPr lang="en-US" sz="140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400" dirty="0" err="1">
                <a:effectLst/>
                <a:latin typeface="Courier New" panose="02070309020205020404" pitchFamily="49" charset="0"/>
              </a:rPr>
              <a:t>countryID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 integer NOT NULL,</a:t>
            </a:r>
          </a:p>
          <a:p>
            <a:pPr marL="0" indent="0">
              <a:buNone/>
            </a:pPr>
            <a:r>
              <a:rPr lang="en-US" sz="1400" dirty="0" err="1">
                <a:effectLst/>
                <a:latin typeface="Courier New" panose="02070309020205020404" pitchFamily="49" charset="0"/>
              </a:rPr>
              <a:t>movieID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 integer NOT NULL,</a:t>
            </a:r>
          </a:p>
          <a:p>
            <a:pPr marL="0" indent="0">
              <a:buNone/>
            </a:pPr>
            <a:endParaRPr lang="en-US" sz="140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</a:rPr>
              <a:t>CONSTRAINT 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MovieCountry_movieID_FK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 FOREIGN KEY (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movieID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) REFERENCES Movie </a:t>
            </a:r>
            <a:r>
              <a:rPr lang="en-US" sz="14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ON DELETE CASCADE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</a:rPr>
              <a:t>CONSTRAINT 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MovieCountry_countryID_FK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 FOREIGN KEY (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countryID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) REFERENCES Country </a:t>
            </a:r>
            <a:r>
              <a:rPr lang="en-US" sz="1400" dirty="0"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ON DELETE CASCADE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</a:rPr>
              <a:t>CONSTRAINT 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MovieCountry_PK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 PRIMARY KEY (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countryID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, </a:t>
            </a:r>
            <a:r>
              <a:rPr lang="en-US" sz="1400" dirty="0" err="1">
                <a:effectLst/>
                <a:latin typeface="Courier New" panose="02070309020205020404" pitchFamily="49" charset="0"/>
              </a:rPr>
              <a:t>movieID</a:t>
            </a:r>
            <a:r>
              <a:rPr lang="en-US" sz="1400" dirty="0"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7E0CB-BCE2-8C2C-9A07-F1FCA4CB8F92}"/>
              </a:ext>
            </a:extLst>
          </p:cNvPr>
          <p:cNvSpPr txBox="1"/>
          <p:nvPr/>
        </p:nvSpPr>
        <p:spPr>
          <a:xfrm>
            <a:off x="6440672" y="5401823"/>
            <a:ext cx="5624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try to delete a row from Movie table, the referenced rows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MovieCountry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is deleted too.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E680C-C6AD-D79F-1DEE-19FC7528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1270"/>
            <a:ext cx="5901189" cy="320040"/>
          </a:xfrm>
        </p:spPr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8297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270EA-10A7-790E-2745-DB0985E80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C52313-C78D-02CE-EFAF-D11857156DF5}"/>
              </a:ext>
            </a:extLst>
          </p:cNvPr>
          <p:cNvSpPr/>
          <p:nvPr/>
        </p:nvSpPr>
        <p:spPr>
          <a:xfrm>
            <a:off x="0" y="0"/>
            <a:ext cx="12192000" cy="761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C88CF-6419-0A81-98FD-FE50860A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616" y="223547"/>
            <a:ext cx="9584767" cy="41514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and Result: Deleting a row</a:t>
            </a:r>
            <a:endParaRPr lang="en-US" sz="28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390FC9-74DF-77F2-4A4E-63A89CAC5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879" y="985186"/>
            <a:ext cx="8516240" cy="415140"/>
          </a:xfrm>
          <a:ln w="190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movie where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 algn="ctr">
              <a:buNone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C8BFB-146E-F55C-E877-D0A6A2D5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219"/>
          <a:stretch/>
        </p:blipFill>
        <p:spPr>
          <a:xfrm>
            <a:off x="134365" y="2287789"/>
            <a:ext cx="7277673" cy="8424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F1494-CB5D-C8B6-15DD-821C5D92B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962" y="2112353"/>
            <a:ext cx="1821415" cy="146014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6CB2EF-B039-1A7C-8569-94B21E3815DC}"/>
              </a:ext>
            </a:extLst>
          </p:cNvPr>
          <p:cNvSpPr txBox="1"/>
          <p:nvPr/>
        </p:nvSpPr>
        <p:spPr>
          <a:xfrm>
            <a:off x="3345600" y="1641400"/>
            <a:ext cx="168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Table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3DB6E-9E36-C80D-9372-6D675F95D977}"/>
              </a:ext>
            </a:extLst>
          </p:cNvPr>
          <p:cNvSpPr txBox="1"/>
          <p:nvPr/>
        </p:nvSpPr>
        <p:spPr>
          <a:xfrm>
            <a:off x="8743901" y="1638655"/>
            <a:ext cx="317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MovieStreamingPlatform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215ADD-6A59-548E-D5AF-EFB01D53E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1614" y="4974406"/>
            <a:ext cx="2499287" cy="12288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C3665A-4161-5DAF-70D8-7BDAB531AD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1403"/>
          <a:stretch/>
        </p:blipFill>
        <p:spPr>
          <a:xfrm>
            <a:off x="134365" y="5175176"/>
            <a:ext cx="7408359" cy="7611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2831853-49F3-659D-7DCF-3C6FC8F543F0}"/>
              </a:ext>
            </a:extLst>
          </p:cNvPr>
          <p:cNvGrpSpPr/>
          <p:nvPr/>
        </p:nvGrpSpPr>
        <p:grpSpPr>
          <a:xfrm rot="5400000">
            <a:off x="7682411" y="3783593"/>
            <a:ext cx="1175810" cy="753616"/>
            <a:chOff x="4951792" y="1261688"/>
            <a:chExt cx="827789" cy="968357"/>
          </a:xfrm>
          <a:solidFill>
            <a:schemeClr val="accent2"/>
          </a:solidFill>
        </p:grpSpPr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704A1614-745A-CD97-D66D-08642F9A2CB8}"/>
                </a:ext>
              </a:extLst>
            </p:cNvPr>
            <p:cNvSpPr/>
            <p:nvPr/>
          </p:nvSpPr>
          <p:spPr>
            <a:xfrm>
              <a:off x="4951792" y="1261688"/>
              <a:ext cx="827789" cy="968357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ight Arrow 4">
              <a:extLst>
                <a:ext uri="{FF2B5EF4-FFF2-40B4-BE49-F238E27FC236}">
                  <a16:creationId xmlns:a16="http://schemas.microsoft.com/office/drawing/2014/main" id="{8864A092-59F4-7A88-64E5-8233D1FB86FE}"/>
                </a:ext>
              </a:extLst>
            </p:cNvPr>
            <p:cNvSpPr txBox="1"/>
            <p:nvPr/>
          </p:nvSpPr>
          <p:spPr>
            <a:xfrm>
              <a:off x="4951792" y="1455359"/>
              <a:ext cx="579452" cy="58101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400" kern="120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8BEBC-7244-268D-5EF9-DE0D9A54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1055" y="6537809"/>
            <a:ext cx="5901189" cy="320040"/>
          </a:xfrm>
        </p:spPr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3224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FDD172-6711-D079-FAA8-400E820742A4}"/>
              </a:ext>
            </a:extLst>
          </p:cNvPr>
          <p:cNvSpPr/>
          <p:nvPr/>
        </p:nvSpPr>
        <p:spPr>
          <a:xfrm>
            <a:off x="0" y="0"/>
            <a:ext cx="12192000" cy="761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B065E-5A02-82C0-D0CD-B8001060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194" y="133446"/>
            <a:ext cx="8789610" cy="494238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9028-42E1-BEE4-14A2-63C7E427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997" y="2343929"/>
            <a:ext cx="9994006" cy="1653912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Courier New" panose="02070309020205020404" pitchFamily="49" charset="0"/>
              </a:rPr>
              <a:t>CREATE VIEW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Thriller_Movies</a:t>
            </a:r>
            <a:r>
              <a:rPr lang="en-US" dirty="0">
                <a:effectLst/>
                <a:latin typeface="Courier New" panose="02070309020205020404" pitchFamily="49" charset="0"/>
              </a:rPr>
              <a:t> AS</a:t>
            </a:r>
          </a:p>
          <a:p>
            <a:pPr marL="0" indent="0">
              <a:buNone/>
            </a:pPr>
            <a:r>
              <a:rPr lang="en-US" dirty="0">
                <a:effectLst/>
                <a:latin typeface="Courier New" panose="02070309020205020404" pitchFamily="49" charset="0"/>
              </a:rPr>
              <a:t>select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m.moviename</a:t>
            </a:r>
            <a:r>
              <a:rPr lang="en-US" dirty="0">
                <a:effectLst/>
                <a:latin typeface="Courier New" panose="02070309020205020404" pitchFamily="49" charset="0"/>
              </a:rPr>
              <a:t> from movie m natural join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moviegenre</a:t>
            </a:r>
            <a:r>
              <a:rPr lang="en-US" dirty="0"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i</a:t>
            </a:r>
            <a:r>
              <a:rPr lang="en-US" dirty="0">
                <a:effectLst/>
                <a:latin typeface="Courier New" panose="02070309020205020404" pitchFamily="49" charset="0"/>
              </a:rPr>
              <a:t> natural join genre g where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m.movieid</a:t>
            </a:r>
            <a:r>
              <a:rPr lang="en-US" dirty="0">
                <a:effectLst/>
                <a:latin typeface="Courier New" panose="02070309020205020404" pitchFamily="49" charset="0"/>
              </a:rPr>
              <a:t> =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i.movieid</a:t>
            </a:r>
            <a:r>
              <a:rPr lang="en-US" dirty="0">
                <a:effectLst/>
                <a:latin typeface="Courier New" panose="02070309020205020404" pitchFamily="49" charset="0"/>
              </a:rPr>
              <a:t> and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g.genreid</a:t>
            </a:r>
            <a:r>
              <a:rPr lang="en-US" dirty="0">
                <a:effectLst/>
                <a:latin typeface="Courier New" panose="02070309020205020404" pitchFamily="49" charset="0"/>
              </a:rPr>
              <a:t> = </a:t>
            </a:r>
            <a:r>
              <a:rPr lang="en-US" dirty="0" err="1">
                <a:effectLst/>
                <a:latin typeface="Courier New" panose="02070309020205020404" pitchFamily="49" charset="0"/>
              </a:rPr>
              <a:t>i.genreid</a:t>
            </a:r>
            <a:r>
              <a:rPr lang="en-US" dirty="0">
                <a:effectLst/>
                <a:latin typeface="Courier New" panose="02070309020205020404" pitchFamily="49" charset="0"/>
              </a:rPr>
              <a:t> and 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Courier New" panose="02070309020205020404" pitchFamily="49" charset="0"/>
              </a:rPr>
              <a:t>g.genrename</a:t>
            </a:r>
            <a:r>
              <a:rPr lang="en-US" dirty="0">
                <a:effectLst/>
                <a:latin typeface="Courier New" panose="02070309020205020404" pitchFamily="49" charset="0"/>
              </a:rPr>
              <a:t> = 'Thriller';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ED33D-10D7-5A97-306B-814E6CB0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33" y="4736867"/>
            <a:ext cx="9875334" cy="8341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B664A2B-E701-DF3A-B058-F327A1EEC06D}"/>
              </a:ext>
            </a:extLst>
          </p:cNvPr>
          <p:cNvSpPr txBox="1">
            <a:spLocks/>
          </p:cNvSpPr>
          <p:nvPr/>
        </p:nvSpPr>
        <p:spPr>
          <a:xfrm>
            <a:off x="2306968" y="1366710"/>
            <a:ext cx="7578061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cs typeface="Times New Roman" panose="02020603050405020304" pitchFamily="18" charset="0"/>
              </a:rPr>
              <a:t>Find all the Thriller movies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8A71F-7F8C-424C-70E5-F65A8394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960"/>
            <a:ext cx="5901189" cy="320040"/>
          </a:xfrm>
        </p:spPr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7783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033B0-18D0-76C6-098B-5D4B8B52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kern="1200" cap="none" spc="200" baseline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29446-F8FA-BFF0-A836-65F33AF7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960"/>
            <a:ext cx="5901189" cy="320040"/>
          </a:xfrm>
        </p:spPr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138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76E3B-CB00-D4F9-8AA9-411FF1BC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90" y="1290025"/>
            <a:ext cx="5830701" cy="10583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0C0E1-A264-7A84-D5A5-8BF0C13006A6}"/>
              </a:ext>
            </a:extLst>
          </p:cNvPr>
          <p:cNvSpPr txBox="1"/>
          <p:nvPr/>
        </p:nvSpPr>
        <p:spPr>
          <a:xfrm>
            <a:off x="256854" y="2815119"/>
            <a:ext cx="5599415" cy="33904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342900" defTabSz="914400"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IMDb-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Movie Database.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 defTabSz="914400"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atabase that provides information about films, television series, podcasts. </a:t>
            </a:r>
          </a:p>
          <a:p>
            <a:pPr marL="400050" indent="-342900" defTabSz="914400"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includes details such as cast and crew biographies, plot summaries, award nominations, ratings, reviews.</a:t>
            </a:r>
          </a:p>
          <a:p>
            <a:pPr marL="400050" indent="-342900" defTabSz="914400"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https://www.imdb.com/?ref_=nv_home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Db - Wikipedia">
            <a:extLst>
              <a:ext uri="{FF2B5EF4-FFF2-40B4-BE49-F238E27FC236}">
                <a16:creationId xmlns:a16="http://schemas.microsoft.com/office/drawing/2014/main" id="{9E925C96-6945-2272-E1E8-E00BF797C6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4692" y="2227493"/>
            <a:ext cx="4159568" cy="208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41425-8AB8-9137-D69E-45CEBD1D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960"/>
            <a:ext cx="5901189" cy="320040"/>
          </a:xfrm>
        </p:spPr>
        <p:txBody>
          <a:bodyPr/>
          <a:lstStyle/>
          <a:p>
            <a:r>
              <a:rPr lang="en-US" dirty="0"/>
              <a:t>UTS - Harsha </a:t>
            </a:r>
            <a:r>
              <a:rPr lang="en-US" dirty="0" err="1"/>
              <a:t>varthini</a:t>
            </a:r>
            <a:r>
              <a:rPr lang="en-US" dirty="0"/>
              <a:t> </a:t>
            </a:r>
            <a:r>
              <a:rPr lang="en-US" dirty="0" err="1"/>
              <a:t>Maniraj</a:t>
            </a:r>
            <a:r>
              <a:rPr lang="en-US" dirty="0"/>
              <a:t>(25379328)</a:t>
            </a:r>
          </a:p>
        </p:txBody>
      </p:sp>
    </p:spTree>
    <p:extLst>
      <p:ext uri="{BB962C8B-B14F-4D97-AF65-F5344CB8AC3E}">
        <p14:creationId xmlns:p14="http://schemas.microsoft.com/office/powerpoint/2010/main" val="8605798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1378E0-295B-5EF6-9289-60CA7ECBC5BF}"/>
              </a:ext>
            </a:extLst>
          </p:cNvPr>
          <p:cNvSpPr/>
          <p:nvPr/>
        </p:nvSpPr>
        <p:spPr>
          <a:xfrm>
            <a:off x="0" y="0"/>
            <a:ext cx="12192000" cy="761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AF41E-B5B6-780D-DF61-58B2379A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4816"/>
            <a:ext cx="7729728" cy="391497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ERD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180A53-64B6-FD66-5335-B1CF66407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572" y="945947"/>
            <a:ext cx="9400853" cy="56839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A8974-8B7A-17BB-75B6-F0328970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29847"/>
            <a:ext cx="5901189" cy="320040"/>
          </a:xfrm>
        </p:spPr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1794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B8FBEE-A607-14B6-39A9-CA353B8BCEA2}"/>
              </a:ext>
            </a:extLst>
          </p:cNvPr>
          <p:cNvSpPr/>
          <p:nvPr/>
        </p:nvSpPr>
        <p:spPr>
          <a:xfrm>
            <a:off x="0" y="0"/>
            <a:ext cx="12192000" cy="761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5209F-4BB6-91ED-529C-817B1504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3708"/>
            <a:ext cx="7729728" cy="376283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One to many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77B8B0-BAF3-87DF-4718-7B4031A6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281" y="1113795"/>
            <a:ext cx="3060700" cy="1333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28F74-7257-1CDB-1EA3-228C17DD64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14"/>
          <a:stretch/>
        </p:blipFill>
        <p:spPr>
          <a:xfrm>
            <a:off x="97248" y="2778700"/>
            <a:ext cx="6430766" cy="12434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2C3B0-2583-6841-81A8-94DF052D7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137" y="1903225"/>
            <a:ext cx="4828854" cy="21189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78029-12E0-1170-1880-8706E5FC755A}"/>
              </a:ext>
            </a:extLst>
          </p:cNvPr>
          <p:cNvSpPr txBox="1"/>
          <p:nvPr/>
        </p:nvSpPr>
        <p:spPr>
          <a:xfrm>
            <a:off x="97249" y="4820875"/>
            <a:ext cx="635550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movie,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review.description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review from movie, review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movie.movieID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review.movieID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F80A7-E9D1-DE9F-6E59-529BB0226AC6}"/>
              </a:ext>
            </a:extLst>
          </p:cNvPr>
          <p:cNvSpPr txBox="1"/>
          <p:nvPr/>
        </p:nvSpPr>
        <p:spPr>
          <a:xfrm>
            <a:off x="6773596" y="799704"/>
            <a:ext cx="5020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and Review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movie has many reviews. In other way, many reviews are given to one movie.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0207EB-8DB1-1F09-5C2E-6395BC52A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060" y="4410621"/>
            <a:ext cx="5099284" cy="22463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F8AD91-1702-F743-2F66-496E4B59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960"/>
            <a:ext cx="5901189" cy="320040"/>
          </a:xfrm>
        </p:spPr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7142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BD8DE-63B4-313D-750C-5EFBBD7F3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FA6B42-1B3F-3EEE-1B40-16D47039A18C}"/>
              </a:ext>
            </a:extLst>
          </p:cNvPr>
          <p:cNvSpPr/>
          <p:nvPr/>
        </p:nvSpPr>
        <p:spPr>
          <a:xfrm>
            <a:off x="0" y="0"/>
            <a:ext cx="12192000" cy="761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C915C-1A80-38F5-7FEA-1992839F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9711"/>
            <a:ext cx="7729728" cy="441233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Many to many relationship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1EBB9B-4C44-86B8-D01A-61F4D7A07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4075" y="1015184"/>
            <a:ext cx="4838700" cy="13335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2F254-AB68-2DA4-9BD0-9E273F7A61FE}"/>
              </a:ext>
            </a:extLst>
          </p:cNvPr>
          <p:cNvSpPr txBox="1"/>
          <p:nvPr/>
        </p:nvSpPr>
        <p:spPr>
          <a:xfrm>
            <a:off x="124145" y="5044611"/>
            <a:ext cx="6430765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movie,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country from movie natural join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moviecountry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natural join country;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24376C-B436-E2D5-4207-2049A0C780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14"/>
          <a:stretch/>
        </p:blipFill>
        <p:spPr>
          <a:xfrm>
            <a:off x="124146" y="2935683"/>
            <a:ext cx="6430766" cy="12434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2F4313-B389-5D5D-BC9F-580C80F56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094" y="2487723"/>
            <a:ext cx="2054224" cy="207127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46E0ED-96CD-B971-C269-214296B6B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501" y="2935559"/>
            <a:ext cx="2768957" cy="13144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CB8730-7AB1-0BB2-4080-E0232B97CF06}"/>
              </a:ext>
            </a:extLst>
          </p:cNvPr>
          <p:cNvSpPr txBox="1"/>
          <p:nvPr/>
        </p:nvSpPr>
        <p:spPr>
          <a:xfrm>
            <a:off x="493674" y="1015184"/>
            <a:ext cx="446278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and Country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Movie can be made in one or more countries. While, many movies can be made from one country.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B4EC32-C6AA-2AA1-BB0E-2AB40DF48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441" y="4698034"/>
            <a:ext cx="3275559" cy="20183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5E58E-6A29-1CD5-97B7-E7583D0D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7960"/>
            <a:ext cx="5901189" cy="320040"/>
          </a:xfrm>
        </p:spPr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6893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E43204-AFB8-F99A-005C-9C8D754E0B85}"/>
              </a:ext>
            </a:extLst>
          </p:cNvPr>
          <p:cNvSpPr/>
          <p:nvPr/>
        </p:nvSpPr>
        <p:spPr>
          <a:xfrm>
            <a:off x="0" y="0"/>
            <a:ext cx="12192000" cy="761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8B00F-0E20-4E22-F28A-879E7A70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20703"/>
            <a:ext cx="7729728" cy="519724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/>
              <a:t>Simple query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3FF8-3FA3-1FF7-962A-68917C19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592" y="2343042"/>
            <a:ext cx="8312816" cy="1085958"/>
          </a:xfrm>
          <a:ln w="19050"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Movie,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releaseyear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Release_Year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movie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releaseyear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2015;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17171-709E-44A3-8D21-7627ECB0B201}"/>
              </a:ext>
            </a:extLst>
          </p:cNvPr>
          <p:cNvSpPr txBox="1"/>
          <p:nvPr/>
        </p:nvSpPr>
        <p:spPr>
          <a:xfrm>
            <a:off x="3441864" y="1346740"/>
            <a:ext cx="530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cs typeface="Times New Roman" panose="02020603050405020304" pitchFamily="18" charset="0"/>
              </a:rPr>
              <a:t>Find the movies released after 2015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50EDE-5623-A006-60D2-0414176CC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454" y="3963637"/>
            <a:ext cx="4359092" cy="15977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CEEA49-B574-4CD8-C7C0-3580D4E2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77277"/>
            <a:ext cx="5901189" cy="320040"/>
          </a:xfrm>
        </p:spPr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5495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5E0A30-96B6-27D4-5C43-E1EDB079E8BA}"/>
              </a:ext>
            </a:extLst>
          </p:cNvPr>
          <p:cNvSpPr/>
          <p:nvPr/>
        </p:nvSpPr>
        <p:spPr>
          <a:xfrm>
            <a:off x="0" y="0"/>
            <a:ext cx="12192000" cy="761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3BD1E-472F-5F68-767E-E7E25AD8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096" y="83593"/>
            <a:ext cx="7775804" cy="593943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Natural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AAE7-A1AF-AE7F-C41F-341B71C9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35" y="2624959"/>
            <a:ext cx="10467723" cy="1188721"/>
          </a:xfrm>
          <a:ln w="19050"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movie, description,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actor from movie natural join actor natural join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'Emma Watson';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F3516-C33E-8FD5-6DD0-EA433A760246}"/>
              </a:ext>
            </a:extLst>
          </p:cNvPr>
          <p:cNvSpPr txBox="1"/>
          <p:nvPr/>
        </p:nvSpPr>
        <p:spPr>
          <a:xfrm>
            <a:off x="3015093" y="1632232"/>
            <a:ext cx="616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cs typeface="Times New Roman" panose="02020603050405020304" pitchFamily="18" charset="0"/>
              </a:rPr>
              <a:t>Find the movies in which Emma Watson starred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41CD5-8681-F7A7-FA62-FB6E0FB60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11" y="4344743"/>
            <a:ext cx="11856378" cy="11189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1845ED-E47D-F1E3-A40F-42E314E7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14387"/>
            <a:ext cx="5901189" cy="320040"/>
          </a:xfrm>
        </p:spPr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8685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03373A-4688-6027-54AF-542887959876}"/>
              </a:ext>
            </a:extLst>
          </p:cNvPr>
          <p:cNvSpPr/>
          <p:nvPr/>
        </p:nvSpPr>
        <p:spPr>
          <a:xfrm>
            <a:off x="0" y="0"/>
            <a:ext cx="12192000" cy="761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620C8-A002-6548-97A7-83F7C927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659" y="150391"/>
            <a:ext cx="7692677" cy="460347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Cross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58E5E-105B-7DD9-5C8C-213538FE3FC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16864" y="1632232"/>
            <a:ext cx="615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Find the movies in which Emma Watson starred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90FEC1-7155-D608-F6EF-73B8B1143FDC}"/>
              </a:ext>
            </a:extLst>
          </p:cNvPr>
          <p:cNvSpPr txBox="1">
            <a:spLocks/>
          </p:cNvSpPr>
          <p:nvPr/>
        </p:nvSpPr>
        <p:spPr>
          <a:xfrm>
            <a:off x="839972" y="2608467"/>
            <a:ext cx="10489885" cy="132558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movie, description,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actor from movie m, actor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m.movieID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i.movieID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a.actorID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i.actorID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'Emma Watson';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23E0A-AD9A-7DBA-4941-67AD562B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66" y="4685987"/>
            <a:ext cx="11833667" cy="9231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46B032-7BB2-19A4-3B20-C82B9335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8687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EFD369-C50E-3874-DC11-375C1EECA991}"/>
              </a:ext>
            </a:extLst>
          </p:cNvPr>
          <p:cNvSpPr/>
          <p:nvPr/>
        </p:nvSpPr>
        <p:spPr>
          <a:xfrm>
            <a:off x="0" y="0"/>
            <a:ext cx="12192000" cy="761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48CFE9-250B-F4E4-ADD3-B34B0EBC8BF9}"/>
              </a:ext>
            </a:extLst>
          </p:cNvPr>
          <p:cNvSpPr/>
          <p:nvPr/>
        </p:nvSpPr>
        <p:spPr>
          <a:xfrm>
            <a:off x="-3" y="0"/>
            <a:ext cx="12192000" cy="761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9D69D-C09B-E7D6-D28C-F03553E3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3" y="143720"/>
            <a:ext cx="7729728" cy="47369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Group by and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F888-7029-8592-9D10-03B9DA247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38" y="2673509"/>
            <a:ext cx="9852916" cy="1500027"/>
          </a:xfrm>
          <a:ln w="19050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Movie, count(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as Languages FROM Movie NATURAL JOIN Language NATURAL JOIN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MovieLanguage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HAVING count(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 1 ORDER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C6602-BF43-1D09-41B4-4D7975157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127" y="4801015"/>
            <a:ext cx="4977746" cy="16546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D9960BC-1CEC-F9EE-0970-2EEDC03CD60E}"/>
              </a:ext>
            </a:extLst>
          </p:cNvPr>
          <p:cNvSpPr txBox="1">
            <a:spLocks/>
          </p:cNvSpPr>
          <p:nvPr/>
        </p:nvSpPr>
        <p:spPr>
          <a:xfrm>
            <a:off x="3016864" y="1584365"/>
            <a:ext cx="6158265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cs typeface="Times New Roman" panose="02020603050405020304" pitchFamily="18" charset="0"/>
              </a:rPr>
              <a:t>Find the movies with more than one language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9AD74-9243-3018-5FF8-EE784D97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" y="6554260"/>
            <a:ext cx="5901189" cy="320040"/>
          </a:xfrm>
        </p:spPr>
        <p:txBody>
          <a:bodyPr/>
          <a:lstStyle/>
          <a:p>
            <a:r>
              <a:rPr lang="en-US"/>
              <a:t>UTS - Harsha varthini Maniraj(25379328)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3541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7666</TotalTime>
  <Words>894</Words>
  <Application>Microsoft Macintosh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Courier New</vt:lpstr>
      <vt:lpstr>Gill Sans MT</vt:lpstr>
      <vt:lpstr>Times New Roman</vt:lpstr>
      <vt:lpstr>Wingdings</vt:lpstr>
      <vt:lpstr>Parcel</vt:lpstr>
      <vt:lpstr>32606-Database HD Assignment  Movie Database</vt:lpstr>
      <vt:lpstr>Real world example</vt:lpstr>
      <vt:lpstr>ERD</vt:lpstr>
      <vt:lpstr>One to many relationship</vt:lpstr>
      <vt:lpstr>Many to many relationship</vt:lpstr>
      <vt:lpstr>Simple query</vt:lpstr>
      <vt:lpstr>Natural join</vt:lpstr>
      <vt:lpstr>Cross product</vt:lpstr>
      <vt:lpstr>Group by and having</vt:lpstr>
      <vt:lpstr>Sub query</vt:lpstr>
      <vt:lpstr>Self join</vt:lpstr>
      <vt:lpstr>CHECK Statements</vt:lpstr>
      <vt:lpstr>Example and Result: Check constraint</vt:lpstr>
      <vt:lpstr>ON DELETE CASCADE</vt:lpstr>
      <vt:lpstr>Example and Result: Deleting a row</vt:lpstr>
      <vt:lpstr>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Varthini Maniraj</dc:creator>
  <cp:lastModifiedBy>Harsha Varthini Maniraj</cp:lastModifiedBy>
  <cp:revision>25</cp:revision>
  <dcterms:created xsi:type="dcterms:W3CDTF">2024-09-30T23:41:18Z</dcterms:created>
  <dcterms:modified xsi:type="dcterms:W3CDTF">2024-10-14T10:46:27Z</dcterms:modified>
</cp:coreProperties>
</file>