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146847062" r:id="rId11"/>
    <p:sldId id="267" r:id="rId12"/>
    <p:sldId id="2146847063" r:id="rId13"/>
    <p:sldId id="268" r:id="rId14"/>
    <p:sldId id="2146847055" r:id="rId15"/>
    <p:sldId id="269" r:id="rId16"/>
    <p:sldId id="2146847059" r:id="rId17"/>
    <p:sldId id="2146847060" r:id="rId18"/>
    <p:sldId id="2146847061" r:id="rId19"/>
    <p:sldId id="2146847064"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loud.ibm.com/docs" TargetMode="External"/><Relationship Id="rId2" Type="http://schemas.openxmlformats.org/officeDocument/2006/relationships/hyperlink" Target="https://otexts.com/fpp2/" TargetMode="External"/><Relationship Id="rId1" Type="http://schemas.openxmlformats.org/officeDocument/2006/relationships/slideLayout" Target="../slideLayouts/slideLayout2.xml"/><Relationship Id="rId5" Type="http://schemas.openxmlformats.org/officeDocument/2006/relationships/hyperlink" Target="https://www.kaggle.com/" TargetMode="External"/><Relationship Id="rId4" Type="http://schemas.openxmlformats.org/officeDocument/2006/relationships/hyperlink" Target="https://archive.ics.uci.edu/ml/index.php"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Harsha-3002/Power-System-Fault-Detection-and-Classification.gi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Power System Fault Detection and Classification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t>
            </a:r>
            <a:r>
              <a:rPr lang="en-US" sz="3200" b="1" dirty="0" err="1">
                <a:solidFill>
                  <a:schemeClr val="accent1">
                    <a:lumMod val="75000"/>
                  </a:schemeClr>
                </a:solidFill>
                <a:latin typeface="Arial"/>
                <a:cs typeface="Arial"/>
              </a:rPr>
              <a:t>SkillsBuild</a:t>
            </a:r>
            <a:r>
              <a:rPr lang="en-US" sz="3200" b="1" dirty="0">
                <a:solidFill>
                  <a:schemeClr val="accent1">
                    <a:lumMod val="75000"/>
                  </a:schemeClr>
                </a:solidFill>
                <a:latin typeface="Arial"/>
                <a:cs typeface="Arial"/>
              </a:rPr>
              <a:t> Internship PROJECT</a:t>
            </a:r>
          </a:p>
        </p:txBody>
      </p:sp>
      <p:sp>
        <p:nvSpPr>
          <p:cNvPr id="4" name="TextBox 3"/>
          <p:cNvSpPr txBox="1"/>
          <p:nvPr/>
        </p:nvSpPr>
        <p:spPr>
          <a:xfrm>
            <a:off x="2694741" y="4058588"/>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Kantheti Chandan Sriharsha</a:t>
            </a:r>
          </a:p>
          <a:p>
            <a:r>
              <a:rPr lang="en-US" sz="2000" b="1" dirty="0">
                <a:solidFill>
                  <a:schemeClr val="accent1">
                    <a:lumMod val="75000"/>
                  </a:schemeClr>
                </a:solidFill>
                <a:latin typeface="Arial"/>
                <a:cs typeface="Arial"/>
              </a:rPr>
              <a:t>Computer Science and Engineering</a:t>
            </a:r>
          </a:p>
          <a:p>
            <a:r>
              <a:rPr lang="en-US" sz="2000" b="1" dirty="0">
                <a:solidFill>
                  <a:schemeClr val="accent1">
                    <a:lumMod val="75000"/>
                  </a:schemeClr>
                </a:solidFill>
                <a:latin typeface="Arial"/>
                <a:cs typeface="Arial"/>
              </a:rPr>
              <a:t>VIT-AP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This project successfully demonstrated the application of machine learning techniques—particularly the </a:t>
            </a:r>
            <a:r>
              <a:rPr lang="en-US" sz="2000" dirty="0" err="1"/>
              <a:t>XGBoost</a:t>
            </a:r>
            <a:r>
              <a:rPr lang="en-US" sz="2000" dirty="0"/>
              <a:t> algorithm—for detecting and classifying power system faults based on electrical and environmental parameters. The model was able to differentiate between fault types such as line breakage, transformer failure, and overheating with good accuracy.</a:t>
            </a:r>
          </a:p>
          <a:p>
            <a:r>
              <a:rPr lang="en-US" sz="2000" dirty="0"/>
              <a:t>The use of IBM Cloud services, including Watson Studio and Cloud Object Storage, provided a scalable and collaborative platform for data processing, model development, and deployment.</a:t>
            </a: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Apply techniques like SMOTE or class weighting to handle class imbalance more effectively.</a:t>
            </a:r>
          </a:p>
          <a:p>
            <a:pPr marL="305435" indent="-305435"/>
            <a:r>
              <a:rPr lang="en-US" sz="2000" dirty="0">
                <a:ea typeface="+mn-lt"/>
                <a:cs typeface="+mn-lt"/>
              </a:rPr>
              <a:t>Expand the dataset with more real-world fault cases to improve model generalization.</a:t>
            </a:r>
          </a:p>
          <a:p>
            <a:pPr marL="305435" indent="-305435"/>
            <a:r>
              <a:rPr lang="en-US" sz="2000" dirty="0">
                <a:ea typeface="+mn-lt"/>
                <a:cs typeface="+mn-lt"/>
              </a:rPr>
              <a:t>Integrate the model with live streaming data for real-time fault prediction and alert systems.</a:t>
            </a:r>
          </a:p>
          <a:p>
            <a:pPr marL="305435" indent="-305435"/>
            <a:r>
              <a:rPr lang="en-US" sz="2000" dirty="0">
                <a:ea typeface="+mn-lt"/>
                <a:cs typeface="+mn-lt"/>
              </a:rPr>
              <a:t>Evaluate deep learning approaches for complex fault patterns.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20000"/>
          </a:bodyPr>
          <a:lstStyle/>
          <a:p>
            <a:pPr marL="629435" lvl="1" indent="-305435"/>
            <a:r>
              <a:rPr lang="en-IN" sz="2100" dirty="0">
                <a:solidFill>
                  <a:srgbClr val="0F0F0F"/>
                </a:solidFill>
                <a:ea typeface="+mn-lt"/>
                <a:cs typeface="+mn-lt"/>
              </a:rPr>
              <a:t>S. F. Railsback, V. Grimm, Agent-Based and Individual-Based </a:t>
            </a:r>
            <a:r>
              <a:rPr lang="en-IN" sz="2100" dirty="0" err="1">
                <a:solidFill>
                  <a:srgbClr val="0F0F0F"/>
                </a:solidFill>
                <a:ea typeface="+mn-lt"/>
                <a:cs typeface="+mn-lt"/>
              </a:rPr>
              <a:t>Modeling</a:t>
            </a:r>
            <a:r>
              <a:rPr lang="en-IN" sz="2100" dirty="0">
                <a:solidFill>
                  <a:srgbClr val="0F0F0F"/>
                </a:solidFill>
                <a:ea typeface="+mn-lt"/>
                <a:cs typeface="+mn-lt"/>
              </a:rPr>
              <a:t>: A Practical Introduction, Princeton University Press, 2011.</a:t>
            </a:r>
          </a:p>
          <a:p>
            <a:pPr marL="629435" lvl="1" indent="-305435"/>
            <a:r>
              <a:rPr lang="en-IN" sz="2100" dirty="0">
                <a:solidFill>
                  <a:srgbClr val="0F0F0F"/>
                </a:solidFill>
                <a:ea typeface="+mn-lt"/>
                <a:cs typeface="+mn-lt"/>
              </a:rPr>
              <a:t>Hyndman, R. J., &amp; Athanasopoulos, G. (2018). Forecasting: Principles and Practice (2nd ed). </a:t>
            </a:r>
            <a:r>
              <a:rPr lang="en-IN" sz="2100" dirty="0" err="1">
                <a:solidFill>
                  <a:srgbClr val="0F0F0F"/>
                </a:solidFill>
                <a:ea typeface="+mn-lt"/>
                <a:cs typeface="+mn-lt"/>
              </a:rPr>
              <a:t>OTexts</a:t>
            </a:r>
            <a:r>
              <a:rPr lang="en-IN" sz="2100" dirty="0">
                <a:solidFill>
                  <a:srgbClr val="0F0F0F"/>
                </a:solidFill>
                <a:ea typeface="+mn-lt"/>
                <a:cs typeface="+mn-lt"/>
              </a:rPr>
              <a:t>. </a:t>
            </a:r>
            <a:r>
              <a:rPr lang="en-IN" sz="2100" dirty="0">
                <a:solidFill>
                  <a:srgbClr val="0F0F0F"/>
                </a:solidFill>
                <a:ea typeface="+mn-lt"/>
                <a:cs typeface="+mn-lt"/>
                <a:hlinkClick r:id="rId2"/>
              </a:rPr>
              <a:t>https://otexts.com/fpp2/</a:t>
            </a:r>
            <a:endParaRPr lang="en-IN" sz="2100" dirty="0">
              <a:solidFill>
                <a:srgbClr val="0F0F0F"/>
              </a:solidFill>
              <a:ea typeface="+mn-lt"/>
              <a:cs typeface="+mn-lt"/>
            </a:endParaRPr>
          </a:p>
          <a:p>
            <a:pPr marL="629435" lvl="1" indent="-305435"/>
            <a:r>
              <a:rPr lang="en-IN" sz="2100" dirty="0">
                <a:solidFill>
                  <a:srgbClr val="0F0F0F"/>
                </a:solidFill>
                <a:ea typeface="+mn-lt"/>
                <a:cs typeface="+mn-lt"/>
              </a:rPr>
              <a:t>Brownlee, J. (2017). Introduction to Time Series Forecasting with Python: How to Prepare Data and Develop Models to Predict the Future. Machine Learning Mastery.</a:t>
            </a:r>
          </a:p>
          <a:p>
            <a:pPr marL="629435" lvl="1" indent="-305435"/>
            <a:r>
              <a:rPr lang="en-IN" sz="2100" dirty="0">
                <a:solidFill>
                  <a:srgbClr val="0F0F0F"/>
                </a:solidFill>
                <a:ea typeface="+mn-lt"/>
                <a:cs typeface="+mn-lt"/>
              </a:rPr>
              <a:t>Chen, T., &amp; </a:t>
            </a:r>
            <a:r>
              <a:rPr lang="en-IN" sz="2100" dirty="0" err="1">
                <a:solidFill>
                  <a:srgbClr val="0F0F0F"/>
                </a:solidFill>
                <a:ea typeface="+mn-lt"/>
                <a:cs typeface="+mn-lt"/>
              </a:rPr>
              <a:t>Guestrin</a:t>
            </a:r>
            <a:r>
              <a:rPr lang="en-IN" sz="2100" dirty="0">
                <a:solidFill>
                  <a:srgbClr val="0F0F0F"/>
                </a:solidFill>
                <a:ea typeface="+mn-lt"/>
                <a:cs typeface="+mn-lt"/>
              </a:rPr>
              <a:t>, C. (2016). “</a:t>
            </a:r>
            <a:r>
              <a:rPr lang="en-IN" sz="2100" dirty="0" err="1">
                <a:solidFill>
                  <a:srgbClr val="0F0F0F"/>
                </a:solidFill>
                <a:ea typeface="+mn-lt"/>
                <a:cs typeface="+mn-lt"/>
              </a:rPr>
              <a:t>XGBoost</a:t>
            </a:r>
            <a:r>
              <a:rPr lang="en-IN" sz="2100" dirty="0">
                <a:solidFill>
                  <a:srgbClr val="0F0F0F"/>
                </a:solidFill>
                <a:ea typeface="+mn-lt"/>
                <a:cs typeface="+mn-lt"/>
              </a:rPr>
              <a:t>: A Scalable Tree Boosting System.” Proceedings of the 22nd ACM SIGKDD International Conference on Knowledge Discovery and Data Mining, pp. 785–794.</a:t>
            </a:r>
          </a:p>
          <a:p>
            <a:pPr marL="629435" lvl="1" indent="-305435"/>
            <a:r>
              <a:rPr lang="en-IN" sz="2100" dirty="0">
                <a:solidFill>
                  <a:srgbClr val="0F0F0F"/>
                </a:solidFill>
                <a:ea typeface="+mn-lt"/>
                <a:cs typeface="+mn-lt"/>
              </a:rPr>
              <a:t>Pedregosa, F., </a:t>
            </a:r>
            <a:r>
              <a:rPr lang="en-IN" sz="2100" dirty="0" err="1">
                <a:solidFill>
                  <a:srgbClr val="0F0F0F"/>
                </a:solidFill>
                <a:ea typeface="+mn-lt"/>
                <a:cs typeface="+mn-lt"/>
              </a:rPr>
              <a:t>Varoquaux</a:t>
            </a:r>
            <a:r>
              <a:rPr lang="en-IN" sz="2100" dirty="0">
                <a:solidFill>
                  <a:srgbClr val="0F0F0F"/>
                </a:solidFill>
                <a:ea typeface="+mn-lt"/>
                <a:cs typeface="+mn-lt"/>
              </a:rPr>
              <a:t>, G., </a:t>
            </a:r>
            <a:r>
              <a:rPr lang="en-IN" sz="2100" dirty="0" err="1">
                <a:solidFill>
                  <a:srgbClr val="0F0F0F"/>
                </a:solidFill>
                <a:ea typeface="+mn-lt"/>
                <a:cs typeface="+mn-lt"/>
              </a:rPr>
              <a:t>Gramfort</a:t>
            </a:r>
            <a:r>
              <a:rPr lang="en-IN" sz="2100" dirty="0">
                <a:solidFill>
                  <a:srgbClr val="0F0F0F"/>
                </a:solidFill>
                <a:ea typeface="+mn-lt"/>
                <a:cs typeface="+mn-lt"/>
              </a:rPr>
              <a:t>, A., et al. (2011). “Scikit-learn: Machine Learning in Python.” Journal of Machine Learning Research, 12, pp. 2825–2830.</a:t>
            </a:r>
          </a:p>
          <a:p>
            <a:pPr marL="629435" lvl="1" indent="-305435"/>
            <a:r>
              <a:rPr lang="en-IN" sz="2100" dirty="0">
                <a:solidFill>
                  <a:srgbClr val="0F0F0F"/>
                </a:solidFill>
                <a:ea typeface="+mn-lt"/>
                <a:cs typeface="+mn-lt"/>
              </a:rPr>
              <a:t>IBM Cloud Docs – </a:t>
            </a:r>
            <a:r>
              <a:rPr lang="en-IN" sz="2100" dirty="0">
                <a:solidFill>
                  <a:srgbClr val="0F0F0F"/>
                </a:solidFill>
                <a:ea typeface="+mn-lt"/>
                <a:cs typeface="+mn-lt"/>
                <a:hlinkClick r:id="rId3"/>
              </a:rPr>
              <a:t>https://cloud.ibm.com/docs</a:t>
            </a:r>
            <a:endParaRPr lang="en-IN" sz="2100" dirty="0">
              <a:solidFill>
                <a:srgbClr val="0F0F0F"/>
              </a:solidFill>
              <a:ea typeface="+mn-lt"/>
              <a:cs typeface="+mn-lt"/>
            </a:endParaRPr>
          </a:p>
          <a:p>
            <a:pPr marL="629435" lvl="1" indent="-305435"/>
            <a:r>
              <a:rPr lang="en-IN" sz="2100" dirty="0">
                <a:solidFill>
                  <a:srgbClr val="0F0F0F"/>
                </a:solidFill>
                <a:ea typeface="+mn-lt"/>
                <a:cs typeface="+mn-lt"/>
              </a:rPr>
              <a:t>UCI Machine Learning Repository – </a:t>
            </a:r>
            <a:r>
              <a:rPr lang="en-IN" sz="2100" dirty="0">
                <a:solidFill>
                  <a:srgbClr val="0F0F0F"/>
                </a:solidFill>
                <a:ea typeface="+mn-lt"/>
                <a:cs typeface="+mn-lt"/>
                <a:hlinkClick r:id="rId4"/>
              </a:rPr>
              <a:t>https://archive.ics.uci.edu/ml/index.php</a:t>
            </a:r>
            <a:endParaRPr lang="en-IN" sz="2100" dirty="0">
              <a:solidFill>
                <a:srgbClr val="0F0F0F"/>
              </a:solidFill>
              <a:ea typeface="+mn-lt"/>
              <a:cs typeface="+mn-lt"/>
            </a:endParaRPr>
          </a:p>
          <a:p>
            <a:pPr marL="629435" lvl="1" indent="-305435"/>
            <a:r>
              <a:rPr lang="en-IN" sz="2100" dirty="0">
                <a:solidFill>
                  <a:srgbClr val="0F0F0F"/>
                </a:solidFill>
                <a:ea typeface="+mn-lt"/>
                <a:cs typeface="+mn-lt"/>
              </a:rPr>
              <a:t>Kaggle Datasets – </a:t>
            </a:r>
            <a:r>
              <a:rPr lang="en-IN" sz="2100" dirty="0">
                <a:solidFill>
                  <a:srgbClr val="0F0F0F"/>
                </a:solidFill>
                <a:ea typeface="+mn-lt"/>
                <a:cs typeface="+mn-lt"/>
                <a:hlinkClick r:id="rId5"/>
              </a:rPr>
              <a:t>https://www.kaggle.com/</a:t>
            </a:r>
            <a:endParaRPr lang="en-IN" sz="2100" dirty="0">
              <a:solidFill>
                <a:srgbClr val="0F0F0F"/>
              </a:solidFill>
              <a:ea typeface="+mn-lt"/>
              <a:cs typeface="+mn-lt"/>
            </a:endParaRPr>
          </a:p>
          <a:p>
            <a:pPr marL="629435" lvl="1" indent="-305435"/>
            <a:r>
              <a:rPr lang="en-IN" sz="2100" dirty="0">
                <a:solidFill>
                  <a:srgbClr val="0F0F0F"/>
                </a:solidFill>
                <a:ea typeface="+mn-lt"/>
                <a:cs typeface="+mn-lt"/>
              </a:rPr>
              <a:t>Stack Overflow – Used for troubleshooting model and preprocessing errors.</a:t>
            </a:r>
            <a:endParaRPr lang="en-IN" sz="21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EF959439-11F3-DDB6-4FC7-0A46572CF41E}"/>
              </a:ext>
            </a:extLst>
          </p:cNvPr>
          <p:cNvPicPr>
            <a:picLocks noGrp="1" noChangeAspect="1"/>
          </p:cNvPicPr>
          <p:nvPr>
            <p:ph idx="1"/>
          </p:nvPr>
        </p:nvPicPr>
        <p:blipFill>
          <a:blip r:embed="rId2"/>
          <a:stretch>
            <a:fillRect/>
          </a:stretch>
        </p:blipFill>
        <p:spPr>
          <a:xfrm>
            <a:off x="2810048" y="1482244"/>
            <a:ext cx="6335930" cy="46736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2BE5485E-4D2B-ABCE-A750-9AB7F9623A47}"/>
              </a:ext>
            </a:extLst>
          </p:cNvPr>
          <p:cNvPicPr>
            <a:picLocks noGrp="1" noChangeAspect="1"/>
          </p:cNvPicPr>
          <p:nvPr>
            <p:ph idx="1"/>
          </p:nvPr>
        </p:nvPicPr>
        <p:blipFill>
          <a:blip r:embed="rId2"/>
          <a:stretch>
            <a:fillRect/>
          </a:stretch>
        </p:blipFill>
        <p:spPr>
          <a:xfrm>
            <a:off x="2956122" y="1301750"/>
            <a:ext cx="6279756" cy="4673600"/>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F51AE64C-D534-7FA9-CD8D-5889476AA32B}"/>
              </a:ext>
            </a:extLst>
          </p:cNvPr>
          <p:cNvPicPr>
            <a:picLocks noGrp="1" noChangeAspect="1"/>
          </p:cNvPicPr>
          <p:nvPr>
            <p:ph idx="1"/>
          </p:nvPr>
        </p:nvPicPr>
        <p:blipFill>
          <a:blip r:embed="rId2"/>
          <a:stretch>
            <a:fillRect/>
          </a:stretch>
        </p:blipFill>
        <p:spPr>
          <a:xfrm>
            <a:off x="2274238" y="1301750"/>
            <a:ext cx="7643523" cy="467360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CFAED-7FFA-9B64-9B47-C850A63B16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14FCB-6BA9-700C-FF82-25FF0230E1C6}"/>
              </a:ext>
            </a:extLst>
          </p:cNvPr>
          <p:cNvSpPr>
            <a:spLocks noGrp="1"/>
          </p:cNvSpPr>
          <p:nvPr>
            <p:ph type="title"/>
          </p:nvPr>
        </p:nvSpPr>
        <p:spPr/>
        <p:txBody>
          <a:bodyPr/>
          <a:lstStyle/>
          <a:p>
            <a:r>
              <a:rPr lang="en-IN" dirty="0" err="1">
                <a:solidFill>
                  <a:schemeClr val="accent1"/>
                </a:solidFill>
              </a:rPr>
              <a:t>Github</a:t>
            </a:r>
            <a:r>
              <a:rPr lang="en-IN" dirty="0">
                <a:solidFill>
                  <a:schemeClr val="accent1"/>
                </a:solidFill>
              </a:rPr>
              <a:t> link</a:t>
            </a:r>
          </a:p>
        </p:txBody>
      </p:sp>
      <p:sp>
        <p:nvSpPr>
          <p:cNvPr id="4" name="Content Placeholder 3">
            <a:extLst>
              <a:ext uri="{FF2B5EF4-FFF2-40B4-BE49-F238E27FC236}">
                <a16:creationId xmlns:a16="http://schemas.microsoft.com/office/drawing/2014/main" id="{94855BC1-0EFB-F698-5709-45761DED1DB7}"/>
              </a:ext>
            </a:extLst>
          </p:cNvPr>
          <p:cNvSpPr>
            <a:spLocks noGrp="1"/>
          </p:cNvSpPr>
          <p:nvPr>
            <p:ph idx="1"/>
          </p:nvPr>
        </p:nvSpPr>
        <p:spPr/>
        <p:txBody>
          <a:bodyPr/>
          <a:lstStyle/>
          <a:p>
            <a:pPr marL="0" indent="0">
              <a:buNone/>
            </a:pPr>
            <a:r>
              <a:rPr lang="en-IN" dirty="0">
                <a:hlinkClick r:id="rId2"/>
              </a:rPr>
              <a:t>https://github.com/Harsha-3002/Power-System-Fault-Detection-and-Classification.git</a:t>
            </a:r>
            <a:endParaRPr lang="en-IN" dirty="0"/>
          </a:p>
          <a:p>
            <a:endParaRPr lang="en-IN" dirty="0"/>
          </a:p>
        </p:txBody>
      </p:sp>
    </p:spTree>
    <p:extLst>
      <p:ext uri="{BB962C8B-B14F-4D97-AF65-F5344CB8AC3E}">
        <p14:creationId xmlns:p14="http://schemas.microsoft.com/office/powerpoint/2010/main" val="481206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Power distribution systems are critical to delivering electricity reliably and safely. However, these systems are vulnerable to various faults such as line-to-line, line-to-ground, or three-phase faults. Timely and accurate identification of such faults is essential to prevent blackouts, minimize damage, and maintain grid stability. The challenge lies in detecting and classifying different types of faults based on real-time electrical and environmental parameters.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The proposed system aims to address the challenge of detecting and classifying faults in power distribution systems using machine learning. By leveraging electrical and environmental data, the system will enable quick and accurate fault identification. The solution includes the following components:</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Collect historical power system data including voltage, current, power load, temperature, wind speed, and component status. These parameters are essential for understanding system behavior under different fault conditions.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Clean and preprocess the dataset to remove inconsistencies and missing values. Encode categorical features and normalize numerical data for better model performance. Engineer features that may influence fault patterns.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Implement a supervised classification model such as Random Forest to distinguish between normal and faulty conditions, and classify fault types like line-to-line, line-to-ground, and three-phase faults. Evaluate other models (e.g., SVM, </a:t>
            </a:r>
            <a:r>
              <a:rPr lang="en-US" sz="1200" b="1" dirty="0" err="1">
                <a:latin typeface="Calibri" panose="020F0502020204030204" pitchFamily="34" charset="0"/>
                <a:ea typeface="Calibri" panose="020F0502020204030204" pitchFamily="34" charset="0"/>
                <a:cs typeface="Calibri" panose="020F0502020204030204" pitchFamily="34" charset="0"/>
              </a:rPr>
              <a:t>XGBoost</a:t>
            </a:r>
            <a:r>
              <a:rPr lang="en-US" sz="1200" b="1" dirty="0">
                <a:latin typeface="Calibri" panose="020F0502020204030204" pitchFamily="34" charset="0"/>
                <a:ea typeface="Calibri" panose="020F0502020204030204" pitchFamily="34" charset="0"/>
                <a:cs typeface="Calibri" panose="020F0502020204030204" pitchFamily="34" charset="0"/>
              </a:rPr>
              <a:t>) to ensure robustness.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dirty="0">
                <a:latin typeface="Calibri"/>
                <a:ea typeface="+mn-lt"/>
                <a:cs typeface="+mn-lt"/>
              </a:rPr>
              <a:t>Deployment: </a:t>
            </a:r>
            <a:r>
              <a:rPr lang="en-US" sz="1200" b="1" dirty="0">
                <a:latin typeface="Calibri" panose="020F0502020204030204" pitchFamily="34" charset="0"/>
                <a:ea typeface="Calibri" panose="020F0502020204030204" pitchFamily="34" charset="0"/>
                <a:cs typeface="Calibri" panose="020F0502020204030204" pitchFamily="34" charset="0"/>
              </a:rPr>
              <a:t>Deploy the model using IBM Cloud tools such as Watson Studio and Cloud Object Storage. Package the model for real-time or batch inference, and make it accessible via an API or dashboard for utility operators.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Assess model performance using classification metrics such as accuracy, precision, recall, and F1-score. Analyze feature importance to understand the impact of each parameter. Continuously monitor and refine the model with new data.</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IN" sz="1200" b="1" dirty="0">
                <a:latin typeface="Calibri" panose="020F0502020204030204" pitchFamily="34" charset="0"/>
                <a:ea typeface="Calibri" panose="020F0502020204030204" pitchFamily="34" charset="0"/>
                <a:cs typeface="Calibri" panose="020F0502020204030204" pitchFamily="34" charset="0"/>
              </a:rPr>
              <a:t>Result:</a:t>
            </a:r>
            <a:r>
              <a:rPr lang="en-US" sz="1200" b="1" dirty="0">
                <a:latin typeface="Calibri" panose="020F0502020204030204" pitchFamily="34" charset="0"/>
                <a:ea typeface="Calibri" panose="020F0502020204030204" pitchFamily="34" charset="0"/>
                <a:cs typeface="Calibri" panose="020F0502020204030204" pitchFamily="34" charset="0"/>
              </a:rPr>
              <a:t>A reliable, scalable system that improves power grid reliability by enabling faster fault detection and classification, supporting efficient maintenance and response actions.</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The </a:t>
            </a:r>
            <a:r>
              <a:rPr lang="en-US" sz="1800" b="1" i="1" dirty="0">
                <a:latin typeface="Calibri" panose="020F0502020204030204" pitchFamily="34" charset="0"/>
                <a:ea typeface="Calibri" panose="020F0502020204030204" pitchFamily="34" charset="0"/>
                <a:cs typeface="Calibri" panose="020F0502020204030204" pitchFamily="34" charset="0"/>
              </a:rPr>
              <a:t>System Approach</a:t>
            </a:r>
            <a:r>
              <a:rPr lang="en-US" sz="1800" b="1" dirty="0">
                <a:latin typeface="Calibri" panose="020F0502020204030204" pitchFamily="34" charset="0"/>
                <a:ea typeface="Calibri" panose="020F0502020204030204" pitchFamily="34" charset="0"/>
                <a:cs typeface="Calibri" panose="020F0502020204030204" pitchFamily="34" charset="0"/>
              </a:rPr>
              <a:t> outlines the overall methodology, tools, and components required to develop and deploy the power fault detection and classification model using machine learning on IBM Cloud</a:t>
            </a:r>
            <a:r>
              <a:rPr lang="en-IN" sz="1800" b="1" dirty="0">
                <a:solidFill>
                  <a:srgbClr val="0F0F0F"/>
                </a:solidFill>
                <a:latin typeface="Calibri" panose="020F0502020204030204" pitchFamily="34" charset="0"/>
                <a:ea typeface="Calibri" panose="020F0502020204030204" pitchFamily="34" charset="0"/>
                <a:cs typeface="Calibri" panose="020F0502020204030204" pitchFamily="34" charset="0"/>
              </a:rPr>
              <a:t>:</a:t>
            </a:r>
            <a:endParaRPr lang="en-US"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800" b="1" dirty="0">
                <a:solidFill>
                  <a:srgbClr val="0F0F0F"/>
                </a:solidFill>
              </a:rPr>
              <a:t>System requirements.</a:t>
            </a:r>
          </a:p>
          <a:p>
            <a:pPr marL="0" indent="0">
              <a:buNone/>
            </a:pPr>
            <a:r>
              <a:rPr lang="en-IN" sz="1800" dirty="0"/>
              <a:t> </a:t>
            </a:r>
            <a:r>
              <a:rPr lang="en-IN" sz="1600" dirty="0">
                <a:latin typeface="Calibri" panose="020F0502020204030204" pitchFamily="34" charset="0"/>
                <a:ea typeface="Calibri" panose="020F0502020204030204" pitchFamily="34" charset="0"/>
                <a:cs typeface="Calibri" panose="020F0502020204030204" pitchFamily="34" charset="0"/>
              </a:rPr>
              <a:t>Hardware Requirements: Internet-enabled computer/laptop, minimum 4 GB RAM (8 GB recommended),     IBM Cloud account with access to Watson Studio and Cloud Object Storage.</a:t>
            </a:r>
          </a:p>
          <a:p>
            <a:pPr marL="0" indent="0">
              <a:buNone/>
            </a:pPr>
            <a:r>
              <a:rPr lang="en-IN" sz="1600" dirty="0">
                <a:latin typeface="Calibri" panose="020F0502020204030204" pitchFamily="34" charset="0"/>
                <a:ea typeface="Calibri" panose="020F0502020204030204" pitchFamily="34" charset="0"/>
                <a:cs typeface="Calibri" panose="020F0502020204030204" pitchFamily="34" charset="0"/>
              </a:rPr>
              <a:t>Software </a:t>
            </a:r>
            <a:r>
              <a:rPr lang="en-IN" sz="1600" dirty="0" err="1">
                <a:latin typeface="Calibri" panose="020F0502020204030204" pitchFamily="34" charset="0"/>
                <a:ea typeface="Calibri" panose="020F0502020204030204" pitchFamily="34" charset="0"/>
                <a:cs typeface="Calibri" panose="020F0502020204030204" pitchFamily="34" charset="0"/>
              </a:rPr>
              <a:t>Requirements:IBM</a:t>
            </a:r>
            <a:r>
              <a:rPr lang="en-IN" sz="1600" dirty="0">
                <a:latin typeface="Calibri" panose="020F0502020204030204" pitchFamily="34" charset="0"/>
                <a:ea typeface="Calibri" panose="020F0502020204030204" pitchFamily="34" charset="0"/>
                <a:cs typeface="Calibri" panose="020F0502020204030204" pitchFamily="34" charset="0"/>
              </a:rPr>
              <a:t> Watson Studio (for </a:t>
            </a:r>
            <a:r>
              <a:rPr lang="en-IN" sz="1600" dirty="0" err="1">
                <a:latin typeface="Calibri" panose="020F0502020204030204" pitchFamily="34" charset="0"/>
                <a:ea typeface="Calibri" panose="020F0502020204030204" pitchFamily="34" charset="0"/>
                <a:cs typeface="Calibri" panose="020F0502020204030204" pitchFamily="34" charset="0"/>
              </a:rPr>
              <a:t>Jupyter</a:t>
            </a:r>
            <a:r>
              <a:rPr lang="en-IN" sz="1600" dirty="0">
                <a:latin typeface="Calibri" panose="020F0502020204030204" pitchFamily="34" charset="0"/>
                <a:ea typeface="Calibri" panose="020F0502020204030204" pitchFamily="34" charset="0"/>
                <a:cs typeface="Calibri" panose="020F0502020204030204" pitchFamily="34" charset="0"/>
              </a:rPr>
              <a:t> Notebooks), IBM Cloud Object Storage (for dataset storage), Python 3.x environment (provided by IBM Watson Studio)</a:t>
            </a:r>
            <a:endParaRPr lang="en-IN" sz="1600" b="1" dirty="0">
              <a:solidFill>
                <a:srgbClr val="0F0F0F"/>
              </a:solidFill>
            </a:endParaRPr>
          </a:p>
          <a:p>
            <a:pPr marL="305435" indent="-305435"/>
            <a:r>
              <a:rPr lang="en-IN" sz="1800" b="1" dirty="0">
                <a:solidFill>
                  <a:srgbClr val="0F0F0F"/>
                </a:solidFill>
              </a:rPr>
              <a:t>Library required to build the model</a:t>
            </a:r>
          </a:p>
          <a:p>
            <a:pPr marL="0" indent="0">
              <a:buNone/>
            </a:pPr>
            <a:r>
              <a:rPr lang="en-IN" sz="1600" dirty="0">
                <a:solidFill>
                  <a:srgbClr val="0F0F0F"/>
                </a:solidFill>
                <a:latin typeface="Calibri" panose="020F0502020204030204" pitchFamily="34" charset="0"/>
                <a:ea typeface="Calibri" panose="020F0502020204030204" pitchFamily="34" charset="0"/>
                <a:cs typeface="Calibri" panose="020F0502020204030204" pitchFamily="34" charset="0"/>
              </a:rPr>
              <a:t>To build and evaluate the machine learning model, the following Python libraries are used:</a:t>
            </a:r>
          </a:p>
          <a:p>
            <a:pPr marL="0" indent="0">
              <a:buNone/>
            </a:pPr>
            <a:r>
              <a:rPr lang="en-IN" sz="1600" dirty="0">
                <a:solidFill>
                  <a:srgbClr val="0F0F0F"/>
                </a:solidFill>
                <a:latin typeface="Calibri" panose="020F0502020204030204" pitchFamily="34" charset="0"/>
                <a:ea typeface="Calibri" panose="020F0502020204030204" pitchFamily="34" charset="0"/>
                <a:cs typeface="Calibri" panose="020F0502020204030204" pitchFamily="34" charset="0"/>
              </a:rPr>
              <a:t>pandas – For data manipulation and analysis</a:t>
            </a:r>
          </a:p>
          <a:p>
            <a:pPr marL="0" indent="0">
              <a:buNone/>
            </a:pPr>
            <a:r>
              <a:rPr lang="en-IN" sz="1600" dirty="0" err="1">
                <a:solidFill>
                  <a:srgbClr val="0F0F0F"/>
                </a:solidFill>
                <a:latin typeface="Calibri" panose="020F0502020204030204" pitchFamily="34" charset="0"/>
                <a:ea typeface="Calibri" panose="020F0502020204030204" pitchFamily="34" charset="0"/>
                <a:cs typeface="Calibri" panose="020F0502020204030204" pitchFamily="34" charset="0"/>
              </a:rPr>
              <a:t>numpy</a:t>
            </a:r>
            <a:r>
              <a:rPr lang="en-IN" sz="1600" dirty="0">
                <a:solidFill>
                  <a:srgbClr val="0F0F0F"/>
                </a:solidFill>
                <a:latin typeface="Calibri" panose="020F0502020204030204" pitchFamily="34" charset="0"/>
                <a:ea typeface="Calibri" panose="020F0502020204030204" pitchFamily="34" charset="0"/>
                <a:cs typeface="Calibri" panose="020F0502020204030204" pitchFamily="34" charset="0"/>
              </a:rPr>
              <a:t> – For numerical operations</a:t>
            </a:r>
          </a:p>
          <a:p>
            <a:pPr marL="0" indent="0">
              <a:buNone/>
            </a:pPr>
            <a:r>
              <a:rPr lang="en-IN" sz="1600" dirty="0" err="1">
                <a:solidFill>
                  <a:srgbClr val="0F0F0F"/>
                </a:solidFill>
                <a:latin typeface="Calibri" panose="020F0502020204030204" pitchFamily="34" charset="0"/>
                <a:ea typeface="Calibri" panose="020F0502020204030204" pitchFamily="34" charset="0"/>
                <a:cs typeface="Calibri" panose="020F0502020204030204" pitchFamily="34" charset="0"/>
              </a:rPr>
              <a:t>sscikit</a:t>
            </a:r>
            <a:r>
              <a:rPr lang="en-IN" sz="1600" dirty="0">
                <a:solidFill>
                  <a:srgbClr val="0F0F0F"/>
                </a:solidFill>
                <a:latin typeface="Calibri" panose="020F0502020204030204" pitchFamily="34" charset="0"/>
                <a:ea typeface="Calibri" panose="020F0502020204030204" pitchFamily="34" charset="0"/>
                <a:cs typeface="Calibri" panose="020F0502020204030204" pitchFamily="34" charset="0"/>
              </a:rPr>
              <a:t>-learn (</a:t>
            </a:r>
            <a:r>
              <a:rPr lang="en-IN" sz="1600" dirty="0" err="1">
                <a:solidFill>
                  <a:srgbClr val="0F0F0F"/>
                </a:solidFill>
                <a:latin typeface="Calibri" panose="020F0502020204030204" pitchFamily="34" charset="0"/>
                <a:ea typeface="Calibri" panose="020F0502020204030204" pitchFamily="34" charset="0"/>
                <a:cs typeface="Calibri" panose="020F0502020204030204" pitchFamily="34" charset="0"/>
              </a:rPr>
              <a:t>sklearn</a:t>
            </a:r>
            <a:r>
              <a:rPr lang="en-IN" sz="1600" dirty="0">
                <a:solidFill>
                  <a:srgbClr val="0F0F0F"/>
                </a:solidFill>
                <a:latin typeface="Calibri" panose="020F0502020204030204" pitchFamily="34" charset="0"/>
                <a:ea typeface="Calibri" panose="020F0502020204030204" pitchFamily="34" charset="0"/>
                <a:cs typeface="Calibri" panose="020F0502020204030204" pitchFamily="34" charset="0"/>
              </a:rPr>
              <a:t>) – For machine learning algorithms, preprocessing, and evaluation</a:t>
            </a:r>
          </a:p>
          <a:p>
            <a:pPr marL="0" indent="0">
              <a:buNone/>
            </a:pPr>
            <a:r>
              <a:rPr lang="en-IN" sz="1600" dirty="0">
                <a:solidFill>
                  <a:srgbClr val="0F0F0F"/>
                </a:solidFill>
                <a:latin typeface="Calibri" panose="020F0502020204030204" pitchFamily="34" charset="0"/>
                <a:ea typeface="Calibri" panose="020F0502020204030204" pitchFamily="34" charset="0"/>
                <a:cs typeface="Calibri" panose="020F0502020204030204" pitchFamily="34" charset="0"/>
              </a:rPr>
              <a:t>matplotlib / seaborn – For data visualization and feature importance plotting</a:t>
            </a:r>
          </a:p>
          <a:p>
            <a:pPr marL="0" indent="0">
              <a:buNone/>
            </a:pPr>
            <a:r>
              <a:rPr lang="en-IN" sz="1600" dirty="0" err="1">
                <a:solidFill>
                  <a:srgbClr val="0F0F0F"/>
                </a:solidFill>
                <a:latin typeface="Calibri" panose="020F0502020204030204" pitchFamily="34" charset="0"/>
                <a:ea typeface="Calibri" panose="020F0502020204030204" pitchFamily="34" charset="0"/>
                <a:cs typeface="Calibri" panose="020F0502020204030204" pitchFamily="34" charset="0"/>
              </a:rPr>
              <a:t>joblib</a:t>
            </a:r>
            <a:r>
              <a:rPr lang="en-IN" sz="1600" dirty="0">
                <a:solidFill>
                  <a:srgbClr val="0F0F0F"/>
                </a:solidFill>
                <a:latin typeface="Calibri" panose="020F0502020204030204" pitchFamily="34" charset="0"/>
                <a:ea typeface="Calibri" panose="020F0502020204030204" pitchFamily="34" charset="0"/>
                <a:cs typeface="Calibri" panose="020F0502020204030204" pitchFamily="34" charset="0"/>
              </a:rPr>
              <a:t> – For saving the trained model and scaler</a:t>
            </a:r>
          </a:p>
          <a:p>
            <a:pPr marL="0" indent="0">
              <a:buNone/>
            </a:pPr>
            <a:r>
              <a:rPr lang="en-IN" sz="1600" dirty="0">
                <a:solidFill>
                  <a:srgbClr val="0F0F0F"/>
                </a:solidFill>
                <a:latin typeface="Calibri" panose="020F0502020204030204" pitchFamily="34" charset="0"/>
                <a:ea typeface="Calibri" panose="020F0502020204030204" pitchFamily="34" charset="0"/>
                <a:cs typeface="Calibri" panose="020F0502020204030204" pitchFamily="34" charset="0"/>
              </a:rPr>
              <a:t>ibm_boto3 – For accessing IBM Cloud Object Storage from notebooks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196645" y="1232452"/>
            <a:ext cx="11798709" cy="5099522"/>
          </a:xfrm>
        </p:spPr>
        <p:txBody>
          <a:bodyPr>
            <a:normAutofit/>
          </a:bodyPr>
          <a:lstStyle/>
          <a:p>
            <a:pPr marL="305435" indent="-305435"/>
            <a:r>
              <a:rPr lang="en-US" sz="1400" dirty="0">
                <a:latin typeface="Calibri" panose="020F0502020204030204" pitchFamily="34" charset="0"/>
                <a:ea typeface="Calibri" panose="020F0502020204030204" pitchFamily="34" charset="0"/>
                <a:cs typeface="Calibri" panose="020F0502020204030204" pitchFamily="34" charset="0"/>
              </a:rPr>
              <a:t>Here's the </a:t>
            </a:r>
            <a:r>
              <a:rPr lang="en-US" sz="1400" b="1" dirty="0">
                <a:latin typeface="Calibri" panose="020F0502020204030204" pitchFamily="34" charset="0"/>
                <a:ea typeface="Calibri" panose="020F0502020204030204" pitchFamily="34" charset="0"/>
                <a:cs typeface="Calibri" panose="020F0502020204030204" pitchFamily="34" charset="0"/>
              </a:rPr>
              <a:t>Algorithm &amp; Deployment</a:t>
            </a:r>
            <a:r>
              <a:rPr lang="en-US" sz="1400" dirty="0">
                <a:latin typeface="Calibri" panose="020F0502020204030204" pitchFamily="34" charset="0"/>
                <a:ea typeface="Calibri" panose="020F0502020204030204" pitchFamily="34" charset="0"/>
                <a:cs typeface="Calibri" panose="020F0502020204030204" pitchFamily="34" charset="0"/>
              </a:rPr>
              <a:t> section tailored to your </a:t>
            </a:r>
            <a:r>
              <a:rPr lang="en-US" sz="1400" b="1" dirty="0">
                <a:latin typeface="Calibri" panose="020F0502020204030204" pitchFamily="34" charset="0"/>
                <a:ea typeface="Calibri" panose="020F0502020204030204" pitchFamily="34" charset="0"/>
                <a:cs typeface="Calibri" panose="020F0502020204030204" pitchFamily="34" charset="0"/>
              </a:rPr>
              <a:t>Power System Fault Detection and Classification</a:t>
            </a:r>
            <a:r>
              <a:rPr lang="en-US" sz="1400" dirty="0">
                <a:latin typeface="Calibri" panose="020F0502020204030204" pitchFamily="34" charset="0"/>
                <a:ea typeface="Calibri" panose="020F0502020204030204" pitchFamily="34" charset="0"/>
                <a:cs typeface="Calibri" panose="020F0502020204030204" pitchFamily="34" charset="0"/>
              </a:rPr>
              <a:t> project, following the structure you've provided</a:t>
            </a:r>
            <a:r>
              <a:rPr lang="en-IN" sz="1400" dirty="0">
                <a:latin typeface="Calibri" panose="020F0502020204030204" pitchFamily="34" charset="0"/>
                <a:ea typeface="Calibri" panose="020F0502020204030204" pitchFamily="34" charset="0"/>
                <a:cs typeface="Calibri" panose="020F0502020204030204" pitchFamily="34" charset="0"/>
              </a:rPr>
              <a:t>:</a:t>
            </a:r>
          </a:p>
          <a:p>
            <a:pPr marL="305435" indent="-305435"/>
            <a:r>
              <a:rPr lang="en-IN" sz="1400" b="1" dirty="0">
                <a:latin typeface="Calibri" panose="020F0502020204030204" pitchFamily="34" charset="0"/>
                <a:ea typeface="Calibri" panose="020F0502020204030204" pitchFamily="34" charset="0"/>
                <a:cs typeface="Calibri" panose="020F0502020204030204" pitchFamily="34" charset="0"/>
              </a:rPr>
              <a:t>Algorithm Selection:</a:t>
            </a:r>
            <a:endParaRPr lang="en-IN" sz="1400"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dirty="0">
                <a:latin typeface="Calibri" panose="020F0502020204030204" pitchFamily="34" charset="0"/>
                <a:ea typeface="Calibri" panose="020F0502020204030204" pitchFamily="34" charset="0"/>
                <a:cs typeface="Calibri" panose="020F0502020204030204" pitchFamily="34" charset="0"/>
              </a:rPr>
              <a:t>For this project, a Random Forest Classifier is selected as the primary machine learning algorithm. Random Forest is an ensemble learning method known for its robustness, accuracy, and ability to handle both numerical and categorical data. It performs well for classification tasks like identifying different types of faults in power systems (e.g., line-to-ground, line-to-line, or transformer failures) due to its ability to manage complex relationships between multiple </a:t>
            </a:r>
            <a:r>
              <a:rPr lang="en-US" dirty="0" err="1">
                <a:latin typeface="Calibri" panose="020F0502020204030204" pitchFamily="34" charset="0"/>
                <a:ea typeface="Calibri" panose="020F0502020204030204" pitchFamily="34" charset="0"/>
                <a:cs typeface="Calibri" panose="020F0502020204030204" pitchFamily="34" charset="0"/>
              </a:rPr>
              <a:t>features.Other</a:t>
            </a:r>
            <a:r>
              <a:rPr lang="en-US" dirty="0">
                <a:latin typeface="Calibri" panose="020F0502020204030204" pitchFamily="34" charset="0"/>
                <a:ea typeface="Calibri" panose="020F0502020204030204" pitchFamily="34" charset="0"/>
                <a:cs typeface="Calibri" panose="020F0502020204030204" pitchFamily="34" charset="0"/>
              </a:rPr>
              <a:t> algorithms such as Decision Trees and SVM were also considered, but Random Forest was chosen due to its superior performance and interpretability for this structured dataset</a:t>
            </a:r>
            <a:r>
              <a:rPr lang="en-IN" dirty="0">
                <a:latin typeface="Calibri" panose="020F0502020204030204" pitchFamily="34" charset="0"/>
                <a:ea typeface="Calibri" panose="020F0502020204030204" pitchFamily="34" charset="0"/>
                <a:cs typeface="Calibri" panose="020F0502020204030204" pitchFamily="34" charset="0"/>
              </a:rPr>
              <a:t>.</a:t>
            </a:r>
          </a:p>
          <a:p>
            <a:pPr marL="305435" indent="-305435"/>
            <a:r>
              <a:rPr lang="en-IN" sz="1400" b="1" dirty="0">
                <a:latin typeface="Calibri" panose="020F0502020204030204" pitchFamily="34" charset="0"/>
                <a:ea typeface="Calibri" panose="020F0502020204030204" pitchFamily="34" charset="0"/>
                <a:cs typeface="Calibri" panose="020F0502020204030204" pitchFamily="34" charset="0"/>
              </a:rPr>
              <a:t>Data Input:</a:t>
            </a:r>
            <a:endParaRPr lang="en-IN" sz="1400"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dirty="0">
                <a:latin typeface="Calibri" panose="020F0502020204030204" pitchFamily="34" charset="0"/>
                <a:ea typeface="Calibri" panose="020F0502020204030204" pitchFamily="34" charset="0"/>
                <a:cs typeface="Calibri" panose="020F0502020204030204" pitchFamily="34" charset="0"/>
              </a:rPr>
              <a:t>The input features used to train the model </a:t>
            </a:r>
            <a:r>
              <a:rPr lang="en-US" dirty="0" err="1">
                <a:latin typeface="Calibri" panose="020F0502020204030204" pitchFamily="34" charset="0"/>
                <a:ea typeface="Calibri" panose="020F0502020204030204" pitchFamily="34" charset="0"/>
                <a:cs typeface="Calibri" panose="020F0502020204030204" pitchFamily="34" charset="0"/>
              </a:rPr>
              <a:t>include:Voltage</a:t>
            </a:r>
            <a:r>
              <a:rPr lang="en-US" dirty="0">
                <a:latin typeface="Calibri" panose="020F0502020204030204" pitchFamily="34" charset="0"/>
                <a:ea typeface="Calibri" panose="020F0502020204030204" pitchFamily="34" charset="0"/>
                <a:cs typeface="Calibri" panose="020F0502020204030204" pitchFamily="34" charset="0"/>
              </a:rPr>
              <a:t> (V), Current (A), Power Load (MW), Temperature (°C), Wind Speed (km/h), Weather Condition (encoded), Maintenance Status (encoded), Component Health (encoded), Duration of Fault (</a:t>
            </a:r>
            <a:r>
              <a:rPr lang="en-US" dirty="0" err="1">
                <a:latin typeface="Calibri" panose="020F0502020204030204" pitchFamily="34" charset="0"/>
                <a:ea typeface="Calibri" panose="020F0502020204030204" pitchFamily="34" charset="0"/>
                <a:cs typeface="Calibri" panose="020F0502020204030204" pitchFamily="34" charset="0"/>
              </a:rPr>
              <a:t>hrs</a:t>
            </a:r>
            <a:r>
              <a:rPr lang="en-US" dirty="0">
                <a:latin typeface="Calibri" panose="020F0502020204030204" pitchFamily="34" charset="0"/>
                <a:ea typeface="Calibri" panose="020F0502020204030204" pitchFamily="34" charset="0"/>
                <a:cs typeface="Calibri" panose="020F0502020204030204" pitchFamily="34" charset="0"/>
              </a:rPr>
              <a:t>), Down Time (</a:t>
            </a:r>
            <a:r>
              <a:rPr lang="en-US" dirty="0" err="1">
                <a:latin typeface="Calibri" panose="020F0502020204030204" pitchFamily="34" charset="0"/>
                <a:ea typeface="Calibri" panose="020F0502020204030204" pitchFamily="34" charset="0"/>
                <a:cs typeface="Calibri" panose="020F0502020204030204" pitchFamily="34" charset="0"/>
              </a:rPr>
              <a:t>hrs</a:t>
            </a:r>
            <a:r>
              <a:rPr lang="en-US" dirty="0">
                <a:latin typeface="Calibri" panose="020F0502020204030204" pitchFamily="34" charset="0"/>
                <a:ea typeface="Calibri" panose="020F0502020204030204" pitchFamily="34" charset="0"/>
                <a:cs typeface="Calibri" panose="020F0502020204030204" pitchFamily="34" charset="0"/>
              </a:rPr>
              <a:t>).</a:t>
            </a:r>
          </a:p>
          <a:p>
            <a:pPr marL="629920" lvl="1" indent="-305435"/>
            <a:r>
              <a:rPr lang="en-US" dirty="0">
                <a:latin typeface="Calibri" panose="020F0502020204030204" pitchFamily="34" charset="0"/>
                <a:ea typeface="Calibri" panose="020F0502020204030204" pitchFamily="34" charset="0"/>
                <a:cs typeface="Calibri" panose="020F0502020204030204" pitchFamily="34" charset="0"/>
              </a:rPr>
              <a:t>The target output is the fault type, which is a categorical variable representing different kinds of power system faults</a:t>
            </a:r>
            <a:r>
              <a:rPr lang="en-IN" dirty="0">
                <a:latin typeface="Calibri" panose="020F0502020204030204" pitchFamily="34" charset="0"/>
                <a:ea typeface="Calibri" panose="020F0502020204030204" pitchFamily="34" charset="0"/>
                <a:cs typeface="Calibri" panose="020F0502020204030204" pitchFamily="34" charset="0"/>
              </a:rPr>
              <a:t>.</a:t>
            </a:r>
          </a:p>
          <a:p>
            <a:pPr marL="305435" indent="-305435"/>
            <a:r>
              <a:rPr lang="en-IN" sz="1400" b="1" dirty="0">
                <a:latin typeface="Calibri" panose="020F0502020204030204" pitchFamily="34" charset="0"/>
                <a:ea typeface="Calibri" panose="020F0502020204030204" pitchFamily="34" charset="0"/>
                <a:cs typeface="Calibri" panose="020F0502020204030204" pitchFamily="34" charset="0"/>
              </a:rPr>
              <a:t>Training Process:</a:t>
            </a:r>
            <a:endParaRPr lang="en-IN" sz="1400"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dirty="0">
                <a:latin typeface="Calibri" panose="020F0502020204030204" pitchFamily="34" charset="0"/>
                <a:ea typeface="Calibri" panose="020F0502020204030204" pitchFamily="34" charset="0"/>
                <a:cs typeface="Calibri" panose="020F0502020204030204" pitchFamily="34" charset="0"/>
              </a:rPr>
              <a:t>The dataset is preprocessed </a:t>
            </a:r>
            <a:r>
              <a:rPr lang="en-US" dirty="0" err="1">
                <a:latin typeface="Calibri" panose="020F0502020204030204" pitchFamily="34" charset="0"/>
                <a:ea typeface="Calibri" panose="020F0502020204030204" pitchFamily="34" charset="0"/>
                <a:cs typeface="Calibri" panose="020F0502020204030204" pitchFamily="34" charset="0"/>
              </a:rPr>
              <a:t>by:Encoding</a:t>
            </a:r>
            <a:r>
              <a:rPr lang="en-US" dirty="0">
                <a:latin typeface="Calibri" panose="020F0502020204030204" pitchFamily="34" charset="0"/>
                <a:ea typeface="Calibri" panose="020F0502020204030204" pitchFamily="34" charset="0"/>
                <a:cs typeface="Calibri" panose="020F0502020204030204" pitchFamily="34" charset="0"/>
              </a:rPr>
              <a:t> categorical variables using </a:t>
            </a:r>
            <a:r>
              <a:rPr lang="en-US" dirty="0" err="1">
                <a:latin typeface="Calibri" panose="020F0502020204030204" pitchFamily="34" charset="0"/>
                <a:ea typeface="Calibri" panose="020F0502020204030204" pitchFamily="34" charset="0"/>
                <a:cs typeface="Calibri" panose="020F0502020204030204" pitchFamily="34" charset="0"/>
              </a:rPr>
              <a:t>LabelEncoder</a:t>
            </a:r>
            <a:r>
              <a:rPr lang="en-US" dirty="0">
                <a:latin typeface="Calibri" panose="020F0502020204030204" pitchFamily="34" charset="0"/>
                <a:ea typeface="Calibri" panose="020F0502020204030204" pitchFamily="34" charset="0"/>
                <a:cs typeface="Calibri" panose="020F0502020204030204" pitchFamily="34" charset="0"/>
              </a:rPr>
              <a:t>, Scaling numerical features using </a:t>
            </a:r>
            <a:r>
              <a:rPr lang="en-US" dirty="0" err="1">
                <a:latin typeface="Calibri" panose="020F0502020204030204" pitchFamily="34" charset="0"/>
                <a:ea typeface="Calibri" panose="020F0502020204030204" pitchFamily="34" charset="0"/>
                <a:cs typeface="Calibri" panose="020F0502020204030204" pitchFamily="34" charset="0"/>
              </a:rPr>
              <a:t>StandardScaler</a:t>
            </a:r>
            <a:r>
              <a:rPr lang="en-US" dirty="0">
                <a:latin typeface="Calibri" panose="020F0502020204030204" pitchFamily="34" charset="0"/>
                <a:ea typeface="Calibri" panose="020F0502020204030204" pitchFamily="34" charset="0"/>
                <a:cs typeface="Calibri" panose="020F0502020204030204" pitchFamily="34" charset="0"/>
              </a:rPr>
              <a:t>, Splitting data into training and testing sets using </a:t>
            </a:r>
            <a:r>
              <a:rPr lang="en-US" dirty="0" err="1">
                <a:latin typeface="Calibri" panose="020F0502020204030204" pitchFamily="34" charset="0"/>
                <a:ea typeface="Calibri" panose="020F0502020204030204" pitchFamily="34" charset="0"/>
                <a:cs typeface="Calibri" panose="020F0502020204030204" pitchFamily="34" charset="0"/>
              </a:rPr>
              <a:t>train_test_split</a:t>
            </a:r>
            <a:r>
              <a:rPr lang="en-US" dirty="0">
                <a:latin typeface="Calibri" panose="020F0502020204030204" pitchFamily="34" charset="0"/>
                <a:ea typeface="Calibri" panose="020F0502020204030204" pitchFamily="34" charset="0"/>
                <a:cs typeface="Calibri" panose="020F0502020204030204" pitchFamily="34" charset="0"/>
              </a:rPr>
              <a:t> with a stratified approach to maintain fault class distribution. The Random Forest model is trained on the training set with default parameters, and performance is evaluated using the testing set. Additional techniques like confusion matrix analysis and feature importance ranking are used to assess and refine model performance. Cross-validation and hyperparameter tuning (e.g., </a:t>
            </a:r>
            <a:r>
              <a:rPr lang="en-US" dirty="0" err="1">
                <a:latin typeface="Calibri" panose="020F0502020204030204" pitchFamily="34" charset="0"/>
                <a:ea typeface="Calibri" panose="020F0502020204030204" pitchFamily="34" charset="0"/>
                <a:cs typeface="Calibri" panose="020F0502020204030204" pitchFamily="34" charset="0"/>
              </a:rPr>
              <a:t>GridSearchCV</a:t>
            </a:r>
            <a:r>
              <a:rPr lang="en-US" dirty="0">
                <a:latin typeface="Calibri" panose="020F0502020204030204" pitchFamily="34" charset="0"/>
                <a:ea typeface="Calibri" panose="020F0502020204030204" pitchFamily="34" charset="0"/>
                <a:cs typeface="Calibri" panose="020F0502020204030204" pitchFamily="34" charset="0"/>
              </a:rPr>
              <a:t>) can be applied for further improvement.</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99D31-E7CC-A5CF-3B40-ACF89DF8BC6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C72F83D-E8FD-3502-02E5-546A3B7BEAD9}"/>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3A9F9356-F113-4B7F-4EE9-1EE2D556000D}"/>
              </a:ext>
            </a:extLst>
          </p:cNvPr>
          <p:cNvSpPr>
            <a:spLocks noGrp="1"/>
          </p:cNvSpPr>
          <p:nvPr>
            <p:ph idx="1"/>
          </p:nvPr>
        </p:nvSpPr>
        <p:spPr>
          <a:xfrm>
            <a:off x="196645" y="1232452"/>
            <a:ext cx="11798709" cy="5099522"/>
          </a:xfrm>
        </p:spPr>
        <p:txBody>
          <a:bodyPr>
            <a:normAutofit/>
          </a:bodyPr>
          <a:lstStyle/>
          <a:p>
            <a:pPr marL="305435" indent="-305435"/>
            <a:r>
              <a:rPr lang="en-IN" sz="1500" b="1" dirty="0">
                <a:latin typeface="Calibri" panose="020F0502020204030204" pitchFamily="34" charset="0"/>
                <a:ea typeface="Calibri" panose="020F0502020204030204" pitchFamily="34" charset="0"/>
                <a:cs typeface="Calibri" panose="020F0502020204030204" pitchFamily="34" charset="0"/>
              </a:rPr>
              <a:t>Prediction Process:</a:t>
            </a:r>
          </a:p>
          <a:p>
            <a:pPr marL="629920" lvl="1" indent="-305435"/>
            <a:r>
              <a:rPr lang="en-US" sz="1500" dirty="0">
                <a:latin typeface="Calibri" panose="020F0502020204030204" pitchFamily="34" charset="0"/>
                <a:ea typeface="Calibri" panose="020F0502020204030204" pitchFamily="34" charset="0"/>
                <a:cs typeface="Calibri" panose="020F0502020204030204" pitchFamily="34" charset="0"/>
              </a:rPr>
              <a:t>Once trained, the Random Forest model can take new input data (e.g., voltage, current, weather) and classify it into one of the predefined fault types. The prediction can be made in real-time or in batches depending on the input source. For real-time inference, the model can be deployed as a REST API or embedded into monitoring systems</a:t>
            </a:r>
            <a:r>
              <a:rPr lang="en-IN" sz="1500" dirty="0">
                <a:latin typeface="Calibri" panose="020F0502020204030204" pitchFamily="34" charset="0"/>
                <a:ea typeface="Calibri" panose="020F0502020204030204" pitchFamily="34" charset="0"/>
                <a:cs typeface="Calibri" panose="020F0502020204030204" pitchFamily="34" charset="0"/>
              </a:rPr>
              <a:t>.</a:t>
            </a:r>
          </a:p>
          <a:p>
            <a:pPr marL="305435" indent="-305435"/>
            <a:r>
              <a:rPr lang="en-IN" sz="1500" b="1" dirty="0"/>
              <a:t>Deployment</a:t>
            </a:r>
            <a:r>
              <a:rPr lang="en-IN" sz="1500" b="1" dirty="0">
                <a:ea typeface="+mn-lt"/>
                <a:cs typeface="+mn-lt"/>
              </a:rPr>
              <a:t>:</a:t>
            </a:r>
          </a:p>
          <a:p>
            <a:pPr marL="0" indent="0">
              <a:buNone/>
            </a:pPr>
            <a:r>
              <a:rPr lang="en-US" sz="1400" dirty="0"/>
              <a:t>       </a:t>
            </a:r>
            <a:r>
              <a:rPr lang="en-US" sz="1500" dirty="0">
                <a:latin typeface="Calibri" panose="020F0502020204030204" pitchFamily="34" charset="0"/>
                <a:ea typeface="Calibri" panose="020F0502020204030204" pitchFamily="34" charset="0"/>
                <a:cs typeface="Calibri" panose="020F0502020204030204" pitchFamily="34" charset="0"/>
              </a:rPr>
              <a:t>The solution is deployed on </a:t>
            </a:r>
            <a:r>
              <a:rPr lang="en-US" sz="1500" b="1" dirty="0">
                <a:latin typeface="Calibri" panose="020F0502020204030204" pitchFamily="34" charset="0"/>
                <a:ea typeface="Calibri" panose="020F0502020204030204" pitchFamily="34" charset="0"/>
                <a:cs typeface="Calibri" panose="020F0502020204030204" pitchFamily="34" charset="0"/>
              </a:rPr>
              <a:t>IBM Cloud</a:t>
            </a:r>
            <a:r>
              <a:rPr lang="en-US" sz="1500" dirty="0">
                <a:latin typeface="Calibri" panose="020F0502020204030204" pitchFamily="34" charset="0"/>
                <a:ea typeface="Calibri" panose="020F0502020204030204" pitchFamily="34" charset="0"/>
                <a:cs typeface="Calibri" panose="020F0502020204030204" pitchFamily="34" charset="0"/>
              </a:rPr>
              <a:t> using the following components:</a:t>
            </a:r>
            <a:endParaRPr lang="en-IN" sz="1500"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500" dirty="0">
                <a:latin typeface="Calibri" panose="020F0502020204030204" pitchFamily="34" charset="0"/>
                <a:ea typeface="Calibri" panose="020F0502020204030204" pitchFamily="34" charset="0"/>
                <a:cs typeface="Calibri" panose="020F0502020204030204" pitchFamily="34" charset="0"/>
              </a:rPr>
              <a:t>IBM Watson Studio: For building, training, and testing the model in a </a:t>
            </a:r>
            <a:r>
              <a:rPr lang="en-US" sz="1500" dirty="0" err="1">
                <a:latin typeface="Calibri" panose="020F0502020204030204" pitchFamily="34" charset="0"/>
                <a:ea typeface="Calibri" panose="020F0502020204030204" pitchFamily="34" charset="0"/>
                <a:cs typeface="Calibri" panose="020F0502020204030204" pitchFamily="34" charset="0"/>
              </a:rPr>
              <a:t>Jupyter</a:t>
            </a:r>
            <a:r>
              <a:rPr lang="en-US" sz="1500" dirty="0">
                <a:latin typeface="Calibri" panose="020F0502020204030204" pitchFamily="34" charset="0"/>
                <a:ea typeface="Calibri" panose="020F0502020204030204" pitchFamily="34" charset="0"/>
                <a:cs typeface="Calibri" panose="020F0502020204030204" pitchFamily="34" charset="0"/>
              </a:rPr>
              <a:t> Notebook environment.</a:t>
            </a:r>
          </a:p>
          <a:p>
            <a:pPr marL="629920" lvl="1" indent="-305435"/>
            <a:r>
              <a:rPr lang="en-US" sz="1500" dirty="0">
                <a:latin typeface="Calibri" panose="020F0502020204030204" pitchFamily="34" charset="0"/>
                <a:ea typeface="Calibri" panose="020F0502020204030204" pitchFamily="34" charset="0"/>
                <a:cs typeface="Calibri" panose="020F0502020204030204" pitchFamily="34" charset="0"/>
              </a:rPr>
              <a:t>IBM Cloud Object Storage (COS): For securely storing and accessing the dataset and saved model files</a:t>
            </a:r>
            <a:r>
              <a:rPr lang="en-IN" sz="1500" dirty="0">
                <a:latin typeface="Calibri" panose="020F0502020204030204" pitchFamily="34" charset="0"/>
                <a:ea typeface="Calibri" panose="020F0502020204030204" pitchFamily="34" charset="0"/>
                <a:cs typeface="Calibri" panose="020F0502020204030204" pitchFamily="34" charset="0"/>
              </a:rPr>
              <a:t>.</a:t>
            </a:r>
          </a:p>
          <a:p>
            <a:pPr marL="629920" lvl="1" indent="-305435"/>
            <a:r>
              <a:rPr lang="en-US" sz="1500" dirty="0">
                <a:latin typeface="Calibri" panose="020F0502020204030204" pitchFamily="34" charset="0"/>
                <a:ea typeface="Calibri" panose="020F0502020204030204" pitchFamily="34" charset="0"/>
                <a:cs typeface="Calibri" panose="020F0502020204030204" pitchFamily="34" charset="0"/>
              </a:rPr>
              <a:t>Model Deployment: The trained model is serialized using </a:t>
            </a:r>
            <a:r>
              <a:rPr lang="en-US" sz="1500" dirty="0" err="1">
                <a:latin typeface="Calibri" panose="020F0502020204030204" pitchFamily="34" charset="0"/>
                <a:ea typeface="Calibri" panose="020F0502020204030204" pitchFamily="34" charset="0"/>
                <a:cs typeface="Calibri" panose="020F0502020204030204" pitchFamily="34" charset="0"/>
              </a:rPr>
              <a:t>joblib</a:t>
            </a:r>
            <a:r>
              <a:rPr lang="en-US" sz="1500" dirty="0">
                <a:latin typeface="Calibri" panose="020F0502020204030204" pitchFamily="34" charset="0"/>
                <a:ea typeface="Calibri" panose="020F0502020204030204" pitchFamily="34" charset="0"/>
                <a:cs typeface="Calibri" panose="020F0502020204030204" pitchFamily="34" charset="0"/>
              </a:rPr>
              <a:t> and uploaded to COS. It can be integrated with IBM Cloud Functions or exposed via an API for real-time classification.</a:t>
            </a:r>
          </a:p>
          <a:p>
            <a:pPr marL="629920" lvl="1" indent="-305435"/>
            <a:r>
              <a:rPr lang="en-US" sz="1500" dirty="0">
                <a:latin typeface="Calibri" panose="020F0502020204030204" pitchFamily="34" charset="0"/>
                <a:ea typeface="Calibri" panose="020F0502020204030204" pitchFamily="34" charset="0"/>
                <a:cs typeface="Calibri" panose="020F0502020204030204" pitchFamily="34" charset="0"/>
              </a:rPr>
              <a:t>User Access: Utility personnel or system operators can query the model to identify fault types and take appropriate action rapidly.</a:t>
            </a:r>
            <a:endParaRPr lang="en-IN" sz="1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6598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US" sz="1600" dirty="0"/>
              <a:t>The machine learning model (Random Forest Classifier) was evaluated for its effectiveness in accurately detecting and classifying different types of faults in a power distribution system. The results demonstrate that the model performs well across all fault categories.</a:t>
            </a:r>
          </a:p>
          <a:p>
            <a:pPr marL="0" indent="0">
              <a:buNone/>
            </a:pPr>
            <a:r>
              <a:rPr lang="en-US" sz="1600" b="1" dirty="0"/>
              <a:t>1. Accuracy and Performance Metrics</a:t>
            </a:r>
          </a:p>
          <a:p>
            <a:r>
              <a:rPr lang="en-US" sz="1600" dirty="0"/>
              <a:t>The model achieved high accuracy in classifying faults, with performance metrics as follows:</a:t>
            </a:r>
          </a:p>
          <a:p>
            <a:r>
              <a:rPr lang="en-US" sz="1600" b="1" dirty="0"/>
              <a:t>Accuracy:</a:t>
            </a:r>
            <a:r>
              <a:rPr lang="en-US" sz="1600" dirty="0"/>
              <a:t> 95%</a:t>
            </a:r>
          </a:p>
          <a:p>
            <a:r>
              <a:rPr lang="en-US" sz="1600" b="1" dirty="0"/>
              <a:t>Precision, Recall, F1-Score:</a:t>
            </a:r>
            <a:r>
              <a:rPr lang="en-US" sz="1600" dirty="0"/>
              <a:t> Reported for each fault class to assess model effectiveness in handling class imbalance</a:t>
            </a:r>
          </a:p>
          <a:p>
            <a:pPr marL="0" indent="0">
              <a:buNone/>
            </a:pPr>
            <a:endParaRPr lang="en-IN" sz="16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97C12-3A46-8516-7179-8FC8B127950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363E50D-0E3D-BA40-1F7D-E9D2EDA69BDF}"/>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904F6E8C-4DAE-5F1A-BCD5-0E3E9B4DC797}"/>
              </a:ext>
            </a:extLst>
          </p:cNvPr>
          <p:cNvSpPr>
            <a:spLocks noGrp="1"/>
          </p:cNvSpPr>
          <p:nvPr>
            <p:ph idx="1"/>
          </p:nvPr>
        </p:nvSpPr>
        <p:spPr>
          <a:xfrm>
            <a:off x="462453" y="1037363"/>
            <a:ext cx="8503475" cy="2253780"/>
          </a:xfrm>
        </p:spPr>
        <p:txBody>
          <a:bodyPr>
            <a:normAutofit/>
          </a:bodyPr>
          <a:lstStyle/>
          <a:p>
            <a:pPr marL="0" indent="0">
              <a:buNone/>
            </a:pPr>
            <a:r>
              <a:rPr lang="en-IN" sz="1600" b="1" dirty="0"/>
              <a:t>2. Confusion Matrix</a:t>
            </a:r>
          </a:p>
          <a:p>
            <a:pPr marL="0" indent="0">
              <a:buNone/>
            </a:pPr>
            <a:endParaRPr lang="en-IN" sz="1600" dirty="0"/>
          </a:p>
        </p:txBody>
      </p:sp>
      <p:pic>
        <p:nvPicPr>
          <p:cNvPr id="6" name="Picture 5">
            <a:extLst>
              <a:ext uri="{FF2B5EF4-FFF2-40B4-BE49-F238E27FC236}">
                <a16:creationId xmlns:a16="http://schemas.microsoft.com/office/drawing/2014/main" id="{EB42CD39-8F26-3792-01FA-CFD771B72AFE}"/>
              </a:ext>
            </a:extLst>
          </p:cNvPr>
          <p:cNvPicPr>
            <a:picLocks noChangeAspect="1"/>
          </p:cNvPicPr>
          <p:nvPr/>
        </p:nvPicPr>
        <p:blipFill>
          <a:blip r:embed="rId2"/>
          <a:stretch>
            <a:fillRect/>
          </a:stretch>
        </p:blipFill>
        <p:spPr>
          <a:xfrm>
            <a:off x="4464121" y="1506207"/>
            <a:ext cx="5584447" cy="4469065"/>
          </a:xfrm>
          <a:prstGeom prst="rect">
            <a:avLst/>
          </a:prstGeom>
        </p:spPr>
      </p:pic>
    </p:spTree>
    <p:extLst>
      <p:ext uri="{BB962C8B-B14F-4D97-AF65-F5344CB8AC3E}">
        <p14:creationId xmlns:p14="http://schemas.microsoft.com/office/powerpoint/2010/main" val="229608211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51</TotalTime>
  <Words>1567</Words>
  <Application>Microsoft Office PowerPoint</Application>
  <PresentationFormat>Widescreen</PresentationFormat>
  <Paragraphs>96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Power System Fault Detection and Classification </vt:lpstr>
      <vt:lpstr>OUTLINE</vt:lpstr>
      <vt:lpstr>Problem Statement</vt:lpstr>
      <vt:lpstr>Proposed Solution</vt:lpstr>
      <vt:lpstr>System  Approach</vt:lpstr>
      <vt:lpstr>Algorithm &amp; Deployment</vt:lpstr>
      <vt:lpstr>Algorithm &amp; Deployment</vt:lpstr>
      <vt:lpstr>Result</vt:lpstr>
      <vt:lpstr>Result</vt:lpstr>
      <vt:lpstr>Conclusion</vt:lpstr>
      <vt:lpstr>PowerPoint Presentation</vt:lpstr>
      <vt:lpstr>References</vt:lpstr>
      <vt:lpstr>IBM Certifications</vt:lpstr>
      <vt:lpstr>IBM Certifications</vt:lpstr>
      <vt:lpstr>IBM Certifications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Chandan sriharsha Kantheti</cp:lastModifiedBy>
  <cp:revision>26</cp:revision>
  <dcterms:created xsi:type="dcterms:W3CDTF">2021-05-26T16:50:10Z</dcterms:created>
  <dcterms:modified xsi:type="dcterms:W3CDTF">2025-08-04T07:01:20Z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