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0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5CDB7-A076-489C-881A-0C44A9F87C22}" type="datetimeFigureOut">
              <a:rPr lang="en-IN" smtClean="0"/>
              <a:t>11-04-2023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2F532-C0B9-4ECA-8F31-BADA97BA30D4}" type="slidenum">
              <a:rPr lang="en-IN" smtClean="0"/>
              <a:t>‹#›</a:t>
            </a:fld>
            <a:endParaRPr lang="en-IN"/>
          </a:p>
        </p:txBody>
      </p:sp>
    </p:spTree>
    <p:extLst>
      <p:ext uri="{BB962C8B-B14F-4D97-AF65-F5344CB8AC3E}">
        <p14:creationId xmlns:p14="http://schemas.microsoft.com/office/powerpoint/2010/main" val="191339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5B4F-8134-BFAB-D568-0D7E0FBD7FAC}"/>
              </a:ext>
            </a:extLst>
          </p:cNvPr>
          <p:cNvSpPr>
            <a:spLocks noGrp="1"/>
          </p:cNvSpPr>
          <p:nvPr>
            <p:ph type="ctrTitle"/>
          </p:nvPr>
        </p:nvSpPr>
        <p:spPr>
          <a:xfrm>
            <a:off x="1915385" y="423284"/>
            <a:ext cx="8361229" cy="2098226"/>
          </a:xfrm>
        </p:spPr>
        <p:txBody>
          <a:bodyPr/>
          <a:lstStyle/>
          <a:p>
            <a:r>
              <a:rPr lang="en-US" sz="4400" dirty="0"/>
              <a:t>Big Data Frameworks(CSE3120)</a:t>
            </a:r>
            <a:br>
              <a:rPr lang="en-US" sz="4400" dirty="0"/>
            </a:br>
            <a:endParaRPr lang="en-IN" sz="4400" dirty="0"/>
          </a:p>
        </p:txBody>
      </p:sp>
      <p:sp>
        <p:nvSpPr>
          <p:cNvPr id="3" name="Subtitle 2">
            <a:extLst>
              <a:ext uri="{FF2B5EF4-FFF2-40B4-BE49-F238E27FC236}">
                <a16:creationId xmlns:a16="http://schemas.microsoft.com/office/drawing/2014/main" id="{7EBA3194-83D2-B666-087E-E6C19EFA565F}"/>
              </a:ext>
            </a:extLst>
          </p:cNvPr>
          <p:cNvSpPr>
            <a:spLocks noGrp="1"/>
          </p:cNvSpPr>
          <p:nvPr>
            <p:ph type="subTitle" idx="1"/>
          </p:nvPr>
        </p:nvSpPr>
        <p:spPr>
          <a:xfrm>
            <a:off x="2680162" y="2598264"/>
            <a:ext cx="6831673" cy="1086237"/>
          </a:xfrm>
        </p:spPr>
        <p:txBody>
          <a:bodyPr/>
          <a:lstStyle/>
          <a:p>
            <a:r>
              <a:rPr lang="en-US" sz="2400" dirty="0"/>
              <a:t>Insights ON Amazon Mobile Phones</a:t>
            </a:r>
            <a:endParaRPr lang="en-IN" dirty="0"/>
          </a:p>
        </p:txBody>
      </p:sp>
      <p:sp>
        <p:nvSpPr>
          <p:cNvPr id="4" name="TextBox 3">
            <a:extLst>
              <a:ext uri="{FF2B5EF4-FFF2-40B4-BE49-F238E27FC236}">
                <a16:creationId xmlns:a16="http://schemas.microsoft.com/office/drawing/2014/main" id="{3E5E4178-644C-5EA6-7063-ABFE6A9B9042}"/>
              </a:ext>
            </a:extLst>
          </p:cNvPr>
          <p:cNvSpPr txBox="1"/>
          <p:nvPr/>
        </p:nvSpPr>
        <p:spPr>
          <a:xfrm>
            <a:off x="1308849" y="3874826"/>
            <a:ext cx="5414680" cy="923330"/>
          </a:xfrm>
          <a:prstGeom prst="rect">
            <a:avLst/>
          </a:prstGeom>
          <a:noFill/>
        </p:spPr>
        <p:txBody>
          <a:bodyPr wrap="square" rtlCol="0">
            <a:spAutoFit/>
          </a:bodyPr>
          <a:lstStyle/>
          <a:p>
            <a:r>
              <a:rPr lang="en-US" dirty="0"/>
              <a:t>Mukkamalla Harsha Vardhan Reddy(20MIA1083)</a:t>
            </a:r>
          </a:p>
          <a:p>
            <a:r>
              <a:rPr lang="en-US" dirty="0"/>
              <a:t>Linga Harish Kumar(20MIA1127)</a:t>
            </a:r>
          </a:p>
          <a:p>
            <a:r>
              <a:rPr lang="en-US" dirty="0"/>
              <a:t>Roshan Kumar(20MIA1156</a:t>
            </a:r>
            <a:endParaRPr lang="en-IN" dirty="0"/>
          </a:p>
        </p:txBody>
      </p:sp>
    </p:spTree>
    <p:extLst>
      <p:ext uri="{BB962C8B-B14F-4D97-AF65-F5344CB8AC3E}">
        <p14:creationId xmlns:p14="http://schemas.microsoft.com/office/powerpoint/2010/main" val="332186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E6E6-FAD7-DEB8-858B-C5870029D0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35E24CD-F155-FDBE-80A4-681AFB293DA1}"/>
              </a:ext>
            </a:extLst>
          </p:cNvPr>
          <p:cNvSpPr>
            <a:spLocks noGrp="1"/>
          </p:cNvSpPr>
          <p:nvPr>
            <p:ph idx="1"/>
          </p:nvPr>
        </p:nvSpPr>
        <p:spPr/>
        <p:txBody>
          <a:bodyPr/>
          <a:lstStyle/>
          <a:p>
            <a:r>
              <a:rPr lang="en-US" dirty="0"/>
              <a:t>Using the price , review , brand name we predicted the rating of the particular mobile phone</a:t>
            </a:r>
          </a:p>
        </p:txBody>
      </p:sp>
    </p:spTree>
    <p:extLst>
      <p:ext uri="{BB962C8B-B14F-4D97-AF65-F5344CB8AC3E}">
        <p14:creationId xmlns:p14="http://schemas.microsoft.com/office/powerpoint/2010/main" val="60907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9404-C4C7-DBA2-7591-04B62D43FE1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1363B34-2A9F-9B1D-3B06-08CA94DF3512}"/>
              </a:ext>
            </a:extLst>
          </p:cNvPr>
          <p:cNvSpPr>
            <a:spLocks noGrp="1"/>
          </p:cNvSpPr>
          <p:nvPr>
            <p:ph idx="1"/>
          </p:nvPr>
        </p:nvSpPr>
        <p:spPr>
          <a:xfrm>
            <a:off x="1371600" y="1864659"/>
            <a:ext cx="9601200" cy="4002741"/>
          </a:xfrm>
        </p:spPr>
        <p:txBody>
          <a:bodyPr>
            <a:normAutofit fontScale="92500" lnSpcReduction="10000"/>
          </a:bodyPr>
          <a:lstStyle/>
          <a:p>
            <a:r>
              <a:rPr lang="en-US" dirty="0"/>
              <a:t>Our ability to purchase goods online has been transformed by mobile devices, which put all the information at our fingertips. More and more customers will turn to other customers for product information instead of the seller's information as information access gets easier. Examples of this kind of information include reviews and ratings left by customers, which have already influenced many customers' purchasing decisions. Customers may make educated decisions and feel confident about them thanks to the transparent system created by the review and ratings platforms offered by eCommerce businesses.</a:t>
            </a:r>
          </a:p>
          <a:p>
            <a:r>
              <a:rPr lang="en-US" dirty="0"/>
              <a:t>Product reviews may be found in abundance on Amazon.com, and their review system is available through all available channels and presents reviews in an intuitive layout. The product reviewer gives the item a rating between 1 and 5, along with their own opinion based on their whole experience. To get the final product rating, the mean value from all the ratings is determined. By allowing others to vote on whether or not a review is useful, both the review and the reviewer gain credibility.</a:t>
            </a:r>
            <a:endParaRPr lang="en-IN" dirty="0"/>
          </a:p>
        </p:txBody>
      </p:sp>
    </p:spTree>
    <p:extLst>
      <p:ext uri="{BB962C8B-B14F-4D97-AF65-F5344CB8AC3E}">
        <p14:creationId xmlns:p14="http://schemas.microsoft.com/office/powerpoint/2010/main" val="422801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0779-9024-E9EF-08EA-C2B2AADCC322}"/>
              </a:ext>
            </a:extLst>
          </p:cNvPr>
          <p:cNvSpPr>
            <a:spLocks noGrp="1"/>
          </p:cNvSpPr>
          <p:nvPr>
            <p:ph type="title"/>
          </p:nvPr>
        </p:nvSpPr>
        <p:spPr/>
        <p:txBody>
          <a:bodyPr/>
          <a:lstStyle/>
          <a:p>
            <a:r>
              <a:rPr lang="en-US" dirty="0"/>
              <a:t>Data Source</a:t>
            </a:r>
            <a:endParaRPr lang="en-IN" dirty="0"/>
          </a:p>
        </p:txBody>
      </p:sp>
      <p:sp>
        <p:nvSpPr>
          <p:cNvPr id="3" name="Content Placeholder 2">
            <a:extLst>
              <a:ext uri="{FF2B5EF4-FFF2-40B4-BE49-F238E27FC236}">
                <a16:creationId xmlns:a16="http://schemas.microsoft.com/office/drawing/2014/main" id="{1C55E2CB-46C1-8BB5-FD7D-CD59FD77F7D2}"/>
              </a:ext>
            </a:extLst>
          </p:cNvPr>
          <p:cNvSpPr>
            <a:spLocks noGrp="1"/>
          </p:cNvSpPr>
          <p:nvPr>
            <p:ph idx="1"/>
          </p:nvPr>
        </p:nvSpPr>
        <p:spPr>
          <a:xfrm>
            <a:off x="1371600" y="1895302"/>
            <a:ext cx="9601200" cy="3972098"/>
          </a:xfrm>
        </p:spPr>
        <p:txBody>
          <a:bodyPr>
            <a:normAutofit fontScale="85000" lnSpcReduction="20000"/>
          </a:bodyPr>
          <a:lstStyle/>
          <a:p>
            <a:r>
              <a:rPr lang="en-US" dirty="0"/>
              <a:t>The datasets is taken from the </a:t>
            </a:r>
            <a:r>
              <a:rPr lang="en-US" b="1" dirty="0" err="1"/>
              <a:t>Kaagle</a:t>
            </a:r>
            <a:r>
              <a:rPr lang="en-US" b="1" dirty="0"/>
              <a:t> datasets.</a:t>
            </a:r>
          </a:p>
          <a:p>
            <a:r>
              <a:rPr lang="en-US" dirty="0"/>
              <a:t>It contains more than 400,000 reviews from Amazon's unlocked mobile phone category.</a:t>
            </a:r>
          </a:p>
          <a:p>
            <a:r>
              <a:rPr lang="en-US" dirty="0" err="1"/>
              <a:t>PromptCloud</a:t>
            </a:r>
            <a:r>
              <a:rPr lang="en-US" dirty="0"/>
              <a:t> extracted 400 thousand reviews of unlocked mobile phones sold on Amazon.com to find out insights with respect to reviews, ratings, price and their relationships.</a:t>
            </a:r>
          </a:p>
          <a:p>
            <a:pPr algn="l" fontAlgn="base"/>
            <a:r>
              <a:rPr lang="en-US" sz="2400" b="0" i="0" dirty="0">
                <a:solidFill>
                  <a:srgbClr val="3C4043"/>
                </a:solidFill>
                <a:effectLst/>
                <a:latin typeface="Inter"/>
              </a:rPr>
              <a:t>Datasets have the fields:</a:t>
            </a:r>
          </a:p>
          <a:p>
            <a:pPr algn="l" fontAlgn="base">
              <a:buFont typeface="Arial" panose="020B0604020202020204" pitchFamily="34" charset="0"/>
              <a:buChar char="•"/>
            </a:pPr>
            <a:r>
              <a:rPr lang="en-US" sz="2400" b="0" i="0" dirty="0">
                <a:solidFill>
                  <a:srgbClr val="3C4043"/>
                </a:solidFill>
                <a:effectLst/>
                <a:latin typeface="inherit"/>
              </a:rPr>
              <a:t>Product Title</a:t>
            </a:r>
          </a:p>
          <a:p>
            <a:pPr algn="l" fontAlgn="base">
              <a:buFont typeface="Arial" panose="020B0604020202020204" pitchFamily="34" charset="0"/>
              <a:buChar char="•"/>
            </a:pPr>
            <a:r>
              <a:rPr lang="en-US" sz="2400" b="0" i="0" dirty="0">
                <a:solidFill>
                  <a:srgbClr val="3C4043"/>
                </a:solidFill>
                <a:effectLst/>
                <a:latin typeface="inherit"/>
              </a:rPr>
              <a:t>Brand </a:t>
            </a:r>
          </a:p>
          <a:p>
            <a:pPr algn="l" fontAlgn="base">
              <a:buFont typeface="Arial" panose="020B0604020202020204" pitchFamily="34" charset="0"/>
              <a:buChar char="•"/>
            </a:pPr>
            <a:r>
              <a:rPr lang="en-US" sz="2400" b="0" i="0" dirty="0">
                <a:solidFill>
                  <a:srgbClr val="3C4043"/>
                </a:solidFill>
                <a:effectLst/>
                <a:latin typeface="inherit"/>
              </a:rPr>
              <a:t>Price</a:t>
            </a:r>
          </a:p>
          <a:p>
            <a:pPr algn="l" fontAlgn="base">
              <a:buFont typeface="Arial" panose="020B0604020202020204" pitchFamily="34" charset="0"/>
              <a:buChar char="•"/>
            </a:pPr>
            <a:r>
              <a:rPr lang="en-US" sz="2400" b="0" i="0" dirty="0">
                <a:solidFill>
                  <a:srgbClr val="3C4043"/>
                </a:solidFill>
                <a:effectLst/>
                <a:latin typeface="inherit"/>
              </a:rPr>
              <a:t>Rating</a:t>
            </a:r>
          </a:p>
          <a:p>
            <a:pPr algn="l" fontAlgn="base">
              <a:buFont typeface="Arial" panose="020B0604020202020204" pitchFamily="34" charset="0"/>
              <a:buChar char="•"/>
            </a:pPr>
            <a:r>
              <a:rPr lang="en-US" sz="2400" b="0" i="0" dirty="0">
                <a:solidFill>
                  <a:srgbClr val="3C4043"/>
                </a:solidFill>
                <a:effectLst/>
                <a:latin typeface="inherit"/>
              </a:rPr>
              <a:t>Review text</a:t>
            </a:r>
          </a:p>
          <a:p>
            <a:pPr algn="l" fontAlgn="base">
              <a:buFont typeface="Arial" panose="020B0604020202020204" pitchFamily="34" charset="0"/>
              <a:buChar char="•"/>
            </a:pPr>
            <a:r>
              <a:rPr lang="en-US" sz="2400" b="0" i="0" dirty="0">
                <a:solidFill>
                  <a:srgbClr val="3C4043"/>
                </a:solidFill>
                <a:effectLst/>
                <a:latin typeface="inherit"/>
              </a:rPr>
              <a:t>Number of people who found the review helpful</a:t>
            </a:r>
          </a:p>
          <a:p>
            <a:pPr algn="l" fontAlgn="base"/>
            <a:endParaRPr lang="en-US" b="0" i="0" dirty="0">
              <a:solidFill>
                <a:srgbClr val="3C4043"/>
              </a:solidFill>
              <a:effectLst/>
              <a:latin typeface="Inter"/>
            </a:endParaRPr>
          </a:p>
          <a:p>
            <a:endParaRPr lang="en-IN" dirty="0"/>
          </a:p>
        </p:txBody>
      </p:sp>
    </p:spTree>
    <p:extLst>
      <p:ext uri="{BB962C8B-B14F-4D97-AF65-F5344CB8AC3E}">
        <p14:creationId xmlns:p14="http://schemas.microsoft.com/office/powerpoint/2010/main" val="3489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4229B-08A6-A357-90EB-0B1CB62FDA1E}"/>
              </a:ext>
            </a:extLst>
          </p:cNvPr>
          <p:cNvSpPr>
            <a:spLocks noGrp="1"/>
          </p:cNvSpPr>
          <p:nvPr>
            <p:ph idx="1"/>
          </p:nvPr>
        </p:nvSpPr>
        <p:spPr>
          <a:xfrm>
            <a:off x="1371600" y="532015"/>
            <a:ext cx="9601200" cy="5335385"/>
          </a:xfrm>
        </p:spPr>
        <p:txBody>
          <a:bodyPr>
            <a:normAutofit fontScale="92500" lnSpcReduction="20000"/>
          </a:bodyPr>
          <a:lstStyle/>
          <a:p>
            <a:pPr algn="l" fontAlgn="base"/>
            <a:r>
              <a:rPr lang="en-US" b="0" i="0" dirty="0">
                <a:solidFill>
                  <a:srgbClr val="202124"/>
                </a:solidFill>
                <a:effectLst/>
                <a:latin typeface="inherit"/>
              </a:rPr>
              <a:t>Product Name</a:t>
            </a:r>
            <a:r>
              <a:rPr lang="en-US" dirty="0">
                <a:solidFill>
                  <a:srgbClr val="5F6368"/>
                </a:solidFill>
                <a:latin typeface="Google Material Icons"/>
              </a:rPr>
              <a:t> </a:t>
            </a:r>
          </a:p>
          <a:p>
            <a:pPr marL="0" indent="0" algn="l" fontAlgn="base">
              <a:buNone/>
            </a:pPr>
            <a:r>
              <a:rPr lang="en-US" dirty="0">
                <a:solidFill>
                  <a:srgbClr val="5F6368"/>
                </a:solidFill>
                <a:latin typeface="Google Material Icons"/>
              </a:rPr>
              <a:t>	 </a:t>
            </a:r>
            <a:r>
              <a:rPr lang="en-US" i="0" dirty="0">
                <a:solidFill>
                  <a:srgbClr val="5F6368"/>
                </a:solidFill>
                <a:effectLst/>
                <a:latin typeface="Inter"/>
              </a:rPr>
              <a:t>The name of the Product. e.g. Sprint EPIC 4G Galaxy SPH-D7</a:t>
            </a:r>
          </a:p>
          <a:p>
            <a:pPr marL="0" indent="0" algn="l" fontAlgn="base">
              <a:buNone/>
            </a:pPr>
            <a:r>
              <a:rPr lang="en-US" dirty="0">
                <a:solidFill>
                  <a:srgbClr val="5F6368"/>
                </a:solidFill>
                <a:latin typeface="Inter"/>
              </a:rPr>
              <a:t>	It contains 4410 Unique Values.</a:t>
            </a:r>
          </a:p>
          <a:p>
            <a:pPr algn="l" fontAlgn="base"/>
            <a:r>
              <a:rPr lang="en-US" b="0" i="0" dirty="0">
                <a:solidFill>
                  <a:srgbClr val="202124"/>
                </a:solidFill>
                <a:effectLst/>
                <a:latin typeface="inherit"/>
              </a:rPr>
              <a:t>Brand Name</a:t>
            </a:r>
            <a:endParaRPr lang="en-US" b="0" i="0" dirty="0">
              <a:solidFill>
                <a:srgbClr val="5F6368"/>
              </a:solidFill>
              <a:effectLst/>
              <a:latin typeface="Inter"/>
            </a:endParaRPr>
          </a:p>
          <a:p>
            <a:pPr marL="0" indent="0" algn="l" fontAlgn="base">
              <a:buNone/>
            </a:pPr>
            <a:r>
              <a:rPr lang="en-US" b="0" i="0" dirty="0">
                <a:solidFill>
                  <a:srgbClr val="5F6368"/>
                </a:solidFill>
                <a:effectLst/>
                <a:latin typeface="Inter"/>
              </a:rPr>
              <a:t>	</a:t>
            </a:r>
            <a:r>
              <a:rPr lang="en-US" b="1" i="0" dirty="0">
                <a:solidFill>
                  <a:srgbClr val="5F6368"/>
                </a:solidFill>
                <a:effectLst/>
                <a:latin typeface="Inter"/>
              </a:rPr>
              <a:t>Name of the parent company. e.g. Samsung</a:t>
            </a:r>
          </a:p>
          <a:p>
            <a:pPr marL="0" indent="0" algn="l" fontAlgn="base">
              <a:buNone/>
            </a:pPr>
            <a:r>
              <a:rPr lang="en-US" b="1" dirty="0">
                <a:solidFill>
                  <a:srgbClr val="5F6368"/>
                </a:solidFill>
                <a:latin typeface="Inter"/>
              </a:rPr>
              <a:t>	</a:t>
            </a:r>
            <a:r>
              <a:rPr lang="en-US" b="0" i="0" dirty="0">
                <a:solidFill>
                  <a:srgbClr val="000000"/>
                </a:solidFill>
                <a:effectLst/>
                <a:latin typeface="inherit"/>
              </a:rPr>
              <a:t>Samsung</a:t>
            </a:r>
            <a:r>
              <a:rPr lang="en-US" b="0" i="0" dirty="0">
                <a:solidFill>
                  <a:srgbClr val="202124"/>
                </a:solidFill>
                <a:effectLst/>
                <a:latin typeface="inherit"/>
              </a:rPr>
              <a:t>16%</a:t>
            </a:r>
            <a:endParaRPr lang="en-US" dirty="0">
              <a:solidFill>
                <a:srgbClr val="5F6368"/>
              </a:solidFill>
              <a:latin typeface="Inter"/>
            </a:endParaRPr>
          </a:p>
          <a:p>
            <a:pPr marL="0" indent="0" algn="l" fontAlgn="base">
              <a:buNone/>
            </a:pPr>
            <a:r>
              <a:rPr lang="en-US" dirty="0">
                <a:solidFill>
                  <a:srgbClr val="5F6368"/>
                </a:solidFill>
                <a:latin typeface="Inter"/>
              </a:rPr>
              <a:t>	</a:t>
            </a:r>
            <a:r>
              <a:rPr lang="en-US" dirty="0">
                <a:solidFill>
                  <a:srgbClr val="D93025"/>
                </a:solidFill>
                <a:latin typeface="inherit"/>
              </a:rPr>
              <a:t>[</a:t>
            </a:r>
            <a:r>
              <a:rPr lang="en-US" b="0" i="0" dirty="0">
                <a:solidFill>
                  <a:srgbClr val="D93025"/>
                </a:solidFill>
                <a:effectLst/>
                <a:latin typeface="inherit"/>
              </a:rPr>
              <a:t>null]16%</a:t>
            </a:r>
            <a:endParaRPr lang="en-US" b="0" i="0" dirty="0">
              <a:solidFill>
                <a:srgbClr val="5F6368"/>
              </a:solidFill>
              <a:effectLst/>
              <a:latin typeface="Inter"/>
            </a:endParaRPr>
          </a:p>
          <a:p>
            <a:pPr marL="0" indent="0" algn="l" fontAlgn="base">
              <a:buNone/>
            </a:pPr>
            <a:r>
              <a:rPr lang="en-US" b="0" i="0" dirty="0">
                <a:solidFill>
                  <a:srgbClr val="5F6368"/>
                </a:solidFill>
                <a:effectLst/>
                <a:latin typeface="inherit"/>
              </a:rPr>
              <a:t>	Other (282922)68%</a:t>
            </a:r>
          </a:p>
          <a:p>
            <a:pPr algn="l" fontAlgn="base"/>
            <a:r>
              <a:rPr lang="en-US" b="0" i="0" dirty="0">
                <a:solidFill>
                  <a:srgbClr val="202124"/>
                </a:solidFill>
                <a:effectLst/>
                <a:latin typeface="inherit"/>
              </a:rPr>
              <a:t>Price</a:t>
            </a:r>
            <a:endParaRPr lang="en-US" b="0" i="0" dirty="0">
              <a:solidFill>
                <a:srgbClr val="5F6368"/>
              </a:solidFill>
              <a:effectLst/>
              <a:latin typeface="Inter"/>
            </a:endParaRPr>
          </a:p>
          <a:p>
            <a:pPr marL="0" indent="0" algn="l" fontAlgn="base">
              <a:buNone/>
            </a:pPr>
            <a:r>
              <a:rPr lang="en-US" b="0" i="0" dirty="0">
                <a:solidFill>
                  <a:srgbClr val="5F6368"/>
                </a:solidFill>
                <a:effectLst/>
                <a:latin typeface="Inter"/>
              </a:rPr>
              <a:t>	Price of the product. (Max: 2598, Min: 1.73, Mean: 226.86)</a:t>
            </a:r>
          </a:p>
          <a:p>
            <a:pPr algn="l" fontAlgn="base"/>
            <a:r>
              <a:rPr lang="en-US" b="0" i="0" dirty="0">
                <a:solidFill>
                  <a:srgbClr val="202124"/>
                </a:solidFill>
                <a:effectLst/>
                <a:latin typeface="inherit"/>
              </a:rPr>
              <a:t>Rating</a:t>
            </a:r>
            <a:r>
              <a:rPr lang="en-US" b="0" i="0" dirty="0">
                <a:solidFill>
                  <a:srgbClr val="5F6368"/>
                </a:solidFill>
                <a:effectLst/>
                <a:latin typeface="Google Material Icons"/>
              </a:rPr>
              <a:t>s</a:t>
            </a:r>
          </a:p>
          <a:p>
            <a:pPr marL="0" indent="0" algn="l" fontAlgn="base">
              <a:buNone/>
            </a:pPr>
            <a:r>
              <a:rPr lang="en-US" b="0" i="0" dirty="0">
                <a:solidFill>
                  <a:srgbClr val="5F6368"/>
                </a:solidFill>
                <a:effectLst/>
                <a:latin typeface="Inter"/>
              </a:rPr>
              <a:t>	Rating of the product ranging between 1-5</a:t>
            </a:r>
          </a:p>
          <a:p>
            <a:pPr algn="l" fontAlgn="base"/>
            <a:r>
              <a:rPr lang="en-US" b="0" i="0" dirty="0">
                <a:solidFill>
                  <a:srgbClr val="202124"/>
                </a:solidFill>
                <a:effectLst/>
                <a:latin typeface="inherit"/>
              </a:rPr>
              <a:t>Reviews(</a:t>
            </a:r>
            <a:r>
              <a:rPr lang="en-US" b="0" i="0" dirty="0">
                <a:solidFill>
                  <a:srgbClr val="5F6368"/>
                </a:solidFill>
                <a:effectLst/>
                <a:latin typeface="Inter"/>
              </a:rPr>
              <a:t>Description of the user experience)</a:t>
            </a:r>
          </a:p>
          <a:p>
            <a:pPr algn="l" fontAlgn="base"/>
            <a:r>
              <a:rPr lang="en-US" b="0" i="0" dirty="0">
                <a:solidFill>
                  <a:srgbClr val="202124"/>
                </a:solidFill>
                <a:effectLst/>
                <a:latin typeface="inherit"/>
              </a:rPr>
              <a:t>Review Votes(</a:t>
            </a:r>
            <a:r>
              <a:rPr lang="en-US" b="0" i="0" dirty="0">
                <a:solidFill>
                  <a:srgbClr val="5F6368"/>
                </a:solidFill>
                <a:effectLst/>
                <a:latin typeface="Inter"/>
              </a:rPr>
              <a:t>Number of people voted the review (Min: 0, Max: 645, Mean: 1.50))</a:t>
            </a:r>
          </a:p>
          <a:p>
            <a:pPr algn="l" fontAlgn="base"/>
            <a:endParaRPr lang="en-US" b="0" i="0" dirty="0">
              <a:solidFill>
                <a:srgbClr val="5F6368"/>
              </a:solidFill>
              <a:effectLst/>
              <a:latin typeface="Inter"/>
            </a:endParaRPr>
          </a:p>
          <a:p>
            <a:pPr marL="0" indent="0" algn="l" fontAlgn="base">
              <a:buNone/>
            </a:pPr>
            <a:endParaRPr lang="en-US" b="0" i="0" dirty="0">
              <a:solidFill>
                <a:srgbClr val="5F6368"/>
              </a:solidFill>
              <a:effectLst/>
              <a:latin typeface="Inter"/>
            </a:endParaRPr>
          </a:p>
          <a:p>
            <a:pPr marL="0" indent="0" algn="l" fontAlgn="base">
              <a:buNone/>
            </a:pPr>
            <a:endParaRPr lang="en-US" b="0" i="0" dirty="0">
              <a:solidFill>
                <a:srgbClr val="5F6368"/>
              </a:solidFill>
              <a:effectLst/>
              <a:latin typeface="Inter"/>
            </a:endParaRPr>
          </a:p>
          <a:p>
            <a:pPr marL="0" indent="0" algn="l" fontAlgn="base">
              <a:buNone/>
            </a:pPr>
            <a:endParaRPr lang="en-US" b="0" i="0" dirty="0">
              <a:solidFill>
                <a:srgbClr val="5F6368"/>
              </a:solidFill>
              <a:effectLst/>
              <a:latin typeface="Inter"/>
            </a:endParaRPr>
          </a:p>
          <a:p>
            <a:pPr marL="0" indent="0" algn="l" fontAlgn="base">
              <a:buNone/>
            </a:pPr>
            <a:endParaRPr lang="en-US" b="0" i="0" dirty="0">
              <a:solidFill>
                <a:srgbClr val="5F6368"/>
              </a:solidFill>
              <a:effectLst/>
              <a:latin typeface="Inter"/>
            </a:endParaRPr>
          </a:p>
          <a:p>
            <a:pPr marL="0" indent="0" algn="l" fontAlgn="base">
              <a:buNone/>
            </a:pPr>
            <a:endParaRPr lang="en-US" b="1" i="0" dirty="0">
              <a:solidFill>
                <a:srgbClr val="5F6368"/>
              </a:solidFill>
              <a:effectLst/>
              <a:latin typeface="Inter"/>
            </a:endParaRPr>
          </a:p>
          <a:p>
            <a:pPr fontAlgn="base"/>
            <a:endParaRPr lang="en-US" i="0" dirty="0">
              <a:solidFill>
                <a:srgbClr val="5F6368"/>
              </a:solidFill>
              <a:effectLst/>
              <a:latin typeface="Inter"/>
            </a:endParaRPr>
          </a:p>
          <a:p>
            <a:endParaRPr lang="en-IN" dirty="0"/>
          </a:p>
        </p:txBody>
      </p:sp>
    </p:spTree>
    <p:extLst>
      <p:ext uri="{BB962C8B-B14F-4D97-AF65-F5344CB8AC3E}">
        <p14:creationId xmlns:p14="http://schemas.microsoft.com/office/powerpoint/2010/main" val="425149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A17B-F0A9-B76F-7804-01D7B294684C}"/>
              </a:ext>
            </a:extLst>
          </p:cNvPr>
          <p:cNvSpPr>
            <a:spLocks noGrp="1"/>
          </p:cNvSpPr>
          <p:nvPr>
            <p:ph type="title"/>
          </p:nvPr>
        </p:nvSpPr>
        <p:spPr/>
        <p:txBody>
          <a:bodyPr/>
          <a:lstStyle/>
          <a:p>
            <a:r>
              <a:rPr lang="en-US" dirty="0"/>
              <a:t>Sample Dataset</a:t>
            </a:r>
            <a:endParaRPr lang="en-IN" dirty="0"/>
          </a:p>
        </p:txBody>
      </p:sp>
      <p:pic>
        <p:nvPicPr>
          <p:cNvPr id="5" name="Content Placeholder 4">
            <a:extLst>
              <a:ext uri="{FF2B5EF4-FFF2-40B4-BE49-F238E27FC236}">
                <a16:creationId xmlns:a16="http://schemas.microsoft.com/office/drawing/2014/main" id="{AEB98B57-AADF-A821-75A3-1EAADFAFC9CD}"/>
              </a:ext>
            </a:extLst>
          </p:cNvPr>
          <p:cNvPicPr>
            <a:picLocks noGrp="1" noChangeAspect="1"/>
          </p:cNvPicPr>
          <p:nvPr>
            <p:ph idx="1"/>
          </p:nvPr>
        </p:nvPicPr>
        <p:blipFill>
          <a:blip r:embed="rId2"/>
          <a:stretch>
            <a:fillRect/>
          </a:stretch>
        </p:blipFill>
        <p:spPr>
          <a:xfrm>
            <a:off x="1371600" y="1562793"/>
            <a:ext cx="10016835" cy="4609407"/>
          </a:xfrm>
        </p:spPr>
      </p:pic>
    </p:spTree>
    <p:extLst>
      <p:ext uri="{BB962C8B-B14F-4D97-AF65-F5344CB8AC3E}">
        <p14:creationId xmlns:p14="http://schemas.microsoft.com/office/powerpoint/2010/main" val="103767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4C6-5711-ED0B-77D3-280544EF0951}"/>
              </a:ext>
            </a:extLst>
          </p:cNvPr>
          <p:cNvSpPr>
            <a:spLocks noGrp="1"/>
          </p:cNvSpPr>
          <p:nvPr>
            <p:ph type="title"/>
          </p:nvPr>
        </p:nvSpPr>
        <p:spPr/>
        <p:txBody>
          <a:bodyPr/>
          <a:lstStyle/>
          <a:p>
            <a:r>
              <a:rPr lang="en-US" dirty="0"/>
              <a:t>Libraries Used</a:t>
            </a:r>
            <a:endParaRPr lang="en-IN" dirty="0"/>
          </a:p>
        </p:txBody>
      </p:sp>
      <p:sp>
        <p:nvSpPr>
          <p:cNvPr id="3" name="Content Placeholder 2">
            <a:extLst>
              <a:ext uri="{FF2B5EF4-FFF2-40B4-BE49-F238E27FC236}">
                <a16:creationId xmlns:a16="http://schemas.microsoft.com/office/drawing/2014/main" id="{E97209AE-D195-99D3-D0D3-4B5C815D896F}"/>
              </a:ext>
            </a:extLst>
          </p:cNvPr>
          <p:cNvSpPr>
            <a:spLocks noGrp="1"/>
          </p:cNvSpPr>
          <p:nvPr>
            <p:ph idx="1"/>
          </p:nvPr>
        </p:nvSpPr>
        <p:spPr/>
        <p:txBody>
          <a:bodyPr>
            <a:normAutofit/>
          </a:bodyPr>
          <a:lstStyle/>
          <a:p>
            <a:r>
              <a:rPr lang="en-IN" sz="4000" dirty="0" err="1"/>
              <a:t>Pyspark</a:t>
            </a:r>
            <a:endParaRPr lang="en-IN" sz="4000" dirty="0"/>
          </a:p>
          <a:p>
            <a:r>
              <a:rPr lang="en-IN" sz="4000" dirty="0"/>
              <a:t>Pandas </a:t>
            </a:r>
          </a:p>
          <a:p>
            <a:r>
              <a:rPr lang="en-IN" sz="4000" dirty="0"/>
              <a:t>Matplotlib</a:t>
            </a:r>
          </a:p>
          <a:p>
            <a:r>
              <a:rPr lang="en-IN" sz="4000" dirty="0"/>
              <a:t> seaborn </a:t>
            </a:r>
          </a:p>
          <a:p>
            <a:r>
              <a:rPr lang="en-IN" sz="4000" dirty="0" err="1"/>
              <a:t>Sklearn</a:t>
            </a:r>
            <a:endParaRPr lang="en-IN" sz="4000" dirty="0"/>
          </a:p>
        </p:txBody>
      </p:sp>
    </p:spTree>
    <p:extLst>
      <p:ext uri="{BB962C8B-B14F-4D97-AF65-F5344CB8AC3E}">
        <p14:creationId xmlns:p14="http://schemas.microsoft.com/office/powerpoint/2010/main" val="337170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3EC8-20B1-697A-3EBE-2B5045431E40}"/>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FDC46923-8387-7724-CDB5-D121ADB9F928}"/>
              </a:ext>
            </a:extLst>
          </p:cNvPr>
          <p:cNvSpPr>
            <a:spLocks noGrp="1"/>
          </p:cNvSpPr>
          <p:nvPr>
            <p:ph idx="1"/>
          </p:nvPr>
        </p:nvSpPr>
        <p:spPr/>
        <p:txBody>
          <a:bodyPr/>
          <a:lstStyle/>
          <a:p>
            <a:r>
              <a:rPr lang="en-US" dirty="0"/>
              <a:t>We will be predicting the rating of the mobile phone</a:t>
            </a:r>
          </a:p>
          <a:p>
            <a:r>
              <a:rPr lang="en-US" dirty="0"/>
              <a:t>Our independent variable is mobile name , brand name , price , reviews</a:t>
            </a:r>
          </a:p>
          <a:p>
            <a:r>
              <a:rPr lang="en-US" dirty="0"/>
              <a:t>Our dependent variable is rating</a:t>
            </a:r>
          </a:p>
          <a:p>
            <a:r>
              <a:rPr lang="en-US" dirty="0"/>
              <a:t>We used some ml models</a:t>
            </a:r>
          </a:p>
          <a:p>
            <a:r>
              <a:rPr lang="en-US" dirty="0"/>
              <a:t>They are naïve bayes , logistic regression , random forest tree </a:t>
            </a:r>
          </a:p>
          <a:p>
            <a:r>
              <a:rPr lang="en-US" dirty="0"/>
              <a:t>We converted the categorical variable to numerical variable using label encoding</a:t>
            </a:r>
          </a:p>
          <a:p>
            <a:r>
              <a:rPr lang="en-US" dirty="0"/>
              <a:t>We used TFDIF label encoding</a:t>
            </a:r>
          </a:p>
          <a:p>
            <a:r>
              <a:rPr lang="en-US" dirty="0"/>
              <a:t>We removed stop-words and did tokenization on the text data</a:t>
            </a:r>
          </a:p>
        </p:txBody>
      </p:sp>
    </p:spTree>
    <p:extLst>
      <p:ext uri="{BB962C8B-B14F-4D97-AF65-F5344CB8AC3E}">
        <p14:creationId xmlns:p14="http://schemas.microsoft.com/office/powerpoint/2010/main" val="66858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27AC-5C19-827D-44F4-D1FCB73F374B}"/>
              </a:ext>
            </a:extLst>
          </p:cNvPr>
          <p:cNvSpPr>
            <a:spLocks noGrp="1"/>
          </p:cNvSpPr>
          <p:nvPr>
            <p:ph type="title"/>
          </p:nvPr>
        </p:nvSpPr>
        <p:spPr/>
        <p:txBody>
          <a:bodyPr/>
          <a:lstStyle/>
          <a:p>
            <a:r>
              <a:rPr lang="en-US" dirty="0"/>
              <a:t>Model </a:t>
            </a:r>
            <a:r>
              <a:rPr lang="en-US" dirty="0" err="1"/>
              <a:t>Acurracy</a:t>
            </a:r>
            <a:endParaRPr lang="en-US" dirty="0"/>
          </a:p>
        </p:txBody>
      </p:sp>
      <p:sp>
        <p:nvSpPr>
          <p:cNvPr id="3" name="Content Placeholder 2">
            <a:extLst>
              <a:ext uri="{FF2B5EF4-FFF2-40B4-BE49-F238E27FC236}">
                <a16:creationId xmlns:a16="http://schemas.microsoft.com/office/drawing/2014/main" id="{0D9235A7-8BB6-9BE6-29B5-D525458BF446}"/>
              </a:ext>
            </a:extLst>
          </p:cNvPr>
          <p:cNvSpPr>
            <a:spLocks noGrp="1"/>
          </p:cNvSpPr>
          <p:nvPr>
            <p:ph idx="1"/>
          </p:nvPr>
        </p:nvSpPr>
        <p:spPr/>
        <p:txBody>
          <a:bodyPr>
            <a:normAutofit fontScale="70000" lnSpcReduction="20000"/>
          </a:bodyPr>
          <a:lstStyle/>
          <a:p>
            <a:r>
              <a:rPr lang="en-US" dirty="0"/>
              <a:t>We got highest accuracy in Logistic Regression</a:t>
            </a:r>
          </a:p>
          <a:p>
            <a:r>
              <a:rPr lang="en-US" b="1" dirty="0"/>
              <a:t>Logistic Regression </a:t>
            </a:r>
            <a:r>
              <a:rPr lang="en-US" dirty="0"/>
              <a:t>:</a:t>
            </a:r>
          </a:p>
          <a:p>
            <a:pPr marL="0" indent="0">
              <a:buNone/>
            </a:pPr>
            <a:r>
              <a:rPr lang="en-US" dirty="0"/>
              <a:t>      Accuracy: 0.5396560884895909 </a:t>
            </a:r>
          </a:p>
          <a:p>
            <a:pPr marL="0" indent="0">
              <a:buNone/>
            </a:pPr>
            <a:r>
              <a:rPr lang="en-US" dirty="0"/>
              <a:t>      Precision: 0.48746599312436023 </a:t>
            </a:r>
          </a:p>
          <a:p>
            <a:pPr marL="0" indent="0">
              <a:buNone/>
            </a:pPr>
            <a:r>
              <a:rPr lang="en-US" dirty="0"/>
              <a:t>      Recall: 0.5396560884895908 </a:t>
            </a:r>
          </a:p>
          <a:p>
            <a:pPr marL="0" indent="0">
              <a:buNone/>
            </a:pPr>
            <a:r>
              <a:rPr lang="en-US" dirty="0"/>
              <a:t>      F1 Score: 0.3901890112525952</a:t>
            </a:r>
          </a:p>
          <a:p>
            <a:pPr marL="0" indent="0">
              <a:buNone/>
            </a:pPr>
            <a:r>
              <a:rPr lang="en-US" b="1" dirty="0"/>
              <a:t>Decision Tree classifier</a:t>
            </a:r>
          </a:p>
          <a:p>
            <a:pPr marL="0" indent="0">
              <a:buNone/>
            </a:pPr>
            <a:r>
              <a:rPr lang="en-US" b="1" dirty="0"/>
              <a:t>	</a:t>
            </a:r>
            <a:r>
              <a:rPr lang="en-US" dirty="0"/>
              <a:t>Accuracy: 0.5290698610507334</a:t>
            </a:r>
          </a:p>
          <a:p>
            <a:pPr marL="0" indent="0">
              <a:buNone/>
            </a:pPr>
            <a:r>
              <a:rPr lang="en-US" dirty="0"/>
              <a:t>	Precision: 0.3314578038398621</a:t>
            </a:r>
          </a:p>
          <a:p>
            <a:pPr marL="0" indent="0">
              <a:buNone/>
            </a:pPr>
            <a:r>
              <a:rPr lang="en-US" dirty="0"/>
              <a:t>	Recall: 0.5290698610507334</a:t>
            </a:r>
          </a:p>
          <a:p>
            <a:pPr marL="0" indent="0">
              <a:buNone/>
            </a:pPr>
            <a:r>
              <a:rPr lang="en-US" dirty="0"/>
              <a:t>	F1 Score: 0.3674930330395204</a:t>
            </a:r>
          </a:p>
        </p:txBody>
      </p:sp>
    </p:spTree>
    <p:extLst>
      <p:ext uri="{BB962C8B-B14F-4D97-AF65-F5344CB8AC3E}">
        <p14:creationId xmlns:p14="http://schemas.microsoft.com/office/powerpoint/2010/main" val="239381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248D-DEFD-ED00-9CFB-B28BC9BF44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4556C4-26BC-70FD-4632-ED47C9A26F74}"/>
              </a:ext>
            </a:extLst>
          </p:cNvPr>
          <p:cNvSpPr>
            <a:spLocks noGrp="1"/>
          </p:cNvSpPr>
          <p:nvPr>
            <p:ph idx="1"/>
          </p:nvPr>
        </p:nvSpPr>
        <p:spPr/>
        <p:txBody>
          <a:bodyPr>
            <a:normAutofit fontScale="70000" lnSpcReduction="20000"/>
          </a:bodyPr>
          <a:lstStyle/>
          <a:p>
            <a:r>
              <a:rPr lang="en-US" b="1" dirty="0"/>
              <a:t>Naive Bayes classifier:</a:t>
            </a:r>
          </a:p>
          <a:p>
            <a:pPr marL="0" indent="0">
              <a:buNone/>
            </a:pPr>
            <a:r>
              <a:rPr lang="en-US" dirty="0"/>
              <a:t>	Accuracy: 0.5200615047738653</a:t>
            </a:r>
          </a:p>
          <a:p>
            <a:pPr marL="0" indent="0">
              <a:buNone/>
            </a:pPr>
            <a:r>
              <a:rPr lang="en-US" dirty="0"/>
              <a:t>	Precision: 0.4379434522510633</a:t>
            </a:r>
          </a:p>
          <a:p>
            <a:pPr marL="0" indent="0">
              <a:buNone/>
            </a:pPr>
            <a:r>
              <a:rPr lang="en-US" dirty="0"/>
              <a:t>	Recall: 0.5200615047738654</a:t>
            </a:r>
          </a:p>
          <a:p>
            <a:pPr marL="0" indent="0">
              <a:buNone/>
            </a:pPr>
            <a:r>
              <a:rPr lang="en-US" dirty="0"/>
              <a:t>	F1 Score: 0.39322363287054907</a:t>
            </a:r>
          </a:p>
          <a:p>
            <a:pPr marL="0" indent="0">
              <a:buNone/>
            </a:pPr>
            <a:r>
              <a:rPr lang="en-US" b="1" dirty="0"/>
              <a:t>Random forest classifier:</a:t>
            </a:r>
          </a:p>
          <a:p>
            <a:pPr marL="0" indent="0">
              <a:buNone/>
            </a:pPr>
            <a:r>
              <a:rPr lang="en-US" dirty="0"/>
              <a:t>	Accuracy: 0.5223961100645639</a:t>
            </a:r>
          </a:p>
          <a:p>
            <a:pPr marL="0" indent="0">
              <a:buNone/>
            </a:pPr>
            <a:r>
              <a:rPr lang="en-US" dirty="0"/>
              <a:t>	Precision: 0.4173603011272721</a:t>
            </a:r>
          </a:p>
          <a:p>
            <a:pPr marL="0" indent="0">
              <a:buNone/>
            </a:pPr>
            <a:r>
              <a:rPr lang="en-US" dirty="0"/>
              <a:t>	Recall: 0.5223961100645639</a:t>
            </a:r>
          </a:p>
          <a:p>
            <a:pPr marL="0" indent="0">
              <a:buNone/>
            </a:pPr>
            <a:r>
              <a:rPr lang="en-US" dirty="0"/>
              <a:t>	F1 Score: 0.3586813433651473</a:t>
            </a:r>
          </a:p>
          <a:p>
            <a:pPr marL="0" indent="0">
              <a:buNone/>
            </a:pPr>
            <a:r>
              <a:rPr lang="en-US" dirty="0"/>
              <a:t>      </a:t>
            </a:r>
          </a:p>
        </p:txBody>
      </p:sp>
    </p:spTree>
    <p:extLst>
      <p:ext uri="{BB962C8B-B14F-4D97-AF65-F5344CB8AC3E}">
        <p14:creationId xmlns:p14="http://schemas.microsoft.com/office/powerpoint/2010/main" val="167952819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{B0A13ACF-BD02-49F2-B62D-7F4AFD417EDA}tf10001105</Template>
  <TotalTime>59</TotalTime>
  <Words>600</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Google Material Icons</vt:lpstr>
      <vt:lpstr>inherit</vt:lpstr>
      <vt:lpstr>Inter</vt:lpstr>
      <vt:lpstr>Crop</vt:lpstr>
      <vt:lpstr>Big Data Frameworks(CSE3120) </vt:lpstr>
      <vt:lpstr>Introduction:</vt:lpstr>
      <vt:lpstr>Data Source</vt:lpstr>
      <vt:lpstr>PowerPoint Presentation</vt:lpstr>
      <vt:lpstr>Sample Dataset</vt:lpstr>
      <vt:lpstr>Libraries Used</vt:lpstr>
      <vt:lpstr>Model Building</vt:lpstr>
      <vt:lpstr>Model Acurracy</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Frameworks(CSE3120) REVIEW-1</dc:title>
  <dc:creator>Harsha Vardhan Reddy Mukkamalla</dc:creator>
  <cp:lastModifiedBy>Roshan kumar</cp:lastModifiedBy>
  <cp:revision>6</cp:revision>
  <dcterms:created xsi:type="dcterms:W3CDTF">2023-04-02T17:59:55Z</dcterms:created>
  <dcterms:modified xsi:type="dcterms:W3CDTF">2023-04-11T10:34:45Z</dcterms:modified>
</cp:coreProperties>
</file>