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BJUra4s86q6bXy0CfPQgEmHn5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B1B0CF-A466-4573-9FDD-ECB2D56440FE}">
  <a:tblStyle styleId="{8DB1B0CF-A466-4573-9FDD-ECB2D56440F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95"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089fb4404_7_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9089fb4404_7_108: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9089fb4404_7_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9089fb4404_7_114: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9089fb4404_7_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9089fb4404_7_120: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2: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9089fb4404_17_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9089fb4404_17_0: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4: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089fb4404_12_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9089fb4404_12_0: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089fb4404_7_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9089fb4404_7_75: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089fb4404_7_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19089fb4404_7_84: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089fb4404_7_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19089fb4404_7_91: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9089fb4404_7_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9089fb4404_7_99: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g19089fb4404_7_6"/>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g19089fb4404_7_6"/>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93" name="Google Shape;93;g19089fb4404_7_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g19089fb4404_7_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g19089fb4404_7_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g19089fb4404_7_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g19089fb4404_7_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g19089fb4404_7_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g19089fb4404_7_16"/>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g19089fb4404_7_16"/>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g19089fb4404_7_1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g19089fb4404_7_1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g19089fb4404_7_1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g19089fb4404_7_22"/>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g19089fb4404_7_22"/>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109" name="Google Shape;109;g19089fb4404_7_2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g19089fb4404_7_2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g19089fb4404_7_2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g19089fb4404_7_2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g19089fb4404_7_28"/>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5" name="Google Shape;115;g19089fb4404_7_28"/>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6" name="Google Shape;116;g19089fb4404_7_2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g19089fb4404_7_2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g19089fb4404_7_2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g19089fb4404_7_35"/>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g19089fb4404_7_35"/>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2" name="Google Shape;122;g19089fb4404_7_35"/>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3" name="Google Shape;123;g19089fb4404_7_35"/>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124" name="Google Shape;124;g19089fb4404_7_35"/>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5" name="Google Shape;125;g19089fb4404_7_3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g19089fb4404_7_3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g19089fb4404_7_3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g19089fb4404_7_44"/>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g19089fb4404_7_4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g19089fb4404_7_4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g19089fb4404_7_4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19089fb4404_7_49"/>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g19089fb4404_7_49"/>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136" name="Google Shape;136;g19089fb4404_7_49"/>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37" name="Google Shape;137;g19089fb4404_7_4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g19089fb4404_7_4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g19089fb4404_7_4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19089fb4404_7_56"/>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g19089fb4404_7_56"/>
          <p:cNvSpPr/>
          <p:nvPr>
            <p:ph idx="2" type="pic"/>
          </p:nvPr>
        </p:nvSpPr>
        <p:spPr>
          <a:xfrm>
            <a:off x="2915543" y="1426283"/>
            <a:ext cx="3471863" cy="7039681"/>
          </a:xfrm>
          <a:prstGeom prst="rect">
            <a:avLst/>
          </a:prstGeom>
          <a:noFill/>
          <a:ln>
            <a:noFill/>
          </a:ln>
        </p:spPr>
      </p:sp>
      <p:sp>
        <p:nvSpPr>
          <p:cNvPr id="143" name="Google Shape;143;g19089fb4404_7_56"/>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144" name="Google Shape;144;g19089fb4404_7_5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g19089fb4404_7_5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g19089fb4404_7_5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19089fb4404_7_63"/>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g19089fb4404_7_63"/>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0" name="Google Shape;150;g19089fb4404_7_6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g19089fb4404_7_6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g19089fb4404_7_6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19089fb4404_7_69"/>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g19089fb4404_7_69"/>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6" name="Google Shape;156;g19089fb4404_7_6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19089fb4404_7_6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g19089fb4404_7_6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8" name="Google Shape;28;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0"/>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0"/>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1"/>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11"/>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11"/>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11"/>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13"/>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1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2915543" y="1426283"/>
            <a:ext cx="3471863" cy="7039681"/>
          </a:xfrm>
          <a:prstGeom prst="rect">
            <a:avLst/>
          </a:prstGeom>
          <a:noFill/>
          <a:ln>
            <a:noFill/>
          </a:ln>
        </p:spPr>
      </p:sp>
      <p:sp>
        <p:nvSpPr>
          <p:cNvPr id="68" name="Google Shape;68;p14"/>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19089fb4404_7_0"/>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g19089fb4404_7_0"/>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7" name="Google Shape;87;g19089fb4404_7_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19089fb4404_7_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g19089fb4404_7_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1" Type="http://schemas.openxmlformats.org/officeDocument/2006/relationships/hyperlink" Target="https://blog.miguelgrinberg.com/post/designing-a-restful-api-with-python-and-flask" TargetMode="External"/><Relationship Id="rId10" Type="http://schemas.openxmlformats.org/officeDocument/2006/relationships/hyperlink" Target="https://huggingface.co/docs/transformers/task_summary" TargetMode="External"/><Relationship Id="rId13" Type="http://schemas.openxmlformats.org/officeDocument/2006/relationships/hyperlink" Target="https://betterprogramming.pub/the-ultimate-guide-to-building-a-chrome-extension-4c01834c63ec" TargetMode="External"/><Relationship Id="rId12" Type="http://schemas.openxmlformats.org/officeDocument/2006/relationships/hyperlink" Target="https://medium.com/swlh/parsing-rest-api-payload-and-query-parameters-with-flask-better-than-marshmallow-aa79c889e3ca" TargetMode="External"/><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realpython.com/lessons/creating-virtual-environment/" TargetMode="External"/><Relationship Id="rId4" Type="http://schemas.openxmlformats.org/officeDocument/2006/relationships/hyperlink" Target="https://atmamani.github.io/blog/building-restful-apis-with-flask-in-python/" TargetMode="External"/><Relationship Id="rId9" Type="http://schemas.openxmlformats.org/officeDocument/2006/relationships/hyperlink" Target="https://www.thepythoncode.com/article/text-summarization-using-huggingface-transformers-python" TargetMode="External"/><Relationship Id="rId15" Type="http://schemas.openxmlformats.org/officeDocument/2006/relationships/hyperlink" Target="https://developer.chrome.com/docs/extensions/mv2/user_interface/" TargetMode="External"/><Relationship Id="rId14" Type="http://schemas.openxmlformats.org/officeDocument/2006/relationships/hyperlink" Target="https://medium.com/coding-in-simple-english/how-to-create-chrome-extension-7dd396e884ef" TargetMode="External"/><Relationship Id="rId17" Type="http://schemas.openxmlformats.org/officeDocument/2006/relationships/image" Target="../media/image2.png"/><Relationship Id="rId16" Type="http://schemas.openxmlformats.org/officeDocument/2006/relationships/hyperlink" Target="https://developer.mozilla.org/en-US/docs/Mozilla/Add-ons/WebExtensions/manifest.json/page_action" TargetMode="External"/><Relationship Id="rId5" Type="http://schemas.openxmlformats.org/officeDocument/2006/relationships/hyperlink" Target="https://huggingface.co/docs/transformers/installation" TargetMode="External"/><Relationship Id="rId6" Type="http://schemas.openxmlformats.org/officeDocument/2006/relationships/hyperlink" Target="https://huggingface.co/docs/transformers/installation" TargetMode="External"/><Relationship Id="rId18" Type="http://schemas.openxmlformats.org/officeDocument/2006/relationships/image" Target="../media/image13.png"/><Relationship Id="rId7" Type="http://schemas.openxmlformats.org/officeDocument/2006/relationships/hyperlink" Target="https://pypi.org/project/youtube-transcript-api/" TargetMode="External"/><Relationship Id="rId8" Type="http://schemas.openxmlformats.org/officeDocument/2006/relationships/hyperlink" Target="https://www.geeksforgeeks.org/read-write-and-parse-json-using-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hyperlink" Target="https://en.wikipedia.org/wiki/Troll_(Internet)" TargetMode="External"/><Relationship Id="rId6" Type="http://schemas.openxmlformats.org/officeDocument/2006/relationships/hyperlink" Target="https://en.wikipedia.org/wiki/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3.png"/><Relationship Id="rId6"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
          <p:cNvPicPr preferRelativeResize="0"/>
          <p:nvPr/>
        </p:nvPicPr>
        <p:blipFill rotWithShape="1">
          <a:blip r:embed="rId3">
            <a:alphaModFix/>
          </a:blip>
          <a:srcRect b="0" l="0" r="0" t="0"/>
          <a:stretch/>
        </p:blipFill>
        <p:spPr>
          <a:xfrm>
            <a:off x="2723601" y="6207629"/>
            <a:ext cx="1410776" cy="1369766"/>
          </a:xfrm>
          <a:prstGeom prst="rect">
            <a:avLst/>
          </a:prstGeom>
          <a:noFill/>
          <a:ln>
            <a:noFill/>
          </a:ln>
        </p:spPr>
      </p:pic>
      <p:pic>
        <p:nvPicPr>
          <p:cNvPr id="164" name="Google Shape;164;p1"/>
          <p:cNvPicPr preferRelativeResize="0"/>
          <p:nvPr/>
        </p:nvPicPr>
        <p:blipFill rotWithShape="1">
          <a:blip r:embed="rId4">
            <a:alphaModFix/>
          </a:blip>
          <a:srcRect b="0" l="0" r="0" t="0"/>
          <a:stretch/>
        </p:blipFill>
        <p:spPr>
          <a:xfrm>
            <a:off x="2111460" y="733499"/>
            <a:ext cx="2635059" cy="1369766"/>
          </a:xfrm>
          <a:prstGeom prst="rect">
            <a:avLst/>
          </a:prstGeom>
          <a:noFill/>
          <a:ln>
            <a:noFill/>
          </a:ln>
        </p:spPr>
      </p:pic>
      <p:sp>
        <p:nvSpPr>
          <p:cNvPr id="165" name="Google Shape;165;p1"/>
          <p:cNvSpPr txBox="1"/>
          <p:nvPr/>
        </p:nvSpPr>
        <p:spPr>
          <a:xfrm>
            <a:off x="574900" y="2796643"/>
            <a:ext cx="57081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900" u="none" cap="none" strike="noStrike">
                <a:solidFill>
                  <a:schemeClr val="dk1"/>
                </a:solidFill>
                <a:latin typeface="Times New Roman"/>
                <a:ea typeface="Times New Roman"/>
                <a:cs typeface="Times New Roman"/>
                <a:sym typeface="Times New Roman"/>
              </a:rPr>
              <a:t>A CENTER FOR INTER-DISCIPLINARY RESEARCH</a:t>
            </a:r>
            <a:endParaRPr/>
          </a:p>
          <a:p>
            <a:pPr indent="0" lvl="0" marL="0" marR="0" rtl="0" algn="ctr">
              <a:spcBef>
                <a:spcPts val="0"/>
              </a:spcBef>
              <a:spcAft>
                <a:spcPts val="0"/>
              </a:spcAft>
              <a:buNone/>
            </a:pPr>
            <a:r>
              <a:rPr b="0" i="0" lang="en-IN" sz="1900" u="none" cap="none" strike="noStrike">
                <a:solidFill>
                  <a:schemeClr val="dk1"/>
                </a:solidFill>
                <a:latin typeface="Times New Roman"/>
                <a:ea typeface="Times New Roman"/>
                <a:cs typeface="Times New Roman"/>
                <a:sym typeface="Times New Roman"/>
              </a:rPr>
              <a:t>2021-22</a:t>
            </a:r>
            <a:endParaRPr/>
          </a:p>
        </p:txBody>
      </p:sp>
      <p:sp>
        <p:nvSpPr>
          <p:cNvPr id="166" name="Google Shape;166;p1"/>
          <p:cNvSpPr txBox="1"/>
          <p:nvPr/>
        </p:nvSpPr>
        <p:spPr>
          <a:xfrm>
            <a:off x="574908" y="8026189"/>
            <a:ext cx="57081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GOKARAJU RANGARAJU</a:t>
            </a:r>
            <a:endParaRPr/>
          </a:p>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INSTITUTE OF ENGINEERING AND TECHNOLOGY</a:t>
            </a:r>
            <a:endParaRPr/>
          </a:p>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AUTONOMOUS</a:t>
            </a:r>
            <a:endParaRPr/>
          </a:p>
        </p:txBody>
      </p:sp>
      <p:cxnSp>
        <p:nvCxnSpPr>
          <p:cNvPr id="167" name="Google Shape;167;p1"/>
          <p:cNvCxnSpPr/>
          <p:nvPr/>
        </p:nvCxnSpPr>
        <p:spPr>
          <a:xfrm>
            <a:off x="1033745" y="5306167"/>
            <a:ext cx="4790400" cy="0"/>
          </a:xfrm>
          <a:prstGeom prst="straightConnector1">
            <a:avLst/>
          </a:prstGeom>
          <a:noFill/>
          <a:ln cap="flat" cmpd="sng" w="19050">
            <a:solidFill>
              <a:srgbClr val="0C0C0C"/>
            </a:solidFill>
            <a:prstDash val="solid"/>
            <a:miter lim="800000"/>
            <a:headEnd len="sm" w="sm" type="none"/>
            <a:tailEnd len="sm" w="sm" type="none"/>
          </a:ln>
        </p:spPr>
      </p:cxnSp>
      <p:sp>
        <p:nvSpPr>
          <p:cNvPr id="168" name="Google Shape;168;p1"/>
          <p:cNvSpPr txBox="1"/>
          <p:nvPr/>
        </p:nvSpPr>
        <p:spPr>
          <a:xfrm>
            <a:off x="2230143" y="5221443"/>
            <a:ext cx="239770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 </a:t>
            </a:r>
            <a:endParaRPr/>
          </a:p>
        </p:txBody>
      </p:sp>
      <p:sp>
        <p:nvSpPr>
          <p:cNvPr id="169" name="Google Shape;169;p1"/>
          <p:cNvSpPr txBox="1"/>
          <p:nvPr/>
        </p:nvSpPr>
        <p:spPr>
          <a:xfrm>
            <a:off x="2531946" y="3819383"/>
            <a:ext cx="1794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800" u="none" cap="none" strike="noStrike">
                <a:solidFill>
                  <a:schemeClr val="dk1"/>
                </a:solidFill>
                <a:latin typeface="Times New Roman"/>
                <a:ea typeface="Times New Roman"/>
                <a:cs typeface="Times New Roman"/>
                <a:sym typeface="Times New Roman"/>
              </a:rPr>
              <a:t>TITLE</a:t>
            </a:r>
            <a:endParaRPr/>
          </a:p>
        </p:txBody>
      </p:sp>
      <p:sp>
        <p:nvSpPr>
          <p:cNvPr id="170" name="Google Shape;170;p1"/>
          <p:cNvSpPr txBox="1"/>
          <p:nvPr/>
        </p:nvSpPr>
        <p:spPr>
          <a:xfrm>
            <a:off x="420100" y="5295231"/>
            <a:ext cx="6311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400" u="none" cap="none" strike="noStrike">
              <a:solidFill>
                <a:schemeClr val="dk1"/>
              </a:solidFill>
              <a:latin typeface="Times New Roman"/>
              <a:ea typeface="Times New Roman"/>
              <a:cs typeface="Times New Roman"/>
              <a:sym typeface="Times New Roman"/>
            </a:endParaRPr>
          </a:p>
        </p:txBody>
      </p:sp>
      <p:sp>
        <p:nvSpPr>
          <p:cNvPr id="171" name="Google Shape;171;p1"/>
          <p:cNvSpPr txBox="1"/>
          <p:nvPr/>
        </p:nvSpPr>
        <p:spPr>
          <a:xfrm>
            <a:off x="1336936" y="4546922"/>
            <a:ext cx="41841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600" u="none" cap="none" strike="noStrike">
                <a:solidFill>
                  <a:schemeClr val="dk1"/>
                </a:solidFill>
                <a:latin typeface="Times New Roman"/>
                <a:ea typeface="Times New Roman"/>
                <a:cs typeface="Times New Roman"/>
                <a:sym typeface="Times New Roman"/>
              </a:rPr>
              <a:t>“</a:t>
            </a:r>
            <a:r>
              <a:rPr b="1" lang="en-IN" sz="1600">
                <a:solidFill>
                  <a:schemeClr val="dk1"/>
                </a:solidFill>
                <a:latin typeface="Times New Roman"/>
                <a:ea typeface="Times New Roman"/>
                <a:cs typeface="Times New Roman"/>
                <a:sym typeface="Times New Roman"/>
              </a:rPr>
              <a:t>YOUTUBE TRANSCRIPT SUMMARIZER</a:t>
            </a:r>
            <a:r>
              <a:rPr b="1" i="0" lang="en-IN" sz="1600" u="none" cap="none" strike="noStrike">
                <a:solidFill>
                  <a:schemeClr val="dk1"/>
                </a:solidFill>
                <a:latin typeface="Times New Roman"/>
                <a:ea typeface="Times New Roman"/>
                <a:cs typeface="Times New Roman"/>
                <a:sym typeface="Times New Roman"/>
              </a:rPr>
              <a:t>”</a:t>
            </a:r>
            <a:endParaRPr b="1" i="0" sz="1600" u="none" cap="none" strike="noStrike">
              <a:solidFill>
                <a:schemeClr val="dk1"/>
              </a:solidFill>
              <a:latin typeface="Times New Roman"/>
              <a:ea typeface="Times New Roman"/>
              <a:cs typeface="Times New Roman"/>
              <a:sym typeface="Times New Roman"/>
            </a:endParaRPr>
          </a:p>
        </p:txBody>
      </p:sp>
      <p:pic>
        <p:nvPicPr>
          <p:cNvPr descr="A close up of a logo&#10;&#10;Description automatically generated" id="172" name="Google Shape;172;p1"/>
          <p:cNvPicPr preferRelativeResize="0"/>
          <p:nvPr/>
        </p:nvPicPr>
        <p:blipFill rotWithShape="1">
          <a:blip r:embed="rId5">
            <a:alphaModFix/>
          </a:blip>
          <a:srcRect b="0" l="0" r="0" t="0"/>
          <a:stretch/>
        </p:blipFill>
        <p:spPr>
          <a:xfrm>
            <a:off x="146092" y="212912"/>
            <a:ext cx="6565808" cy="9480175"/>
          </a:xfrm>
          <a:prstGeom prst="rect">
            <a:avLst/>
          </a:prstGeom>
          <a:noFill/>
          <a:ln>
            <a:noFill/>
          </a:ln>
        </p:spPr>
      </p:pic>
      <p:sp>
        <p:nvSpPr>
          <p:cNvPr id="173" name="Google Shape;173;p1"/>
          <p:cNvSpPr txBox="1"/>
          <p:nvPr/>
        </p:nvSpPr>
        <p:spPr>
          <a:xfrm>
            <a:off x="4790375" y="7983950"/>
            <a:ext cx="212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g19089fb4404_7_108"/>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pic>
        <p:nvPicPr>
          <p:cNvPr descr="A close up of a logo&#10;&#10;Description automatically generated" id="255" name="Google Shape;255;g19089fb4404_7_108"/>
          <p:cNvPicPr preferRelativeResize="0"/>
          <p:nvPr/>
        </p:nvPicPr>
        <p:blipFill rotWithShape="1">
          <a:blip r:embed="rId4">
            <a:alphaModFix/>
          </a:blip>
          <a:srcRect b="0" l="0" r="0" t="0"/>
          <a:stretch/>
        </p:blipFill>
        <p:spPr>
          <a:xfrm>
            <a:off x="0" y="107675"/>
            <a:ext cx="6858000" cy="9690653"/>
          </a:xfrm>
          <a:prstGeom prst="rect">
            <a:avLst/>
          </a:prstGeom>
          <a:noFill/>
          <a:ln>
            <a:noFill/>
          </a:ln>
        </p:spPr>
      </p:pic>
      <p:sp>
        <p:nvSpPr>
          <p:cNvPr id="256" name="Google Shape;256;g19089fb4404_7_108"/>
          <p:cNvSpPr txBox="1"/>
          <p:nvPr/>
        </p:nvSpPr>
        <p:spPr>
          <a:xfrm>
            <a:off x="494400" y="2616075"/>
            <a:ext cx="6516000" cy="522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1"/>
                </a:solidFill>
                <a:latin typeface="Times New Roman"/>
                <a:ea typeface="Times New Roman"/>
                <a:cs typeface="Times New Roman"/>
                <a:sym typeface="Times New Roman"/>
              </a:rPr>
              <a:t>  </a:t>
            </a:r>
            <a:r>
              <a:rPr b="1" lang="en-IN" sz="2200">
                <a:solidFill>
                  <a:schemeClr val="dk1"/>
                </a:solidFill>
                <a:latin typeface="Times New Roman"/>
                <a:ea typeface="Times New Roman"/>
                <a:cs typeface="Times New Roman"/>
                <a:sym typeface="Times New Roman"/>
              </a:rPr>
              <a:t>CODE​ :</a:t>
            </a:r>
            <a:endParaRPr sz="2000"/>
          </a:p>
          <a:p>
            <a:pPr indent="0" lvl="0" marL="0" marR="0" rtl="0" algn="l">
              <a:spcBef>
                <a:spcPts val="0"/>
              </a:spcBef>
              <a:spcAft>
                <a:spcPts val="0"/>
              </a:spcAft>
              <a:buNone/>
            </a:pPr>
            <a:r>
              <a:rPr lang="en-IN" sz="2400">
                <a:solidFill>
                  <a:schemeClr val="dk1"/>
                </a:solidFill>
                <a:latin typeface="Calibri"/>
                <a:ea typeface="Calibri"/>
                <a:cs typeface="Calibri"/>
                <a:sym typeface="Calibri"/>
              </a:rPr>
              <a:t>​</a:t>
            </a:r>
            <a:endParaRPr sz="2000">
              <a:latin typeface="Times New Roman"/>
              <a:ea typeface="Times New Roman"/>
              <a:cs typeface="Times New Roman"/>
              <a:sym typeface="Times New Roman"/>
            </a:endParaRPr>
          </a:p>
          <a:p>
            <a:pPr indent="0" lvl="0" marL="0" marR="0" rtl="0" algn="l">
              <a:spcBef>
                <a:spcPts val="0"/>
              </a:spcBef>
              <a:spcAft>
                <a:spcPts val="0"/>
              </a:spcAft>
              <a:buNone/>
            </a:pPr>
            <a:r>
              <a:rPr b="1" lang="en-IN" sz="2000">
                <a:solidFill>
                  <a:schemeClr val="dk1"/>
                </a:solidFill>
                <a:latin typeface="Times New Roman"/>
                <a:ea typeface="Times New Roman"/>
                <a:cs typeface="Times New Roman"/>
                <a:sym typeface="Times New Roman"/>
              </a:rPr>
              <a:t>  </a:t>
            </a:r>
            <a:r>
              <a:rPr b="1" lang="en-IN" sz="2000">
                <a:solidFill>
                  <a:schemeClr val="dk1"/>
                </a:solidFill>
                <a:latin typeface="Times New Roman"/>
                <a:ea typeface="Times New Roman"/>
                <a:cs typeface="Times New Roman"/>
                <a:sym typeface="Times New Roman"/>
              </a:rPr>
              <a:t>Steps Involved ​</a:t>
            </a:r>
            <a:endParaRPr sz="2000">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2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0" rtl="0" algn="l">
              <a:lnSpc>
                <a:spcPct val="25000"/>
              </a:lnSpc>
              <a:spcBef>
                <a:spcPts val="1200"/>
              </a:spcBef>
              <a:spcAft>
                <a:spcPts val="0"/>
              </a:spcAft>
              <a:buClr>
                <a:schemeClr val="dk1"/>
              </a:buClr>
              <a:buSzPts val="1600"/>
              <a:buFont typeface="Times New Roman"/>
              <a:buChar char="●"/>
            </a:pPr>
            <a:r>
              <a:rPr lang="en-IN" sz="1600">
                <a:solidFill>
                  <a:schemeClr val="dk1"/>
                </a:solidFill>
                <a:highlight>
                  <a:schemeClr val="lt1"/>
                </a:highlight>
                <a:latin typeface="Times New Roman"/>
                <a:ea typeface="Times New Roman"/>
                <a:cs typeface="Times New Roman"/>
                <a:sym typeface="Times New Roman"/>
              </a:rPr>
              <a:t>Get transcript for a given video</a:t>
            </a:r>
            <a:endParaRPr sz="1600">
              <a:solidFill>
                <a:schemeClr val="dk1"/>
              </a:solidFill>
              <a:highlight>
                <a:schemeClr val="lt1"/>
              </a:highlight>
              <a:latin typeface="Times New Roman"/>
              <a:ea typeface="Times New Roman"/>
              <a:cs typeface="Times New Roman"/>
              <a:sym typeface="Times New Roman"/>
            </a:endParaRPr>
          </a:p>
          <a:p>
            <a:pPr indent="0" lvl="0" marL="457200" marR="0" rtl="0" algn="l">
              <a:lnSpc>
                <a:spcPct val="25000"/>
              </a:lnSpc>
              <a:spcBef>
                <a:spcPts val="1200"/>
              </a:spcBef>
              <a:spcAft>
                <a:spcPts val="0"/>
              </a:spcAft>
              <a:buNone/>
            </a:pPr>
            <a:r>
              <a:t/>
            </a:r>
            <a:endParaRPr sz="1600">
              <a:solidFill>
                <a:schemeClr val="dk1"/>
              </a:solidFill>
              <a:highlight>
                <a:schemeClr val="lt1"/>
              </a:highlight>
              <a:latin typeface="Times New Roman"/>
              <a:ea typeface="Times New Roman"/>
              <a:cs typeface="Times New Roman"/>
              <a:sym typeface="Times New Roman"/>
            </a:endParaRPr>
          </a:p>
          <a:p>
            <a:pPr indent="-330200" lvl="0" marL="457200" rtl="0" algn="l">
              <a:lnSpc>
                <a:spcPct val="25000"/>
              </a:lnSpc>
              <a:spcBef>
                <a:spcPts val="1200"/>
              </a:spcBef>
              <a:spcAft>
                <a:spcPts val="0"/>
              </a:spcAft>
              <a:buClr>
                <a:schemeClr val="dk1"/>
              </a:buClr>
              <a:buSzPts val="1600"/>
              <a:buFont typeface="Times New Roman"/>
              <a:buChar char="●"/>
            </a:pPr>
            <a:r>
              <a:rPr lang="en-IN" sz="1600">
                <a:solidFill>
                  <a:schemeClr val="dk1"/>
                </a:solidFill>
                <a:highlight>
                  <a:schemeClr val="lt1"/>
                </a:highlight>
                <a:latin typeface="Times New Roman"/>
                <a:ea typeface="Times New Roman"/>
                <a:cs typeface="Times New Roman"/>
                <a:sym typeface="Times New Roman"/>
              </a:rPr>
              <a:t>Perform text summarization</a:t>
            </a:r>
            <a:endParaRPr sz="1600">
              <a:solidFill>
                <a:schemeClr val="dk1"/>
              </a:solidFill>
              <a:highlight>
                <a:schemeClr val="lt1"/>
              </a:highlight>
              <a:latin typeface="Times New Roman"/>
              <a:ea typeface="Times New Roman"/>
              <a:cs typeface="Times New Roman"/>
              <a:sym typeface="Times New Roman"/>
            </a:endParaRPr>
          </a:p>
          <a:p>
            <a:pPr indent="0" lvl="0" marL="0" marR="0" rtl="0" algn="l">
              <a:lnSpc>
                <a:spcPct val="2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Times New Roman"/>
              <a:buChar char="●"/>
            </a:pPr>
            <a:r>
              <a:rPr lang="en-IN" sz="1600">
                <a:solidFill>
                  <a:schemeClr val="dk1"/>
                </a:solidFill>
                <a:highlight>
                  <a:schemeClr val="lt1"/>
                </a:highlight>
                <a:latin typeface="Times New Roman"/>
                <a:ea typeface="Times New Roman"/>
                <a:cs typeface="Times New Roman"/>
                <a:sym typeface="Times New Roman"/>
              </a:rPr>
              <a:t>Create REST API endpoint</a:t>
            </a:r>
            <a:endParaRPr sz="1600">
              <a:solidFill>
                <a:schemeClr val="dk1"/>
              </a:solidFill>
              <a:highlight>
                <a:schemeClr val="lt1"/>
              </a:highlight>
              <a:latin typeface="Times New Roman"/>
              <a:ea typeface="Times New Roman"/>
              <a:cs typeface="Times New Roman"/>
              <a:sym typeface="Times New Roman"/>
            </a:endParaRPr>
          </a:p>
          <a:p>
            <a:pPr indent="0" lvl="0" marL="457200" marR="0" rtl="0" algn="l">
              <a:lnSpc>
                <a:spcPct val="2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20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Getting started with Chrome Extension</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marR="0" rtl="0" algn="l">
              <a:lnSpc>
                <a:spcPct val="25000"/>
              </a:lnSpc>
              <a:spcBef>
                <a:spcPts val="1200"/>
              </a:spcBef>
              <a:spcAft>
                <a:spcPts val="0"/>
              </a:spcAft>
              <a:buClr>
                <a:schemeClr val="dk1"/>
              </a:buClr>
              <a:buSzPts val="1600"/>
              <a:buFont typeface="Times New Roman"/>
              <a:buChar char="●"/>
            </a:pPr>
            <a:r>
              <a:rPr lang="en-IN" sz="1600">
                <a:solidFill>
                  <a:schemeClr val="dk1"/>
                </a:solidFill>
                <a:highlight>
                  <a:schemeClr val="lt1"/>
                </a:highlight>
                <a:latin typeface="Times New Roman"/>
                <a:ea typeface="Times New Roman"/>
                <a:cs typeface="Times New Roman"/>
                <a:sym typeface="Times New Roman"/>
              </a:rPr>
              <a:t>Build a User Interface for Extension Popup</a:t>
            </a:r>
            <a:endParaRPr sz="1600">
              <a:solidFill>
                <a:schemeClr val="dk1"/>
              </a:solidFill>
              <a:highlight>
                <a:schemeClr val="lt1"/>
              </a:highlight>
              <a:latin typeface="Times New Roman"/>
              <a:ea typeface="Times New Roman"/>
              <a:cs typeface="Times New Roman"/>
              <a:sym typeface="Times New Roman"/>
            </a:endParaRPr>
          </a:p>
          <a:p>
            <a:pPr indent="0" lvl="0" marL="457200" marR="0" rtl="0" algn="l">
              <a:lnSpc>
                <a:spcPct val="2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20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Display summarized transcript</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4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g19089fb4404_7_114"/>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pic>
        <p:nvPicPr>
          <p:cNvPr descr="A close up of a logo&#10;&#10;Description automatically generated" id="262" name="Google Shape;262;g19089fb4404_7_114"/>
          <p:cNvPicPr preferRelativeResize="0"/>
          <p:nvPr/>
        </p:nvPicPr>
        <p:blipFill rotWithShape="1">
          <a:blip r:embed="rId4">
            <a:alphaModFix/>
          </a:blip>
          <a:srcRect b="0" l="0" r="0" t="0"/>
          <a:stretch/>
        </p:blipFill>
        <p:spPr>
          <a:xfrm>
            <a:off x="0" y="0"/>
            <a:ext cx="7010398" cy="9906002"/>
          </a:xfrm>
          <a:prstGeom prst="rect">
            <a:avLst/>
          </a:prstGeom>
          <a:noFill/>
          <a:ln>
            <a:noFill/>
          </a:ln>
        </p:spPr>
      </p:pic>
      <p:sp>
        <p:nvSpPr>
          <p:cNvPr id="263" name="Google Shape;263;g19089fb4404_7_114"/>
          <p:cNvSpPr txBox="1"/>
          <p:nvPr/>
        </p:nvSpPr>
        <p:spPr>
          <a:xfrm>
            <a:off x="272551" y="2350575"/>
            <a:ext cx="6312900" cy="338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a:p>
          <a:p>
            <a:pPr indent="0" lvl="0" marL="114300" marR="0" rtl="0" algn="l">
              <a:spcBef>
                <a:spcPts val="0"/>
              </a:spcBef>
              <a:spcAft>
                <a:spcPts val="0"/>
              </a:spcAft>
              <a:buClr>
                <a:schemeClr val="dk1"/>
              </a:buClr>
              <a:buSzPts val="1800"/>
              <a:buFont typeface="Noto Sans Symbols"/>
              <a:buNone/>
            </a:pPr>
            <a:r>
              <a:t/>
            </a:r>
            <a:endParaRPr sz="1800">
              <a:solidFill>
                <a:schemeClr val="dk1"/>
              </a:solidFill>
              <a:latin typeface="Consolas"/>
              <a:ea typeface="Consolas"/>
              <a:cs typeface="Consolas"/>
              <a:sym typeface="Consolas"/>
            </a:endParaRPr>
          </a:p>
          <a:p>
            <a:pPr indent="-317500" lvl="0" marL="457200" marR="0" rtl="0" algn="l">
              <a:spcBef>
                <a:spcPts val="0"/>
              </a:spcBef>
              <a:spcAft>
                <a:spcPts val="0"/>
              </a:spcAft>
              <a:buClr>
                <a:schemeClr val="dk1"/>
              </a:buClr>
              <a:buSzPts val="1400"/>
              <a:buFont typeface="Times New Roman"/>
              <a:buChar char="●"/>
            </a:pPr>
            <a:r>
              <a:rPr b="1" i="0" lang="en-IN" sz="1400" u="sng" cap="none" strike="noStrike">
                <a:solidFill>
                  <a:schemeClr val="dk1"/>
                </a:solidFill>
                <a:latin typeface="Times New Roman"/>
                <a:ea typeface="Times New Roman"/>
                <a:cs typeface="Times New Roman"/>
                <a:sym typeface="Times New Roman"/>
              </a:rPr>
              <a:t>Keys and their controls :</a:t>
            </a:r>
            <a:endParaRPr b="0" i="0" sz="1400" u="sng"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Consolas"/>
              <a:ea typeface="Consolas"/>
              <a:cs typeface="Consolas"/>
              <a:sym typeface="Consolas"/>
            </a:endParaRPr>
          </a:p>
          <a:p>
            <a:pPr indent="-330200" lvl="0" marL="457200" marR="0" rtl="0" algn="just">
              <a:spcBef>
                <a:spcPts val="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Press on the youtube summarizer extension and click on the ‘summarize’ button.</a:t>
            </a:r>
            <a:endParaRPr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IN" sz="1600">
                <a:solidFill>
                  <a:schemeClr val="dk1"/>
                </a:solidFill>
                <a:latin typeface="Times New Roman"/>
                <a:ea typeface="Times New Roman"/>
                <a:cs typeface="Times New Roman"/>
                <a:sym typeface="Times New Roman"/>
              </a:rPr>
              <a:t>Results :</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600">
                <a:solidFill>
                  <a:schemeClr val="dk1"/>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onsolas"/>
              <a:ea typeface="Consolas"/>
              <a:cs typeface="Consolas"/>
              <a:sym typeface="Consolas"/>
            </a:endParaRPr>
          </a:p>
        </p:txBody>
      </p:sp>
      <p:pic>
        <p:nvPicPr>
          <p:cNvPr id="264" name="Google Shape;264;g19089fb4404_7_114"/>
          <p:cNvPicPr preferRelativeResize="0"/>
          <p:nvPr/>
        </p:nvPicPr>
        <p:blipFill>
          <a:blip r:embed="rId5">
            <a:alphaModFix/>
          </a:blip>
          <a:stretch>
            <a:fillRect/>
          </a:stretch>
        </p:blipFill>
        <p:spPr>
          <a:xfrm>
            <a:off x="1612109" y="4824421"/>
            <a:ext cx="3786175" cy="4382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9089fb4404_7_120"/>
          <p:cNvSpPr txBox="1"/>
          <p:nvPr/>
        </p:nvSpPr>
        <p:spPr>
          <a:xfrm>
            <a:off x="358925" y="2668100"/>
            <a:ext cx="6147300" cy="6893700"/>
          </a:xfrm>
          <a:prstGeom prst="rect">
            <a:avLst/>
          </a:prstGeom>
          <a:noFill/>
          <a:ln>
            <a:noFill/>
          </a:ln>
        </p:spPr>
        <p:txBody>
          <a:bodyPr anchorCtr="0" anchor="t" bIns="45700" lIns="91425" spcFirstLastPara="1" rIns="91425" wrap="square" tIns="45700">
            <a:noAutofit/>
          </a:bodyPr>
          <a:lstStyle/>
          <a:p>
            <a:pPr indent="-133350" lvl="0" marL="171450" marR="0" rtl="0" algn="l">
              <a:lnSpc>
                <a:spcPct val="70000"/>
              </a:lnSpc>
              <a:spcBef>
                <a:spcPts val="0"/>
              </a:spcBef>
              <a:spcAft>
                <a:spcPts val="0"/>
              </a:spcAft>
              <a:buClr>
                <a:schemeClr val="dk1"/>
              </a:buClr>
              <a:buSzPts val="1000"/>
              <a:buFont typeface="Noto Sans Symbols"/>
              <a:buChar char="❖"/>
            </a:pPr>
            <a:r>
              <a:rPr b="1" lang="en-IN" sz="1000">
                <a:solidFill>
                  <a:schemeClr val="dk1"/>
                </a:solidFill>
                <a:latin typeface="Times New Roman"/>
                <a:ea typeface="Times New Roman"/>
                <a:cs typeface="Times New Roman"/>
                <a:sym typeface="Times New Roman"/>
              </a:rPr>
              <a:t>REFERENCES :</a:t>
            </a:r>
            <a:endParaRPr b="1" sz="1000">
              <a:solidFill>
                <a:schemeClr val="dk1"/>
              </a:solidFill>
              <a:latin typeface="Times New Roman"/>
              <a:ea typeface="Times New Roman"/>
              <a:cs typeface="Times New Roman"/>
              <a:sym typeface="Times New Roman"/>
            </a:endParaRPr>
          </a:p>
          <a:p>
            <a:pPr indent="0" lvl="0" marL="0" marR="0" rtl="0" algn="l">
              <a:lnSpc>
                <a:spcPct val="70000"/>
              </a:lnSpc>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311150" lvl="0" marL="457200" rtl="0" algn="l">
              <a:lnSpc>
                <a:spcPct val="130000"/>
              </a:lnSpc>
              <a:spcBef>
                <a:spcPts val="1300"/>
              </a:spcBef>
              <a:spcAft>
                <a:spcPts val="0"/>
              </a:spcAft>
              <a:buSzPts val="1300"/>
              <a:buAutoNum type="arabicPeriod"/>
            </a:pPr>
            <a:r>
              <a:rPr b="1" lang="en-IN" sz="1300" u="sng">
                <a:solidFill>
                  <a:srgbClr val="1F497D"/>
                </a:solidFill>
                <a:hlinkClick r:id="rId3">
                  <a:extLst>
                    <a:ext uri="{A12FA001-AC4F-418D-AE19-62706E023703}">
                      <ahyp:hlinkClr val="tx"/>
                    </a:ext>
                  </a:extLst>
                </a:hlinkClick>
              </a:rPr>
              <a:t>https://realpython.com/lessons/creating-virtual-environment/</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b="1" lang="en-IN" sz="1300" u="sng">
                <a:solidFill>
                  <a:srgbClr val="1F497D"/>
                </a:solidFill>
                <a:hlinkClick r:id="rId4">
                  <a:extLst>
                    <a:ext uri="{A12FA001-AC4F-418D-AE19-62706E023703}">
                      <ahyp:hlinkClr val="tx"/>
                    </a:ext>
                  </a:extLst>
                </a:hlinkClick>
              </a:rPr>
              <a:t>https://atmamani.github.io/blog/building-restful-apis-with-flask-in-python/</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lang="en-IN" sz="1175">
                <a:solidFill>
                  <a:srgbClr val="1F497D"/>
                </a:solidFill>
                <a:latin typeface="Times New Roman"/>
                <a:ea typeface="Times New Roman"/>
                <a:cs typeface="Times New Roman"/>
                <a:sym typeface="Times New Roman"/>
              </a:rPr>
              <a:t> </a:t>
            </a:r>
            <a:r>
              <a:rPr lang="en-IN" sz="1175">
                <a:solidFill>
                  <a:srgbClr val="1F497D"/>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b="1" lang="en-IN" sz="1300" u="sng">
                <a:solidFill>
                  <a:srgbClr val="1F497D"/>
                </a:solidFill>
                <a:hlinkClick r:id="rId6">
                  <a:extLst>
                    <a:ext uri="{A12FA001-AC4F-418D-AE19-62706E023703}">
                      <ahyp:hlinkClr val="tx"/>
                    </a:ext>
                  </a:extLst>
                </a:hlinkClick>
              </a:rPr>
              <a:t>https://huggingface.co/docs/transformers/installation</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lang="en-IN" sz="1175">
                <a:solidFill>
                  <a:srgbClr val="1F497D"/>
                </a:solidFill>
                <a:latin typeface="Times New Roman"/>
                <a:ea typeface="Times New Roman"/>
                <a:cs typeface="Times New Roman"/>
                <a:sym typeface="Times New Roman"/>
              </a:rPr>
              <a:t>  </a:t>
            </a:r>
            <a:r>
              <a:rPr b="1" lang="en-IN" sz="1300" u="sng">
                <a:solidFill>
                  <a:srgbClr val="1F497D"/>
                </a:solidFill>
                <a:hlinkClick r:id="rId7">
                  <a:extLst>
                    <a:ext uri="{A12FA001-AC4F-418D-AE19-62706E023703}">
                      <ahyp:hlinkClr val="tx"/>
                    </a:ext>
                  </a:extLst>
                </a:hlinkClick>
              </a:rPr>
              <a:t>https://pypi.org/project/youtube-transcript-api/</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b="1" lang="en-IN" sz="1300" u="sng">
                <a:solidFill>
                  <a:srgbClr val="1F497D"/>
                </a:solidFill>
                <a:hlinkClick r:id="rId8">
                  <a:extLst>
                    <a:ext uri="{A12FA001-AC4F-418D-AE19-62706E023703}">
                      <ahyp:hlinkClr val="tx"/>
                    </a:ext>
                  </a:extLst>
                </a:hlinkClick>
              </a:rPr>
              <a:t>https://www.geeksforgeeks.org/read-write-and-parse-json-using-python/</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b="1" lang="en-IN" sz="1300" u="sng">
                <a:solidFill>
                  <a:srgbClr val="1F497D"/>
                </a:solidFill>
                <a:hlinkClick r:id="rId9">
                  <a:extLst>
                    <a:ext uri="{A12FA001-AC4F-418D-AE19-62706E023703}">
                      <ahyp:hlinkClr val="tx"/>
                    </a:ext>
                  </a:extLst>
                </a:hlinkClick>
              </a:rPr>
              <a:t>https://www.thepythoncode.com/article/text-summarization-using-huggingface-transformers-python</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lang="en-IN" sz="1175">
                <a:solidFill>
                  <a:srgbClr val="1F497D"/>
                </a:solidFill>
                <a:latin typeface="Times New Roman"/>
                <a:ea typeface="Times New Roman"/>
                <a:cs typeface="Times New Roman"/>
                <a:sym typeface="Times New Roman"/>
              </a:rPr>
              <a:t> </a:t>
            </a:r>
            <a:r>
              <a:rPr b="1" lang="en-IN" sz="1300" u="sng">
                <a:solidFill>
                  <a:srgbClr val="1F497D"/>
                </a:solidFill>
                <a:hlinkClick r:id="rId10">
                  <a:extLst>
                    <a:ext uri="{A12FA001-AC4F-418D-AE19-62706E023703}">
                      <ahyp:hlinkClr val="tx"/>
                    </a:ext>
                  </a:extLst>
                </a:hlinkClick>
              </a:rPr>
              <a:t>https://huggingface.co/docs/transformers/task_summary</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b="1" lang="en-IN" sz="1300" u="sng">
                <a:solidFill>
                  <a:srgbClr val="1F497D"/>
                </a:solidFill>
                <a:hlinkClick r:id="rId11">
                  <a:extLst>
                    <a:ext uri="{A12FA001-AC4F-418D-AE19-62706E023703}">
                      <ahyp:hlinkClr val="tx"/>
                    </a:ext>
                  </a:extLst>
                </a:hlinkClick>
              </a:rPr>
              <a:t>https://blog.miguelgrinberg.com/post/designing-a-restful-api-with-python-and-flask</a:t>
            </a:r>
            <a:endParaRPr b="1" sz="1300" u="sng">
              <a:solidFill>
                <a:srgbClr val="1F497D"/>
              </a:solidFill>
            </a:endParaRPr>
          </a:p>
          <a:p>
            <a:pPr indent="-311150" lvl="0" marL="457200" rtl="0" algn="l">
              <a:lnSpc>
                <a:spcPct val="130000"/>
              </a:lnSpc>
              <a:spcBef>
                <a:spcPts val="0"/>
              </a:spcBef>
              <a:spcAft>
                <a:spcPts val="0"/>
              </a:spcAft>
              <a:buSzPts val="1300"/>
              <a:buAutoNum type="arabicPeriod"/>
            </a:pPr>
            <a:r>
              <a:rPr b="1" lang="en-IN" sz="1300" u="sng">
                <a:solidFill>
                  <a:srgbClr val="1F497D"/>
                </a:solidFill>
                <a:hlinkClick r:id="rId12">
                  <a:extLst>
                    <a:ext uri="{A12FA001-AC4F-418D-AE19-62706E023703}">
                      <ahyp:hlinkClr val="tx"/>
                    </a:ext>
                  </a:extLst>
                </a:hlinkClick>
              </a:rPr>
              <a:t>https://medium.com/swlh/parsing-rest-api-payload-and-query-parameters-with-flask-better-than-marshmallow-aa79c889e3ca</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b="1" lang="en-IN" sz="1300" u="sng">
                <a:solidFill>
                  <a:srgbClr val="1F497D"/>
                </a:solidFill>
                <a:hlinkClick r:id="rId13">
                  <a:extLst>
                    <a:ext uri="{A12FA001-AC4F-418D-AE19-62706E023703}">
                      <ahyp:hlinkClr val="tx"/>
                    </a:ext>
                  </a:extLst>
                </a:hlinkClick>
              </a:rPr>
              <a:t>https://betterprogramming.pub/the-ultimate-guide-to-building-a-chrome-extension-4c01834c63ec</a:t>
            </a:r>
            <a:endParaRPr b="1" sz="1300" u="sng">
              <a:solidFill>
                <a:srgbClr val="1F497D"/>
              </a:solidFill>
            </a:endParaRPr>
          </a:p>
          <a:p>
            <a:pPr indent="-311150" lvl="0" marL="457200" rtl="0" algn="l">
              <a:lnSpc>
                <a:spcPct val="130000"/>
              </a:lnSpc>
              <a:spcBef>
                <a:spcPts val="0"/>
              </a:spcBef>
              <a:spcAft>
                <a:spcPts val="0"/>
              </a:spcAft>
              <a:buSzPts val="1300"/>
              <a:buAutoNum type="arabicPeriod"/>
            </a:pPr>
            <a:r>
              <a:rPr b="1" lang="en-IN" sz="1300" u="sng">
                <a:solidFill>
                  <a:srgbClr val="1F497D"/>
                </a:solidFill>
                <a:hlinkClick r:id="rId14">
                  <a:extLst>
                    <a:ext uri="{A12FA001-AC4F-418D-AE19-62706E023703}">
                      <ahyp:hlinkClr val="tx"/>
                    </a:ext>
                  </a:extLst>
                </a:hlinkClick>
              </a:rPr>
              <a:t>https://medium.com/coding-in-simple-english/how-to-create-chrome-extension-7dd396e884ef</a:t>
            </a:r>
            <a:endParaRPr b="1" sz="1300" u="sng">
              <a:solidFill>
                <a:srgbClr val="1F497D"/>
              </a:solidFill>
            </a:endParaRPr>
          </a:p>
          <a:p>
            <a:pPr indent="-317500" lvl="0" marL="457200" rtl="0" algn="l">
              <a:lnSpc>
                <a:spcPct val="130000"/>
              </a:lnSpc>
              <a:spcBef>
                <a:spcPts val="0"/>
              </a:spcBef>
              <a:spcAft>
                <a:spcPts val="0"/>
              </a:spcAft>
              <a:buSzPts val="1400"/>
              <a:buAutoNum type="arabicPeriod"/>
            </a:pPr>
            <a:r>
              <a:rPr b="1" lang="en-IN" sz="1300" u="sng">
                <a:solidFill>
                  <a:srgbClr val="1F497D"/>
                </a:solidFill>
                <a:hlinkClick r:id="rId15">
                  <a:extLst>
                    <a:ext uri="{A12FA001-AC4F-418D-AE19-62706E023703}">
                      <ahyp:hlinkClr val="tx"/>
                    </a:ext>
                  </a:extLst>
                </a:hlinkClick>
              </a:rPr>
              <a:t>https://developer.chrome.com/docs/extensions/mv2/user_interface/</a:t>
            </a:r>
            <a:endParaRPr b="1" sz="1300" u="sng">
              <a:solidFill>
                <a:srgbClr val="1F497D"/>
              </a:solidFill>
            </a:endParaRPr>
          </a:p>
          <a:p>
            <a:pPr indent="-317500" lvl="0" marL="457200" rtl="0" algn="l">
              <a:lnSpc>
                <a:spcPct val="130000"/>
              </a:lnSpc>
              <a:spcBef>
                <a:spcPts val="0"/>
              </a:spcBef>
              <a:spcAft>
                <a:spcPts val="0"/>
              </a:spcAft>
              <a:buClr>
                <a:srgbClr val="1F497D"/>
              </a:buClr>
              <a:buSzPts val="1400"/>
              <a:buAutoNum type="arabicPeriod"/>
            </a:pPr>
            <a:r>
              <a:rPr b="1" lang="en-IN" sz="1300" u="sng">
                <a:solidFill>
                  <a:srgbClr val="1F497D"/>
                </a:solidFill>
                <a:hlinkClick r:id="rId16">
                  <a:extLst>
                    <a:ext uri="{A12FA001-AC4F-418D-AE19-62706E023703}">
                      <ahyp:hlinkClr val="tx"/>
                    </a:ext>
                  </a:extLst>
                </a:hlinkClick>
              </a:rPr>
              <a:t>https://developer.mozilla.org/en-US/docs/Mozilla/Add-ons/WebExtensions/manifest.json/page_action</a:t>
            </a:r>
            <a:endParaRPr b="1" sz="1300" u="sng">
              <a:solidFill>
                <a:srgbClr val="1F497D"/>
              </a:solidFill>
            </a:endParaRPr>
          </a:p>
          <a:p>
            <a:pPr indent="-228600" lvl="0" marL="673100" rtl="0" algn="l">
              <a:lnSpc>
                <a:spcPct val="130000"/>
              </a:lnSpc>
              <a:spcBef>
                <a:spcPts val="1300"/>
              </a:spcBef>
              <a:spcAft>
                <a:spcPts val="0"/>
              </a:spcAft>
              <a:buSzPts val="275"/>
              <a:buNone/>
            </a:pPr>
            <a:r>
              <a:t/>
            </a:r>
            <a:endParaRPr b="1" sz="1300" u="sng">
              <a:solidFill>
                <a:srgbClr val="1F497D"/>
              </a:solidFill>
            </a:endParaRPr>
          </a:p>
          <a:p>
            <a:pPr indent="0" lvl="0" marL="0" marR="0" rtl="0" algn="l">
              <a:lnSpc>
                <a:spcPct val="70000"/>
              </a:lnSpc>
              <a:spcBef>
                <a:spcPts val="1300"/>
              </a:spcBef>
              <a:spcAft>
                <a:spcPts val="0"/>
              </a:spcAft>
              <a:buClr>
                <a:schemeClr val="dk1"/>
              </a:buClr>
              <a:buSzPts val="400"/>
              <a:buFont typeface="Arial"/>
              <a:buNone/>
            </a:pPr>
            <a:r>
              <a:t/>
            </a:r>
            <a:endParaRPr>
              <a:solidFill>
                <a:schemeClr val="dk1"/>
              </a:solidFill>
              <a:latin typeface="Times New Roman"/>
              <a:ea typeface="Times New Roman"/>
              <a:cs typeface="Times New Roman"/>
              <a:sym typeface="Times New Roman"/>
            </a:endParaRPr>
          </a:p>
          <a:p>
            <a:pPr indent="0" lvl="0" marL="0" marR="0" rtl="0" algn="l">
              <a:lnSpc>
                <a:spcPct val="70000"/>
              </a:lnSpc>
              <a:spcBef>
                <a:spcPts val="750"/>
              </a:spcBef>
              <a:spcAft>
                <a:spcPts val="0"/>
              </a:spcAft>
              <a:buClr>
                <a:schemeClr val="dk1"/>
              </a:buClr>
              <a:buSzPts val="400"/>
              <a:buFont typeface="Arial"/>
              <a:buNone/>
            </a:pPr>
            <a:r>
              <a:t/>
            </a:r>
            <a:endParaRPr>
              <a:solidFill>
                <a:schemeClr val="dk1"/>
              </a:solidFill>
              <a:latin typeface="Calibri"/>
              <a:ea typeface="Calibri"/>
              <a:cs typeface="Calibri"/>
              <a:sym typeface="Calibri"/>
            </a:endParaRPr>
          </a:p>
          <a:p>
            <a:pPr indent="0" lvl="0" marL="0" marR="0" rtl="0" algn="l">
              <a:lnSpc>
                <a:spcPct val="70000"/>
              </a:lnSpc>
              <a:spcBef>
                <a:spcPts val="750"/>
              </a:spcBef>
              <a:spcAft>
                <a:spcPts val="0"/>
              </a:spcAft>
              <a:buClr>
                <a:schemeClr val="dk1"/>
              </a:buClr>
              <a:buSzPts val="400"/>
              <a:buFont typeface="Arial"/>
              <a:buNone/>
            </a:pPr>
            <a:r>
              <a:t/>
            </a:r>
            <a:endParaRPr>
              <a:solidFill>
                <a:schemeClr val="dk1"/>
              </a:solidFill>
              <a:latin typeface="Calibri"/>
              <a:ea typeface="Calibri"/>
              <a:cs typeface="Calibri"/>
              <a:sym typeface="Calibri"/>
            </a:endParaRPr>
          </a:p>
          <a:p>
            <a:pPr indent="0" lvl="0" marL="0" marR="0" rtl="0" algn="l">
              <a:lnSpc>
                <a:spcPct val="70000"/>
              </a:lnSpc>
              <a:spcBef>
                <a:spcPts val="750"/>
              </a:spcBef>
              <a:spcAft>
                <a:spcPts val="0"/>
              </a:spcAft>
              <a:buClr>
                <a:schemeClr val="dk1"/>
              </a:buClr>
              <a:buSzPts val="400"/>
              <a:buFont typeface="Arial"/>
              <a:buNone/>
            </a:pPr>
            <a:r>
              <a:t/>
            </a:r>
            <a:endParaRPr>
              <a:solidFill>
                <a:schemeClr val="dk1"/>
              </a:solidFill>
              <a:latin typeface="Calibri"/>
              <a:ea typeface="Calibri"/>
              <a:cs typeface="Calibri"/>
              <a:sym typeface="Calibri"/>
            </a:endParaRPr>
          </a:p>
        </p:txBody>
      </p:sp>
      <p:pic>
        <p:nvPicPr>
          <p:cNvPr descr="A picture containing logo&#10;&#10;Description automatically generated" id="270" name="Google Shape;270;g19089fb4404_7_120"/>
          <p:cNvPicPr preferRelativeResize="0"/>
          <p:nvPr/>
        </p:nvPicPr>
        <p:blipFill rotWithShape="1">
          <a:blip r:embed="rId17">
            <a:alphaModFix/>
          </a:blip>
          <a:srcRect b="0" l="0" r="0" t="0"/>
          <a:stretch/>
        </p:blipFill>
        <p:spPr>
          <a:xfrm>
            <a:off x="2069319" y="965138"/>
            <a:ext cx="2303220" cy="1279194"/>
          </a:xfrm>
          <a:prstGeom prst="rect">
            <a:avLst/>
          </a:prstGeom>
          <a:noFill/>
          <a:ln>
            <a:noFill/>
          </a:ln>
        </p:spPr>
      </p:pic>
      <p:pic>
        <p:nvPicPr>
          <p:cNvPr descr="A close up of a logo&#10;&#10;Description automatically generated" id="271" name="Google Shape;271;g19089fb4404_7_120"/>
          <p:cNvPicPr preferRelativeResize="0"/>
          <p:nvPr/>
        </p:nvPicPr>
        <p:blipFill rotWithShape="1">
          <a:blip r:embed="rId18">
            <a:alphaModFix/>
          </a:blip>
          <a:srcRect b="0" l="0" r="0" t="0"/>
          <a:stretch/>
        </p:blipFill>
        <p:spPr>
          <a:xfrm>
            <a:off x="23625" y="0"/>
            <a:ext cx="6810750" cy="99060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
          <p:cNvSpPr/>
          <p:nvPr/>
        </p:nvSpPr>
        <p:spPr>
          <a:xfrm>
            <a:off x="911079" y="1195206"/>
            <a:ext cx="5064015"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chemeClr val="dk1"/>
                </a:solidFill>
                <a:latin typeface="Times New Roman"/>
                <a:ea typeface="Times New Roman"/>
                <a:cs typeface="Times New Roman"/>
                <a:sym typeface="Times New Roman"/>
              </a:rPr>
              <a:t>Advanced Academic Center</a:t>
            </a:r>
            <a:endParaRPr/>
          </a:p>
        </p:txBody>
      </p:sp>
      <p:sp>
        <p:nvSpPr>
          <p:cNvPr id="179" name="Google Shape;179;p2"/>
          <p:cNvSpPr/>
          <p:nvPr/>
        </p:nvSpPr>
        <p:spPr>
          <a:xfrm>
            <a:off x="234837" y="1700479"/>
            <a:ext cx="638832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  ( A Center For Inter-Disciplinary Research )</a:t>
            </a:r>
            <a:endParaRPr b="1" i="0" sz="1400" u="none" cap="none" strike="noStrike">
              <a:solidFill>
                <a:schemeClr val="dk1"/>
              </a:solidFill>
              <a:latin typeface="Times New Roman"/>
              <a:ea typeface="Times New Roman"/>
              <a:cs typeface="Times New Roman"/>
              <a:sym typeface="Times New Roman"/>
            </a:endParaRPr>
          </a:p>
        </p:txBody>
      </p:sp>
      <p:sp>
        <p:nvSpPr>
          <p:cNvPr id="180" name="Google Shape;180;p2"/>
          <p:cNvSpPr/>
          <p:nvPr/>
        </p:nvSpPr>
        <p:spPr>
          <a:xfrm>
            <a:off x="775848" y="2544309"/>
            <a:ext cx="533447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1400" u="none" cap="none" strike="noStrike">
                <a:solidFill>
                  <a:schemeClr val="dk1"/>
                </a:solidFill>
                <a:latin typeface="Times New Roman"/>
                <a:ea typeface="Times New Roman"/>
                <a:cs typeface="Times New Roman"/>
                <a:sym typeface="Times New Roman"/>
              </a:rPr>
              <a:t>This is to certify that the project titled</a:t>
            </a:r>
            <a:endParaRPr/>
          </a:p>
          <a:p>
            <a:pPr indent="0" lvl="0" marL="0" marR="0" rtl="0" algn="ctr">
              <a:spcBef>
                <a:spcPts val="0"/>
              </a:spcBef>
              <a:spcAft>
                <a:spcPts val="0"/>
              </a:spcAft>
              <a:buNone/>
            </a:pPr>
            <a:r>
              <a:rPr b="1" i="0" lang="en-IN" sz="2600" u="none" cap="none" strike="noStrike">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b="1" i="0" lang="en-IN" sz="1400" u="none" cap="none" strike="noStrike">
                <a:solidFill>
                  <a:schemeClr val="dk1"/>
                </a:solidFill>
                <a:latin typeface="Times New Roman"/>
                <a:ea typeface="Times New Roman"/>
                <a:cs typeface="Times New Roman"/>
                <a:sym typeface="Times New Roman"/>
              </a:rPr>
              <a:t>“</a:t>
            </a:r>
            <a:r>
              <a:rPr b="1" lang="en-IN">
                <a:solidFill>
                  <a:schemeClr val="dk1"/>
                </a:solidFill>
                <a:latin typeface="Times New Roman"/>
                <a:ea typeface="Times New Roman"/>
                <a:cs typeface="Times New Roman"/>
                <a:sym typeface="Times New Roman"/>
              </a:rPr>
              <a:t>YOUTUBE TRANSCRIPT SUMMARIZER</a:t>
            </a:r>
            <a:r>
              <a:rPr b="1" i="0" lang="en-IN" sz="1400" u="none" cap="none" strike="noStrike">
                <a:solidFill>
                  <a:schemeClr val="dk1"/>
                </a:solidFill>
                <a:latin typeface="Times New Roman"/>
                <a:ea typeface="Times New Roman"/>
                <a:cs typeface="Times New Roman"/>
                <a:sym typeface="Times New Roman"/>
              </a:rPr>
              <a:t>”</a:t>
            </a:r>
            <a:endParaRPr b="0" i="0" sz="1400" u="none" cap="none" strike="noStrike">
              <a:solidFill>
                <a:srgbClr val="494141"/>
              </a:solidFill>
              <a:latin typeface="Calibri"/>
              <a:ea typeface="Calibri"/>
              <a:cs typeface="Calibri"/>
              <a:sym typeface="Calibri"/>
            </a:endParaRPr>
          </a:p>
        </p:txBody>
      </p:sp>
      <p:sp>
        <p:nvSpPr>
          <p:cNvPr id="181" name="Google Shape;181;p2"/>
          <p:cNvSpPr/>
          <p:nvPr/>
        </p:nvSpPr>
        <p:spPr>
          <a:xfrm>
            <a:off x="416901" y="3636146"/>
            <a:ext cx="6024195"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br>
              <a:rPr b="0" i="0" lang="en-IN" sz="2400" u="none" cap="none" strike="noStrike">
                <a:solidFill>
                  <a:schemeClr val="dk1"/>
                </a:solidFill>
                <a:latin typeface="Times New Roman"/>
                <a:ea typeface="Times New Roman"/>
                <a:cs typeface="Times New Roman"/>
                <a:sym typeface="Times New Roman"/>
              </a:rPr>
            </a:br>
            <a:r>
              <a:rPr b="0" i="0" lang="en-IN" sz="1200" u="none" cap="none" strike="noStrike">
                <a:solidFill>
                  <a:schemeClr val="dk1"/>
                </a:solidFill>
                <a:latin typeface="Times New Roman"/>
                <a:ea typeface="Times New Roman"/>
                <a:cs typeface="Times New Roman"/>
                <a:sym typeface="Times New Roman"/>
              </a:rPr>
              <a:t>is a bonafide work carried out by the following students in partial fulfilment of the requirements for Advanced Academic Center intern, submitted to the chair, AAC during the academic year 2021-22.</a:t>
            </a:r>
            <a:endParaRPr/>
          </a:p>
        </p:txBody>
      </p:sp>
      <p:graphicFrame>
        <p:nvGraphicFramePr>
          <p:cNvPr id="182" name="Google Shape;182;p2"/>
          <p:cNvGraphicFramePr/>
          <p:nvPr/>
        </p:nvGraphicFramePr>
        <p:xfrm>
          <a:off x="390468" y="6096950"/>
          <a:ext cx="3000000" cy="3000000"/>
        </p:xfrm>
        <a:graphic>
          <a:graphicData uri="http://schemas.openxmlformats.org/drawingml/2006/table">
            <a:tbl>
              <a:tblPr bandRow="1" firstRow="1">
                <a:noFill/>
                <a:tableStyleId>{8DB1B0CF-A466-4573-9FDD-ECB2D56440FE}</a:tableStyleId>
              </a:tblPr>
              <a:tblGrid>
                <a:gridCol w="2785925"/>
                <a:gridCol w="1926025"/>
                <a:gridCol w="1393300"/>
              </a:tblGrid>
              <a:tr h="475850">
                <a:tc>
                  <a:txBody>
                    <a:bodyPr/>
                    <a:lstStyle/>
                    <a:p>
                      <a:pPr indent="0" lvl="0" marL="0" marR="0" rtl="0" algn="ctr">
                        <a:spcBef>
                          <a:spcPts val="0"/>
                        </a:spcBef>
                        <a:spcAft>
                          <a:spcPts val="0"/>
                        </a:spcAft>
                        <a:buNone/>
                      </a:pPr>
                      <a:r>
                        <a:rPr b="1" lang="en-IN" sz="1600" u="none" cap="none" strike="noStrike">
                          <a:latin typeface="Calibri"/>
                          <a:ea typeface="Calibri"/>
                          <a:cs typeface="Calibri"/>
                          <a:sym typeface="Calibri"/>
                        </a:rPr>
                        <a:t>NAME</a:t>
                      </a:r>
                      <a:endParaRPr b="1" sz="1600" u="none" cap="none" strike="noStrike">
                        <a:latin typeface="Calibri"/>
                        <a:ea typeface="Calibri"/>
                        <a:cs typeface="Calibri"/>
                        <a:sym typeface="Calibri"/>
                      </a:endParaRPr>
                    </a:p>
                  </a:txBody>
                  <a:tcPr marT="36000" marB="36000" marR="36000" marL="36000" anchor="ctr"/>
                </a:tc>
                <a:tc>
                  <a:txBody>
                    <a:bodyPr/>
                    <a:lstStyle/>
                    <a:p>
                      <a:pPr indent="0" lvl="0" marL="0" marR="0" rtl="0" algn="ctr">
                        <a:spcBef>
                          <a:spcPts val="0"/>
                        </a:spcBef>
                        <a:spcAft>
                          <a:spcPts val="0"/>
                        </a:spcAft>
                        <a:buNone/>
                      </a:pPr>
                      <a:r>
                        <a:rPr b="1" lang="en-IN" sz="1600" u="none" cap="none" strike="noStrike">
                          <a:latin typeface="Calibri"/>
                          <a:ea typeface="Calibri"/>
                          <a:cs typeface="Calibri"/>
                          <a:sym typeface="Calibri"/>
                        </a:rPr>
                        <a:t>ROLL NO.</a:t>
                      </a:r>
                      <a:endParaRPr b="1" sz="1600" u="none" cap="none" strike="noStrike">
                        <a:latin typeface="Calibri"/>
                        <a:ea typeface="Calibri"/>
                        <a:cs typeface="Calibri"/>
                        <a:sym typeface="Calibri"/>
                      </a:endParaRPr>
                    </a:p>
                  </a:txBody>
                  <a:tcPr marT="36000" marB="36000" marR="36000" marL="36000" anchor="ctr"/>
                </a:tc>
                <a:tc>
                  <a:txBody>
                    <a:bodyPr/>
                    <a:lstStyle/>
                    <a:p>
                      <a:pPr indent="0" lvl="0" marL="0" marR="0" rtl="0" algn="ctr">
                        <a:spcBef>
                          <a:spcPts val="0"/>
                        </a:spcBef>
                        <a:spcAft>
                          <a:spcPts val="0"/>
                        </a:spcAft>
                        <a:buNone/>
                      </a:pPr>
                      <a:r>
                        <a:rPr b="1" lang="en-IN" sz="1600" u="none" cap="none" strike="noStrike">
                          <a:latin typeface="Calibri"/>
                          <a:ea typeface="Calibri"/>
                          <a:cs typeface="Calibri"/>
                          <a:sym typeface="Calibri"/>
                        </a:rPr>
                        <a:t>BRANCH</a:t>
                      </a:r>
                      <a:endParaRPr b="1" sz="1600" u="none" cap="none" strike="noStrike">
                        <a:latin typeface="Calibri"/>
                        <a:ea typeface="Calibri"/>
                        <a:cs typeface="Calibri"/>
                        <a:sym typeface="Calibri"/>
                      </a:endParaRPr>
                    </a:p>
                  </a:txBody>
                  <a:tcPr marT="36000" marB="36000" marR="36000" marL="36000" anchor="ctr"/>
                </a:tc>
              </a:tr>
              <a:tr h="524975">
                <a:tc>
                  <a:txBody>
                    <a:bodyPr/>
                    <a:lstStyle/>
                    <a:p>
                      <a:pPr indent="0" lvl="0" marL="0" marR="0" rtl="0" algn="l">
                        <a:lnSpc>
                          <a:spcPct val="100000"/>
                        </a:lnSpc>
                        <a:spcBef>
                          <a:spcPts val="0"/>
                        </a:spcBef>
                        <a:spcAft>
                          <a:spcPts val="0"/>
                        </a:spcAft>
                        <a:buClr>
                          <a:srgbClr val="000000"/>
                        </a:buClr>
                        <a:buSzPts val="1400"/>
                        <a:buFont typeface="Calibri"/>
                        <a:buNone/>
                      </a:pPr>
                      <a:r>
                        <a:rPr lang="en-IN">
                          <a:solidFill>
                            <a:srgbClr val="000000"/>
                          </a:solidFill>
                        </a:rPr>
                        <a:t>                 SASHANK DESU</a:t>
                      </a:r>
                      <a:endParaRPr/>
                    </a:p>
                  </a:txBody>
                  <a:tcPr marT="36000" marB="36000" marR="36000" marL="36000" anchor="ctr"/>
                </a:tc>
                <a:tc>
                  <a:txBody>
                    <a:bodyPr/>
                    <a:lstStyle/>
                    <a:p>
                      <a:pPr indent="0" lvl="0" marL="0" marR="0" rtl="0" algn="ctr">
                        <a:lnSpc>
                          <a:spcPct val="100000"/>
                        </a:lnSpc>
                        <a:spcBef>
                          <a:spcPts val="0"/>
                        </a:spcBef>
                        <a:spcAft>
                          <a:spcPts val="0"/>
                        </a:spcAft>
                        <a:buClr>
                          <a:schemeClr val="dk1"/>
                        </a:buClr>
                        <a:buSzPts val="1400"/>
                        <a:buFont typeface="Calibri"/>
                        <a:buNone/>
                      </a:pPr>
                      <a:r>
                        <a:rPr lang="en-IN"/>
                        <a:t>20241A05H0</a:t>
                      </a:r>
                      <a:endParaRPr b="0" sz="1400" u="none" cap="none" strike="noStrike">
                        <a:latin typeface="Calibri"/>
                        <a:ea typeface="Calibri"/>
                        <a:cs typeface="Calibri"/>
                        <a:sym typeface="Calibri"/>
                      </a:endParaRPr>
                    </a:p>
                  </a:txBody>
                  <a:tcPr marT="36000" marB="36000" marR="36000" marL="36000" anchor="ctr"/>
                </a:tc>
                <a:tc>
                  <a:txBody>
                    <a:bodyPr/>
                    <a:lstStyle/>
                    <a:p>
                      <a:pPr indent="0" lvl="0" marL="0" marR="0" rtl="0" algn="ctr">
                        <a:lnSpc>
                          <a:spcPct val="100000"/>
                        </a:lnSpc>
                        <a:spcBef>
                          <a:spcPts val="0"/>
                        </a:spcBef>
                        <a:spcAft>
                          <a:spcPts val="0"/>
                        </a:spcAft>
                        <a:buClr>
                          <a:srgbClr val="000000"/>
                        </a:buClr>
                        <a:buSzPts val="1400"/>
                        <a:buFont typeface="Calibri"/>
                        <a:buNone/>
                      </a:pPr>
                      <a:r>
                        <a:rPr lang="en-IN">
                          <a:solidFill>
                            <a:srgbClr val="000000"/>
                          </a:solidFill>
                        </a:rPr>
                        <a:t>CSE</a:t>
                      </a:r>
                      <a:endParaRPr/>
                    </a:p>
                  </a:txBody>
                  <a:tcPr marT="36000" marB="36000" marR="36000" marL="36000" anchor="ctr"/>
                </a:tc>
              </a:tr>
              <a:tr h="524975">
                <a:tc>
                  <a:txBody>
                    <a:bodyPr/>
                    <a:lstStyle/>
                    <a:p>
                      <a:pPr indent="0" lvl="0" marL="0" rtl="0" algn="l">
                        <a:spcBef>
                          <a:spcPts val="0"/>
                        </a:spcBef>
                        <a:spcAft>
                          <a:spcPts val="0"/>
                        </a:spcAft>
                        <a:buNone/>
                      </a:pPr>
                      <a:r>
                        <a:rPr lang="en-IN"/>
                        <a:t>                 KARTHIK ALLADI</a:t>
                      </a:r>
                      <a:endParaRPr/>
                    </a:p>
                  </a:txBody>
                  <a:tcPr marT="36000" marB="36000" marR="36000" marL="36000" anchor="ctr"/>
                </a:tc>
                <a:tc>
                  <a:txBody>
                    <a:bodyPr/>
                    <a:lstStyle/>
                    <a:p>
                      <a:pPr indent="0" lvl="0" marL="0" marR="0" rtl="0" algn="l">
                        <a:lnSpc>
                          <a:spcPct val="100000"/>
                        </a:lnSpc>
                        <a:spcBef>
                          <a:spcPts val="0"/>
                        </a:spcBef>
                        <a:spcAft>
                          <a:spcPts val="0"/>
                        </a:spcAft>
                        <a:buClr>
                          <a:schemeClr val="dk1"/>
                        </a:buClr>
                        <a:buSzPts val="1400"/>
                        <a:buFont typeface="Calibri"/>
                        <a:buNone/>
                      </a:pPr>
                      <a:r>
                        <a:rPr lang="en-IN"/>
                        <a:t>           20241A05C3</a:t>
                      </a:r>
                      <a:endParaRPr b="0" sz="1400" u="none" cap="none" strike="noStrike">
                        <a:latin typeface="Calibri"/>
                        <a:ea typeface="Calibri"/>
                        <a:cs typeface="Calibri"/>
                        <a:sym typeface="Calibri"/>
                      </a:endParaRPr>
                    </a:p>
                  </a:txBody>
                  <a:tcPr marT="36000" marB="36000" marR="36000" marL="36000" anchor="ctr"/>
                </a:tc>
                <a:tc>
                  <a:txBody>
                    <a:bodyPr/>
                    <a:lstStyle/>
                    <a:p>
                      <a:pPr indent="0" lvl="0" marL="0" marR="0" rtl="0" algn="ctr">
                        <a:lnSpc>
                          <a:spcPct val="100000"/>
                        </a:lnSpc>
                        <a:spcBef>
                          <a:spcPts val="0"/>
                        </a:spcBef>
                        <a:spcAft>
                          <a:spcPts val="0"/>
                        </a:spcAft>
                        <a:buClr>
                          <a:srgbClr val="000000"/>
                        </a:buClr>
                        <a:buSzPts val="1400"/>
                        <a:buFont typeface="Calibri"/>
                        <a:buNone/>
                      </a:pPr>
                      <a:r>
                        <a:rPr b="0" i="0" lang="en-IN" sz="1400" u="none" cap="none" strike="noStrike">
                          <a:solidFill>
                            <a:srgbClr val="000000"/>
                          </a:solidFill>
                          <a:latin typeface="Calibri"/>
                          <a:ea typeface="Calibri"/>
                          <a:cs typeface="Calibri"/>
                          <a:sym typeface="Calibri"/>
                        </a:rPr>
                        <a:t>CSE</a:t>
                      </a:r>
                      <a:endParaRPr/>
                    </a:p>
                  </a:txBody>
                  <a:tcPr marT="36000" marB="36000" marR="36000" marL="36000" anchor="ctr"/>
                </a:tc>
              </a:tr>
              <a:tr h="524975">
                <a:tc>
                  <a:txBody>
                    <a:bodyPr/>
                    <a:lstStyle/>
                    <a:p>
                      <a:pPr indent="0" lvl="0" marL="0" marR="0" rtl="0" algn="l">
                        <a:spcBef>
                          <a:spcPts val="0"/>
                        </a:spcBef>
                        <a:spcAft>
                          <a:spcPts val="0"/>
                        </a:spcAft>
                        <a:buNone/>
                      </a:pPr>
                      <a:r>
                        <a:rPr lang="en-IN">
                          <a:solidFill>
                            <a:srgbClr val="000000"/>
                          </a:solidFill>
                        </a:rPr>
                        <a:t>               GUMMADI HARIKA</a:t>
                      </a:r>
                      <a:endParaRPr/>
                    </a:p>
                  </a:txBody>
                  <a:tcPr marT="36000" marB="36000" marR="36000" marL="36000" anchor="ctr"/>
                </a:tc>
                <a:tc>
                  <a:txBody>
                    <a:bodyPr/>
                    <a:lstStyle/>
                    <a:p>
                      <a:pPr indent="0" lvl="0" marL="0" marR="0" rtl="0" algn="l">
                        <a:spcBef>
                          <a:spcPts val="0"/>
                        </a:spcBef>
                        <a:spcAft>
                          <a:spcPts val="0"/>
                        </a:spcAft>
                        <a:buNone/>
                      </a:pPr>
                      <a:r>
                        <a:rPr lang="en-IN"/>
                        <a:t>           20241A05E8</a:t>
                      </a:r>
                      <a:endParaRPr b="0" sz="1400" u="none" cap="none" strike="noStrike">
                        <a:latin typeface="Calibri"/>
                        <a:ea typeface="Calibri"/>
                        <a:cs typeface="Calibri"/>
                        <a:sym typeface="Calibri"/>
                      </a:endParaRPr>
                    </a:p>
                  </a:txBody>
                  <a:tcPr marT="36000" marB="36000" marR="36000" marL="36000" anchor="ctr"/>
                </a:tc>
                <a:tc>
                  <a:txBody>
                    <a:bodyPr/>
                    <a:lstStyle/>
                    <a:p>
                      <a:pPr indent="0" lvl="0" marL="0" marR="0" rtl="0" algn="ctr">
                        <a:spcBef>
                          <a:spcPts val="0"/>
                        </a:spcBef>
                        <a:spcAft>
                          <a:spcPts val="0"/>
                        </a:spcAft>
                        <a:buNone/>
                      </a:pPr>
                      <a:r>
                        <a:rPr lang="en-IN">
                          <a:solidFill>
                            <a:srgbClr val="000000"/>
                          </a:solidFill>
                        </a:rPr>
                        <a:t>CSE</a:t>
                      </a:r>
                      <a:endParaRPr/>
                    </a:p>
                  </a:txBody>
                  <a:tcPr marT="36000" marB="36000" marR="36000" marL="36000" anchor="ctr"/>
                </a:tc>
              </a:tr>
            </a:tbl>
          </a:graphicData>
        </a:graphic>
      </p:graphicFrame>
      <p:pic>
        <p:nvPicPr>
          <p:cNvPr descr="A close up of a logo&#10;&#10;Description automatically generated" id="183" name="Google Shape;183;p2"/>
          <p:cNvPicPr preferRelativeResize="0"/>
          <p:nvPr/>
        </p:nvPicPr>
        <p:blipFill rotWithShape="1">
          <a:blip r:embed="rId3">
            <a:alphaModFix/>
          </a:blip>
          <a:srcRect b="5193" l="-25658" r="161624" t="10496"/>
          <a:stretch/>
        </p:blipFill>
        <p:spPr>
          <a:xfrm flipH="1">
            <a:off x="6736077" y="1700475"/>
            <a:ext cx="2372398" cy="7992627"/>
          </a:xfrm>
          <a:prstGeom prst="rect">
            <a:avLst/>
          </a:prstGeom>
          <a:noFill/>
          <a:ln>
            <a:noFill/>
          </a:ln>
        </p:spPr>
      </p:pic>
      <p:sp>
        <p:nvSpPr>
          <p:cNvPr id="184" name="Google Shape;184;p2"/>
          <p:cNvSpPr txBox="1"/>
          <p:nvPr/>
        </p:nvSpPr>
        <p:spPr>
          <a:xfrm>
            <a:off x="896988" y="8288233"/>
            <a:ext cx="5064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200">
                <a:solidFill>
                  <a:schemeClr val="dk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This work was not submitted or published earlier for any study</a:t>
            </a:r>
            <a:endParaRPr/>
          </a:p>
        </p:txBody>
      </p:sp>
      <p:sp>
        <p:nvSpPr>
          <p:cNvPr id="185" name="Google Shape;185;p2"/>
          <p:cNvSpPr txBox="1"/>
          <p:nvPr/>
        </p:nvSpPr>
        <p:spPr>
          <a:xfrm>
            <a:off x="405000" y="870637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   Dr/Ms./Mr</a:t>
            </a:r>
            <a:r>
              <a:rPr lang="en-IN" sz="1600">
                <a:solidFill>
                  <a:schemeClr val="dk1"/>
                </a:solidFill>
                <a:latin typeface="Times New Roman"/>
                <a:ea typeface="Times New Roman"/>
                <a:cs typeface="Times New Roman"/>
                <a:sym typeface="Times New Roman"/>
              </a:rPr>
              <a:t>.</a:t>
            </a:r>
            <a:endParaRPr/>
          </a:p>
        </p:txBody>
      </p:sp>
      <p:sp>
        <p:nvSpPr>
          <p:cNvPr id="186" name="Google Shape;186;p2"/>
          <p:cNvSpPr txBox="1"/>
          <p:nvPr/>
        </p:nvSpPr>
        <p:spPr>
          <a:xfrm>
            <a:off x="328800" y="89949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solidFill>
                  <a:schemeClr val="dk1"/>
                </a:solidFill>
                <a:latin typeface="Times New Roman"/>
                <a:ea typeface="Times New Roman"/>
                <a:cs typeface="Times New Roman"/>
                <a:sym typeface="Times New Roman"/>
              </a:rPr>
              <a:t>  </a:t>
            </a:r>
            <a:r>
              <a:rPr lang="en-IN">
                <a:solidFill>
                  <a:schemeClr val="dk1"/>
                </a:solidFill>
                <a:latin typeface="Times New Roman"/>
                <a:ea typeface="Times New Roman"/>
                <a:cs typeface="Times New Roman"/>
                <a:sym typeface="Times New Roman"/>
              </a:rPr>
              <a:t>Project Supervisor</a:t>
            </a:r>
            <a:endParaRPr/>
          </a:p>
        </p:txBody>
      </p:sp>
      <p:sp>
        <p:nvSpPr>
          <p:cNvPr id="187" name="Google Shape;187;p2"/>
          <p:cNvSpPr txBox="1"/>
          <p:nvPr/>
        </p:nvSpPr>
        <p:spPr>
          <a:xfrm>
            <a:off x="1950025" y="8729475"/>
            <a:ext cx="3000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1300">
                <a:solidFill>
                  <a:schemeClr val="dk1"/>
                </a:solidFill>
                <a:latin typeface="Times New Roman"/>
                <a:ea typeface="Times New Roman"/>
                <a:cs typeface="Times New Roman"/>
                <a:sym typeface="Times New Roman"/>
              </a:rPr>
              <a:t>Dr.B.R.K.Reddy</a:t>
            </a:r>
            <a:endParaRPr sz="1300"/>
          </a:p>
        </p:txBody>
      </p:sp>
      <p:sp>
        <p:nvSpPr>
          <p:cNvPr id="188" name="Google Shape;188;p2"/>
          <p:cNvSpPr txBox="1"/>
          <p:nvPr/>
        </p:nvSpPr>
        <p:spPr>
          <a:xfrm>
            <a:off x="1950025" y="89886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Program Coordinator</a:t>
            </a:r>
            <a:endParaRPr/>
          </a:p>
        </p:txBody>
      </p:sp>
      <p:sp>
        <p:nvSpPr>
          <p:cNvPr id="189" name="Google Shape;189;p2"/>
          <p:cNvSpPr txBox="1"/>
          <p:nvPr/>
        </p:nvSpPr>
        <p:spPr>
          <a:xfrm>
            <a:off x="4315200" y="87152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Dr. G. Ramesh</a:t>
            </a:r>
            <a:endParaRPr/>
          </a:p>
        </p:txBody>
      </p:sp>
      <p:sp>
        <p:nvSpPr>
          <p:cNvPr id="190" name="Google Shape;190;p2"/>
          <p:cNvSpPr txBox="1"/>
          <p:nvPr/>
        </p:nvSpPr>
        <p:spPr>
          <a:xfrm>
            <a:off x="4349850" y="89949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a:solidFill>
                  <a:schemeClr val="dk1"/>
                </a:solidFill>
                <a:latin typeface="Times New Roman"/>
                <a:ea typeface="Times New Roman"/>
                <a:cs typeface="Times New Roman"/>
                <a:sym typeface="Times New Roman"/>
              </a:rPr>
              <a:t>Dean, AAC</a:t>
            </a:r>
            <a:endParaRPr/>
          </a:p>
        </p:txBody>
      </p:sp>
      <p:pic>
        <p:nvPicPr>
          <p:cNvPr descr="A close up of a logo&#10;&#10;Description automatically generated" id="191" name="Google Shape;191;p2"/>
          <p:cNvPicPr preferRelativeResize="0"/>
          <p:nvPr/>
        </p:nvPicPr>
        <p:blipFill rotWithShape="1">
          <a:blip r:embed="rId3">
            <a:alphaModFix/>
          </a:blip>
          <a:srcRect b="0" l="0" r="0" t="0"/>
          <a:stretch/>
        </p:blipFill>
        <p:spPr>
          <a:xfrm>
            <a:off x="139792" y="212912"/>
            <a:ext cx="6565808" cy="948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19089fb4404_17_0"/>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sp>
        <p:nvSpPr>
          <p:cNvPr id="197" name="Google Shape;197;g19089fb4404_17_0"/>
          <p:cNvSpPr txBox="1"/>
          <p:nvPr/>
        </p:nvSpPr>
        <p:spPr>
          <a:xfrm>
            <a:off x="1173223" y="2384588"/>
            <a:ext cx="451155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600" u="sng">
                <a:solidFill>
                  <a:schemeClr val="dk1"/>
                </a:solidFill>
                <a:latin typeface="Times New Roman"/>
                <a:ea typeface="Times New Roman"/>
                <a:cs typeface="Times New Roman"/>
                <a:sym typeface="Times New Roman"/>
              </a:rPr>
              <a:t>ACKNOWLEDGEMENTS</a:t>
            </a:r>
            <a:endParaRPr/>
          </a:p>
        </p:txBody>
      </p:sp>
      <p:sp>
        <p:nvSpPr>
          <p:cNvPr id="198" name="Google Shape;198;g19089fb4404_17_0"/>
          <p:cNvSpPr txBox="1"/>
          <p:nvPr/>
        </p:nvSpPr>
        <p:spPr>
          <a:xfrm>
            <a:off x="514349" y="3281146"/>
            <a:ext cx="5829300"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IN" sz="1200">
                <a:solidFill>
                  <a:schemeClr val="dk1"/>
                </a:solidFill>
                <a:latin typeface="Times New Roman"/>
                <a:ea typeface="Times New Roman"/>
                <a:cs typeface="Times New Roman"/>
                <a:sym typeface="Times New Roman"/>
              </a:rPr>
              <a:t>We express our deep sense of gratitude to our respected Director, Gokaraju Rangaraju Institute of Engineering and Technology, for the valuable guidance and for permitting us to carry out this project. </a:t>
            </a:r>
            <a:endParaRPr/>
          </a:p>
          <a:p>
            <a:pPr indent="0" lvl="0" marL="0" marR="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200">
                <a:solidFill>
                  <a:schemeClr val="dk1"/>
                </a:solidFill>
                <a:latin typeface="Times New Roman"/>
                <a:ea typeface="Times New Roman"/>
                <a:cs typeface="Times New Roman"/>
                <a:sym typeface="Times New Roman"/>
              </a:rPr>
              <a:t>With immense pleasure, we extend our appreciation to our respected Principal, for permitting us to carry out this project.</a:t>
            </a:r>
            <a:endParaRPr/>
          </a:p>
          <a:p>
            <a:pPr indent="0" lvl="0" marL="0" marR="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200">
                <a:solidFill>
                  <a:schemeClr val="dk1"/>
                </a:solidFill>
                <a:latin typeface="Times New Roman"/>
                <a:ea typeface="Times New Roman"/>
                <a:cs typeface="Times New Roman"/>
                <a:sym typeface="Times New Roman"/>
              </a:rPr>
              <a:t>We are thankful to the Associate Dean, Advanced Academic Centre, for providing us an appropriate environment required for the project completion.</a:t>
            </a:r>
            <a:endParaRPr/>
          </a:p>
          <a:p>
            <a:pPr indent="0" lvl="0" marL="0" marR="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200">
                <a:solidFill>
                  <a:schemeClr val="dk1"/>
                </a:solidFill>
                <a:latin typeface="Times New Roman"/>
                <a:ea typeface="Times New Roman"/>
                <a:cs typeface="Times New Roman"/>
                <a:sym typeface="Times New Roman"/>
              </a:rPr>
              <a:t>We are grateful to our project supervisor who spared valuable time to influence us with their novel insights.</a:t>
            </a:r>
            <a:endParaRPr/>
          </a:p>
          <a:p>
            <a:pPr indent="0" lvl="0" marL="0" marR="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IN" sz="1200">
                <a:solidFill>
                  <a:schemeClr val="dk1"/>
                </a:solidFill>
                <a:latin typeface="Times New Roman"/>
                <a:ea typeface="Times New Roman"/>
                <a:cs typeface="Times New Roman"/>
                <a:sym typeface="Times New Roman"/>
              </a:rPr>
              <a:t>We are indebted to all the above mentioned people without whom we would not have concluded the project.</a:t>
            </a:r>
            <a:endParaRPr sz="1200">
              <a:solidFill>
                <a:schemeClr val="dk1"/>
              </a:solidFill>
              <a:latin typeface="Times New Roman"/>
              <a:ea typeface="Times New Roman"/>
              <a:cs typeface="Times New Roman"/>
              <a:sym typeface="Times New Roman"/>
            </a:endParaRPr>
          </a:p>
        </p:txBody>
      </p:sp>
      <p:pic>
        <p:nvPicPr>
          <p:cNvPr descr="A close up of a logo&#10;&#10;Description automatically generated" id="199" name="Google Shape;199;g19089fb4404_17_0"/>
          <p:cNvPicPr preferRelativeResize="0"/>
          <p:nvPr/>
        </p:nvPicPr>
        <p:blipFill rotWithShape="1">
          <a:blip r:embed="rId4">
            <a:alphaModFix/>
          </a:blip>
          <a:srcRect b="0" l="0" r="0" t="0"/>
          <a:stretch/>
        </p:blipFill>
        <p:spPr>
          <a:xfrm>
            <a:off x="-149811" y="-133189"/>
            <a:ext cx="7010400" cy="990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4"/>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sp>
        <p:nvSpPr>
          <p:cNvPr id="205" name="Google Shape;205;p4"/>
          <p:cNvSpPr txBox="1"/>
          <p:nvPr/>
        </p:nvSpPr>
        <p:spPr>
          <a:xfrm>
            <a:off x="-2163674" y="2613200"/>
            <a:ext cx="6858000" cy="415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400" u="sng">
                <a:solidFill>
                  <a:schemeClr val="dk1"/>
                </a:solidFill>
                <a:latin typeface="Times New Roman"/>
                <a:ea typeface="Times New Roman"/>
                <a:cs typeface="Times New Roman"/>
                <a:sym typeface="Times New Roman"/>
              </a:rPr>
              <a:t>    </a:t>
            </a:r>
            <a:r>
              <a:rPr b="1" lang="en-IN" sz="2100" u="sng">
                <a:solidFill>
                  <a:schemeClr val="dk1"/>
                </a:solidFill>
                <a:latin typeface="Times New Roman"/>
                <a:ea typeface="Times New Roman"/>
                <a:cs typeface="Times New Roman"/>
                <a:sym typeface="Times New Roman"/>
              </a:rPr>
              <a:t>ABSTRACT</a:t>
            </a:r>
            <a:endParaRPr sz="1900"/>
          </a:p>
        </p:txBody>
      </p:sp>
      <p:sp>
        <p:nvSpPr>
          <p:cNvPr id="206" name="Google Shape;206;p4"/>
          <p:cNvSpPr txBox="1"/>
          <p:nvPr/>
        </p:nvSpPr>
        <p:spPr>
          <a:xfrm>
            <a:off x="419750" y="3281150"/>
            <a:ext cx="6438300" cy="4870800"/>
          </a:xfrm>
          <a:prstGeom prst="rect">
            <a:avLst/>
          </a:prstGeom>
          <a:noFill/>
          <a:ln>
            <a:noFill/>
          </a:ln>
        </p:spPr>
        <p:txBody>
          <a:bodyPr anchorCtr="0" anchor="t" bIns="45700" lIns="91425" spcFirstLastPara="1" rIns="91425" wrap="square" tIns="45700">
            <a:spAutoFit/>
          </a:bodyPr>
          <a:lstStyle/>
          <a:p>
            <a:pPr indent="0" lvl="0" marL="0" marR="673100" rtl="0" algn="l">
              <a:lnSpc>
                <a:spcPct val="104347"/>
              </a:lnSpc>
              <a:spcBef>
                <a:spcPts val="400"/>
              </a:spcBef>
              <a:spcAft>
                <a:spcPts val="0"/>
              </a:spcAft>
              <a:buNone/>
            </a:pPr>
            <a:r>
              <a:rPr lang="en-IN" sz="2200">
                <a:solidFill>
                  <a:srgbClr val="222222"/>
                </a:solidFill>
                <a:highlight>
                  <a:srgbClr val="FFFFFF"/>
                </a:highlight>
                <a:latin typeface="Times New Roman"/>
                <a:ea typeface="Times New Roman"/>
                <a:cs typeface="Times New Roman"/>
                <a:sym typeface="Times New Roman"/>
              </a:rPr>
              <a:t>In recent times, YouTube has increasingly become the preferred platform to consume educational content. In order to learn complex and intricate concepts, a student has to sit through many of hours of YouTube videos where an average video length is about 20 minutes. To solve this issue, YouTube Transcript Summarizer was conceptualized.YouTube Transcript Summarizer is a Chrome Extension which can be used in YouTube videos to quickly generate the summary of the video. This allows for a seamless transfer of information without spending hours watching the content.</a:t>
            </a:r>
            <a:endParaRPr sz="3200">
              <a:solidFill>
                <a:srgbClr val="222222"/>
              </a:solidFill>
              <a:highlight>
                <a:srgbClr val="FFFFFF"/>
              </a:highlight>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descr="A close up of a logo&#10;&#10;Description automatically generated" id="207" name="Google Shape;207;p4"/>
          <p:cNvPicPr preferRelativeResize="0"/>
          <p:nvPr/>
        </p:nvPicPr>
        <p:blipFill rotWithShape="1">
          <a:blip r:embed="rId4">
            <a:alphaModFix/>
          </a:blip>
          <a:srcRect b="0" l="0" r="0" t="0"/>
          <a:stretch/>
        </p:blipFill>
        <p:spPr>
          <a:xfrm>
            <a:off x="139791" y="86987"/>
            <a:ext cx="6578417" cy="9480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g19089fb4404_12_0"/>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pic>
        <p:nvPicPr>
          <p:cNvPr descr="A close up of a logo&#10;&#10;Description automatically generated" id="213" name="Google Shape;213;g19089fb4404_12_0"/>
          <p:cNvPicPr preferRelativeResize="0"/>
          <p:nvPr/>
        </p:nvPicPr>
        <p:blipFill rotWithShape="1">
          <a:blip r:embed="rId4">
            <a:alphaModFix/>
          </a:blip>
          <a:srcRect b="0" l="0" r="0" t="0"/>
          <a:stretch/>
        </p:blipFill>
        <p:spPr>
          <a:xfrm>
            <a:off x="59488" y="97188"/>
            <a:ext cx="6739026" cy="9711624"/>
          </a:xfrm>
          <a:prstGeom prst="rect">
            <a:avLst/>
          </a:prstGeom>
          <a:noFill/>
          <a:ln>
            <a:noFill/>
          </a:ln>
        </p:spPr>
      </p:pic>
      <p:sp>
        <p:nvSpPr>
          <p:cNvPr id="214" name="Google Shape;214;g19089fb4404_12_0"/>
          <p:cNvSpPr/>
          <p:nvPr/>
        </p:nvSpPr>
        <p:spPr>
          <a:xfrm>
            <a:off x="377775" y="4155475"/>
            <a:ext cx="6147000" cy="3863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rPr b="1" i="0" lang="en-IN" sz="1600" u="sng" cap="none" strike="noStrike">
                <a:solidFill>
                  <a:schemeClr val="dk1"/>
                </a:solidFill>
                <a:latin typeface="Times New Roman"/>
                <a:ea typeface="Times New Roman"/>
                <a:cs typeface="Times New Roman"/>
                <a:sym typeface="Times New Roman"/>
              </a:rPr>
              <a:t>INTRODUCTION</a:t>
            </a:r>
            <a:endParaRPr b="1" i="0" sz="600" u="sng" cap="none" strike="noStrike">
              <a:solidFill>
                <a:schemeClr val="dk1"/>
              </a:solidFill>
            </a:endParaRPr>
          </a:p>
          <a:p>
            <a:pPr indent="0" lvl="0" marL="0" marR="0" rtl="0" algn="l">
              <a:lnSpc>
                <a:spcPct val="100000"/>
              </a:lnSpc>
              <a:spcBef>
                <a:spcPts val="0"/>
              </a:spcBef>
              <a:spcAft>
                <a:spcPts val="0"/>
              </a:spcAft>
              <a:buClr>
                <a:schemeClr val="dk1"/>
              </a:buClr>
              <a:buSzPts val="1200"/>
              <a:buFont typeface="Times New Roman"/>
              <a:buNone/>
            </a:pPr>
            <a:r>
              <a:rPr b="0" i="0" lang="en-IN" sz="1200" u="none" cap="none" strike="noStrike">
                <a:solidFill>
                  <a:schemeClr val="dk1"/>
                </a:solidFill>
                <a:latin typeface="Times New Roman"/>
                <a:ea typeface="Times New Roman"/>
                <a:cs typeface="Times New Roman"/>
                <a:sym typeface="Times New Roman"/>
              </a:rPr>
              <a:t>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YouTube is an online video sharing and social media platform, founded by Chad Hurley in 2005. It is the second most visited website, right behind Google search. Since its inception, it has been frequently used as an educational platform with a goal of teaching millions of students </a:t>
            </a:r>
            <a:r>
              <a:rPr lang="en-IN" sz="1800">
                <a:solidFill>
                  <a:srgbClr val="0C0C0C"/>
                </a:solidFill>
                <a:latin typeface="Times New Roman"/>
                <a:ea typeface="Times New Roman"/>
                <a:cs typeface="Times New Roman"/>
                <a:sym typeface="Times New Roman"/>
              </a:rPr>
              <a:t>across the globe.</a:t>
            </a:r>
            <a:r>
              <a:rPr lang="en-IN" sz="1800">
                <a:solidFill>
                  <a:srgbClr val="0C0C0C"/>
                </a:solidFill>
                <a:highlight>
                  <a:srgbClr val="FFFFFF"/>
                </a:highlight>
                <a:latin typeface="Times New Roman"/>
                <a:ea typeface="Times New Roman"/>
                <a:cs typeface="Times New Roman"/>
                <a:sym typeface="Times New Roman"/>
              </a:rPr>
              <a:t>All YouTube users can upload videos up to 15 minutes each in duration. Users can verify their account, normally through a mobile phone, to gain the ability to upload videos up to 12 hours in length, as well as produce live streams.</a:t>
            </a:r>
            <a:r>
              <a:rPr lang="en-IN" sz="1800">
                <a:solidFill>
                  <a:srgbClr val="202122"/>
                </a:solidFill>
                <a:highlight>
                  <a:srgbClr val="FFFFFF"/>
                </a:highlight>
                <a:latin typeface="Times New Roman"/>
                <a:ea typeface="Times New Roman"/>
                <a:cs typeface="Times New Roman"/>
                <a:sym typeface="Times New Roman"/>
              </a:rPr>
              <a:t>Each video is identified by an eleven-character case sensitive </a:t>
            </a:r>
            <a:r>
              <a:rPr lang="en-IN" sz="1800">
                <a:solidFill>
                  <a:srgbClr val="202122"/>
                </a:solidFill>
                <a:highlight>
                  <a:srgbClr val="FFFFFF"/>
                </a:highlight>
                <a:latin typeface="Times New Roman"/>
                <a:ea typeface="Times New Roman"/>
                <a:cs typeface="Times New Roman"/>
                <a:sym typeface="Times New Roman"/>
              </a:rPr>
              <a:t>alphanumeric</a:t>
            </a:r>
            <a:r>
              <a:rPr lang="en-IN" sz="1800">
                <a:solidFill>
                  <a:srgbClr val="202122"/>
                </a:solidFill>
                <a:highlight>
                  <a:srgbClr val="FFFFFF"/>
                </a:highlight>
                <a:latin typeface="Times New Roman"/>
                <a:ea typeface="Times New Roman"/>
                <a:cs typeface="Times New Roman"/>
                <a:sym typeface="Times New Roman"/>
              </a:rPr>
              <a:t> Base64 string in the Uniform Resource Locator (URL) which can contain letters, digits, an underscore (</a:t>
            </a:r>
            <a:r>
              <a:rPr lang="en-IN" sz="1800">
                <a:solidFill>
                  <a:schemeClr val="dk1"/>
                </a:solidFill>
                <a:highlight>
                  <a:srgbClr val="F8F9FA"/>
                </a:highlight>
                <a:latin typeface="Times New Roman"/>
                <a:ea typeface="Times New Roman"/>
                <a:cs typeface="Times New Roman"/>
                <a:sym typeface="Times New Roman"/>
              </a:rPr>
              <a:t>_</a:t>
            </a:r>
            <a:r>
              <a:rPr lang="en-IN" sz="1800">
                <a:solidFill>
                  <a:srgbClr val="202122"/>
                </a:solidFill>
                <a:highlight>
                  <a:srgbClr val="FFFFFF"/>
                </a:highlight>
                <a:latin typeface="Times New Roman"/>
                <a:ea typeface="Times New Roman"/>
                <a:cs typeface="Times New Roman"/>
                <a:sym typeface="Times New Roman"/>
              </a:rPr>
              <a:t>), and a dash (</a:t>
            </a:r>
            <a:r>
              <a:rPr lang="en-IN" sz="1800">
                <a:solidFill>
                  <a:schemeClr val="dk1"/>
                </a:solidFill>
                <a:highlight>
                  <a:srgbClr val="F8F9FA"/>
                </a:highlight>
                <a:latin typeface="Times New Roman"/>
                <a:ea typeface="Times New Roman"/>
                <a:cs typeface="Times New Roman"/>
                <a:sym typeface="Times New Roman"/>
              </a:rPr>
              <a:t>-</a:t>
            </a:r>
            <a:r>
              <a:rPr lang="en-IN" sz="1800">
                <a:solidFill>
                  <a:srgbClr val="202122"/>
                </a:solidFill>
                <a:highlight>
                  <a:srgbClr val="FFFFFF"/>
                </a:highlight>
                <a:latin typeface="Times New Roman"/>
                <a:ea typeface="Times New Roman"/>
                <a:cs typeface="Times New Roman"/>
                <a:sym typeface="Times New Roman"/>
              </a:rPr>
              <a:t>).</a:t>
            </a:r>
            <a:r>
              <a:rPr lang="en-IN" sz="1800">
                <a:solidFill>
                  <a:schemeClr val="dk1"/>
                </a:solidFill>
                <a:highlight>
                  <a:srgbClr val="FFFFFF"/>
                </a:highlight>
                <a:latin typeface="Times New Roman"/>
                <a:ea typeface="Times New Roman"/>
                <a:cs typeface="Times New Roman"/>
                <a:sym typeface="Times New Roman"/>
              </a:rPr>
              <a:t>Most videos enable users to leave comments, and these have attracted attention for the </a:t>
            </a:r>
            <a:r>
              <a:rPr lang="en-IN" sz="18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negative</a:t>
            </a:r>
            <a:r>
              <a:rPr lang="en-IN" sz="1800">
                <a:solidFill>
                  <a:schemeClr val="dk1"/>
                </a:solidFill>
                <a:highlight>
                  <a:srgbClr val="FFFFFF"/>
                </a:highlight>
                <a:latin typeface="Times New Roman"/>
                <a:ea typeface="Times New Roman"/>
                <a:cs typeface="Times New Roman"/>
                <a:sym typeface="Times New Roman"/>
              </a:rPr>
              <a:t> aspects of both their form and conten</a:t>
            </a:r>
            <a:r>
              <a:rPr lang="en-IN" sz="1800">
                <a:solidFill>
                  <a:srgbClr val="202122"/>
                </a:solidFill>
                <a:highlight>
                  <a:srgbClr val="FFFFFF"/>
                </a:highlight>
                <a:latin typeface="Times New Roman"/>
                <a:ea typeface="Times New Roman"/>
                <a:cs typeface="Times New Roman"/>
                <a:sym typeface="Times New Roman"/>
              </a:rPr>
              <a:t>t.YouTube offers users the ability to view its videos on web pages outside their website. Each YouTube video is accompanied by a piece of </a:t>
            </a:r>
            <a:r>
              <a:rPr lang="en-IN" sz="1800">
                <a:solidFill>
                  <a:srgbClr val="0645AD"/>
                </a:solidFill>
                <a:highlight>
                  <a:srgbClr val="FFFFFF"/>
                </a:highlight>
                <a:uFill>
                  <a:noFill/>
                </a:uFill>
                <a:latin typeface="Times New Roman"/>
                <a:ea typeface="Times New Roman"/>
                <a:cs typeface="Times New Roman"/>
                <a:sym typeface="Times New Roman"/>
                <a:hlinkClick r:id="rId6">
                  <a:extLst>
                    <a:ext uri="{A12FA001-AC4F-418D-AE19-62706E023703}">
                      <ahyp:hlinkClr val="tx"/>
                    </a:ext>
                  </a:extLst>
                </a:hlinkClick>
              </a:rPr>
              <a:t>HTML</a:t>
            </a:r>
            <a:r>
              <a:rPr lang="en-IN" sz="1800">
                <a:solidFill>
                  <a:srgbClr val="202122"/>
                </a:solidFill>
                <a:highlight>
                  <a:srgbClr val="FFFFFF"/>
                </a:highlight>
                <a:latin typeface="Times New Roman"/>
                <a:ea typeface="Times New Roman"/>
                <a:cs typeface="Times New Roman"/>
                <a:sym typeface="Times New Roman"/>
              </a:rPr>
              <a:t> that can be used to embed it on any page on the Web.This functionality is often used to embed YouTube videos in social networking pages and blogs.</a:t>
            </a:r>
            <a:r>
              <a:rPr lang="en-IN" sz="1800">
                <a:solidFill>
                  <a:schemeClr val="dk1"/>
                </a:solidFill>
                <a:latin typeface="Times New Roman"/>
                <a:ea typeface="Times New Roman"/>
                <a:cs typeface="Times New Roman"/>
                <a:sym typeface="Times New Roman"/>
              </a:rPr>
              <a:t>YouTube Transcript Summarizer generates the summary of a YouTube video by extracting chunks of information and piecing it together through NLP models using the automatically-generated English-language transcript provided with the video.</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Times New Roman"/>
              <a:buNone/>
            </a:pPr>
            <a:r>
              <a:t/>
            </a:r>
            <a:endParaRPr sz="1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19089fb4404_7_75"/>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sp>
        <p:nvSpPr>
          <p:cNvPr id="220" name="Google Shape;220;g19089fb4404_7_75"/>
          <p:cNvSpPr txBox="1"/>
          <p:nvPr/>
        </p:nvSpPr>
        <p:spPr>
          <a:xfrm>
            <a:off x="511791" y="2487924"/>
            <a:ext cx="36168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IN" sz="1600">
                <a:solidFill>
                  <a:schemeClr val="dk1"/>
                </a:solidFill>
                <a:latin typeface="Times New Roman"/>
                <a:ea typeface="Times New Roman"/>
                <a:cs typeface="Times New Roman"/>
                <a:sym typeface="Times New Roman"/>
              </a:rPr>
              <a:t>PROJECT WORKFLOW</a:t>
            </a:r>
            <a:endParaRPr b="1" sz="1600">
              <a:solidFill>
                <a:schemeClr val="dk1"/>
              </a:solidFill>
              <a:latin typeface="Times New Roman"/>
              <a:ea typeface="Times New Roman"/>
              <a:cs typeface="Times New Roman"/>
              <a:sym typeface="Times New Roman"/>
            </a:endParaRPr>
          </a:p>
        </p:txBody>
      </p:sp>
      <p:sp>
        <p:nvSpPr>
          <p:cNvPr id="221" name="Google Shape;221;g19089fb4404_7_75"/>
          <p:cNvSpPr txBox="1"/>
          <p:nvPr/>
        </p:nvSpPr>
        <p:spPr>
          <a:xfrm>
            <a:off x="511725" y="2825975"/>
            <a:ext cx="4881900" cy="33357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1) Get transcript data</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2) Convert to json file</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3) Extract data from json file</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4) Summarize text using HuggingFace  Library Models</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5) Create Flask API with above functions and handle HTTP requests</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6) Make chrome extension</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7) Design chrome extension UI</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t/>
            </a:r>
            <a:endParaRPr>
              <a:solidFill>
                <a:schemeClr val="dk1"/>
              </a:solidFill>
              <a:latin typeface="Times New Roman"/>
              <a:ea typeface="Times New Roman"/>
              <a:cs typeface="Times New Roman"/>
              <a:sym typeface="Times New Roman"/>
            </a:endParaRPr>
          </a:p>
        </p:txBody>
      </p:sp>
      <p:sp>
        <p:nvSpPr>
          <p:cNvPr id="222" name="Google Shape;222;g19089fb4404_7_75"/>
          <p:cNvSpPr txBox="1"/>
          <p:nvPr/>
        </p:nvSpPr>
        <p:spPr>
          <a:xfrm>
            <a:off x="416250" y="5898450"/>
            <a:ext cx="6025500" cy="41982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IN" sz="1400">
                <a:solidFill>
                  <a:schemeClr val="dk1"/>
                </a:solidFill>
                <a:latin typeface="Times New Roman"/>
                <a:ea typeface="Times New Roman"/>
                <a:cs typeface="Times New Roman"/>
                <a:sym typeface="Times New Roman"/>
              </a:rPr>
              <a:t>Gathering of data:</a:t>
            </a:r>
            <a:endParaRPr b="1" sz="14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lang="en-IN" sz="1500">
                <a:solidFill>
                  <a:schemeClr val="dk1"/>
                </a:solidFill>
                <a:latin typeface="Times New Roman"/>
                <a:ea typeface="Times New Roman"/>
                <a:cs typeface="Times New Roman"/>
                <a:sym typeface="Times New Roman"/>
              </a:rPr>
              <a:t>Gathering of data includes collecting the transcript of a selected YouTube video. The transcript must be in english and be automatically generated by YouTube.</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b="1" lang="en-IN" sz="1400">
                <a:solidFill>
                  <a:schemeClr val="dk1"/>
                </a:solidFill>
                <a:latin typeface="Times New Roman"/>
                <a:ea typeface="Times New Roman"/>
                <a:cs typeface="Times New Roman"/>
                <a:sym typeface="Times New Roman"/>
              </a:rPr>
              <a:t>Data preprocessing:</a:t>
            </a:r>
            <a:endParaRPr b="1" sz="1400">
              <a:solidFill>
                <a:schemeClr val="dk1"/>
              </a:solidFill>
              <a:latin typeface="Times New Roman"/>
              <a:ea typeface="Times New Roman"/>
              <a:cs typeface="Times New Roman"/>
              <a:sym typeface="Times New Roman"/>
            </a:endParaRPr>
          </a:p>
          <a:p>
            <a:pPr indent="0" lvl="0" marL="0" rtl="0" algn="l">
              <a:lnSpc>
                <a:spcPct val="107000"/>
              </a:lnSpc>
              <a:spcBef>
                <a:spcPts val="800"/>
              </a:spcBef>
              <a:spcAft>
                <a:spcPts val="0"/>
              </a:spcAft>
              <a:buClr>
                <a:schemeClr val="dk1"/>
              </a:buClr>
              <a:buFont typeface="Arial"/>
              <a:buNone/>
            </a:pPr>
            <a:r>
              <a:rPr lang="en-IN">
                <a:solidFill>
                  <a:schemeClr val="dk1"/>
                </a:solidFill>
                <a:latin typeface="Times New Roman"/>
                <a:ea typeface="Times New Roman"/>
                <a:cs typeface="Times New Roman"/>
                <a:sym typeface="Times New Roman"/>
              </a:rPr>
              <a:t>Here we extract important sentences in a transcript for summarization. NLP models are used for this task.</a:t>
            </a:r>
            <a:endParaRPr>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b="1" lang="en-IN" sz="1400">
                <a:solidFill>
                  <a:schemeClr val="dk1"/>
                </a:solidFill>
                <a:latin typeface="Times New Roman"/>
                <a:ea typeface="Times New Roman"/>
                <a:cs typeface="Times New Roman"/>
                <a:sym typeface="Times New Roman"/>
              </a:rPr>
              <a:t>Brain part:</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rPr lang="en-IN">
                <a:solidFill>
                  <a:schemeClr val="dk1"/>
                </a:solidFill>
                <a:latin typeface="Times New Roman"/>
                <a:ea typeface="Times New Roman"/>
                <a:cs typeface="Times New Roman"/>
                <a:sym typeface="Times New Roman"/>
              </a:rPr>
              <a:t>Here we summarize the text using the T5 model in the Hugging Face Library and then display the output through a chrome extension.</a:t>
            </a:r>
            <a:endParaRPr>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200">
                <a:solidFill>
                  <a:schemeClr val="dk1"/>
                </a:solidFill>
                <a:latin typeface="Times New Roman"/>
                <a:ea typeface="Times New Roman"/>
                <a:cs typeface="Times New Roman"/>
                <a:sym typeface="Times New Roman"/>
              </a:rPr>
              <a:t> </a:t>
            </a:r>
            <a:endParaRPr sz="12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IN" sz="1200">
                <a:solidFill>
                  <a:schemeClr val="dk1"/>
                </a:solidFill>
                <a:latin typeface="Times New Roman"/>
                <a:ea typeface="Times New Roman"/>
                <a:cs typeface="Times New Roman"/>
                <a:sym typeface="Times New Roman"/>
              </a:rPr>
              <a:t>                   </a:t>
            </a:r>
            <a:endParaRPr sz="1200">
              <a:solidFill>
                <a:schemeClr val="dk1"/>
              </a:solidFill>
              <a:latin typeface="Calibri"/>
              <a:ea typeface="Calibri"/>
              <a:cs typeface="Calibri"/>
              <a:sym typeface="Calibri"/>
            </a:endParaRPr>
          </a:p>
        </p:txBody>
      </p:sp>
      <p:pic>
        <p:nvPicPr>
          <p:cNvPr descr="A close up of a logo&#10;&#10;Description automatically generated" id="223" name="Google Shape;223;g19089fb4404_7_75"/>
          <p:cNvPicPr preferRelativeResize="0"/>
          <p:nvPr/>
        </p:nvPicPr>
        <p:blipFill rotWithShape="1">
          <a:blip r:embed="rId4">
            <a:alphaModFix/>
          </a:blip>
          <a:srcRect b="0" l="0" r="0" t="0"/>
          <a:stretch/>
        </p:blipFill>
        <p:spPr>
          <a:xfrm>
            <a:off x="59488" y="97188"/>
            <a:ext cx="6739026" cy="9711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g19089fb4404_7_84"/>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pic>
        <p:nvPicPr>
          <p:cNvPr descr="A close up of a logo&#10;&#10;Description automatically generated" id="229" name="Google Shape;229;g19089fb4404_7_84"/>
          <p:cNvPicPr preferRelativeResize="0"/>
          <p:nvPr/>
        </p:nvPicPr>
        <p:blipFill rotWithShape="1">
          <a:blip r:embed="rId4">
            <a:alphaModFix/>
          </a:blip>
          <a:srcRect b="0" l="0" r="0" t="0"/>
          <a:stretch/>
        </p:blipFill>
        <p:spPr>
          <a:xfrm>
            <a:off x="0" y="107675"/>
            <a:ext cx="6858000" cy="9690636"/>
          </a:xfrm>
          <a:prstGeom prst="rect">
            <a:avLst/>
          </a:prstGeom>
          <a:noFill/>
          <a:ln>
            <a:noFill/>
          </a:ln>
        </p:spPr>
      </p:pic>
      <p:sp>
        <p:nvSpPr>
          <p:cNvPr id="230" name="Google Shape;230;g19089fb4404_7_84"/>
          <p:cNvSpPr txBox="1"/>
          <p:nvPr/>
        </p:nvSpPr>
        <p:spPr>
          <a:xfrm>
            <a:off x="436728" y="2781663"/>
            <a:ext cx="4879200" cy="23031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IN" sz="1600">
                <a:solidFill>
                  <a:schemeClr val="dk1"/>
                </a:solidFill>
                <a:latin typeface="Times New Roman"/>
                <a:ea typeface="Times New Roman"/>
                <a:cs typeface="Times New Roman"/>
                <a:sym typeface="Times New Roman"/>
              </a:rPr>
              <a:t>Output</a:t>
            </a:r>
            <a:r>
              <a:rPr b="1" lang="en-IN" sz="2000">
                <a:solidFill>
                  <a:schemeClr val="dk1"/>
                </a:solidFill>
                <a:latin typeface="Times New Roman"/>
                <a:ea typeface="Times New Roman"/>
                <a:cs typeface="Times New Roman"/>
                <a:sym typeface="Times New Roman"/>
              </a:rPr>
              <a:t>:</a:t>
            </a:r>
            <a:endParaRPr b="1" sz="1600">
              <a:solidFill>
                <a:schemeClr val="dk1"/>
              </a:solidFill>
              <a:latin typeface="Times New Roman"/>
              <a:ea typeface="Times New Roman"/>
              <a:cs typeface="Times New Roman"/>
              <a:sym typeface="Times New Roman"/>
            </a:endParaRPr>
          </a:p>
          <a:p>
            <a:pPr indent="0" lvl="0" marL="0" rtl="0" algn="l">
              <a:lnSpc>
                <a:spcPct val="107000"/>
              </a:lnSpc>
              <a:spcBef>
                <a:spcPts val="800"/>
              </a:spcBef>
              <a:spcAft>
                <a:spcPts val="0"/>
              </a:spcAft>
              <a:buNone/>
            </a:pPr>
            <a:r>
              <a:rPr lang="en-IN">
                <a:solidFill>
                  <a:schemeClr val="dk1"/>
                </a:solidFill>
                <a:latin typeface="Times New Roman"/>
                <a:ea typeface="Times New Roman"/>
                <a:cs typeface="Times New Roman"/>
                <a:sym typeface="Times New Roman"/>
              </a:rPr>
              <a:t>E</a:t>
            </a:r>
            <a:r>
              <a:rPr lang="en-IN">
                <a:solidFill>
                  <a:schemeClr val="dk1"/>
                </a:solidFill>
                <a:latin typeface="Times New Roman"/>
                <a:ea typeface="Times New Roman"/>
                <a:cs typeface="Times New Roman"/>
                <a:sym typeface="Times New Roman"/>
              </a:rPr>
              <a:t>xpected output is in the form of a summary which gives a gist of the content spoken in the video.</a:t>
            </a:r>
            <a:endParaRPr>
              <a:solidFill>
                <a:schemeClr val="dk1"/>
              </a:solidFill>
              <a:latin typeface="Times New Roman"/>
              <a:ea typeface="Times New Roman"/>
              <a:cs typeface="Times New Roman"/>
              <a:sym typeface="Times New Roman"/>
            </a:endParaRPr>
          </a:p>
          <a:p>
            <a:pPr indent="0" lvl="0" marL="0" rtl="0" algn="l">
              <a:lnSpc>
                <a:spcPct val="107000"/>
              </a:lnSpc>
              <a:spcBef>
                <a:spcPts val="8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07000"/>
              </a:lnSpc>
              <a:spcBef>
                <a:spcPts val="800"/>
              </a:spcBef>
              <a:spcAft>
                <a:spcPts val="0"/>
              </a:spcAft>
              <a:buNone/>
            </a:pPr>
            <a:r>
              <a:rPr lang="en-IN">
                <a:solidFill>
                  <a:schemeClr val="dk1"/>
                </a:solidFill>
                <a:latin typeface="Times New Roman"/>
                <a:ea typeface="Times New Roman"/>
                <a:cs typeface="Times New Roman"/>
                <a:sym typeface="Times New Roman"/>
              </a:rPr>
              <a:t>Users can also generate a detailed summary.</a:t>
            </a:r>
            <a:endParaRPr>
              <a:solidFill>
                <a:schemeClr val="dk1"/>
              </a:solidFill>
              <a:latin typeface="Calibri"/>
              <a:ea typeface="Calibri"/>
              <a:cs typeface="Calibri"/>
              <a:sym typeface="Calibri"/>
            </a:endParaRPr>
          </a:p>
          <a:p>
            <a:pPr indent="0" lvl="0" marL="0" rtl="0" algn="l">
              <a:lnSpc>
                <a:spcPct val="107000"/>
              </a:lnSpc>
              <a:spcBef>
                <a:spcPts val="800"/>
              </a:spcBef>
              <a:spcAft>
                <a:spcPts val="0"/>
              </a:spcAft>
              <a:buNone/>
            </a:pPr>
            <a:r>
              <a:rPr lang="en-IN">
                <a:solidFill>
                  <a:schemeClr val="dk1"/>
                </a:solidFill>
                <a:latin typeface="Times New Roman"/>
                <a:ea typeface="Times New Roman"/>
                <a:cs typeface="Times New Roman"/>
                <a:sym typeface="Times New Roman"/>
              </a:rPr>
              <a:t> </a:t>
            </a:r>
            <a:endParaRPr>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t/>
            </a:r>
            <a:endParaRPr>
              <a:solidFill>
                <a:schemeClr val="dk1"/>
              </a:solidFill>
              <a:latin typeface="Calibri"/>
              <a:ea typeface="Calibri"/>
              <a:cs typeface="Calibri"/>
              <a:sym typeface="Calibri"/>
            </a:endParaRPr>
          </a:p>
        </p:txBody>
      </p:sp>
      <p:pic>
        <p:nvPicPr>
          <p:cNvPr id="231" name="Google Shape;231;g19089fb4404_7_84"/>
          <p:cNvPicPr preferRelativeResize="0"/>
          <p:nvPr/>
        </p:nvPicPr>
        <p:blipFill>
          <a:blip r:embed="rId5">
            <a:alphaModFix/>
          </a:blip>
          <a:stretch>
            <a:fillRect/>
          </a:stretch>
        </p:blipFill>
        <p:spPr>
          <a:xfrm>
            <a:off x="1448425" y="4852325"/>
            <a:ext cx="4113549" cy="40988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19089fb4404_7_91"/>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pic>
        <p:nvPicPr>
          <p:cNvPr descr="A close up of a logo&#10;&#10;Description automatically generated" id="237" name="Google Shape;237;g19089fb4404_7_91"/>
          <p:cNvPicPr preferRelativeResize="0"/>
          <p:nvPr/>
        </p:nvPicPr>
        <p:blipFill rotWithShape="1">
          <a:blip r:embed="rId4">
            <a:alphaModFix/>
          </a:blip>
          <a:srcRect b="0" l="0" r="0" t="0"/>
          <a:stretch/>
        </p:blipFill>
        <p:spPr>
          <a:xfrm>
            <a:off x="-73787" y="0"/>
            <a:ext cx="7010398" cy="9906002"/>
          </a:xfrm>
          <a:prstGeom prst="rect">
            <a:avLst/>
          </a:prstGeom>
          <a:noFill/>
          <a:ln>
            <a:noFill/>
          </a:ln>
        </p:spPr>
      </p:pic>
      <p:sp>
        <p:nvSpPr>
          <p:cNvPr id="238" name="Google Shape;238;g19089fb4404_7_91"/>
          <p:cNvSpPr/>
          <p:nvPr/>
        </p:nvSpPr>
        <p:spPr>
          <a:xfrm>
            <a:off x="228600" y="2374962"/>
            <a:ext cx="6858000" cy="546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Times New Roman"/>
              <a:buNone/>
            </a:pPr>
            <a:r>
              <a:t/>
            </a:r>
            <a:endParaRPr b="1"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IN" sz="1600" u="none" cap="none" strike="noStrike">
                <a:solidFill>
                  <a:schemeClr val="dk1"/>
                </a:solidFill>
                <a:latin typeface="Times New Roman"/>
                <a:ea typeface="Times New Roman"/>
                <a:cs typeface="Times New Roman"/>
                <a:sym typeface="Times New Roman"/>
              </a:rPr>
              <a:t>FUTURE DEVELOPMENTS</a:t>
            </a:r>
            <a:endParaRPr/>
          </a:p>
          <a:p>
            <a:pPr indent="0" lvl="0" marL="0" marR="0" rtl="0" algn="l">
              <a:lnSpc>
                <a:spcPct val="100000"/>
              </a:lnSpc>
              <a:spcBef>
                <a:spcPts val="0"/>
              </a:spcBef>
              <a:spcAft>
                <a:spcPts val="0"/>
              </a:spcAft>
              <a:buClr>
                <a:schemeClr val="dk1"/>
              </a:buClr>
              <a:buSzPts val="1600"/>
              <a:buFont typeface="Calibri"/>
              <a:buNone/>
            </a:pPr>
            <a:r>
              <a:t/>
            </a:r>
            <a:endParaRPr b="1"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6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imes New Roman"/>
              <a:buNone/>
            </a:pPr>
            <a:r>
              <a:rPr b="1" i="0" lang="en-IN" sz="1600" u="none" cap="none" strike="noStrike">
                <a:solidFill>
                  <a:schemeClr val="dk1"/>
                </a:solidFill>
                <a:latin typeface="Times New Roman"/>
                <a:ea typeface="Times New Roman"/>
                <a:cs typeface="Times New Roman"/>
                <a:sym typeface="Times New Roman"/>
              </a:rPr>
              <a:t>1.  </a:t>
            </a:r>
            <a:r>
              <a:rPr b="1" lang="en-IN" sz="1600">
                <a:solidFill>
                  <a:schemeClr val="dk1"/>
                </a:solidFill>
                <a:latin typeface="Times New Roman"/>
                <a:ea typeface="Times New Roman"/>
                <a:cs typeface="Times New Roman"/>
                <a:sym typeface="Times New Roman"/>
              </a:rPr>
              <a:t>Automatic Subtitle Generation using Speech-To-Text NLP Models</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t/>
            </a:r>
            <a:endParaRPr b="1"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lang="en-IN" sz="1600">
                <a:solidFill>
                  <a:schemeClr val="dk1"/>
                </a:solidFill>
                <a:latin typeface="Times New Roman"/>
                <a:ea typeface="Times New Roman"/>
                <a:cs typeface="Times New Roman"/>
                <a:sym typeface="Times New Roman"/>
              </a:rPr>
              <a:t>Generates subtitles in real-time for any YouTube video that lacks subtitles.        Initial implementation would be for English-language </a:t>
            </a:r>
            <a:r>
              <a:rPr lang="en-IN" sz="1600">
                <a:solidFill>
                  <a:schemeClr val="dk1"/>
                </a:solidFill>
                <a:latin typeface="Times New Roman"/>
                <a:ea typeface="Times New Roman"/>
                <a:cs typeface="Times New Roman"/>
                <a:sym typeface="Times New Roman"/>
              </a:rPr>
              <a:t>videos.</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rgbClr val="33333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3333"/>
              </a:buClr>
              <a:buSzPts val="1400"/>
              <a:buFont typeface="Times New Roman"/>
              <a:buNone/>
            </a:pPr>
            <a:r>
              <a:t/>
            </a:r>
            <a:endParaRPr b="1">
              <a:solidFill>
                <a:srgbClr val="33333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3333"/>
              </a:buClr>
              <a:buSzPts val="1400"/>
              <a:buFont typeface="Times New Roman"/>
              <a:buNone/>
            </a:pPr>
            <a:r>
              <a:rPr b="1" lang="en-IN" sz="1600">
                <a:solidFill>
                  <a:srgbClr val="333333"/>
                </a:solidFill>
                <a:latin typeface="Times New Roman"/>
                <a:ea typeface="Times New Roman"/>
                <a:cs typeface="Times New Roman"/>
                <a:sym typeface="Times New Roman"/>
              </a:rPr>
              <a:t>2</a:t>
            </a:r>
            <a:r>
              <a:rPr b="1" i="0" lang="en-IN" sz="1600" u="none" cap="none" strike="noStrike">
                <a:solidFill>
                  <a:srgbClr val="333333"/>
                </a:solidFill>
                <a:latin typeface="Times New Roman"/>
                <a:ea typeface="Times New Roman"/>
                <a:cs typeface="Times New Roman"/>
                <a:sym typeface="Times New Roman"/>
              </a:rPr>
              <a:t>.  </a:t>
            </a:r>
            <a:r>
              <a:rPr b="1" lang="en-IN" sz="1600">
                <a:solidFill>
                  <a:srgbClr val="333333"/>
                </a:solidFill>
                <a:latin typeface="Times New Roman"/>
                <a:ea typeface="Times New Roman"/>
                <a:cs typeface="Times New Roman"/>
                <a:sym typeface="Times New Roman"/>
              </a:rPr>
              <a:t>Multilingual Support For Summary Generation</a:t>
            </a:r>
            <a:endParaRPr b="1" sz="1600">
              <a:solidFill>
                <a:srgbClr val="33333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3333"/>
              </a:buClr>
              <a:buSzPts val="1400"/>
              <a:buFont typeface="Times New Roman"/>
              <a:buNone/>
            </a:pPr>
            <a:r>
              <a:t/>
            </a:r>
            <a:endParaRPr b="1" sz="1600">
              <a:solidFill>
                <a:srgbClr val="33333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3333"/>
              </a:buClr>
              <a:buSzPts val="1400"/>
              <a:buFont typeface="Times New Roman"/>
              <a:buNone/>
            </a:pPr>
            <a:r>
              <a:rPr lang="en-IN" sz="1600">
                <a:solidFill>
                  <a:schemeClr val="dk1"/>
                </a:solidFill>
                <a:latin typeface="Times New Roman"/>
                <a:ea typeface="Times New Roman"/>
                <a:cs typeface="Times New Roman"/>
                <a:sym typeface="Times New Roman"/>
              </a:rPr>
              <a:t>Can extend support for </a:t>
            </a:r>
            <a:r>
              <a:rPr lang="en-IN" sz="1600">
                <a:solidFill>
                  <a:srgbClr val="333333"/>
                </a:solidFill>
                <a:latin typeface="Times New Roman"/>
                <a:ea typeface="Times New Roman"/>
                <a:cs typeface="Times New Roman"/>
                <a:sym typeface="Times New Roman"/>
              </a:rPr>
              <a:t>summary in multiple languages like German, Spanish </a:t>
            </a:r>
            <a:endParaRPr sz="1600">
              <a:solidFill>
                <a:srgbClr val="33333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3333"/>
              </a:buClr>
              <a:buSzPts val="1400"/>
              <a:buFont typeface="Times New Roman"/>
              <a:buNone/>
            </a:pPr>
            <a:r>
              <a:rPr lang="en-IN" sz="1600">
                <a:solidFill>
                  <a:srgbClr val="333333"/>
                </a:solidFill>
                <a:latin typeface="Times New Roman"/>
                <a:ea typeface="Times New Roman"/>
                <a:cs typeface="Times New Roman"/>
                <a:sym typeface="Times New Roman"/>
              </a:rPr>
              <a:t>etc. </a:t>
            </a:r>
            <a:endParaRPr sz="1600">
              <a:solidFill>
                <a:srgbClr val="333333"/>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333333"/>
              </a:buClr>
              <a:buSzPts val="1400"/>
              <a:buFont typeface="Times New Roman"/>
              <a:buNone/>
            </a:pPr>
            <a:r>
              <a:t/>
            </a:r>
            <a:endParaRPr b="1">
              <a:solidFill>
                <a:srgbClr val="333333"/>
              </a:solidFill>
              <a:latin typeface="Times New Roman"/>
              <a:ea typeface="Times New Roman"/>
              <a:cs typeface="Times New Roman"/>
              <a:sym typeface="Times New Roman"/>
            </a:endParaRPr>
          </a:p>
          <a:p>
            <a:pPr indent="0" lvl="0" marL="0" marR="0" rtl="0" algn="l">
              <a:spcBef>
                <a:spcPts val="0"/>
              </a:spcBef>
              <a:spcAft>
                <a:spcPts val="0"/>
              </a:spcAft>
              <a:buNone/>
            </a:pPr>
            <a:r>
              <a:rPr lang="en-IN" sz="1200">
                <a:solidFill>
                  <a:srgbClr val="1F2533"/>
                </a:solidFill>
                <a:latin typeface="Times New Roman"/>
                <a:ea typeface="Times New Roman"/>
                <a:cs typeface="Times New Roman"/>
                <a:sym typeface="Times New Roman"/>
              </a:rPr>
              <a:t>    </a:t>
            </a:r>
            <a:r>
              <a:rPr b="0" i="0" lang="en-IN" sz="900" u="none" cap="none" strike="noStrike">
                <a:solidFill>
                  <a:srgbClr val="1F2533"/>
                </a:solidFill>
                <a:latin typeface="Arial"/>
                <a:ea typeface="Arial"/>
                <a:cs typeface="Arial"/>
                <a:sym typeface="Arial"/>
              </a:rPr>
              <a:t>.</a:t>
            </a:r>
            <a:endParaRPr b="0" i="0" sz="6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900">
              <a:solidFill>
                <a:srgbClr val="1F2533"/>
              </a:solidFill>
              <a:latin typeface="Arial"/>
              <a:ea typeface="Arial"/>
              <a:cs typeface="Arial"/>
              <a:sym typeface="Arial"/>
            </a:endParaRPr>
          </a:p>
          <a:p>
            <a:pPr indent="0" lvl="0" marL="0" marR="0" rtl="0" algn="l">
              <a:spcBef>
                <a:spcPts val="0"/>
              </a:spcBef>
              <a:spcAft>
                <a:spcPts val="0"/>
              </a:spcAft>
              <a:buNone/>
            </a:pPr>
            <a:r>
              <a:t/>
            </a:r>
            <a:endParaRPr sz="900">
              <a:solidFill>
                <a:srgbClr val="1F2533"/>
              </a:solidFill>
              <a:latin typeface="Arial"/>
              <a:ea typeface="Arial"/>
              <a:cs typeface="Arial"/>
              <a:sym typeface="Arial"/>
            </a:endParaRPr>
          </a:p>
          <a:p>
            <a:pPr indent="0" lvl="0" marL="0" marR="0" rtl="0" algn="l">
              <a:spcBef>
                <a:spcPts val="0"/>
              </a:spcBef>
              <a:spcAft>
                <a:spcPts val="0"/>
              </a:spcAft>
              <a:buNone/>
            </a:pPr>
            <a:r>
              <a:rPr lang="en-IN" sz="900">
                <a:solidFill>
                  <a:srgbClr val="1F2533"/>
                </a:solidFill>
              </a:rPr>
              <a:t> </a:t>
            </a:r>
            <a:endParaRPr sz="900">
              <a:solidFill>
                <a:srgbClr val="1F2533"/>
              </a:solidFill>
              <a:latin typeface="Arial"/>
              <a:ea typeface="Arial"/>
              <a:cs typeface="Arial"/>
              <a:sym typeface="Arial"/>
            </a:endParaRPr>
          </a:p>
        </p:txBody>
      </p:sp>
      <p:pic>
        <p:nvPicPr>
          <p:cNvPr id="239" name="Google Shape;239;g19089fb4404_7_91"/>
          <p:cNvPicPr preferRelativeResize="0"/>
          <p:nvPr/>
        </p:nvPicPr>
        <p:blipFill>
          <a:blip r:embed="rId5">
            <a:alphaModFix/>
          </a:blip>
          <a:stretch>
            <a:fillRect/>
          </a:stretch>
        </p:blipFill>
        <p:spPr>
          <a:xfrm>
            <a:off x="1674113" y="4119238"/>
            <a:ext cx="3514601" cy="1974435"/>
          </a:xfrm>
          <a:prstGeom prst="rect">
            <a:avLst/>
          </a:prstGeom>
          <a:noFill/>
          <a:ln>
            <a:noFill/>
          </a:ln>
        </p:spPr>
      </p:pic>
      <p:pic>
        <p:nvPicPr>
          <p:cNvPr id="240" name="Google Shape;240;g19089fb4404_7_91"/>
          <p:cNvPicPr preferRelativeResize="0"/>
          <p:nvPr/>
        </p:nvPicPr>
        <p:blipFill rotWithShape="1">
          <a:blip r:embed="rId6">
            <a:alphaModFix/>
          </a:blip>
          <a:srcRect b="8969" l="0" r="0" t="-8970"/>
          <a:stretch/>
        </p:blipFill>
        <p:spPr>
          <a:xfrm>
            <a:off x="1794575" y="7478825"/>
            <a:ext cx="3394150" cy="197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19089fb4404_7_99"/>
          <p:cNvPicPr preferRelativeResize="0"/>
          <p:nvPr/>
        </p:nvPicPr>
        <p:blipFill rotWithShape="1">
          <a:blip r:embed="rId3">
            <a:alphaModFix/>
          </a:blip>
          <a:srcRect b="0" l="0" r="0" t="0"/>
          <a:stretch/>
        </p:blipFill>
        <p:spPr>
          <a:xfrm>
            <a:off x="2485459" y="965138"/>
            <a:ext cx="1887080" cy="1046112"/>
          </a:xfrm>
          <a:prstGeom prst="rect">
            <a:avLst/>
          </a:prstGeom>
          <a:noFill/>
          <a:ln>
            <a:noFill/>
          </a:ln>
        </p:spPr>
      </p:pic>
      <p:pic>
        <p:nvPicPr>
          <p:cNvPr descr="A close up of a logo&#10;&#10;Description automatically generated" id="246" name="Google Shape;246;g19089fb4404_7_99"/>
          <p:cNvPicPr preferRelativeResize="0"/>
          <p:nvPr/>
        </p:nvPicPr>
        <p:blipFill rotWithShape="1">
          <a:blip r:embed="rId4">
            <a:alphaModFix/>
          </a:blip>
          <a:srcRect b="0" l="0" r="0" t="0"/>
          <a:stretch/>
        </p:blipFill>
        <p:spPr>
          <a:xfrm>
            <a:off x="0" y="107674"/>
            <a:ext cx="6858000" cy="9690665"/>
          </a:xfrm>
          <a:prstGeom prst="rect">
            <a:avLst/>
          </a:prstGeom>
          <a:noFill/>
          <a:ln>
            <a:noFill/>
          </a:ln>
        </p:spPr>
      </p:pic>
      <p:sp>
        <p:nvSpPr>
          <p:cNvPr id="247" name="Google Shape;247;g19089fb4404_7_99"/>
          <p:cNvSpPr/>
          <p:nvPr/>
        </p:nvSpPr>
        <p:spPr>
          <a:xfrm>
            <a:off x="0" y="5326130"/>
            <a:ext cx="6858000" cy="3385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b="1" i="0" sz="1600" u="none" cap="none" strike="noStrike">
              <a:solidFill>
                <a:schemeClr val="dk1"/>
              </a:solidFill>
              <a:latin typeface="Times New Roman"/>
              <a:ea typeface="Times New Roman"/>
              <a:cs typeface="Times New Roman"/>
              <a:sym typeface="Times New Roman"/>
            </a:endParaRPr>
          </a:p>
        </p:txBody>
      </p:sp>
      <p:sp>
        <p:nvSpPr>
          <p:cNvPr id="248" name="Google Shape;248;g19089fb4404_7_99"/>
          <p:cNvSpPr txBox="1"/>
          <p:nvPr/>
        </p:nvSpPr>
        <p:spPr>
          <a:xfrm>
            <a:off x="249382" y="2841924"/>
            <a:ext cx="6525600" cy="701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3. </a:t>
            </a:r>
            <a:r>
              <a:rPr b="1" lang="en-IN" sz="1800">
                <a:solidFill>
                  <a:schemeClr val="dk1"/>
                </a:solidFill>
                <a:latin typeface="Times New Roman"/>
                <a:ea typeface="Times New Roman"/>
                <a:cs typeface="Times New Roman"/>
                <a:sym typeface="Times New Roman"/>
              </a:rPr>
              <a:t>Deploying The Project On A Cloud Database</a:t>
            </a:r>
            <a:r>
              <a:rPr lang="en-I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222222"/>
                </a:solidFill>
                <a:latin typeface="Times New Roman"/>
                <a:ea typeface="Times New Roman"/>
                <a:cs typeface="Times New Roman"/>
                <a:sym typeface="Times New Roman"/>
              </a:rPr>
              <a:t>    In </a:t>
            </a:r>
            <a:r>
              <a:rPr lang="en-IN" sz="1800">
                <a:solidFill>
                  <a:srgbClr val="222222"/>
                </a:solidFill>
                <a:latin typeface="Times New Roman"/>
                <a:ea typeface="Times New Roman"/>
                <a:cs typeface="Times New Roman"/>
                <a:sym typeface="Times New Roman"/>
              </a:rPr>
              <a:t>its</a:t>
            </a:r>
            <a:r>
              <a:rPr lang="en-IN" sz="1800">
                <a:solidFill>
                  <a:srgbClr val="222222"/>
                </a:solidFill>
                <a:latin typeface="Times New Roman"/>
                <a:ea typeface="Times New Roman"/>
                <a:cs typeface="Times New Roman"/>
                <a:sym typeface="Times New Roman"/>
              </a:rPr>
              <a:t> current state, the project can be uploaded to a Cloud Database so that it can be readily deployed and used from anywhere.</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IN" sz="1800">
                <a:solidFill>
                  <a:schemeClr val="dk1"/>
                </a:solidFill>
                <a:latin typeface="Times New Roman"/>
                <a:ea typeface="Times New Roman"/>
                <a:cs typeface="Times New Roman"/>
                <a:sym typeface="Times New Roman"/>
              </a:rPr>
              <a:t>4. </a:t>
            </a:r>
            <a:r>
              <a:rPr b="1" lang="en-IN" sz="1800">
                <a:solidFill>
                  <a:schemeClr val="dk1"/>
                </a:solidFill>
                <a:latin typeface="Times New Roman"/>
                <a:ea typeface="Times New Roman"/>
                <a:cs typeface="Times New Roman"/>
                <a:sym typeface="Times New Roman"/>
              </a:rPr>
              <a:t>Displaying Additional Content In The Chrome Extension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1800">
                <a:solidFill>
                  <a:srgbClr val="0A0A0A"/>
                </a:solidFill>
                <a:latin typeface="Times New Roman"/>
                <a:ea typeface="Times New Roman"/>
                <a:cs typeface="Times New Roman"/>
                <a:sym typeface="Times New Roman"/>
              </a:rPr>
              <a:t>    Additional stats like </a:t>
            </a:r>
            <a:r>
              <a:rPr lang="en-IN" sz="1800">
                <a:solidFill>
                  <a:schemeClr val="dk1"/>
                </a:solidFill>
                <a:latin typeface="Times New Roman"/>
                <a:ea typeface="Times New Roman"/>
                <a:cs typeface="Times New Roman"/>
                <a:sym typeface="Times New Roman"/>
              </a:rPr>
              <a:t>Video Transcript, Transcript Length etc. can be displayed in the Chrome Extension.</a:t>
            </a:r>
            <a:endParaRPr>
              <a:solidFill>
                <a:schemeClr val="dk1"/>
              </a:solidFill>
            </a:endParaRPr>
          </a:p>
          <a:p>
            <a:pPr indent="0" lvl="0" marL="0" marR="0" rtl="0" algn="l">
              <a:spcBef>
                <a:spcPts val="0"/>
              </a:spcBef>
              <a:spcAft>
                <a:spcPts val="0"/>
              </a:spcAft>
              <a:buNone/>
            </a:pPr>
            <a:r>
              <a:rPr lang="en-IN" sz="1800">
                <a:solidFill>
                  <a:srgbClr val="0A0A0A"/>
                </a:solidFill>
                <a:latin typeface="Times New Roman"/>
                <a:ea typeface="Times New Roman"/>
                <a:cs typeface="Times New Roman"/>
                <a:sym typeface="Times New Roman"/>
              </a:rPr>
              <a:t> </a:t>
            </a:r>
            <a:endParaRPr sz="1800">
              <a:solidFill>
                <a:srgbClr val="0A0A0A"/>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49" name="Google Shape;249;g19089fb4404_7_99"/>
          <p:cNvPicPr preferRelativeResize="0"/>
          <p:nvPr/>
        </p:nvPicPr>
        <p:blipFill>
          <a:blip r:embed="rId5">
            <a:alphaModFix/>
          </a:blip>
          <a:stretch>
            <a:fillRect/>
          </a:stretch>
        </p:blipFill>
        <p:spPr>
          <a:xfrm>
            <a:off x="1846560" y="4335350"/>
            <a:ext cx="3164874" cy="2866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2019-07-03T09:30:00Z</dcterms:created>
  <dc:creator>Umakanth Sahu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