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2"/>
  </p:notesMasterIdLst>
  <p:handoutMasterIdLst>
    <p:handoutMasterId r:id="rId53"/>
  </p:handoutMasterIdLst>
  <p:sldIdLst>
    <p:sldId id="327" r:id="rId5"/>
    <p:sldId id="276" r:id="rId6"/>
    <p:sldId id="277" r:id="rId7"/>
    <p:sldId id="288" r:id="rId8"/>
    <p:sldId id="289" r:id="rId9"/>
    <p:sldId id="290" r:id="rId10"/>
    <p:sldId id="291" r:id="rId11"/>
    <p:sldId id="292" r:id="rId12"/>
    <p:sldId id="293" r:id="rId13"/>
    <p:sldId id="295" r:id="rId14"/>
    <p:sldId id="297" r:id="rId15"/>
    <p:sldId id="298" r:id="rId16"/>
    <p:sldId id="299" r:id="rId17"/>
    <p:sldId id="329" r:id="rId18"/>
    <p:sldId id="330" r:id="rId19"/>
    <p:sldId id="326" r:id="rId20"/>
    <p:sldId id="300" r:id="rId21"/>
    <p:sldId id="301" r:id="rId22"/>
    <p:sldId id="302" r:id="rId23"/>
    <p:sldId id="304" r:id="rId24"/>
    <p:sldId id="305" r:id="rId25"/>
    <p:sldId id="306" r:id="rId26"/>
    <p:sldId id="303" r:id="rId27"/>
    <p:sldId id="307" r:id="rId28"/>
    <p:sldId id="308" r:id="rId29"/>
    <p:sldId id="309" r:id="rId30"/>
    <p:sldId id="310" r:id="rId31"/>
    <p:sldId id="311" r:id="rId32"/>
    <p:sldId id="313" r:id="rId33"/>
    <p:sldId id="314" r:id="rId34"/>
    <p:sldId id="315" r:id="rId35"/>
    <p:sldId id="316" r:id="rId36"/>
    <p:sldId id="317" r:id="rId37"/>
    <p:sldId id="318" r:id="rId38"/>
    <p:sldId id="319" r:id="rId39"/>
    <p:sldId id="320" r:id="rId40"/>
    <p:sldId id="321" r:id="rId41"/>
    <p:sldId id="322" r:id="rId42"/>
    <p:sldId id="323" r:id="rId43"/>
    <p:sldId id="324" r:id="rId44"/>
    <p:sldId id="331" r:id="rId45"/>
    <p:sldId id="312" r:id="rId46"/>
    <p:sldId id="296" r:id="rId47"/>
    <p:sldId id="328" r:id="rId48"/>
    <p:sldId id="332" r:id="rId49"/>
    <p:sldId id="333" r:id="rId50"/>
    <p:sldId id="285"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AEC7"/>
    <a:srgbClr val="0D8295"/>
    <a:srgbClr val="CB7A09"/>
    <a:srgbClr val="F59F26"/>
    <a:srgbClr val="FFFFFF"/>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52" autoAdjust="0"/>
  </p:normalViewPr>
  <p:slideViewPr>
    <p:cSldViewPr snapToGrid="0" showGuides="1">
      <p:cViewPr varScale="1">
        <p:scale>
          <a:sx n="82" d="100"/>
          <a:sy n="82" d="100"/>
        </p:scale>
        <p:origin x="658" y="48"/>
      </p:cViewPr>
      <p:guideLst>
        <p:guide orient="horz" pos="2328"/>
        <p:guide pos="3864"/>
        <p:guide pos="7512"/>
        <p:guide pos="144"/>
        <p:guide orient="horz" pos="624"/>
        <p:guide orient="horz" pos="4056"/>
      </p:guideLst>
    </p:cSldViewPr>
  </p:slideViewPr>
  <p:notesTextViewPr>
    <p:cViewPr>
      <p:scale>
        <a:sx n="1" d="1"/>
        <a:sy n="1" d="1"/>
      </p:scale>
      <p:origin x="0" y="0"/>
    </p:cViewPr>
  </p:notesTextViewPr>
  <p:sorterViewPr>
    <p:cViewPr>
      <p:scale>
        <a:sx n="100" d="100"/>
        <a:sy n="100" d="100"/>
      </p:scale>
      <p:origin x="0" y="-204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5/28/2024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5/28/2024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4257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524052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43</a:t>
            </a:fld>
            <a:endParaRPr lang="en-US" dirty="0"/>
          </a:p>
        </p:txBody>
      </p:sp>
    </p:spTree>
    <p:extLst>
      <p:ext uri="{BB962C8B-B14F-4D97-AF65-F5344CB8AC3E}">
        <p14:creationId xmlns:p14="http://schemas.microsoft.com/office/powerpoint/2010/main" val="2154029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44</a:t>
            </a:fld>
            <a:endParaRPr lang="en-US" dirty="0"/>
          </a:p>
        </p:txBody>
      </p:sp>
    </p:spTree>
    <p:extLst>
      <p:ext uri="{BB962C8B-B14F-4D97-AF65-F5344CB8AC3E}">
        <p14:creationId xmlns:p14="http://schemas.microsoft.com/office/powerpoint/2010/main" val="926607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45</a:t>
            </a:fld>
            <a:endParaRPr lang="en-US" dirty="0"/>
          </a:p>
        </p:txBody>
      </p:sp>
    </p:spTree>
    <p:extLst>
      <p:ext uri="{BB962C8B-B14F-4D97-AF65-F5344CB8AC3E}">
        <p14:creationId xmlns:p14="http://schemas.microsoft.com/office/powerpoint/2010/main" val="2319378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46</a:t>
            </a:fld>
            <a:endParaRPr lang="en-US" dirty="0"/>
          </a:p>
        </p:txBody>
      </p:sp>
    </p:spTree>
    <p:extLst>
      <p:ext uri="{BB962C8B-B14F-4D97-AF65-F5344CB8AC3E}">
        <p14:creationId xmlns:p14="http://schemas.microsoft.com/office/powerpoint/2010/main" val="544929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47</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3073490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809223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4058711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274120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317899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1371720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8347EFB7-F5AD-4290-9353-475F2DF043F5}" type="datetime1">
              <a:rPr lang="en-US" smtClean="0"/>
              <a:t>5/28/2024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r>
              <a:rPr lang="en-US"/>
              <a:t>8th SEM DEPT OF ECE DR TTIT, KGF</a:t>
            </a:r>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7F337051-E33C-4B8A-A47B-6D09C741A242}" type="datetime1">
              <a:rPr lang="en-US" smtClean="0"/>
              <a:t>5/28/2024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r>
              <a:rPr lang="en-US"/>
              <a:t>8th SEM DEPT OF ECE DR TTIT, KGF</a:t>
            </a:r>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135D89F6-5C55-45A5-8CBC-E955B88A4F90}" type="datetime1">
              <a:rPr lang="en-US" smtClean="0"/>
              <a:t>5/28/2024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r>
              <a:rPr lang="en-US"/>
              <a:t>8th SEM DEPT OF ECE DR TTIT, KGF</a:t>
            </a:r>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17F3D89F-1EF9-4198-91B4-D026B26B79D4}" type="datetime1">
              <a:rPr lang="en-US" smtClean="0"/>
              <a:t>5/28/2024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r>
              <a:rPr lang="en-US"/>
              <a:t>8th SEM DEPT OF ECE DR TTIT, KGF</a:t>
            </a:r>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AF337280-3E79-4F2B-9001-F7CACD6A7EBD}" type="datetime1">
              <a:rPr lang="en-US" smtClean="0"/>
              <a:t>5/28/2024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r>
              <a:rPr lang="en-US"/>
              <a:t>8th SEM DEPT OF ECE DR TTIT, KGF</a:t>
            </a:r>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9C5BF972-7254-4F22-8F49-5A2388C90852}" type="datetime1">
              <a:rPr lang="en-US" smtClean="0"/>
              <a:t>5/28/2024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r>
              <a:rPr lang="en-US"/>
              <a:t>8th SEM DEPT OF ECE DR TTIT, KGF</a:t>
            </a:r>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62C8D9E8-3B88-4659-B0FD-3F0F899FCD70}" type="datetime1">
              <a:rPr lang="en-US" smtClean="0"/>
              <a:t>5/28/2024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r>
              <a:rPr lang="en-US"/>
              <a:t>8th SEM DEPT OF ECE DR TTIT, KGF</a:t>
            </a:r>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5DEB142-6A93-4B7D-B85F-8105823C7C68}" type="datetime1">
              <a:rPr lang="en-US" smtClean="0"/>
              <a:t>5/28/2024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r>
              <a:rPr lang="en-US"/>
              <a:t>8th SEM DEPT OF ECE DR TTIT, KGF</a:t>
            </a:r>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5D45F2A8-503C-4B7C-A0BE-39BC64E54C43}" type="datetime1">
              <a:rPr lang="en-US" smtClean="0"/>
              <a:t>5/28/2024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r>
              <a:rPr lang="en-US"/>
              <a:t>8th SEM DEPT OF ECE DR TTIT, KGF</a:t>
            </a:r>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06AEC2ED-BB48-455B-AC26-AD465DA7E027}" type="datetime1">
              <a:rPr lang="en-US" smtClean="0"/>
              <a:t>5/28/2024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r>
              <a:rPr lang="en-US"/>
              <a:t>8th SEM DEPT OF ECE DR TTIT, KGF</a:t>
            </a:r>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795D6E00-0FB3-42B3-966B-4E3E714B90A1}" type="datetime1">
              <a:rPr lang="en-US" smtClean="0"/>
              <a:t>5/28/2024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r>
              <a:rPr lang="en-US"/>
              <a:t>8th SEM DEPT OF ECE DR TTIT, KGF</a:t>
            </a:r>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C3DA72-5600-4E81-8EAD-9ACAB4B6340C}" type="datetime1">
              <a:rPr lang="en-US" smtClean="0"/>
              <a:t>5/28/2024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8th SEM DEPT OF ECE DR TTIT, KGF</a:t>
            </a:r>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sp>
        <p:nvSpPr>
          <p:cNvPr id="2" name="TextBox 6">
            <a:extLst>
              <a:ext uri="{FF2B5EF4-FFF2-40B4-BE49-F238E27FC236}">
                <a16:creationId xmlns:a16="http://schemas.microsoft.com/office/drawing/2014/main" id="{62AA7A52-A778-E860-53EF-07F25CDB580E}"/>
              </a:ext>
            </a:extLst>
          </p:cNvPr>
          <p:cNvSpPr txBox="1"/>
          <p:nvPr/>
        </p:nvSpPr>
        <p:spPr>
          <a:xfrm>
            <a:off x="4869266" y="99630"/>
            <a:ext cx="2453467" cy="156966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400" b="1" dirty="0">
                <a:solidFill>
                  <a:srgbClr val="0D8295"/>
                </a:solidFill>
                <a:latin typeface="Times New Roman" panose="02020603050405020304" pitchFamily="18" charset="0"/>
                <a:cs typeface="Times New Roman" panose="02020603050405020304" pitchFamily="18" charset="0"/>
              </a:rPr>
              <a:t>A</a:t>
            </a:r>
            <a:br>
              <a:rPr lang="en-US" sz="2400" b="1" dirty="0">
                <a:solidFill>
                  <a:srgbClr val="0D8295"/>
                </a:solidFill>
                <a:latin typeface="Times New Roman" panose="02020603050405020304" pitchFamily="18" charset="0"/>
                <a:cs typeface="Times New Roman" panose="02020603050405020304" pitchFamily="18" charset="0"/>
              </a:rPr>
            </a:br>
            <a:r>
              <a:rPr lang="en-US" sz="2400" b="1" dirty="0">
                <a:solidFill>
                  <a:srgbClr val="0D8295"/>
                </a:solidFill>
                <a:latin typeface="Times New Roman" panose="02020603050405020304" pitchFamily="18" charset="0"/>
                <a:cs typeface="Times New Roman" panose="02020603050405020304" pitchFamily="18" charset="0"/>
              </a:rPr>
              <a:t>Project Phase - 2 Presentation</a:t>
            </a:r>
            <a:br>
              <a:rPr lang="en-US" sz="2400" b="1" dirty="0">
                <a:solidFill>
                  <a:srgbClr val="0D8295"/>
                </a:solidFill>
                <a:latin typeface="Times New Roman" panose="02020603050405020304" pitchFamily="18" charset="0"/>
                <a:cs typeface="Times New Roman" panose="02020603050405020304" pitchFamily="18" charset="0"/>
              </a:rPr>
            </a:br>
            <a:r>
              <a:rPr lang="en-US" sz="2400" b="1" dirty="0">
                <a:solidFill>
                  <a:srgbClr val="0D8295"/>
                </a:solidFill>
                <a:latin typeface="Times New Roman" panose="02020603050405020304" pitchFamily="18" charset="0"/>
                <a:cs typeface="Times New Roman" panose="02020603050405020304" pitchFamily="18" charset="0"/>
              </a:rPr>
              <a:t>On</a:t>
            </a:r>
          </a:p>
        </p:txBody>
      </p:sp>
      <p:sp>
        <p:nvSpPr>
          <p:cNvPr id="12" name="TextBox 8">
            <a:extLst>
              <a:ext uri="{FF2B5EF4-FFF2-40B4-BE49-F238E27FC236}">
                <a16:creationId xmlns:a16="http://schemas.microsoft.com/office/drawing/2014/main" id="{243A6473-C215-24E6-6DD5-5BE354EA6956}"/>
              </a:ext>
            </a:extLst>
          </p:cNvPr>
          <p:cNvSpPr txBox="1"/>
          <p:nvPr/>
        </p:nvSpPr>
        <p:spPr>
          <a:xfrm>
            <a:off x="2513044" y="1745486"/>
            <a:ext cx="7165910" cy="916854"/>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15000"/>
              </a:lnSpc>
              <a:spcAft>
                <a:spcPts val="1000"/>
              </a:spcAft>
            </a:pPr>
            <a:r>
              <a:rPr lang="en-US" sz="2400" b="1" dirty="0">
                <a:solidFill>
                  <a:srgbClr val="C00000"/>
                </a:solidFill>
                <a:latin typeface="Times New Roman" panose="02020603050405020304" pitchFamily="18" charset="0"/>
                <a:cs typeface="Times New Roman" panose="02020603050405020304" pitchFamily="18" charset="0"/>
              </a:rPr>
              <a:t>Design and analysis of a Slotted Vivaldi Antenna for Microwave Imaging Applications</a:t>
            </a:r>
            <a:endParaRPr lang="en-US" sz="2400" b="1" dirty="0">
              <a:solidFill>
                <a:srgbClr val="C00000"/>
              </a:solidFill>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13" name="TextBox 10">
            <a:extLst>
              <a:ext uri="{FF2B5EF4-FFF2-40B4-BE49-F238E27FC236}">
                <a16:creationId xmlns:a16="http://schemas.microsoft.com/office/drawing/2014/main" id="{5121B72A-C440-64DA-8D86-0671DF4BF683}"/>
              </a:ext>
            </a:extLst>
          </p:cNvPr>
          <p:cNvSpPr txBox="1"/>
          <p:nvPr/>
        </p:nvSpPr>
        <p:spPr>
          <a:xfrm>
            <a:off x="3117096" y="2738536"/>
            <a:ext cx="6097554" cy="4247317"/>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sz="700" dirty="0">
              <a:solidFill>
                <a:srgbClr val="00B0F0"/>
              </a:solidFill>
              <a:latin typeface="Times New Roman" panose="02020603050405020304" pitchFamily="18" charset="0"/>
              <a:cs typeface="Times New Roman" panose="02020603050405020304" pitchFamily="18" charset="0"/>
            </a:endParaRPr>
          </a:p>
          <a:p>
            <a:pPr algn="ctr"/>
            <a:r>
              <a:rPr lang="en-US" sz="2400" dirty="0">
                <a:solidFill>
                  <a:srgbClr val="00B0F0"/>
                </a:solidFill>
                <a:latin typeface="Times New Roman" panose="02020603050405020304" pitchFamily="18" charset="0"/>
                <a:cs typeface="Times New Roman" panose="02020603050405020304" pitchFamily="18" charset="0"/>
              </a:rPr>
              <a:t>By</a:t>
            </a:r>
          </a:p>
          <a:p>
            <a:pPr algn="ctr"/>
            <a:r>
              <a:rPr lang="en-US" dirty="0">
                <a:solidFill>
                  <a:srgbClr val="7030A0"/>
                </a:solidFill>
                <a:latin typeface="Times New Roman" panose="02020603050405020304" pitchFamily="18" charset="0"/>
                <a:cs typeface="Times New Roman" panose="02020603050405020304" pitchFamily="18" charset="0"/>
              </a:rPr>
              <a:t>HARSHA S                                 1GV20EC011</a:t>
            </a:r>
          </a:p>
          <a:p>
            <a:pPr algn="ctr"/>
            <a:r>
              <a:rPr lang="en-IN" sz="180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NAVEEN</a:t>
            </a:r>
            <a:r>
              <a:rPr lang="en-IN" sz="1800" b="1"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KUMAR</a:t>
            </a:r>
            <a:r>
              <a:rPr lang="en-IN" sz="1800" b="1"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N</a:t>
            </a:r>
            <a:r>
              <a:rPr lang="en-IN" sz="1800" b="1"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7030A0"/>
                </a:solidFill>
                <a:latin typeface="Times New Roman" panose="02020603050405020304" pitchFamily="18" charset="0"/>
                <a:cs typeface="Times New Roman" panose="02020603050405020304" pitchFamily="18" charset="0"/>
              </a:rPr>
              <a:t>1GV20EC024</a:t>
            </a:r>
          </a:p>
          <a:p>
            <a:pPr algn="ctr"/>
            <a:r>
              <a:rPr lang="en-US" dirty="0">
                <a:solidFill>
                  <a:srgbClr val="7030A0"/>
                </a:solidFill>
                <a:latin typeface="Times New Roman" panose="02020603050405020304" pitchFamily="18" charset="0"/>
                <a:cs typeface="Times New Roman" panose="02020603050405020304" pitchFamily="18" charset="0"/>
              </a:rPr>
              <a:t>SHASHANK C                            1GV20EC032</a:t>
            </a:r>
          </a:p>
          <a:p>
            <a:pPr algn="ctr"/>
            <a:endParaRPr lang="en-US" dirty="0">
              <a:latin typeface="Times New Roman" panose="02020603050405020304" pitchFamily="18" charset="0"/>
              <a:cs typeface="Times New Roman" panose="02020603050405020304" pitchFamily="18" charset="0"/>
            </a:endParaRPr>
          </a:p>
          <a:p>
            <a:pPr algn="ctr"/>
            <a:r>
              <a:rPr lang="en-US" dirty="0">
                <a:solidFill>
                  <a:schemeClr val="accent3">
                    <a:lumMod val="50000"/>
                  </a:schemeClr>
                </a:solidFill>
                <a:latin typeface="Times New Roman" panose="02020603050405020304" pitchFamily="18" charset="0"/>
                <a:cs typeface="Times New Roman" panose="02020603050405020304" pitchFamily="18" charset="0"/>
              </a:rPr>
              <a:t>Date: 29/05/2024</a:t>
            </a:r>
          </a:p>
          <a:p>
            <a:pPr algn="ctr"/>
            <a:endParaRPr lang="en-US" dirty="0">
              <a:latin typeface="Times New Roman" panose="02020603050405020304" pitchFamily="18" charset="0"/>
              <a:cs typeface="Times New Roman" panose="02020603050405020304" pitchFamily="18" charset="0"/>
            </a:endParaRPr>
          </a:p>
          <a:p>
            <a:pPr algn="ctr"/>
            <a:r>
              <a:rPr lang="en-US" dirty="0">
                <a:solidFill>
                  <a:srgbClr val="CB7A09"/>
                </a:solidFill>
                <a:latin typeface="Times New Roman" panose="02020603050405020304" pitchFamily="18" charset="0"/>
                <a:cs typeface="Times New Roman" panose="02020603050405020304" pitchFamily="18" charset="0"/>
              </a:rPr>
              <a:t>Carried out at</a:t>
            </a:r>
          </a:p>
          <a:p>
            <a:pPr algn="ctr"/>
            <a:r>
              <a:rPr lang="en-US" b="1" dirty="0">
                <a:solidFill>
                  <a:srgbClr val="CB7A09"/>
                </a:solidFill>
                <a:latin typeface="Times New Roman" panose="02020603050405020304" pitchFamily="18" charset="0"/>
                <a:cs typeface="Times New Roman" panose="02020603050405020304" pitchFamily="18" charset="0"/>
              </a:rPr>
              <a:t>Dr.T.Thimmaiah Institute of Technology</a:t>
            </a:r>
          </a:p>
          <a:p>
            <a:pPr algn="ctr"/>
            <a:r>
              <a:rPr lang="en-US" dirty="0">
                <a:solidFill>
                  <a:srgbClr val="FF0000"/>
                </a:solidFill>
                <a:latin typeface="Times New Roman" panose="02020603050405020304" pitchFamily="18" charset="0"/>
                <a:cs typeface="Times New Roman" panose="02020603050405020304" pitchFamily="18" charset="0"/>
              </a:rPr>
              <a:t>Under the guidance of,</a:t>
            </a:r>
          </a:p>
          <a:p>
            <a:pPr algn="ctr"/>
            <a:r>
              <a:rPr lang="pt-BR" b="1" dirty="0">
                <a:solidFill>
                  <a:schemeClr val="accent1">
                    <a:lumMod val="60000"/>
                    <a:lumOff val="40000"/>
                  </a:schemeClr>
                </a:solidFill>
                <a:latin typeface="Times New Roman" panose="02020603050405020304" pitchFamily="18" charset="0"/>
                <a:cs typeface="Times New Roman" panose="02020603050405020304" pitchFamily="18" charset="0"/>
              </a:rPr>
              <a:t>Dr. Vijaya Geetha R</a:t>
            </a:r>
          </a:p>
          <a:p>
            <a:pPr algn="ctr"/>
            <a:r>
              <a:rPr lang="pt-BR" b="1" dirty="0">
                <a:solidFill>
                  <a:schemeClr val="accent1">
                    <a:lumMod val="60000"/>
                    <a:lumOff val="40000"/>
                  </a:schemeClr>
                </a:solidFill>
                <a:latin typeface="Times New Roman" panose="02020603050405020304" pitchFamily="18" charset="0"/>
                <a:cs typeface="Times New Roman" panose="02020603050405020304" pitchFamily="18" charset="0"/>
              </a:rPr>
              <a:t>Associate Professor </a:t>
            </a:r>
            <a:endParaRPr lang="en-US" dirty="0">
              <a:solidFill>
                <a:schemeClr val="accent1">
                  <a:lumMod val="60000"/>
                  <a:lumOff val="40000"/>
                </a:schemeClr>
              </a:solidFill>
              <a:latin typeface="Times New Roman" panose="02020603050405020304" pitchFamily="18" charset="0"/>
              <a:cs typeface="Times New Roman" panose="02020603050405020304" pitchFamily="18" charset="0"/>
            </a:endParaRPr>
          </a:p>
          <a:p>
            <a:pPr algn="ctr"/>
            <a:r>
              <a:rPr lang="en-US" b="1" dirty="0">
                <a:solidFill>
                  <a:srgbClr val="00B050"/>
                </a:solidFill>
                <a:latin typeface="Times New Roman" panose="02020603050405020304" pitchFamily="18" charset="0"/>
                <a:cs typeface="Times New Roman" panose="02020603050405020304" pitchFamily="18" charset="0"/>
              </a:rPr>
              <a:t>Department of ECE</a:t>
            </a:r>
          </a:p>
          <a:p>
            <a:pPr algn="ctr"/>
            <a:r>
              <a:rPr lang="en-US" dirty="0">
                <a:solidFill>
                  <a:srgbClr val="00B050"/>
                </a:solidFill>
                <a:latin typeface="Times New Roman" panose="02020603050405020304" pitchFamily="18" charset="0"/>
                <a:cs typeface="Times New Roman" panose="02020603050405020304" pitchFamily="18" charset="0"/>
              </a:rPr>
              <a:t>Dr.TTIT, KGF</a:t>
            </a:r>
          </a:p>
        </p:txBody>
      </p:sp>
      <p:pic>
        <p:nvPicPr>
          <p:cNvPr id="7" name="Picture 6" descr="A close up of text on a white background&#10;&#10;Description automatically generated">
            <a:extLst>
              <a:ext uri="{FF2B5EF4-FFF2-40B4-BE49-F238E27FC236}">
                <a16:creationId xmlns:a16="http://schemas.microsoft.com/office/drawing/2014/main" id="{66D6ACDB-2269-4B22-9AA6-D338422735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5650" y="1272080"/>
            <a:ext cx="1475235" cy="1466457"/>
          </a:xfrm>
          <a:prstGeom prst="rect">
            <a:avLst/>
          </a:prstGeom>
        </p:spPr>
      </p:pic>
      <p:pic>
        <p:nvPicPr>
          <p:cNvPr id="15" name="Picture 14">
            <a:extLst>
              <a:ext uri="{FF2B5EF4-FFF2-40B4-BE49-F238E27FC236}">
                <a16:creationId xmlns:a16="http://schemas.microsoft.com/office/drawing/2014/main" id="{9995EC09-F9D5-3336-8D8B-9BA5ACB09DA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00861" y="1168877"/>
            <a:ext cx="169792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7140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69553"/>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60451"/>
            <a:ext cx="11734800" cy="4431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u="sng" dirty="0">
                <a:solidFill>
                  <a:schemeClr val="tx1">
                    <a:lumMod val="75000"/>
                    <a:lumOff val="25000"/>
                  </a:schemeClr>
                </a:solidFill>
                <a:latin typeface="Times New Roman" panose="02020603050405020304" pitchFamily="18" charset="0"/>
                <a:cs typeface="Times New Roman" panose="02020603050405020304" pitchFamily="18" charset="0"/>
              </a:rPr>
              <a:t>METHODOLOGY</a:t>
            </a:r>
            <a:endParaRPr lang="en-US" sz="2800" b="1" u="sng"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69553"/>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F6C6C796-C9F6-F6E3-5FBC-E4AB81F99B9B}"/>
              </a:ext>
              <a:ext uri="{C183D7F6-B498-43B3-948B-1728B52AA6E4}">
                <adec:decorative xmlns:adec="http://schemas.microsoft.com/office/drawing/2017/decorative" val="1"/>
              </a:ext>
            </a:extLst>
          </p:cNvPr>
          <p:cNvSpPr/>
          <p:nvPr/>
        </p:nvSpPr>
        <p:spPr>
          <a:xfrm>
            <a:off x="1464055" y="893364"/>
            <a:ext cx="3079484" cy="954190"/>
          </a:xfrm>
          <a:prstGeom prst="roundRect">
            <a:avLst>
              <a:gd name="adj" fmla="val 0"/>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anose="02020603050405020304" pitchFamily="18" charset="0"/>
                <a:cs typeface="Times New Roman" panose="02020603050405020304" pitchFamily="18" charset="0"/>
              </a:rPr>
              <a:t>Installing CST Software</a:t>
            </a:r>
          </a:p>
        </p:txBody>
      </p:sp>
      <p:sp>
        <p:nvSpPr>
          <p:cNvPr id="6" name="Rectangle: Rounded Corners 5">
            <a:extLst>
              <a:ext uri="{FF2B5EF4-FFF2-40B4-BE49-F238E27FC236}">
                <a16:creationId xmlns:a16="http://schemas.microsoft.com/office/drawing/2014/main" id="{151EB46B-4765-49FD-9E30-33A588D91098}"/>
              </a:ext>
              <a:ext uri="{C183D7F6-B498-43B3-948B-1728B52AA6E4}">
                <adec:decorative xmlns:adec="http://schemas.microsoft.com/office/drawing/2017/decorative" val="1"/>
              </a:ext>
            </a:extLst>
          </p:cNvPr>
          <p:cNvSpPr/>
          <p:nvPr/>
        </p:nvSpPr>
        <p:spPr>
          <a:xfrm>
            <a:off x="4556258" y="3925302"/>
            <a:ext cx="3079484" cy="1035851"/>
          </a:xfrm>
          <a:prstGeom prst="roundRect">
            <a:avLst>
              <a:gd name="adj" fmla="val 0"/>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anose="02020603050405020304" pitchFamily="18" charset="0"/>
                <a:cs typeface="Times New Roman" panose="02020603050405020304" pitchFamily="18" charset="0"/>
              </a:rPr>
              <a:t>Design of Slotted Vivaldi Antenna</a:t>
            </a:r>
          </a:p>
        </p:txBody>
      </p:sp>
      <p:sp>
        <p:nvSpPr>
          <p:cNvPr id="20" name="Rectangle: Rounded Corners 19">
            <a:extLst>
              <a:ext uri="{FF2B5EF4-FFF2-40B4-BE49-F238E27FC236}">
                <a16:creationId xmlns:a16="http://schemas.microsoft.com/office/drawing/2014/main" id="{E60D18FB-731E-EE68-22E5-7E497D0D91C5}"/>
              </a:ext>
              <a:ext uri="{C183D7F6-B498-43B3-948B-1728B52AA6E4}">
                <adec:decorative xmlns:adec="http://schemas.microsoft.com/office/drawing/2017/decorative" val="1"/>
              </a:ext>
            </a:extLst>
          </p:cNvPr>
          <p:cNvSpPr/>
          <p:nvPr/>
        </p:nvSpPr>
        <p:spPr>
          <a:xfrm>
            <a:off x="4543540" y="2488799"/>
            <a:ext cx="3079484" cy="954190"/>
          </a:xfrm>
          <a:prstGeom prst="roundRect">
            <a:avLst>
              <a:gd name="adj" fmla="val 0"/>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effectLst/>
                <a:latin typeface="Times New Roman" panose="02020603050405020304" pitchFamily="18" charset="0"/>
                <a:cs typeface="Times New Roman" panose="02020603050405020304" pitchFamily="18" charset="0"/>
              </a:rPr>
              <a:t>Calculation of Design Parameter</a:t>
            </a:r>
          </a:p>
        </p:txBody>
      </p:sp>
      <p:sp>
        <p:nvSpPr>
          <p:cNvPr id="12" name="Footer Placeholder 3">
            <a:extLst>
              <a:ext uri="{FF2B5EF4-FFF2-40B4-BE49-F238E27FC236}">
                <a16:creationId xmlns:a16="http://schemas.microsoft.com/office/drawing/2014/main" id="{ED3D08FA-D54D-4B2B-04E7-3F2CBA27B502}"/>
              </a:ext>
            </a:extLst>
          </p:cNvPr>
          <p:cNvSpPr>
            <a:spLocks noGrp="1"/>
          </p:cNvSpPr>
          <p:nvPr>
            <p:ph type="ftr" sz="quarter" idx="11"/>
          </p:nvPr>
        </p:nvSpPr>
        <p:spPr>
          <a:xfrm>
            <a:off x="0" y="6492875"/>
            <a:ext cx="6672887" cy="365125"/>
          </a:xfrm>
        </p:spPr>
        <p:txBody>
          <a:bodyPr/>
          <a:lstStyle/>
          <a:p>
            <a:pPr algn="l"/>
            <a:r>
              <a:rPr lang="en-US" sz="1400" b="1">
                <a:solidFill>
                  <a:schemeClr val="tx1"/>
                </a:solidFill>
                <a:latin typeface="Times New Roman" panose="02020603050405020304" pitchFamily="18" charset="0"/>
                <a:cs typeface="Times New Roman" panose="02020603050405020304" pitchFamily="18" charset="0"/>
              </a:rPr>
              <a:t>8th SEM DEPT OF ECE DR TTIT, KGF</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77" name="TextBox 76">
            <a:extLst>
              <a:ext uri="{FF2B5EF4-FFF2-40B4-BE49-F238E27FC236}">
                <a16:creationId xmlns:a16="http://schemas.microsoft.com/office/drawing/2014/main" id="{D73EAC11-D667-D2B9-3C24-2CBF6A9D930C}"/>
              </a:ext>
            </a:extLst>
          </p:cNvPr>
          <p:cNvSpPr txBox="1"/>
          <p:nvPr/>
        </p:nvSpPr>
        <p:spPr>
          <a:xfrm>
            <a:off x="11094393" y="104004"/>
            <a:ext cx="1077391"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2023-2024</a:t>
            </a:r>
            <a:endParaRPr lang="en-IN" sz="1400" b="1" dirty="0"/>
          </a:p>
        </p:txBody>
      </p:sp>
      <p:sp>
        <p:nvSpPr>
          <p:cNvPr id="17" name="Rectangle: Rounded Corners 16">
            <a:extLst>
              <a:ext uri="{FF2B5EF4-FFF2-40B4-BE49-F238E27FC236}">
                <a16:creationId xmlns:a16="http://schemas.microsoft.com/office/drawing/2014/main" id="{7DF364AB-ADA8-BD11-5B39-8F22D915E7A1}"/>
              </a:ext>
              <a:ext uri="{C183D7F6-B498-43B3-948B-1728B52AA6E4}">
                <adec:decorative xmlns:adec="http://schemas.microsoft.com/office/drawing/2017/decorative" val="1"/>
              </a:ext>
            </a:extLst>
          </p:cNvPr>
          <p:cNvSpPr/>
          <p:nvPr/>
        </p:nvSpPr>
        <p:spPr>
          <a:xfrm>
            <a:off x="7623023" y="5443467"/>
            <a:ext cx="3079484" cy="954190"/>
          </a:xfrm>
          <a:prstGeom prst="roundRect">
            <a:avLst>
              <a:gd name="adj" fmla="val 0"/>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effectLst/>
                <a:latin typeface="Times New Roman" panose="02020603050405020304" pitchFamily="18" charset="0"/>
                <a:cs typeface="Times New Roman" panose="02020603050405020304" pitchFamily="18" charset="0"/>
              </a:rPr>
              <a:t>Simulation</a:t>
            </a:r>
          </a:p>
        </p:txBody>
      </p:sp>
      <p:cxnSp>
        <p:nvCxnSpPr>
          <p:cNvPr id="44" name="Connector: Elbow 43">
            <a:extLst>
              <a:ext uri="{FF2B5EF4-FFF2-40B4-BE49-F238E27FC236}">
                <a16:creationId xmlns:a16="http://schemas.microsoft.com/office/drawing/2014/main" id="{203B5A0D-2223-2D1A-DE71-2D167165B04A}"/>
              </a:ext>
            </a:extLst>
          </p:cNvPr>
          <p:cNvCxnSpPr>
            <a:cxnSpLocks/>
            <a:stCxn id="4" idx="2"/>
            <a:endCxn id="20" idx="1"/>
          </p:cNvCxnSpPr>
          <p:nvPr/>
        </p:nvCxnSpPr>
        <p:spPr>
          <a:xfrm rot="16200000" flipH="1">
            <a:off x="3214498" y="1636852"/>
            <a:ext cx="1118340" cy="1539743"/>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1E6E18F-947D-84A3-D783-28FEF2EE3977}"/>
              </a:ext>
            </a:extLst>
          </p:cNvPr>
          <p:cNvCxnSpPr>
            <a:stCxn id="20" idx="2"/>
            <a:endCxn id="6" idx="0"/>
          </p:cNvCxnSpPr>
          <p:nvPr/>
        </p:nvCxnSpPr>
        <p:spPr>
          <a:xfrm>
            <a:off x="6083282" y="3442989"/>
            <a:ext cx="12718" cy="482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DF33C563-D78D-1CA3-EDB9-1BEB97E49390}"/>
              </a:ext>
            </a:extLst>
          </p:cNvPr>
          <p:cNvCxnSpPr>
            <a:stCxn id="6" idx="3"/>
            <a:endCxn id="17" idx="0"/>
          </p:cNvCxnSpPr>
          <p:nvPr/>
        </p:nvCxnSpPr>
        <p:spPr>
          <a:xfrm>
            <a:off x="7635742" y="4443228"/>
            <a:ext cx="1527023" cy="1000239"/>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23F074F-A196-B241-461C-FF3414AD61B8}"/>
              </a:ext>
            </a:extLst>
          </p:cNvPr>
          <p:cNvSpPr txBox="1"/>
          <p:nvPr/>
        </p:nvSpPr>
        <p:spPr>
          <a:xfrm>
            <a:off x="0" y="926"/>
            <a:ext cx="7756041" cy="35278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600" b="1" dirty="0">
                <a:latin typeface="Times New Roman" panose="02020603050405020304" pitchFamily="18" charset="0"/>
                <a:cs typeface="Times New Roman" panose="02020603050405020304" pitchFamily="18" charset="0"/>
              </a:rPr>
              <a:t>Design and analysis of a Slotted Vivaldi Antenna for Microwave Imaging Applications</a:t>
            </a:r>
          </a:p>
        </p:txBody>
      </p:sp>
      <p:sp>
        <p:nvSpPr>
          <p:cNvPr id="3" name="Slide Number Placeholder 23">
            <a:extLst>
              <a:ext uri="{FF2B5EF4-FFF2-40B4-BE49-F238E27FC236}">
                <a16:creationId xmlns:a16="http://schemas.microsoft.com/office/drawing/2014/main" id="{8C1E5D22-F8F6-823C-FE55-6A6FA4007305}"/>
              </a:ext>
            </a:extLst>
          </p:cNvPr>
          <p:cNvSpPr>
            <a:spLocks noGrp="1"/>
          </p:cNvSpPr>
          <p:nvPr>
            <p:ph type="sldNum" sz="quarter" idx="12"/>
          </p:nvPr>
        </p:nvSpPr>
        <p:spPr>
          <a:xfrm>
            <a:off x="9151859" y="6384186"/>
            <a:ext cx="2743200" cy="365125"/>
          </a:xfrm>
        </p:spPr>
        <p:txBody>
          <a:bodyPr/>
          <a:lstStyle/>
          <a:p>
            <a:fld id="{06FEDF93-2BFD-41CA-ABC7-B039102F3792}" type="slidenum">
              <a:rPr lang="en-US" sz="2400" b="1" smtClean="0">
                <a:solidFill>
                  <a:schemeClr val="tx1"/>
                </a:solidFill>
                <a:latin typeface="Times New Roman" panose="02020603050405020304" pitchFamily="18" charset="0"/>
                <a:cs typeface="Times New Roman" panose="02020603050405020304" pitchFamily="18" charset="0"/>
              </a:rPr>
              <a:t>10</a:t>
            </a:fld>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7121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9D4CE39-0080-E682-9CB3-C1AFB98CAB7A}"/>
              </a:ext>
              <a:ext uri="{C183D7F6-B498-43B3-948B-1728B52AA6E4}">
                <adec:decorative xmlns:adec="http://schemas.microsoft.com/office/drawing/2017/decorative" val="1"/>
              </a:ext>
            </a:extLst>
          </p:cNvPr>
          <p:cNvCxnSpPr>
            <a:cxnSpLocks/>
          </p:cNvCxnSpPr>
          <p:nvPr/>
        </p:nvCxnSpPr>
        <p:spPr>
          <a:xfrm>
            <a:off x="8105775" y="569553"/>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5A94D992-078A-EDAB-585D-B16D3041964F}"/>
              </a:ext>
            </a:extLst>
          </p:cNvPr>
          <p:cNvSpPr txBox="1">
            <a:spLocks/>
          </p:cNvSpPr>
          <p:nvPr/>
        </p:nvSpPr>
        <p:spPr>
          <a:xfrm>
            <a:off x="228600" y="340713"/>
            <a:ext cx="11734800" cy="4431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200" b="1" i="0" u="sng"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ea typeface="+mj-ea"/>
                <a:cs typeface="Times New Roman" panose="02020603050405020304" pitchFamily="18" charset="0"/>
              </a:rPr>
              <a:t>FLOW CHART</a:t>
            </a:r>
            <a:endParaRPr kumimoji="0" lang="en-US" sz="2800" b="1" i="0" u="sng" strike="noStrike" kern="1200" cap="none" spc="0" normalizeH="0" baseline="0" noProof="0" dirty="0">
              <a:ln>
                <a:noFill/>
              </a:ln>
              <a:solidFill>
                <a:srgbClr val="000000">
                  <a:lumMod val="75000"/>
                  <a:lumOff val="25000"/>
                </a:srgbClr>
              </a:solidFill>
              <a:effectLst/>
              <a:uLnTx/>
              <a:uFillTx/>
              <a:latin typeface="Century Gothic"/>
              <a:ea typeface="+mj-ea"/>
              <a:cs typeface="+mj-cs"/>
            </a:endParaRPr>
          </a:p>
        </p:txBody>
      </p:sp>
      <p:cxnSp>
        <p:nvCxnSpPr>
          <p:cNvPr id="5" name="Straight Connector 4">
            <a:extLst>
              <a:ext uri="{FF2B5EF4-FFF2-40B4-BE49-F238E27FC236}">
                <a16:creationId xmlns:a16="http://schemas.microsoft.com/office/drawing/2014/main" id="{E1018DA4-2C06-EFB8-5C85-1815D99C40EE}"/>
              </a:ext>
              <a:ext uri="{C183D7F6-B498-43B3-948B-1728B52AA6E4}">
                <adec:decorative xmlns:adec="http://schemas.microsoft.com/office/drawing/2017/decorative" val="1"/>
              </a:ext>
            </a:extLst>
          </p:cNvPr>
          <p:cNvCxnSpPr>
            <a:cxnSpLocks/>
          </p:cNvCxnSpPr>
          <p:nvPr/>
        </p:nvCxnSpPr>
        <p:spPr>
          <a:xfrm>
            <a:off x="0" y="569553"/>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Footer Placeholder 3">
            <a:extLst>
              <a:ext uri="{FF2B5EF4-FFF2-40B4-BE49-F238E27FC236}">
                <a16:creationId xmlns:a16="http://schemas.microsoft.com/office/drawing/2014/main" id="{886BA7EF-A7D1-BB91-F5EF-100BA9340B42}"/>
              </a:ext>
            </a:extLst>
          </p:cNvPr>
          <p:cNvSpPr>
            <a:spLocks noGrp="1"/>
          </p:cNvSpPr>
          <p:nvPr>
            <p:ph type="ftr" sz="quarter" idx="11"/>
          </p:nvPr>
        </p:nvSpPr>
        <p:spPr>
          <a:xfrm>
            <a:off x="0" y="6492875"/>
            <a:ext cx="667288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8th SEM DEPT OF ECE DR TTIT, KGF</a:t>
            </a:r>
            <a:endParaRPr kumimoji="0" lang="en-IN"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8" name="TextBox 7">
            <a:extLst>
              <a:ext uri="{FF2B5EF4-FFF2-40B4-BE49-F238E27FC236}">
                <a16:creationId xmlns:a16="http://schemas.microsoft.com/office/drawing/2014/main" id="{26A9CF4A-CD98-0AEC-A248-1831662A6AC7}"/>
              </a:ext>
            </a:extLst>
          </p:cNvPr>
          <p:cNvSpPr txBox="1"/>
          <p:nvPr/>
        </p:nvSpPr>
        <p:spPr>
          <a:xfrm>
            <a:off x="11094393" y="104004"/>
            <a:ext cx="107739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2023-2024</a:t>
            </a:r>
            <a:endParaRPr kumimoji="0" lang="en-IN" sz="1400" b="1"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3" name="Oval 12">
            <a:extLst>
              <a:ext uri="{FF2B5EF4-FFF2-40B4-BE49-F238E27FC236}">
                <a16:creationId xmlns:a16="http://schemas.microsoft.com/office/drawing/2014/main" id="{A240B8F9-1D26-0467-633C-113E45A861E4}"/>
              </a:ext>
            </a:extLst>
          </p:cNvPr>
          <p:cNvSpPr/>
          <p:nvPr/>
        </p:nvSpPr>
        <p:spPr>
          <a:xfrm>
            <a:off x="1060384" y="812745"/>
            <a:ext cx="1342439" cy="880236"/>
          </a:xfrm>
          <a:prstGeom prst="ellipse">
            <a:avLst/>
          </a:prstGeom>
          <a:solidFill>
            <a:srgbClr val="F59F2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START</a:t>
            </a:r>
            <a:endParaRPr kumimoji="0" lang="en-IN" sz="1800" b="1" i="0" u="none" strike="noStrike" kern="1200" cap="none" spc="0" normalizeH="0" baseline="0" noProof="0" dirty="0">
              <a:ln>
                <a:noFill/>
              </a:ln>
              <a:solidFill>
                <a:schemeClr val="tx1"/>
              </a:solidFill>
              <a:effectLst/>
              <a:uLnTx/>
              <a:uFillTx/>
              <a:latin typeface="Segoe UI Light"/>
              <a:ea typeface="+mn-ea"/>
              <a:cs typeface="+mn-cs"/>
            </a:endParaRPr>
          </a:p>
        </p:txBody>
      </p:sp>
      <p:sp>
        <p:nvSpPr>
          <p:cNvPr id="16" name="Flowchart: Data 15">
            <a:extLst>
              <a:ext uri="{FF2B5EF4-FFF2-40B4-BE49-F238E27FC236}">
                <a16:creationId xmlns:a16="http://schemas.microsoft.com/office/drawing/2014/main" id="{B1E74549-9FE1-7847-A72E-FBF6FA076A60}"/>
              </a:ext>
            </a:extLst>
          </p:cNvPr>
          <p:cNvSpPr/>
          <p:nvPr/>
        </p:nvSpPr>
        <p:spPr>
          <a:xfrm>
            <a:off x="268320" y="2258574"/>
            <a:ext cx="2926567" cy="902101"/>
          </a:xfrm>
          <a:prstGeom prst="flowChartInputOutput">
            <a:avLst/>
          </a:prstGeom>
          <a:solidFill>
            <a:srgbClr val="11AEC7"/>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Requirements and Constraints</a:t>
            </a:r>
          </a:p>
        </p:txBody>
      </p:sp>
      <p:sp>
        <p:nvSpPr>
          <p:cNvPr id="19" name="Flowchart: Process 18">
            <a:extLst>
              <a:ext uri="{FF2B5EF4-FFF2-40B4-BE49-F238E27FC236}">
                <a16:creationId xmlns:a16="http://schemas.microsoft.com/office/drawing/2014/main" id="{246D5C6A-0A58-04DE-FFE4-4E12E92B5A0A}"/>
              </a:ext>
            </a:extLst>
          </p:cNvPr>
          <p:cNvSpPr/>
          <p:nvPr/>
        </p:nvSpPr>
        <p:spPr>
          <a:xfrm>
            <a:off x="463806" y="3726268"/>
            <a:ext cx="2544925" cy="899789"/>
          </a:xfrm>
          <a:prstGeom prst="flowChartProcess">
            <a:avLst/>
          </a:prstGeom>
          <a:solidFill>
            <a:srgbClr val="F59F2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Outline Antenna Design</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solidFill>
                  <a:schemeClr val="tx1"/>
                </a:solidFill>
                <a:latin typeface="Times New Roman" panose="02020603050405020304" pitchFamily="18" charset="0"/>
                <a:cs typeface="Times New Roman" panose="02020603050405020304" pitchFamily="18" charset="0"/>
              </a:rPr>
              <a:t>Calculations</a:t>
            </a:r>
            <a:endParaRPr kumimoji="0" lang="en-IN" sz="1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25" name="Flowchart: Process 24">
            <a:extLst>
              <a:ext uri="{FF2B5EF4-FFF2-40B4-BE49-F238E27FC236}">
                <a16:creationId xmlns:a16="http://schemas.microsoft.com/office/drawing/2014/main" id="{7CFBB535-BA7A-1991-D9BB-9754CC4A794A}"/>
              </a:ext>
            </a:extLst>
          </p:cNvPr>
          <p:cNvSpPr/>
          <p:nvPr/>
        </p:nvSpPr>
        <p:spPr>
          <a:xfrm>
            <a:off x="4886129" y="903382"/>
            <a:ext cx="2419741" cy="899789"/>
          </a:xfrm>
          <a:prstGeom prst="flowChartProcess">
            <a:avLst/>
          </a:prstGeom>
          <a:solidFill>
            <a:srgbClr val="F59F2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Implement Design of antenna</a:t>
            </a:r>
            <a:endParaRPr kumimoji="0" lang="en-IN" sz="1800" b="1" i="0" u="none" strike="noStrike" kern="1200" cap="none" spc="0" normalizeH="0" baseline="0" noProof="0" dirty="0">
              <a:ln>
                <a:noFill/>
              </a:ln>
              <a:solidFill>
                <a:schemeClr val="tx1"/>
              </a:solidFill>
              <a:effectLst/>
              <a:uLnTx/>
              <a:uFillTx/>
              <a:latin typeface="Segoe UI Light"/>
              <a:ea typeface="+mn-ea"/>
              <a:cs typeface="+mn-cs"/>
            </a:endParaRPr>
          </a:p>
        </p:txBody>
      </p:sp>
      <p:sp>
        <p:nvSpPr>
          <p:cNvPr id="26" name="Flowchart: Process 25">
            <a:extLst>
              <a:ext uri="{FF2B5EF4-FFF2-40B4-BE49-F238E27FC236}">
                <a16:creationId xmlns:a16="http://schemas.microsoft.com/office/drawing/2014/main" id="{934FD094-29AD-AE46-D2EE-2BCAF08CB4D5}"/>
              </a:ext>
            </a:extLst>
          </p:cNvPr>
          <p:cNvSpPr/>
          <p:nvPr/>
        </p:nvSpPr>
        <p:spPr>
          <a:xfrm>
            <a:off x="4734506" y="2292625"/>
            <a:ext cx="2722987" cy="1097625"/>
          </a:xfrm>
          <a:prstGeom prst="flowChartProcess">
            <a:avLst/>
          </a:prstGeom>
          <a:solidFill>
            <a:srgbClr val="11AEC7"/>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Incorporate Radial Stub, Tapered Slots, and Resonant Cavities </a:t>
            </a:r>
            <a:endParaRPr kumimoji="0" lang="en-IN" sz="1800" b="1" i="0" u="none" strike="noStrike" kern="1200" cap="none" spc="0" normalizeH="0" baseline="0" noProof="0" dirty="0">
              <a:ln>
                <a:noFill/>
              </a:ln>
              <a:solidFill>
                <a:schemeClr val="tx1"/>
              </a:solidFill>
              <a:effectLst/>
              <a:uLnTx/>
              <a:uFillTx/>
              <a:latin typeface="Segoe UI Light"/>
              <a:ea typeface="+mn-ea"/>
              <a:cs typeface="+mn-cs"/>
            </a:endParaRPr>
          </a:p>
        </p:txBody>
      </p:sp>
      <p:sp>
        <p:nvSpPr>
          <p:cNvPr id="28" name="Flowchart: Process 27">
            <a:extLst>
              <a:ext uri="{FF2B5EF4-FFF2-40B4-BE49-F238E27FC236}">
                <a16:creationId xmlns:a16="http://schemas.microsoft.com/office/drawing/2014/main" id="{5365AB4D-D163-DA20-7DCB-7C027B0D77E1}"/>
              </a:ext>
            </a:extLst>
          </p:cNvPr>
          <p:cNvSpPr/>
          <p:nvPr/>
        </p:nvSpPr>
        <p:spPr>
          <a:xfrm>
            <a:off x="4886129" y="3961316"/>
            <a:ext cx="2419741" cy="899789"/>
          </a:xfrm>
          <a:prstGeom prst="flowChartProcess">
            <a:avLst/>
          </a:prstGeom>
          <a:solidFill>
            <a:srgbClr val="F59F2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Simulate Antenna Performance </a:t>
            </a:r>
            <a:endParaRPr kumimoji="0" lang="en-IN" sz="1800" b="1" i="0" u="none" strike="noStrike" kern="1200" cap="none" spc="0" normalizeH="0" baseline="0" noProof="0" dirty="0">
              <a:ln>
                <a:noFill/>
              </a:ln>
              <a:solidFill>
                <a:schemeClr val="tx1"/>
              </a:solidFill>
              <a:effectLst/>
              <a:uLnTx/>
              <a:uFillTx/>
              <a:latin typeface="Segoe UI Light"/>
              <a:ea typeface="+mn-ea"/>
              <a:cs typeface="+mn-cs"/>
            </a:endParaRPr>
          </a:p>
        </p:txBody>
      </p:sp>
      <p:sp>
        <p:nvSpPr>
          <p:cNvPr id="47" name="Flowchart: Process 46">
            <a:extLst>
              <a:ext uri="{FF2B5EF4-FFF2-40B4-BE49-F238E27FC236}">
                <a16:creationId xmlns:a16="http://schemas.microsoft.com/office/drawing/2014/main" id="{A77EE8A9-F1ED-3D72-10E2-BA6E09F2A67B}"/>
              </a:ext>
            </a:extLst>
          </p:cNvPr>
          <p:cNvSpPr/>
          <p:nvPr/>
        </p:nvSpPr>
        <p:spPr>
          <a:xfrm>
            <a:off x="4552639" y="5434219"/>
            <a:ext cx="3086722" cy="1022870"/>
          </a:xfrm>
          <a:prstGeom prst="flowChartProcess">
            <a:avLst/>
          </a:prstGeom>
          <a:solidFill>
            <a:srgbClr val="11AEC7"/>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Analyze Radiation Characteristics, Bandwidth, and Efficiency </a:t>
            </a:r>
            <a:endParaRPr kumimoji="0" lang="en-IN" sz="1800" b="1" i="0" u="none" strike="noStrike" kern="1200" cap="none" spc="0" normalizeH="0" baseline="0" noProof="0" dirty="0">
              <a:ln>
                <a:noFill/>
              </a:ln>
              <a:solidFill>
                <a:schemeClr val="tx1"/>
              </a:solidFill>
              <a:effectLst/>
              <a:uLnTx/>
              <a:uFillTx/>
              <a:latin typeface="Segoe UI Light"/>
              <a:ea typeface="+mn-ea"/>
              <a:cs typeface="+mn-cs"/>
            </a:endParaRPr>
          </a:p>
        </p:txBody>
      </p:sp>
      <p:sp>
        <p:nvSpPr>
          <p:cNvPr id="59" name="Flowchart: Data 58">
            <a:extLst>
              <a:ext uri="{FF2B5EF4-FFF2-40B4-BE49-F238E27FC236}">
                <a16:creationId xmlns:a16="http://schemas.microsoft.com/office/drawing/2014/main" id="{6237E7D5-88D4-3D0C-4EDE-043C4129F6A9}"/>
              </a:ext>
            </a:extLst>
          </p:cNvPr>
          <p:cNvSpPr/>
          <p:nvPr/>
        </p:nvSpPr>
        <p:spPr>
          <a:xfrm>
            <a:off x="112857" y="5191650"/>
            <a:ext cx="3223586" cy="902101"/>
          </a:xfrm>
          <a:prstGeom prst="flowChartInputOutput">
            <a:avLst/>
          </a:prstGeom>
          <a:solidFill>
            <a:srgbClr val="11AEC7"/>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Choose Substrate Material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(e.g., FR4) </a:t>
            </a:r>
          </a:p>
        </p:txBody>
      </p:sp>
      <p:sp>
        <p:nvSpPr>
          <p:cNvPr id="66" name="Oval 65">
            <a:extLst>
              <a:ext uri="{FF2B5EF4-FFF2-40B4-BE49-F238E27FC236}">
                <a16:creationId xmlns:a16="http://schemas.microsoft.com/office/drawing/2014/main" id="{5193119F-8F4D-F321-7D14-A688C3DDE428}"/>
              </a:ext>
            </a:extLst>
          </p:cNvPr>
          <p:cNvSpPr/>
          <p:nvPr/>
        </p:nvSpPr>
        <p:spPr>
          <a:xfrm>
            <a:off x="9516056" y="5463019"/>
            <a:ext cx="1255739" cy="785526"/>
          </a:xfrm>
          <a:prstGeom prst="ellipse">
            <a:avLst/>
          </a:prstGeom>
          <a:solidFill>
            <a:srgbClr val="F59F2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STOP</a:t>
            </a:r>
            <a:endParaRPr kumimoji="0" lang="en-IN" sz="1800" b="1" i="0" u="none" strike="noStrike" kern="1200" cap="none" spc="0" normalizeH="0" baseline="0" noProof="0" dirty="0">
              <a:ln>
                <a:noFill/>
              </a:ln>
              <a:solidFill>
                <a:schemeClr val="tx1"/>
              </a:solidFill>
              <a:effectLst/>
              <a:uLnTx/>
              <a:uFillTx/>
              <a:latin typeface="Segoe UI Light"/>
              <a:ea typeface="+mn-ea"/>
              <a:cs typeface="+mn-cs"/>
            </a:endParaRPr>
          </a:p>
        </p:txBody>
      </p:sp>
      <p:sp>
        <p:nvSpPr>
          <p:cNvPr id="9" name="Flowchart: Decision 8">
            <a:extLst>
              <a:ext uri="{FF2B5EF4-FFF2-40B4-BE49-F238E27FC236}">
                <a16:creationId xmlns:a16="http://schemas.microsoft.com/office/drawing/2014/main" id="{EDFB916E-86AD-174D-8BDA-C5AFF79DD899}"/>
              </a:ext>
            </a:extLst>
          </p:cNvPr>
          <p:cNvSpPr/>
          <p:nvPr/>
        </p:nvSpPr>
        <p:spPr>
          <a:xfrm>
            <a:off x="8629255" y="1871984"/>
            <a:ext cx="3029341" cy="1360958"/>
          </a:xfrm>
          <a:prstGeom prst="flowChartDecision">
            <a:avLst/>
          </a:prstGeom>
          <a:solidFill>
            <a:srgbClr val="F59F26"/>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Optimum Result ?</a:t>
            </a:r>
            <a:endParaRPr kumimoji="0" lang="en-IN" sz="1800" b="1" i="0" u="none" strike="noStrike" kern="1200" cap="none" spc="0" normalizeH="0" baseline="0" noProof="0" dirty="0">
              <a:ln>
                <a:noFill/>
              </a:ln>
              <a:solidFill>
                <a:schemeClr val="tx1"/>
              </a:solidFill>
              <a:effectLst/>
              <a:uLnTx/>
              <a:uFillTx/>
              <a:latin typeface="Segoe UI Light"/>
              <a:ea typeface="+mn-ea"/>
              <a:cs typeface="+mn-cs"/>
            </a:endParaRPr>
          </a:p>
        </p:txBody>
      </p:sp>
      <p:sp>
        <p:nvSpPr>
          <p:cNvPr id="11" name="Flowchart: Process 10">
            <a:extLst>
              <a:ext uri="{FF2B5EF4-FFF2-40B4-BE49-F238E27FC236}">
                <a16:creationId xmlns:a16="http://schemas.microsoft.com/office/drawing/2014/main" id="{EBA5C59E-F436-B14C-50BD-B5DE4C610ABE}"/>
              </a:ext>
            </a:extLst>
          </p:cNvPr>
          <p:cNvSpPr/>
          <p:nvPr/>
        </p:nvSpPr>
        <p:spPr>
          <a:xfrm>
            <a:off x="8731970" y="3800596"/>
            <a:ext cx="2828731" cy="1203649"/>
          </a:xfrm>
          <a:prstGeom prst="flowChartProcess">
            <a:avLst/>
          </a:prstGeom>
          <a:solidFill>
            <a:srgbClr val="11AEC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Conclusion</a:t>
            </a:r>
            <a:endParaRPr kumimoji="0" lang="en-I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ABCA320D-331E-C81F-059B-AC438EB02B90}"/>
              </a:ext>
            </a:extLst>
          </p:cNvPr>
          <p:cNvCxnSpPr>
            <a:cxnSpLocks/>
            <a:stCxn id="13" idx="4"/>
            <a:endCxn id="16" idx="1"/>
          </p:cNvCxnSpPr>
          <p:nvPr/>
        </p:nvCxnSpPr>
        <p:spPr>
          <a:xfrm>
            <a:off x="1731604" y="1692981"/>
            <a:ext cx="0" cy="56559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3991E769-710C-759E-186A-02BD8679A732}"/>
              </a:ext>
            </a:extLst>
          </p:cNvPr>
          <p:cNvCxnSpPr>
            <a:cxnSpLocks/>
            <a:stCxn id="16" idx="4"/>
            <a:endCxn id="19" idx="0"/>
          </p:cNvCxnSpPr>
          <p:nvPr/>
        </p:nvCxnSpPr>
        <p:spPr>
          <a:xfrm>
            <a:off x="1731604" y="3160675"/>
            <a:ext cx="4665" cy="56559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F0C95B2B-7A33-8D6C-B8BD-9676BF554323}"/>
              </a:ext>
            </a:extLst>
          </p:cNvPr>
          <p:cNvCxnSpPr>
            <a:cxnSpLocks/>
            <a:stCxn id="19" idx="2"/>
            <a:endCxn id="59" idx="1"/>
          </p:cNvCxnSpPr>
          <p:nvPr/>
        </p:nvCxnSpPr>
        <p:spPr>
          <a:xfrm flipH="1">
            <a:off x="1724650" y="4626057"/>
            <a:ext cx="11619" cy="56559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4" name="Connector: Elbow 23">
            <a:extLst>
              <a:ext uri="{FF2B5EF4-FFF2-40B4-BE49-F238E27FC236}">
                <a16:creationId xmlns:a16="http://schemas.microsoft.com/office/drawing/2014/main" id="{E4159833-AFD6-BA7E-1C94-FD7A6C20CEE5}"/>
              </a:ext>
            </a:extLst>
          </p:cNvPr>
          <p:cNvCxnSpPr>
            <a:cxnSpLocks/>
            <a:stCxn id="59" idx="5"/>
            <a:endCxn id="25" idx="1"/>
          </p:cNvCxnSpPr>
          <p:nvPr/>
        </p:nvCxnSpPr>
        <p:spPr>
          <a:xfrm flipV="1">
            <a:off x="3014084" y="1353277"/>
            <a:ext cx="1872045" cy="4289424"/>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1C803C3B-4FBB-6D19-52DC-1D6FFA13FAAA}"/>
              </a:ext>
            </a:extLst>
          </p:cNvPr>
          <p:cNvCxnSpPr>
            <a:stCxn id="25" idx="2"/>
            <a:endCxn id="26" idx="0"/>
          </p:cNvCxnSpPr>
          <p:nvPr/>
        </p:nvCxnSpPr>
        <p:spPr>
          <a:xfrm>
            <a:off x="6096000" y="1803171"/>
            <a:ext cx="0" cy="48945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39CFC6A6-B9C1-81FC-D233-3F83181469FE}"/>
              </a:ext>
            </a:extLst>
          </p:cNvPr>
          <p:cNvCxnSpPr>
            <a:cxnSpLocks/>
            <a:stCxn id="26" idx="2"/>
            <a:endCxn id="28" idx="0"/>
          </p:cNvCxnSpPr>
          <p:nvPr/>
        </p:nvCxnSpPr>
        <p:spPr>
          <a:xfrm>
            <a:off x="6096000" y="3390250"/>
            <a:ext cx="0" cy="57106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4779A470-856F-11D9-1EF3-B50EC4E83897}"/>
              </a:ext>
            </a:extLst>
          </p:cNvPr>
          <p:cNvCxnSpPr>
            <a:cxnSpLocks/>
            <a:stCxn id="28" idx="2"/>
            <a:endCxn id="47" idx="0"/>
          </p:cNvCxnSpPr>
          <p:nvPr/>
        </p:nvCxnSpPr>
        <p:spPr>
          <a:xfrm>
            <a:off x="6096000" y="4861105"/>
            <a:ext cx="0" cy="57311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8" name="Connector: Elbow 37">
            <a:extLst>
              <a:ext uri="{FF2B5EF4-FFF2-40B4-BE49-F238E27FC236}">
                <a16:creationId xmlns:a16="http://schemas.microsoft.com/office/drawing/2014/main" id="{FFA256E1-9BD1-BB11-1297-DB5A1A232FDA}"/>
              </a:ext>
            </a:extLst>
          </p:cNvPr>
          <p:cNvCxnSpPr>
            <a:cxnSpLocks/>
            <a:stCxn id="47" idx="3"/>
            <a:endCxn id="9" idx="1"/>
          </p:cNvCxnSpPr>
          <p:nvPr/>
        </p:nvCxnSpPr>
        <p:spPr>
          <a:xfrm flipV="1">
            <a:off x="7639361" y="2552463"/>
            <a:ext cx="989894" cy="3393191"/>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DA6D8E66-0B85-A264-7047-CF7E68080ADF}"/>
              </a:ext>
            </a:extLst>
          </p:cNvPr>
          <p:cNvCxnSpPr>
            <a:stCxn id="9" idx="2"/>
            <a:endCxn id="11" idx="0"/>
          </p:cNvCxnSpPr>
          <p:nvPr/>
        </p:nvCxnSpPr>
        <p:spPr>
          <a:xfrm>
            <a:off x="10143926" y="3232942"/>
            <a:ext cx="2410" cy="56765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D5AD2B9B-02CC-B28C-9747-AE21A8B1F883}"/>
              </a:ext>
            </a:extLst>
          </p:cNvPr>
          <p:cNvCxnSpPr>
            <a:stCxn id="11" idx="2"/>
            <a:endCxn id="66" idx="0"/>
          </p:cNvCxnSpPr>
          <p:nvPr/>
        </p:nvCxnSpPr>
        <p:spPr>
          <a:xfrm flipH="1">
            <a:off x="10143926" y="5004245"/>
            <a:ext cx="2410" cy="45877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6" name="Connector: Elbow 55">
            <a:extLst>
              <a:ext uri="{FF2B5EF4-FFF2-40B4-BE49-F238E27FC236}">
                <a16:creationId xmlns:a16="http://schemas.microsoft.com/office/drawing/2014/main" id="{CAB60602-CF1A-36A2-5FB9-10DDF2EBDD0E}"/>
              </a:ext>
            </a:extLst>
          </p:cNvPr>
          <p:cNvCxnSpPr>
            <a:stCxn id="9" idx="3"/>
            <a:endCxn id="25" idx="3"/>
          </p:cNvCxnSpPr>
          <p:nvPr/>
        </p:nvCxnSpPr>
        <p:spPr>
          <a:xfrm flipH="1" flipV="1">
            <a:off x="7305870" y="1353277"/>
            <a:ext cx="4352726" cy="1199186"/>
          </a:xfrm>
          <a:prstGeom prst="bentConnector3">
            <a:avLst>
              <a:gd name="adj1" fmla="val -5252"/>
            </a:avLst>
          </a:prstGeom>
          <a:ln w="19050">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BDDF469F-59F9-1C7A-8959-0059BCD5FA9B}"/>
              </a:ext>
            </a:extLst>
          </p:cNvPr>
          <p:cNvSpPr txBox="1"/>
          <p:nvPr/>
        </p:nvSpPr>
        <p:spPr>
          <a:xfrm>
            <a:off x="9482233" y="3286505"/>
            <a:ext cx="618104" cy="338554"/>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YES</a:t>
            </a:r>
          </a:p>
        </p:txBody>
      </p:sp>
      <p:sp>
        <p:nvSpPr>
          <p:cNvPr id="58" name="TextBox 57">
            <a:extLst>
              <a:ext uri="{FF2B5EF4-FFF2-40B4-BE49-F238E27FC236}">
                <a16:creationId xmlns:a16="http://schemas.microsoft.com/office/drawing/2014/main" id="{C22CA5F6-D883-A7E2-5F52-38A9B2C4657D}"/>
              </a:ext>
            </a:extLst>
          </p:cNvPr>
          <p:cNvSpPr txBox="1"/>
          <p:nvPr/>
        </p:nvSpPr>
        <p:spPr>
          <a:xfrm>
            <a:off x="11584727" y="2606880"/>
            <a:ext cx="545841" cy="338554"/>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NO</a:t>
            </a:r>
          </a:p>
        </p:txBody>
      </p:sp>
      <p:sp>
        <p:nvSpPr>
          <p:cNvPr id="10" name="TextBox 9">
            <a:extLst>
              <a:ext uri="{FF2B5EF4-FFF2-40B4-BE49-F238E27FC236}">
                <a16:creationId xmlns:a16="http://schemas.microsoft.com/office/drawing/2014/main" id="{B7E5E95A-42B5-7658-65BE-9FF089E48E36}"/>
              </a:ext>
            </a:extLst>
          </p:cNvPr>
          <p:cNvSpPr txBox="1"/>
          <p:nvPr/>
        </p:nvSpPr>
        <p:spPr>
          <a:xfrm>
            <a:off x="0" y="10257"/>
            <a:ext cx="7756041" cy="35278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600" b="1" dirty="0">
                <a:latin typeface="Times New Roman" panose="02020603050405020304" pitchFamily="18" charset="0"/>
                <a:cs typeface="Times New Roman" panose="02020603050405020304" pitchFamily="18" charset="0"/>
              </a:rPr>
              <a:t>Design and analysis of a Slotted Vivaldi Antenna for Microwave Imaging Applications</a:t>
            </a:r>
          </a:p>
        </p:txBody>
      </p:sp>
      <p:sp>
        <p:nvSpPr>
          <p:cNvPr id="12" name="Slide Number Placeholder 23">
            <a:extLst>
              <a:ext uri="{FF2B5EF4-FFF2-40B4-BE49-F238E27FC236}">
                <a16:creationId xmlns:a16="http://schemas.microsoft.com/office/drawing/2014/main" id="{88509EB0-219C-AC2E-C20A-A3D92EDAF6A2}"/>
              </a:ext>
            </a:extLst>
          </p:cNvPr>
          <p:cNvSpPr>
            <a:spLocks noGrp="1"/>
          </p:cNvSpPr>
          <p:nvPr>
            <p:ph type="sldNum" sz="quarter" idx="12"/>
          </p:nvPr>
        </p:nvSpPr>
        <p:spPr>
          <a:xfrm>
            <a:off x="9151859" y="6393517"/>
            <a:ext cx="2743200" cy="365125"/>
          </a:xfrm>
        </p:spPr>
        <p:txBody>
          <a:bodyPr/>
          <a:lstStyle/>
          <a:p>
            <a:fld id="{06FEDF93-2BFD-41CA-ABC7-B039102F3792}" type="slidenum">
              <a:rPr lang="en-US" sz="2400" b="1" smtClean="0">
                <a:solidFill>
                  <a:schemeClr val="tx1"/>
                </a:solidFill>
                <a:latin typeface="Times New Roman" panose="02020603050405020304" pitchFamily="18" charset="0"/>
                <a:cs typeface="Times New Roman" panose="02020603050405020304" pitchFamily="18" charset="0"/>
              </a:rPr>
              <a:t>11</a:t>
            </a:fld>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2465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4304A590-AC92-F48A-27CA-CFAC35689B91}"/>
              </a:ext>
              <a:ext uri="{C183D7F6-B498-43B3-948B-1728B52AA6E4}">
                <adec:decorative xmlns:adec="http://schemas.microsoft.com/office/drawing/2017/decorative" val="1"/>
              </a:ext>
            </a:extLst>
          </p:cNvPr>
          <p:cNvCxnSpPr>
            <a:cxnSpLocks/>
          </p:cNvCxnSpPr>
          <p:nvPr/>
        </p:nvCxnSpPr>
        <p:spPr>
          <a:xfrm>
            <a:off x="8105775" y="61620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B0681E91-B892-05A8-2D3E-B786E40A8670}"/>
              </a:ext>
            </a:extLst>
          </p:cNvPr>
          <p:cNvSpPr txBox="1">
            <a:spLocks/>
          </p:cNvSpPr>
          <p:nvPr/>
        </p:nvSpPr>
        <p:spPr>
          <a:xfrm>
            <a:off x="228600" y="387368"/>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solidFill>
                  <a:schemeClr val="tx1">
                    <a:lumMod val="75000"/>
                    <a:lumOff val="25000"/>
                  </a:schemeClr>
                </a:solidFill>
                <a:latin typeface="Times New Roman" panose="02020603050405020304" pitchFamily="18" charset="0"/>
                <a:cs typeface="Times New Roman" panose="02020603050405020304" pitchFamily="18" charset="0"/>
              </a:rPr>
              <a:t>CST STUDIO SUITE</a:t>
            </a:r>
          </a:p>
        </p:txBody>
      </p:sp>
      <p:cxnSp>
        <p:nvCxnSpPr>
          <p:cNvPr id="5" name="Straight Connector 4">
            <a:extLst>
              <a:ext uri="{FF2B5EF4-FFF2-40B4-BE49-F238E27FC236}">
                <a16:creationId xmlns:a16="http://schemas.microsoft.com/office/drawing/2014/main" id="{963E2400-596A-19E2-5BCA-FA74855CB586}"/>
              </a:ext>
              <a:ext uri="{C183D7F6-B498-43B3-948B-1728B52AA6E4}">
                <adec:decorative xmlns:adec="http://schemas.microsoft.com/office/drawing/2017/decorative" val="1"/>
              </a:ext>
            </a:extLst>
          </p:cNvPr>
          <p:cNvCxnSpPr>
            <a:cxnSpLocks/>
          </p:cNvCxnSpPr>
          <p:nvPr/>
        </p:nvCxnSpPr>
        <p:spPr>
          <a:xfrm>
            <a:off x="0" y="61620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Footer Placeholder 3">
            <a:extLst>
              <a:ext uri="{FF2B5EF4-FFF2-40B4-BE49-F238E27FC236}">
                <a16:creationId xmlns:a16="http://schemas.microsoft.com/office/drawing/2014/main" id="{24FFC4D9-EA1F-66ED-2581-82457200A6BB}"/>
              </a:ext>
            </a:extLst>
          </p:cNvPr>
          <p:cNvSpPr>
            <a:spLocks noGrp="1"/>
          </p:cNvSpPr>
          <p:nvPr>
            <p:ph type="ftr" sz="quarter" idx="11"/>
          </p:nvPr>
        </p:nvSpPr>
        <p:spPr>
          <a:xfrm>
            <a:off x="0" y="6492875"/>
            <a:ext cx="6672887" cy="365125"/>
          </a:xfrm>
        </p:spPr>
        <p:txBody>
          <a:bodyPr/>
          <a:lstStyle/>
          <a:p>
            <a:pPr algn="l"/>
            <a:r>
              <a:rPr lang="en-US" sz="1400" b="1">
                <a:solidFill>
                  <a:schemeClr val="tx1"/>
                </a:solidFill>
                <a:latin typeface="Times New Roman" panose="02020603050405020304" pitchFamily="18" charset="0"/>
                <a:cs typeface="Times New Roman" panose="02020603050405020304" pitchFamily="18" charset="0"/>
              </a:rPr>
              <a:t>8th SEM DEPT OF ECE DR TTIT, KGF</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02A2419-E46D-1587-9001-DB25CC2CB50F}"/>
              </a:ext>
            </a:extLst>
          </p:cNvPr>
          <p:cNvSpPr txBox="1"/>
          <p:nvPr/>
        </p:nvSpPr>
        <p:spPr>
          <a:xfrm>
            <a:off x="11094393" y="104004"/>
            <a:ext cx="1077391"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2023-2024</a:t>
            </a:r>
            <a:endParaRPr lang="en-IN" sz="1400" b="1" dirty="0"/>
          </a:p>
        </p:txBody>
      </p:sp>
      <p:sp>
        <p:nvSpPr>
          <p:cNvPr id="10" name="TextBox 9">
            <a:extLst>
              <a:ext uri="{FF2B5EF4-FFF2-40B4-BE49-F238E27FC236}">
                <a16:creationId xmlns:a16="http://schemas.microsoft.com/office/drawing/2014/main" id="{9DF45BE3-A1DB-DC8E-AAB5-44EFC66EBDA4}"/>
              </a:ext>
            </a:extLst>
          </p:cNvPr>
          <p:cNvSpPr txBox="1"/>
          <p:nvPr/>
        </p:nvSpPr>
        <p:spPr>
          <a:xfrm>
            <a:off x="884076" y="1356202"/>
            <a:ext cx="10423848" cy="3785652"/>
          </a:xfrm>
          <a:prstGeom prst="rect">
            <a:avLst/>
          </a:prstGeom>
          <a:noFill/>
        </p:spPr>
        <p:txBody>
          <a:bodyPr wrap="square">
            <a:spAutoFit/>
          </a:bodyPr>
          <a:lstStyle/>
          <a:p>
            <a:pPr marL="28575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CST Studio Suite is a powerful electromagnetic (EM) simulation software package developed by Dassault Systems. It is used to design, analyze, and optimize a wide variety of EM components and systems, including antennas, filters, cables, connectors, and microwave devices. The software is based on the Finite Integral Method (FIM), a numerical technique that can be used to solve a wide range of electromagnetic problems. </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CST Studio Suite is used to design a wide variety of antennas.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CST Studio Suite is used to design filters.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CST Studio Suite is used to design a wide variety of microwave devices, </a:t>
            </a:r>
          </a:p>
        </p:txBody>
      </p:sp>
      <p:sp>
        <p:nvSpPr>
          <p:cNvPr id="9" name="TextBox 8">
            <a:extLst>
              <a:ext uri="{FF2B5EF4-FFF2-40B4-BE49-F238E27FC236}">
                <a16:creationId xmlns:a16="http://schemas.microsoft.com/office/drawing/2014/main" id="{F8A2BD15-D5AC-1BB3-6783-E5162F7CFE94}"/>
              </a:ext>
            </a:extLst>
          </p:cNvPr>
          <p:cNvSpPr txBox="1"/>
          <p:nvPr/>
        </p:nvSpPr>
        <p:spPr>
          <a:xfrm>
            <a:off x="0" y="926"/>
            <a:ext cx="7756041" cy="35278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600" b="1" dirty="0">
                <a:latin typeface="Times New Roman" panose="02020603050405020304" pitchFamily="18" charset="0"/>
                <a:cs typeface="Times New Roman" panose="02020603050405020304" pitchFamily="18" charset="0"/>
              </a:rPr>
              <a:t>Design and analysis of a Slotted Vivaldi Antenna for Microwave Imaging Applications</a:t>
            </a:r>
          </a:p>
        </p:txBody>
      </p:sp>
      <p:sp>
        <p:nvSpPr>
          <p:cNvPr id="11" name="Slide Number Placeholder 23">
            <a:extLst>
              <a:ext uri="{FF2B5EF4-FFF2-40B4-BE49-F238E27FC236}">
                <a16:creationId xmlns:a16="http://schemas.microsoft.com/office/drawing/2014/main" id="{692F9141-DA49-54B2-CAE4-6BE3A0492126}"/>
              </a:ext>
            </a:extLst>
          </p:cNvPr>
          <p:cNvSpPr>
            <a:spLocks noGrp="1"/>
          </p:cNvSpPr>
          <p:nvPr>
            <p:ph type="sldNum" sz="quarter" idx="12"/>
          </p:nvPr>
        </p:nvSpPr>
        <p:spPr>
          <a:xfrm>
            <a:off x="9151859" y="6384186"/>
            <a:ext cx="2743200" cy="365125"/>
          </a:xfrm>
        </p:spPr>
        <p:txBody>
          <a:bodyPr/>
          <a:lstStyle/>
          <a:p>
            <a:fld id="{06FEDF93-2BFD-41CA-ABC7-B039102F3792}" type="slidenum">
              <a:rPr lang="en-US" sz="2400" b="1" smtClean="0">
                <a:solidFill>
                  <a:schemeClr val="tx1"/>
                </a:solidFill>
                <a:latin typeface="Times New Roman" panose="02020603050405020304" pitchFamily="18" charset="0"/>
                <a:cs typeface="Times New Roman" panose="02020603050405020304" pitchFamily="18" charset="0"/>
              </a:rPr>
              <a:t>12</a:t>
            </a:fld>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2545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8F0E2C46-96C0-5453-AABA-8E6240C1B09F}"/>
              </a:ext>
              <a:ext uri="{C183D7F6-B498-43B3-948B-1728B52AA6E4}">
                <adec:decorative xmlns:adec="http://schemas.microsoft.com/office/drawing/2017/decorative" val="1"/>
              </a:ext>
            </a:extLst>
          </p:cNvPr>
          <p:cNvCxnSpPr>
            <a:cxnSpLocks/>
          </p:cNvCxnSpPr>
          <p:nvPr/>
        </p:nvCxnSpPr>
        <p:spPr>
          <a:xfrm>
            <a:off x="8105775" y="625539"/>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B4326FAD-BCD8-2DA5-9078-81311238B1E3}"/>
              </a:ext>
            </a:extLst>
          </p:cNvPr>
          <p:cNvSpPr txBox="1">
            <a:spLocks/>
          </p:cNvSpPr>
          <p:nvPr/>
        </p:nvSpPr>
        <p:spPr>
          <a:xfrm>
            <a:off x="228600" y="3966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solidFill>
                  <a:schemeClr val="tx1">
                    <a:lumMod val="75000"/>
                    <a:lumOff val="25000"/>
                  </a:schemeClr>
                </a:solidFill>
                <a:latin typeface="Times New Roman" panose="02020603050405020304" pitchFamily="18" charset="0"/>
                <a:cs typeface="Times New Roman" panose="02020603050405020304" pitchFamily="18" charset="0"/>
              </a:rPr>
              <a:t>Substrate Material Used</a:t>
            </a:r>
          </a:p>
        </p:txBody>
      </p:sp>
      <p:cxnSp>
        <p:nvCxnSpPr>
          <p:cNvPr id="7" name="Straight Connector 6">
            <a:extLst>
              <a:ext uri="{FF2B5EF4-FFF2-40B4-BE49-F238E27FC236}">
                <a16:creationId xmlns:a16="http://schemas.microsoft.com/office/drawing/2014/main" id="{0501D419-FED4-AD55-0E07-533B4E85A76E}"/>
              </a:ext>
              <a:ext uri="{C183D7F6-B498-43B3-948B-1728B52AA6E4}">
                <adec:decorative xmlns:adec="http://schemas.microsoft.com/office/drawing/2017/decorative" val="1"/>
              </a:ext>
            </a:extLst>
          </p:cNvPr>
          <p:cNvCxnSpPr>
            <a:cxnSpLocks/>
          </p:cNvCxnSpPr>
          <p:nvPr/>
        </p:nvCxnSpPr>
        <p:spPr>
          <a:xfrm>
            <a:off x="0" y="625539"/>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 name="Footer Placeholder 3">
            <a:extLst>
              <a:ext uri="{FF2B5EF4-FFF2-40B4-BE49-F238E27FC236}">
                <a16:creationId xmlns:a16="http://schemas.microsoft.com/office/drawing/2014/main" id="{260A1140-83E1-750F-2C1F-0D6E07CBE808}"/>
              </a:ext>
            </a:extLst>
          </p:cNvPr>
          <p:cNvSpPr>
            <a:spLocks noGrp="1"/>
          </p:cNvSpPr>
          <p:nvPr>
            <p:ph type="ftr" sz="quarter" idx="11"/>
          </p:nvPr>
        </p:nvSpPr>
        <p:spPr>
          <a:xfrm>
            <a:off x="0" y="6492875"/>
            <a:ext cx="6672887" cy="365125"/>
          </a:xfrm>
        </p:spPr>
        <p:txBody>
          <a:bodyPr/>
          <a:lstStyle/>
          <a:p>
            <a:pPr algn="l"/>
            <a:r>
              <a:rPr lang="en-US" sz="1400" b="1">
                <a:solidFill>
                  <a:schemeClr val="tx1"/>
                </a:solidFill>
                <a:latin typeface="Times New Roman" panose="02020603050405020304" pitchFamily="18" charset="0"/>
                <a:cs typeface="Times New Roman" panose="02020603050405020304" pitchFamily="18" charset="0"/>
              </a:rPr>
              <a:t>8th SEM DEPT OF ECE DR TTIT, KGF</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E29503E-50BA-BCFE-0D06-64592983F450}"/>
              </a:ext>
            </a:extLst>
          </p:cNvPr>
          <p:cNvSpPr txBox="1"/>
          <p:nvPr/>
        </p:nvSpPr>
        <p:spPr>
          <a:xfrm>
            <a:off x="11094393" y="104004"/>
            <a:ext cx="1077391"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2023-2024</a:t>
            </a:r>
            <a:endParaRPr lang="en-IN" sz="1400" b="1" dirty="0"/>
          </a:p>
        </p:txBody>
      </p:sp>
      <p:sp>
        <p:nvSpPr>
          <p:cNvPr id="14" name="TextBox 13">
            <a:extLst>
              <a:ext uri="{FF2B5EF4-FFF2-40B4-BE49-F238E27FC236}">
                <a16:creationId xmlns:a16="http://schemas.microsoft.com/office/drawing/2014/main" id="{F536A421-9886-EC32-F044-912814A87F20}"/>
              </a:ext>
            </a:extLst>
          </p:cNvPr>
          <p:cNvSpPr txBox="1"/>
          <p:nvPr/>
        </p:nvSpPr>
        <p:spPr>
          <a:xfrm>
            <a:off x="1173954" y="2090172"/>
            <a:ext cx="9844091" cy="2677656"/>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FR-4 is a type of glass-reinforced epoxy laminate that is commonly used as a substrate material for printed circuit boards (PCBs). It is also popular choice for antenna design.</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dielectric constant of FR-4 is around 4.4</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loss tangent of FR-4 is around 0.02</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FR-4 is a relatively inexpensive material </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Easy to fabricate</a:t>
            </a:r>
          </a:p>
        </p:txBody>
      </p:sp>
      <p:sp>
        <p:nvSpPr>
          <p:cNvPr id="3" name="TextBox 2">
            <a:extLst>
              <a:ext uri="{FF2B5EF4-FFF2-40B4-BE49-F238E27FC236}">
                <a16:creationId xmlns:a16="http://schemas.microsoft.com/office/drawing/2014/main" id="{AE49E19D-0041-ABDF-8C16-EAC6381052C2}"/>
              </a:ext>
            </a:extLst>
          </p:cNvPr>
          <p:cNvSpPr txBox="1"/>
          <p:nvPr/>
        </p:nvSpPr>
        <p:spPr>
          <a:xfrm>
            <a:off x="0" y="926"/>
            <a:ext cx="7756041" cy="35278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600" b="1" dirty="0">
                <a:latin typeface="Times New Roman" panose="02020603050405020304" pitchFamily="18" charset="0"/>
                <a:cs typeface="Times New Roman" panose="02020603050405020304" pitchFamily="18" charset="0"/>
              </a:rPr>
              <a:t>Design and analysis of a Slotted Vivaldi Antenna for Microwave Imaging Applications</a:t>
            </a:r>
          </a:p>
        </p:txBody>
      </p:sp>
      <p:sp>
        <p:nvSpPr>
          <p:cNvPr id="4" name="Slide Number Placeholder 23">
            <a:extLst>
              <a:ext uri="{FF2B5EF4-FFF2-40B4-BE49-F238E27FC236}">
                <a16:creationId xmlns:a16="http://schemas.microsoft.com/office/drawing/2014/main" id="{12B69D4D-F991-9188-2FC3-F3797FA75698}"/>
              </a:ext>
            </a:extLst>
          </p:cNvPr>
          <p:cNvSpPr>
            <a:spLocks noGrp="1"/>
          </p:cNvSpPr>
          <p:nvPr>
            <p:ph type="sldNum" sz="quarter" idx="12"/>
          </p:nvPr>
        </p:nvSpPr>
        <p:spPr>
          <a:xfrm>
            <a:off x="9151859" y="6384186"/>
            <a:ext cx="2743200" cy="365125"/>
          </a:xfrm>
        </p:spPr>
        <p:txBody>
          <a:bodyPr/>
          <a:lstStyle/>
          <a:p>
            <a:fld id="{06FEDF93-2BFD-41CA-ABC7-B039102F3792}" type="slidenum">
              <a:rPr lang="en-US" sz="2400" b="1" smtClean="0">
                <a:solidFill>
                  <a:schemeClr val="tx1"/>
                </a:solidFill>
                <a:latin typeface="Times New Roman" panose="02020603050405020304" pitchFamily="18" charset="0"/>
                <a:cs typeface="Times New Roman" panose="02020603050405020304" pitchFamily="18" charset="0"/>
              </a:rPr>
              <a:t>13</a:t>
            </a:fld>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6568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4326FAD-BCD8-2DA5-9078-81311238B1E3}"/>
              </a:ext>
            </a:extLst>
          </p:cNvPr>
          <p:cNvSpPr txBox="1">
            <a:spLocks/>
          </p:cNvSpPr>
          <p:nvPr/>
        </p:nvSpPr>
        <p:spPr>
          <a:xfrm>
            <a:off x="228600" y="393291"/>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solidFill>
                  <a:schemeClr val="tx1">
                    <a:lumMod val="75000"/>
                    <a:lumOff val="25000"/>
                  </a:schemeClr>
                </a:solidFill>
                <a:latin typeface="Times New Roman" panose="02020603050405020304" pitchFamily="18" charset="0"/>
                <a:cs typeface="Times New Roman" panose="02020603050405020304" pitchFamily="18" charset="0"/>
              </a:rPr>
              <a:t>DESIGN CALCULATIONS</a:t>
            </a:r>
          </a:p>
        </p:txBody>
      </p:sp>
      <p:sp>
        <p:nvSpPr>
          <p:cNvPr id="8" name="Footer Placeholder 3">
            <a:extLst>
              <a:ext uri="{FF2B5EF4-FFF2-40B4-BE49-F238E27FC236}">
                <a16:creationId xmlns:a16="http://schemas.microsoft.com/office/drawing/2014/main" id="{260A1140-83E1-750F-2C1F-0D6E07CBE808}"/>
              </a:ext>
            </a:extLst>
          </p:cNvPr>
          <p:cNvSpPr>
            <a:spLocks noGrp="1"/>
          </p:cNvSpPr>
          <p:nvPr>
            <p:ph type="ftr" sz="quarter" idx="11"/>
          </p:nvPr>
        </p:nvSpPr>
        <p:spPr>
          <a:xfrm>
            <a:off x="0" y="6492875"/>
            <a:ext cx="6672887" cy="365125"/>
          </a:xfrm>
        </p:spPr>
        <p:txBody>
          <a:bodyPr/>
          <a:lstStyle/>
          <a:p>
            <a:pPr algn="l"/>
            <a:r>
              <a:rPr lang="en-US" sz="1400" b="1">
                <a:solidFill>
                  <a:schemeClr val="tx1"/>
                </a:solidFill>
                <a:latin typeface="Times New Roman" panose="02020603050405020304" pitchFamily="18" charset="0"/>
                <a:cs typeface="Times New Roman" panose="02020603050405020304" pitchFamily="18" charset="0"/>
              </a:rPr>
              <a:t>8th SEM DEPT OF ECE DR TTIT, KGF</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E29503E-50BA-BCFE-0D06-64592983F450}"/>
              </a:ext>
            </a:extLst>
          </p:cNvPr>
          <p:cNvSpPr txBox="1"/>
          <p:nvPr/>
        </p:nvSpPr>
        <p:spPr>
          <a:xfrm>
            <a:off x="11094393" y="104004"/>
            <a:ext cx="1077391"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2023-2024</a:t>
            </a:r>
            <a:endParaRPr lang="en-IN" sz="1400" b="1"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536A421-9886-EC32-F044-912814A87F20}"/>
                  </a:ext>
                </a:extLst>
              </p:cNvPr>
              <p:cNvSpPr txBox="1"/>
              <p:nvPr/>
            </p:nvSpPr>
            <p:spPr>
              <a:xfrm>
                <a:off x="1164345" y="959342"/>
                <a:ext cx="9863309" cy="5171737"/>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length (L) and width (W) of the Vivaldi antenna can be calculated by,</a:t>
                </a:r>
              </a:p>
              <a:p>
                <a:pPr>
                  <a:lnSpc>
                    <a:spcPct val="150000"/>
                  </a:lnSpc>
                </a:pPr>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𝐿</m:t>
                    </m:r>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𝑐</m:t>
                        </m:r>
                      </m:num>
                      <m:den>
                        <m:r>
                          <a:rPr lang="en-US" sz="2400" b="0" i="1" smtClean="0">
                            <a:latin typeface="Cambria Math" panose="02040503050406030204" pitchFamily="18" charset="0"/>
                            <a:cs typeface="Times New Roman" panose="02020603050405020304" pitchFamily="18" charset="0"/>
                          </a:rPr>
                          <m:t>𝑓</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𝑟</m:t>
                            </m:r>
                          </m:sub>
                        </m:sSub>
                      </m:den>
                    </m:f>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(1)</a:t>
                </a:r>
              </a:p>
              <a:p>
                <a:pPr>
                  <a:lnSpc>
                    <a:spcPct val="150000"/>
                  </a:lnSpc>
                </a:pPr>
                <a:r>
                  <a:rPr lang="en-US" sz="2400" dirty="0">
                    <a:latin typeface="Times New Roman" panose="02020603050405020304" pitchFamily="18" charset="0"/>
                    <a:cs typeface="Times New Roman" panose="02020603050405020304" pitchFamily="18" charset="0"/>
                  </a:rPr>
                  <a:t>	L = 50 mm, W = 50mm and h = 1.5 mm.</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taper length of the antenna (T1L) is calculated by,</a:t>
                </a:r>
              </a:p>
              <a:p>
                <a:pPr>
                  <a:lnSpc>
                    <a:spcPct val="150000"/>
                  </a:lnSpc>
                </a:pP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𝑇</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𝐿</m:t>
                    </m:r>
                    <m:r>
                      <a:rPr lang="en-US" sz="2400" b="0" i="1" smtClean="0">
                        <a:latin typeface="Cambria Math" panose="02040503050406030204" pitchFamily="18" charset="0"/>
                        <a:cs typeface="Times New Roman" panose="02020603050405020304" pitchFamily="18" charset="0"/>
                      </a:rPr>
                      <m:t> &gt; </m:t>
                    </m:r>
                    <m:f>
                      <m:f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𝐿</m:t>
                        </m:r>
                      </m:num>
                      <m:den>
                        <m:r>
                          <a:rPr lang="en-US" sz="2400" b="0" i="1" smtClean="0">
                            <a:latin typeface="Cambria Math" panose="02040503050406030204" pitchFamily="18" charset="0"/>
                            <a:ea typeface="Cambria Math" panose="02040503050406030204" pitchFamily="18" charset="0"/>
                            <a:cs typeface="Times New Roman" panose="02020603050405020304" pitchFamily="18" charset="0"/>
                          </a:rPr>
                          <m:t>2</m:t>
                        </m:r>
                      </m:den>
                    </m:f>
                    <m:r>
                      <a:rPr lang="en-US" sz="2400"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    (2)         </a:t>
                </a:r>
              </a:p>
              <a:p>
                <a:pPr>
                  <a:lnSpc>
                    <a:spcPct val="150000"/>
                  </a:lnSpc>
                </a:pPr>
                <a:r>
                  <a:rPr lang="en-US" sz="2400" dirty="0">
                    <a:latin typeface="Times New Roman" panose="02020603050405020304" pitchFamily="18" charset="0"/>
                    <a:cs typeface="Times New Roman" panose="02020603050405020304" pitchFamily="18" charset="0"/>
                  </a:rPr>
                  <a:t>           Choose </a:t>
                </a:r>
                <a14:m>
                  <m:oMath xmlns:m="http://schemas.openxmlformats.org/officeDocument/2006/math">
                    <m:sSub>
                      <m:sSubPr>
                        <m:ctrlPr>
                          <a:rPr lang="en-US" sz="240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𝑇</m:t>
                        </m:r>
                      </m:e>
                      <m:sub>
                        <m:r>
                          <a:rPr lang="en-US" sz="2400" b="0" i="1" dirty="0" smtClean="0">
                            <a:latin typeface="Cambria Math" panose="02040503050406030204" pitchFamily="18" charset="0"/>
                            <a:cs typeface="Times New Roman" panose="02020603050405020304" pitchFamily="18" charset="0"/>
                          </a:rPr>
                          <m:t>1</m:t>
                        </m:r>
                      </m:sub>
                    </m:sSub>
                  </m:oMath>
                </a14:m>
                <a:r>
                  <a:rPr lang="en-US" sz="2400" dirty="0">
                    <a:latin typeface="Times New Roman" panose="02020603050405020304" pitchFamily="18" charset="0"/>
                    <a:cs typeface="Times New Roman" panose="02020603050405020304" pitchFamily="18" charset="0"/>
                  </a:rPr>
                  <a:t>L = 30 mm.</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Slot length of the antenna (s1) is calculated by,</a:t>
                </a:r>
              </a:p>
              <a:p>
                <a:pPr>
                  <a:lnSpc>
                    <a:spcPct val="150000"/>
                  </a:lnSpc>
                </a:pP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𝑠</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 </m:t>
                    </m:r>
                    <m:f>
                      <m:fPr>
                        <m:ctrlPr>
                          <a:rPr lang="en-US" sz="2400" b="0" i="1" smtClean="0">
                            <a:latin typeface="Cambria Math" panose="02040503050406030204" pitchFamily="18" charset="0"/>
                            <a:cs typeface="Times New Roman" panose="02020603050405020304" pitchFamily="18" charset="0"/>
                          </a:rPr>
                        </m:ctrlPr>
                      </m:fPr>
                      <m:num>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𝑇</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𝐿</m:t>
                        </m:r>
                      </m:num>
                      <m:den>
                        <m:r>
                          <a:rPr lang="en-US" sz="2400" b="0" i="1" smtClean="0">
                            <a:latin typeface="Cambria Math" panose="02040503050406030204" pitchFamily="18" charset="0"/>
                            <a:cs typeface="Times New Roman" panose="02020603050405020304" pitchFamily="18" charset="0"/>
                          </a:rPr>
                          <m:t>2</m:t>
                        </m:r>
                      </m:den>
                    </m:f>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0"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(3)         		</a:t>
                </a:r>
                <a14:m>
                  <m:oMath xmlns:m="http://schemas.openxmlformats.org/officeDocument/2006/math">
                    <m:sSub>
                      <m:sSubPr>
                        <m:ctrlPr>
                          <a:rPr lang="en-US" sz="240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𝑠</m:t>
                        </m:r>
                      </m:e>
                      <m:sub>
                        <m:r>
                          <a:rPr lang="en-US" sz="2400" b="0" i="1" dirty="0" smtClean="0">
                            <a:latin typeface="Cambria Math" panose="02040503050406030204" pitchFamily="18" charset="0"/>
                            <a:cs typeface="Times New Roman" panose="02020603050405020304" pitchFamily="18" charset="0"/>
                          </a:rPr>
                          <m:t>1</m:t>
                        </m:r>
                      </m:sub>
                    </m:sSub>
                  </m:oMath>
                </a14:m>
                <a:r>
                  <a:rPr lang="en-US" sz="2400" dirty="0">
                    <a:latin typeface="Times New Roman" panose="02020603050405020304" pitchFamily="18" charset="0"/>
                    <a:cs typeface="Times New Roman" panose="02020603050405020304" pitchFamily="18" charset="0"/>
                  </a:rPr>
                  <a:t> = 15 mm.</a:t>
                </a:r>
              </a:p>
            </p:txBody>
          </p:sp>
        </mc:Choice>
        <mc:Fallback xmlns="">
          <p:sp>
            <p:nvSpPr>
              <p:cNvPr id="14" name="TextBox 13">
                <a:extLst>
                  <a:ext uri="{FF2B5EF4-FFF2-40B4-BE49-F238E27FC236}">
                    <a16:creationId xmlns:a16="http://schemas.microsoft.com/office/drawing/2014/main" id="{F536A421-9886-EC32-F044-912814A87F20}"/>
                  </a:ext>
                </a:extLst>
              </p:cNvPr>
              <p:cNvSpPr txBox="1">
                <a:spLocks noRot="1" noChangeAspect="1" noMove="1" noResize="1" noEditPoints="1" noAdjustHandles="1" noChangeArrowheads="1" noChangeShapeType="1" noTextEdit="1"/>
              </p:cNvSpPr>
              <p:nvPr/>
            </p:nvSpPr>
            <p:spPr>
              <a:xfrm>
                <a:off x="1164345" y="959342"/>
                <a:ext cx="9863309" cy="5171737"/>
              </a:xfrm>
              <a:prstGeom prst="rect">
                <a:avLst/>
              </a:prstGeom>
              <a:blipFill>
                <a:blip r:embed="rId2"/>
                <a:stretch>
                  <a:fillRect l="-803" b="-118"/>
                </a:stretch>
              </a:blipFill>
            </p:spPr>
            <p:txBody>
              <a:bodyPr/>
              <a:lstStyle/>
              <a:p>
                <a:r>
                  <a:rPr lang="en-IN">
                    <a:noFill/>
                  </a:rPr>
                  <a:t> </a:t>
                </a:r>
              </a:p>
            </p:txBody>
          </p:sp>
        </mc:Fallback>
      </mc:AlternateContent>
      <p:sp>
        <p:nvSpPr>
          <p:cNvPr id="3" name="TextBox 2">
            <a:extLst>
              <a:ext uri="{FF2B5EF4-FFF2-40B4-BE49-F238E27FC236}">
                <a16:creationId xmlns:a16="http://schemas.microsoft.com/office/drawing/2014/main" id="{AE49E19D-0041-ABDF-8C16-EAC6381052C2}"/>
              </a:ext>
            </a:extLst>
          </p:cNvPr>
          <p:cNvSpPr txBox="1"/>
          <p:nvPr/>
        </p:nvSpPr>
        <p:spPr>
          <a:xfrm>
            <a:off x="0" y="926"/>
            <a:ext cx="7756041" cy="35278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600" b="1" dirty="0">
                <a:latin typeface="Times New Roman" panose="02020603050405020304" pitchFamily="18" charset="0"/>
                <a:cs typeface="Times New Roman" panose="02020603050405020304" pitchFamily="18" charset="0"/>
              </a:rPr>
              <a:t>Design and analysis of a Slotted Vivaldi Antenna for Microwave Imaging Applications</a:t>
            </a:r>
          </a:p>
        </p:txBody>
      </p:sp>
      <p:sp>
        <p:nvSpPr>
          <p:cNvPr id="4" name="Slide Number Placeholder 23">
            <a:extLst>
              <a:ext uri="{FF2B5EF4-FFF2-40B4-BE49-F238E27FC236}">
                <a16:creationId xmlns:a16="http://schemas.microsoft.com/office/drawing/2014/main" id="{12B69D4D-F991-9188-2FC3-F3797FA75698}"/>
              </a:ext>
            </a:extLst>
          </p:cNvPr>
          <p:cNvSpPr>
            <a:spLocks noGrp="1"/>
          </p:cNvSpPr>
          <p:nvPr>
            <p:ph type="sldNum" sz="quarter" idx="12"/>
          </p:nvPr>
        </p:nvSpPr>
        <p:spPr>
          <a:xfrm>
            <a:off x="9151859" y="6384186"/>
            <a:ext cx="2743200" cy="365125"/>
          </a:xfrm>
        </p:spPr>
        <p:txBody>
          <a:bodyPr/>
          <a:lstStyle/>
          <a:p>
            <a:fld id="{06FEDF93-2BFD-41CA-ABC7-B039102F3792}" type="slidenum">
              <a:rPr lang="en-US" sz="2400" b="1" smtClean="0">
                <a:solidFill>
                  <a:schemeClr val="tx1"/>
                </a:solidFill>
                <a:latin typeface="Times New Roman" panose="02020603050405020304" pitchFamily="18" charset="0"/>
                <a:cs typeface="Times New Roman" panose="02020603050405020304" pitchFamily="18" charset="0"/>
              </a:rPr>
              <a:t>14</a:t>
            </a:fld>
            <a:endParaRPr lang="en-US" sz="2400" b="1" dirty="0">
              <a:solidFill>
                <a:schemeClr val="tx1"/>
              </a:solidFill>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97CC6564-B7A5-0B7A-FD31-42E7BE63CBD1}"/>
              </a:ext>
              <a:ext uri="{C183D7F6-B498-43B3-948B-1728B52AA6E4}">
                <adec:decorative xmlns:adec="http://schemas.microsoft.com/office/drawing/2017/decorative" val="1"/>
              </a:ext>
            </a:extLst>
          </p:cNvPr>
          <p:cNvCxnSpPr>
            <a:cxnSpLocks/>
          </p:cNvCxnSpPr>
          <p:nvPr/>
        </p:nvCxnSpPr>
        <p:spPr>
          <a:xfrm>
            <a:off x="0" y="597546"/>
            <a:ext cx="322839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E82F479-C878-921E-6BEE-1BF65F5AD0FC}"/>
              </a:ext>
              <a:ext uri="{C183D7F6-B498-43B3-948B-1728B52AA6E4}">
                <adec:decorative xmlns:adec="http://schemas.microsoft.com/office/drawing/2017/decorative" val="1"/>
              </a:ext>
            </a:extLst>
          </p:cNvPr>
          <p:cNvCxnSpPr>
            <a:cxnSpLocks/>
          </p:cNvCxnSpPr>
          <p:nvPr/>
        </p:nvCxnSpPr>
        <p:spPr>
          <a:xfrm flipH="1">
            <a:off x="8963608" y="597546"/>
            <a:ext cx="322839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2644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4326FAD-BCD8-2DA5-9078-81311238B1E3}"/>
              </a:ext>
            </a:extLst>
          </p:cNvPr>
          <p:cNvSpPr txBox="1">
            <a:spLocks/>
          </p:cNvSpPr>
          <p:nvPr/>
        </p:nvSpPr>
        <p:spPr>
          <a:xfrm>
            <a:off x="228600" y="393291"/>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solidFill>
                  <a:schemeClr val="tx1">
                    <a:lumMod val="75000"/>
                    <a:lumOff val="25000"/>
                  </a:schemeClr>
                </a:solidFill>
                <a:latin typeface="Times New Roman" panose="02020603050405020304" pitchFamily="18" charset="0"/>
                <a:cs typeface="Times New Roman" panose="02020603050405020304" pitchFamily="18" charset="0"/>
              </a:rPr>
              <a:t>DESIGN CALCULATIONS</a:t>
            </a:r>
          </a:p>
        </p:txBody>
      </p:sp>
      <p:sp>
        <p:nvSpPr>
          <p:cNvPr id="8" name="Footer Placeholder 3">
            <a:extLst>
              <a:ext uri="{FF2B5EF4-FFF2-40B4-BE49-F238E27FC236}">
                <a16:creationId xmlns:a16="http://schemas.microsoft.com/office/drawing/2014/main" id="{260A1140-83E1-750F-2C1F-0D6E07CBE808}"/>
              </a:ext>
            </a:extLst>
          </p:cNvPr>
          <p:cNvSpPr>
            <a:spLocks noGrp="1"/>
          </p:cNvSpPr>
          <p:nvPr>
            <p:ph type="ftr" sz="quarter" idx="11"/>
          </p:nvPr>
        </p:nvSpPr>
        <p:spPr>
          <a:xfrm>
            <a:off x="0" y="6492875"/>
            <a:ext cx="6672887" cy="365125"/>
          </a:xfrm>
        </p:spPr>
        <p:txBody>
          <a:bodyPr/>
          <a:lstStyle/>
          <a:p>
            <a:pPr algn="l"/>
            <a:r>
              <a:rPr lang="en-US" sz="1400" b="1">
                <a:solidFill>
                  <a:schemeClr val="tx1"/>
                </a:solidFill>
                <a:latin typeface="Times New Roman" panose="02020603050405020304" pitchFamily="18" charset="0"/>
                <a:cs typeface="Times New Roman" panose="02020603050405020304" pitchFamily="18" charset="0"/>
              </a:rPr>
              <a:t>8th SEM DEPT OF ECE DR TTIT, KGF</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E29503E-50BA-BCFE-0D06-64592983F450}"/>
              </a:ext>
            </a:extLst>
          </p:cNvPr>
          <p:cNvSpPr txBox="1"/>
          <p:nvPr/>
        </p:nvSpPr>
        <p:spPr>
          <a:xfrm>
            <a:off x="11094393" y="104004"/>
            <a:ext cx="1077391"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2023-2024</a:t>
            </a:r>
            <a:endParaRPr lang="en-IN" sz="1400" b="1"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536A421-9886-EC32-F044-912814A87F20}"/>
                  </a:ext>
                </a:extLst>
              </p:cNvPr>
              <p:cNvSpPr txBox="1"/>
              <p:nvPr/>
            </p:nvSpPr>
            <p:spPr>
              <a:xfrm>
                <a:off x="1164345" y="1351187"/>
                <a:ext cx="9863309" cy="4155625"/>
              </a:xfrm>
              <a:prstGeom prst="rect">
                <a:avLst/>
              </a:prstGeom>
              <a:noFill/>
            </p:spPr>
            <p:txBody>
              <a:bodyPr wrap="square">
                <a:spAutoFit/>
              </a:bodyPr>
              <a:lstStyle/>
              <a:p>
                <a:pPr marL="347472" indent="-347472" algn="l" rtl="0" eaLnBrk="1" latinLnBrk="0" hangingPunct="1">
                  <a:lnSpc>
                    <a:spcPct val="150000"/>
                  </a:lnSpc>
                  <a:spcBef>
                    <a:spcPts val="0"/>
                  </a:spcBef>
                  <a:spcAft>
                    <a:spcPts val="0"/>
                  </a:spcAft>
                  <a:buClrTx/>
                  <a:buSzPts val="2400"/>
                  <a:buFont typeface="Arial" panose="020B0604020202020204" pitchFamily="34" charset="0"/>
                  <a:buChar char="•"/>
                </a:pPr>
                <a:r>
                  <a:rPr lang="en-US" sz="2400" kern="1200" dirty="0">
                    <a:solidFill>
                      <a:srgbClr val="000000"/>
                    </a:solidFill>
                    <a:effectLst/>
                    <a:latin typeface="Times New Roman" panose="02020603050405020304" pitchFamily="18" charset="0"/>
                    <a:ea typeface="+mn-ea"/>
                    <a:cs typeface="Times New Roman" panose="02020603050405020304" pitchFamily="18" charset="0"/>
                  </a:rPr>
                  <a:t>The Microstrip feed Length (ML) is calculated by,</a:t>
                </a:r>
                <a:endParaRPr lang="en-IN" sz="2400" dirty="0">
                  <a:effectLst/>
                </a:endParaRPr>
              </a:p>
              <a:p>
                <a:pPr marL="0" algn="l" rtl="0" eaLnBrk="1" latinLnBrk="0" hangingPunct="1">
                  <a:lnSpc>
                    <a:spcPct val="150000"/>
                  </a:lnSpc>
                  <a:spcBef>
                    <a:spcPts val="0"/>
                  </a:spcBef>
                  <a:spcAft>
                    <a:spcPts val="0"/>
                  </a:spcAft>
                </a:pPr>
                <a:r>
                  <a:rPr lang="en-US" sz="2400" kern="1200" dirty="0">
                    <a:solidFill>
                      <a:srgbClr val="000000"/>
                    </a:solidFill>
                    <a:effectLst/>
                    <a:latin typeface="Times New Roman" panose="02020603050405020304" pitchFamily="18" charset="0"/>
                    <a:ea typeface="+mn-ea"/>
                    <a:cs typeface="Times New Roman" panose="02020603050405020304" pitchFamily="18" charset="0"/>
                  </a:rPr>
                  <a:t>	</a:t>
                </a:r>
                <a14:m>
                  <m:oMath xmlns:m="http://schemas.openxmlformats.org/officeDocument/2006/math">
                    <m:r>
                      <a:rPr lang="en-US" sz="2400" b="0" i="1" kern="1200">
                        <a:solidFill>
                          <a:srgbClr val="000000"/>
                        </a:solidFill>
                        <a:effectLst/>
                        <a:latin typeface="Cambria Math" panose="02040503050406030204" pitchFamily="18" charset="0"/>
                        <a:ea typeface="+mn-ea"/>
                        <a:cs typeface="Times New Roman" panose="02020603050405020304" pitchFamily="18" charset="0"/>
                      </a:rPr>
                      <m:t>𝑀𝐿</m:t>
                    </m:r>
                    <m:r>
                      <a:rPr lang="en-US" sz="2400" b="0" i="1" kern="1200">
                        <a:solidFill>
                          <a:srgbClr val="000000"/>
                        </a:solidFill>
                        <a:effectLst/>
                        <a:latin typeface="Cambria Math" panose="02040503050406030204" pitchFamily="18" charset="0"/>
                        <a:ea typeface="+mn-ea"/>
                        <a:cs typeface="Times New Roman" panose="02020603050405020304" pitchFamily="18" charset="0"/>
                      </a:rPr>
                      <m:t>=</m:t>
                    </m:r>
                    <m:r>
                      <a:rPr lang="en-US" sz="2400" b="0" i="1" kern="1200">
                        <a:solidFill>
                          <a:srgbClr val="000000"/>
                        </a:solidFill>
                        <a:effectLst/>
                        <a:latin typeface="Cambria Math" panose="02040503050406030204" pitchFamily="18" charset="0"/>
                        <a:ea typeface="+mn-ea"/>
                        <a:cs typeface="Times New Roman" panose="02020603050405020304" pitchFamily="18" charset="0"/>
                      </a:rPr>
                      <m:t>𝑊</m:t>
                    </m:r>
                    <m:r>
                      <a:rPr lang="en-US" sz="2400" b="0" i="1" kern="1200">
                        <a:solidFill>
                          <a:srgbClr val="000000"/>
                        </a:solidFill>
                        <a:effectLst/>
                        <a:latin typeface="Cambria Math" panose="02040503050406030204" pitchFamily="18" charset="0"/>
                        <a:ea typeface="+mn-ea"/>
                        <a:cs typeface="Times New Roman" panose="02020603050405020304" pitchFamily="18" charset="0"/>
                      </a:rPr>
                      <m:t> × </m:t>
                    </m:r>
                    <m:rad>
                      <m:radPr>
                        <m:degHide m:val="on"/>
                        <m:ctrlPr>
                          <a:rPr lang="en-US" sz="2400" b="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radPr>
                      <m:deg/>
                      <m:e>
                        <m:f>
                          <m:fPr>
                            <m:ctrlPr>
                              <a:rPr lang="en-US" sz="2400" b="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2</m:t>
                            </m:r>
                            <m:r>
                              <a:rPr lang="en-US" sz="24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sz="24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h</m:t>
                            </m:r>
                          </m:num>
                          <m:den>
                            <m:r>
                              <a:rPr lang="en-US" sz="2400" b="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𝑊</m:t>
                            </m:r>
                            <m:r>
                              <a:rPr lang="en-US" sz="2400" b="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sz="2400" b="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𝑡</m:t>
                            </m:r>
                          </m:den>
                        </m:f>
                      </m:e>
                    </m:rad>
                    <m:r>
                      <a:rPr lang="en-US" sz="2400" b="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      →  </m:t>
                    </m:r>
                    <m:r>
                      <a:rPr lang="en-US" sz="24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kern="1200" dirty="0">
                    <a:solidFill>
                      <a:srgbClr val="000000"/>
                    </a:solidFill>
                    <a:effectLst/>
                    <a:latin typeface="Times New Roman" panose="02020603050405020304" pitchFamily="18" charset="0"/>
                    <a:ea typeface="+mn-ea"/>
                    <a:cs typeface="Times New Roman" panose="02020603050405020304" pitchFamily="18" charset="0"/>
                  </a:rPr>
                  <a:t>  (4)        </a:t>
                </a:r>
              </a:p>
              <a:p>
                <a:pPr marL="0" algn="l" rtl="0" eaLnBrk="1" latinLnBrk="0" hangingPunct="1">
                  <a:lnSpc>
                    <a:spcPct val="150000"/>
                  </a:lnSpc>
                  <a:spcBef>
                    <a:spcPts val="0"/>
                  </a:spcBef>
                  <a:spcAft>
                    <a:spcPts val="0"/>
                  </a:spcAft>
                </a:pPr>
                <a:r>
                  <a:rPr lang="en-US" sz="2400" dirty="0">
                    <a:solidFill>
                      <a:srgbClr val="000000"/>
                    </a:solidFill>
                    <a:latin typeface="Times New Roman" panose="02020603050405020304" pitchFamily="18" charset="0"/>
                    <a:cs typeface="Times New Roman" panose="02020603050405020304" pitchFamily="18" charset="0"/>
                  </a:rPr>
                  <a:t>	</a:t>
                </a:r>
                <a:r>
                  <a:rPr lang="en-IN" sz="2400" kern="1200" dirty="0">
                    <a:solidFill>
                      <a:srgbClr val="000000"/>
                    </a:solidFill>
                    <a:effectLst/>
                    <a:latin typeface="Times New Roman" panose="02020603050405020304" pitchFamily="18" charset="0"/>
                    <a:ea typeface="+mn-ea"/>
                    <a:cs typeface="Times New Roman" panose="02020603050405020304" pitchFamily="18" charset="0"/>
                  </a:rPr>
                  <a:t>ML = 29.9 mm</a:t>
                </a:r>
                <a:endParaRPr lang="en-IN" sz="2400" dirty="0">
                  <a:effectLst/>
                </a:endParaRPr>
              </a:p>
              <a:p>
                <a:pPr marL="347472" indent="-347472" algn="l" rtl="0" eaLnBrk="1" latinLnBrk="0" hangingPunct="1">
                  <a:lnSpc>
                    <a:spcPct val="150000"/>
                  </a:lnSpc>
                  <a:spcBef>
                    <a:spcPts val="0"/>
                  </a:spcBef>
                  <a:spcAft>
                    <a:spcPts val="0"/>
                  </a:spcAft>
                  <a:buFont typeface="Arial" panose="020B0604020202020204" pitchFamily="34" charset="0"/>
                  <a:buChar char="•"/>
                </a:pPr>
                <a:r>
                  <a:rPr lang="en-IN" sz="2400"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Microstrip feed width (MW) is calculated by,</a:t>
                </a:r>
                <a:endParaRPr lang="en-IN" sz="2400" dirty="0">
                  <a:effectLst/>
                </a:endParaRPr>
              </a:p>
              <a:p>
                <a:pPr marL="0" algn="l" rtl="0" eaLnBrk="1" latinLnBrk="0" hangingPunct="1">
                  <a:lnSpc>
                    <a:spcPct val="150000"/>
                  </a:lnSpc>
                  <a:spcBef>
                    <a:spcPts val="0"/>
                  </a:spcBef>
                  <a:spcAft>
                    <a:spcPts val="0"/>
                  </a:spcAft>
                </a:pPr>
                <a:r>
                  <a:rPr lang="en-IN" sz="2400"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sz="2400" b="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𝑀𝑊</m:t>
                    </m:r>
                    <m:r>
                      <a:rPr lang="en-US" sz="2400" b="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400" b="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𝑀𝐿</m:t>
                        </m:r>
                      </m:num>
                      <m:den>
                        <m:r>
                          <a:rPr lang="en-US" sz="2400" b="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𝑠</m:t>
                        </m:r>
                        <m:r>
                          <a:rPr lang="en-US" sz="2400" b="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1 −</m:t>
                        </m:r>
                        <m:r>
                          <a:rPr lang="en-US" sz="2400" b="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h</m:t>
                        </m:r>
                        <m:r>
                          <a:rPr lang="en-US" sz="2400" b="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sz="2400" b="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𝜋</m:t>
                        </m:r>
                      </m:den>
                    </m:f>
                    <m:r>
                      <a:rPr lang="en-US" sz="2400" b="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2400" b="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(5)       </a:t>
                </a:r>
              </a:p>
              <a:p>
                <a:pPr marL="0" algn="l" rtl="0" eaLnBrk="1" latinLnBrk="0" hangingPunct="1">
                  <a:lnSpc>
                    <a:spcPct val="150000"/>
                  </a:lnSpc>
                  <a:spcBef>
                    <a:spcPts val="0"/>
                  </a:spcBef>
                  <a:spcAft>
                    <a:spcPts val="0"/>
                  </a:spcAft>
                </a:pP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sz="2400" kern="1200" dirty="0">
                    <a:solidFill>
                      <a:srgbClr val="000000"/>
                    </a:solidFill>
                    <a:effectLst/>
                    <a:latin typeface="Times New Roman" panose="02020603050405020304" pitchFamily="18" charset="0"/>
                    <a:ea typeface="+mn-ea"/>
                    <a:cs typeface="Times New Roman" panose="02020603050405020304" pitchFamily="18" charset="0"/>
                  </a:rPr>
                  <a:t>MW = 2.8 mm.</a:t>
                </a:r>
                <a:endParaRPr lang="en-IN" sz="2400" dirty="0">
                  <a:effectLst/>
                </a:endParaRPr>
              </a:p>
            </p:txBody>
          </p:sp>
        </mc:Choice>
        <mc:Fallback xmlns="">
          <p:sp>
            <p:nvSpPr>
              <p:cNvPr id="14" name="TextBox 13">
                <a:extLst>
                  <a:ext uri="{FF2B5EF4-FFF2-40B4-BE49-F238E27FC236}">
                    <a16:creationId xmlns:a16="http://schemas.microsoft.com/office/drawing/2014/main" id="{F536A421-9886-EC32-F044-912814A87F20}"/>
                  </a:ext>
                </a:extLst>
              </p:cNvPr>
              <p:cNvSpPr txBox="1">
                <a:spLocks noRot="1" noChangeAspect="1" noMove="1" noResize="1" noEditPoints="1" noAdjustHandles="1" noChangeArrowheads="1" noChangeShapeType="1" noTextEdit="1"/>
              </p:cNvSpPr>
              <p:nvPr/>
            </p:nvSpPr>
            <p:spPr>
              <a:xfrm>
                <a:off x="1164345" y="1351187"/>
                <a:ext cx="9863309" cy="4155625"/>
              </a:xfrm>
              <a:prstGeom prst="rect">
                <a:avLst/>
              </a:prstGeom>
              <a:blipFill>
                <a:blip r:embed="rId2"/>
                <a:stretch>
                  <a:fillRect l="-803" b="-2496"/>
                </a:stretch>
              </a:blipFill>
            </p:spPr>
            <p:txBody>
              <a:bodyPr/>
              <a:lstStyle/>
              <a:p>
                <a:r>
                  <a:rPr lang="en-IN">
                    <a:noFill/>
                  </a:rPr>
                  <a:t> </a:t>
                </a:r>
              </a:p>
            </p:txBody>
          </p:sp>
        </mc:Fallback>
      </mc:AlternateContent>
      <p:sp>
        <p:nvSpPr>
          <p:cNvPr id="3" name="TextBox 2">
            <a:extLst>
              <a:ext uri="{FF2B5EF4-FFF2-40B4-BE49-F238E27FC236}">
                <a16:creationId xmlns:a16="http://schemas.microsoft.com/office/drawing/2014/main" id="{AE49E19D-0041-ABDF-8C16-EAC6381052C2}"/>
              </a:ext>
            </a:extLst>
          </p:cNvPr>
          <p:cNvSpPr txBox="1"/>
          <p:nvPr/>
        </p:nvSpPr>
        <p:spPr>
          <a:xfrm>
            <a:off x="0" y="926"/>
            <a:ext cx="7756041" cy="35278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600" b="1" dirty="0">
                <a:latin typeface="Times New Roman" panose="02020603050405020304" pitchFamily="18" charset="0"/>
                <a:cs typeface="Times New Roman" panose="02020603050405020304" pitchFamily="18" charset="0"/>
              </a:rPr>
              <a:t>Design and analysis of a Slotted Vivaldi Antenna for Microwave Imaging Applications</a:t>
            </a:r>
          </a:p>
        </p:txBody>
      </p:sp>
      <p:sp>
        <p:nvSpPr>
          <p:cNvPr id="4" name="Slide Number Placeholder 23">
            <a:extLst>
              <a:ext uri="{FF2B5EF4-FFF2-40B4-BE49-F238E27FC236}">
                <a16:creationId xmlns:a16="http://schemas.microsoft.com/office/drawing/2014/main" id="{12B69D4D-F991-9188-2FC3-F3797FA75698}"/>
              </a:ext>
            </a:extLst>
          </p:cNvPr>
          <p:cNvSpPr>
            <a:spLocks noGrp="1"/>
          </p:cNvSpPr>
          <p:nvPr>
            <p:ph type="sldNum" sz="quarter" idx="12"/>
          </p:nvPr>
        </p:nvSpPr>
        <p:spPr>
          <a:xfrm>
            <a:off x="9151859" y="6384186"/>
            <a:ext cx="2743200" cy="365125"/>
          </a:xfrm>
        </p:spPr>
        <p:txBody>
          <a:bodyPr/>
          <a:lstStyle/>
          <a:p>
            <a:fld id="{06FEDF93-2BFD-41CA-ABC7-B039102F3792}" type="slidenum">
              <a:rPr lang="en-US" sz="2400" b="1" smtClean="0">
                <a:solidFill>
                  <a:schemeClr val="tx1"/>
                </a:solidFill>
                <a:latin typeface="Times New Roman" panose="02020603050405020304" pitchFamily="18" charset="0"/>
                <a:cs typeface="Times New Roman" panose="02020603050405020304" pitchFamily="18" charset="0"/>
              </a:rPr>
              <a:t>15</a:t>
            </a:fld>
            <a:endParaRPr lang="en-US" sz="2400" b="1" dirty="0">
              <a:solidFill>
                <a:schemeClr val="tx1"/>
              </a:solidFill>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97CC6564-B7A5-0B7A-FD31-42E7BE63CBD1}"/>
              </a:ext>
              <a:ext uri="{C183D7F6-B498-43B3-948B-1728B52AA6E4}">
                <adec:decorative xmlns:adec="http://schemas.microsoft.com/office/drawing/2017/decorative" val="1"/>
              </a:ext>
            </a:extLst>
          </p:cNvPr>
          <p:cNvCxnSpPr>
            <a:cxnSpLocks/>
          </p:cNvCxnSpPr>
          <p:nvPr/>
        </p:nvCxnSpPr>
        <p:spPr>
          <a:xfrm>
            <a:off x="0" y="597546"/>
            <a:ext cx="322839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E82F479-C878-921E-6BEE-1BF65F5AD0FC}"/>
              </a:ext>
              <a:ext uri="{C183D7F6-B498-43B3-948B-1728B52AA6E4}">
                <adec:decorative xmlns:adec="http://schemas.microsoft.com/office/drawing/2017/decorative" val="1"/>
              </a:ext>
            </a:extLst>
          </p:cNvPr>
          <p:cNvCxnSpPr>
            <a:cxnSpLocks/>
          </p:cNvCxnSpPr>
          <p:nvPr/>
        </p:nvCxnSpPr>
        <p:spPr>
          <a:xfrm flipH="1">
            <a:off x="8963608" y="597546"/>
            <a:ext cx="322839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4055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E0B7A95-751B-B301-7F24-8712C7A54684}"/>
              </a:ext>
            </a:extLst>
          </p:cNvPr>
          <p:cNvSpPr txBox="1">
            <a:spLocks/>
          </p:cNvSpPr>
          <p:nvPr/>
        </p:nvSpPr>
        <p:spPr>
          <a:xfrm>
            <a:off x="228600" y="322051"/>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solidFill>
                  <a:schemeClr val="tx1">
                    <a:lumMod val="75000"/>
                    <a:lumOff val="25000"/>
                  </a:schemeClr>
                </a:solidFill>
                <a:latin typeface="Times New Roman" panose="02020603050405020304" pitchFamily="18" charset="0"/>
                <a:cs typeface="Times New Roman" panose="02020603050405020304" pitchFamily="18" charset="0"/>
              </a:rPr>
              <a:t>Design Parameters</a:t>
            </a:r>
          </a:p>
        </p:txBody>
      </p:sp>
      <p:cxnSp>
        <p:nvCxnSpPr>
          <p:cNvPr id="4" name="Straight Connector 3">
            <a:extLst>
              <a:ext uri="{FF2B5EF4-FFF2-40B4-BE49-F238E27FC236}">
                <a16:creationId xmlns:a16="http://schemas.microsoft.com/office/drawing/2014/main" id="{3B362009-718A-AAD4-B2FC-9E985798BC45}"/>
              </a:ext>
              <a:ext uri="{C183D7F6-B498-43B3-948B-1728B52AA6E4}">
                <adec:decorative xmlns:adec="http://schemas.microsoft.com/office/drawing/2017/decorative" val="1"/>
              </a:ext>
            </a:extLst>
          </p:cNvPr>
          <p:cNvCxnSpPr>
            <a:cxnSpLocks/>
          </p:cNvCxnSpPr>
          <p:nvPr/>
        </p:nvCxnSpPr>
        <p:spPr>
          <a:xfrm>
            <a:off x="0" y="550891"/>
            <a:ext cx="322839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Footer Placeholder 3">
            <a:extLst>
              <a:ext uri="{FF2B5EF4-FFF2-40B4-BE49-F238E27FC236}">
                <a16:creationId xmlns:a16="http://schemas.microsoft.com/office/drawing/2014/main" id="{D550B24B-2F4E-4ECB-6008-690B8154F5D0}"/>
              </a:ext>
            </a:extLst>
          </p:cNvPr>
          <p:cNvSpPr>
            <a:spLocks noGrp="1"/>
          </p:cNvSpPr>
          <p:nvPr>
            <p:ph type="ftr" sz="quarter" idx="11"/>
          </p:nvPr>
        </p:nvSpPr>
        <p:spPr>
          <a:xfrm>
            <a:off x="0" y="6492875"/>
            <a:ext cx="6672887" cy="365125"/>
          </a:xfrm>
        </p:spPr>
        <p:txBody>
          <a:bodyPr/>
          <a:lstStyle/>
          <a:p>
            <a:pPr algn="l"/>
            <a:r>
              <a:rPr lang="en-US" sz="1400" b="1" dirty="0">
                <a:solidFill>
                  <a:schemeClr val="tx1"/>
                </a:solidFill>
                <a:latin typeface="Times New Roman" panose="02020603050405020304" pitchFamily="18" charset="0"/>
                <a:cs typeface="Times New Roman" panose="02020603050405020304" pitchFamily="18" charset="0"/>
              </a:rPr>
              <a:t>7th SEM DEPT OF ECE DR TTIT, KGF</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7B5E316-60C8-8156-9FF1-5D52EC540132}"/>
              </a:ext>
            </a:extLst>
          </p:cNvPr>
          <p:cNvSpPr txBox="1"/>
          <p:nvPr/>
        </p:nvSpPr>
        <p:spPr>
          <a:xfrm>
            <a:off x="11094393" y="104004"/>
            <a:ext cx="1077391"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2023-2024</a:t>
            </a:r>
            <a:endParaRPr lang="en-IN" sz="1400" b="1" dirty="0"/>
          </a:p>
        </p:txBody>
      </p:sp>
      <p:cxnSp>
        <p:nvCxnSpPr>
          <p:cNvPr id="8" name="Straight Connector 7">
            <a:extLst>
              <a:ext uri="{FF2B5EF4-FFF2-40B4-BE49-F238E27FC236}">
                <a16:creationId xmlns:a16="http://schemas.microsoft.com/office/drawing/2014/main" id="{272BB489-2C14-E82A-8F15-CC5577C2405B}"/>
              </a:ext>
              <a:ext uri="{C183D7F6-B498-43B3-948B-1728B52AA6E4}">
                <adec:decorative xmlns:adec="http://schemas.microsoft.com/office/drawing/2017/decorative" val="1"/>
              </a:ext>
            </a:extLst>
          </p:cNvPr>
          <p:cNvCxnSpPr>
            <a:cxnSpLocks/>
          </p:cNvCxnSpPr>
          <p:nvPr/>
        </p:nvCxnSpPr>
        <p:spPr>
          <a:xfrm flipH="1">
            <a:off x="8963608" y="550891"/>
            <a:ext cx="322839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9" name="Table 8">
            <a:extLst>
              <a:ext uri="{FF2B5EF4-FFF2-40B4-BE49-F238E27FC236}">
                <a16:creationId xmlns:a16="http://schemas.microsoft.com/office/drawing/2014/main" id="{205EE72E-77C9-30A3-345B-5FA0367C6E5D}"/>
              </a:ext>
            </a:extLst>
          </p:cNvPr>
          <p:cNvGraphicFramePr>
            <a:graphicFrameLocks noGrp="1"/>
          </p:cNvGraphicFramePr>
          <p:nvPr>
            <p:extLst>
              <p:ext uri="{D42A27DB-BD31-4B8C-83A1-F6EECF244321}">
                <p14:modId xmlns:p14="http://schemas.microsoft.com/office/powerpoint/2010/main" val="369303220"/>
              </p:ext>
            </p:extLst>
          </p:nvPr>
        </p:nvGraphicFramePr>
        <p:xfrm>
          <a:off x="2284445" y="819561"/>
          <a:ext cx="7623110" cy="5423790"/>
        </p:xfrm>
        <a:graphic>
          <a:graphicData uri="http://schemas.openxmlformats.org/drawingml/2006/table">
            <a:tbl>
              <a:tblPr firstRow="1" firstCol="1" bandRow="1">
                <a:tableStyleId>{793D81CF-94F2-401A-BA57-92F5A7B2D0C5}</a:tableStyleId>
              </a:tblPr>
              <a:tblGrid>
                <a:gridCol w="5122231">
                  <a:extLst>
                    <a:ext uri="{9D8B030D-6E8A-4147-A177-3AD203B41FA5}">
                      <a16:colId xmlns:a16="http://schemas.microsoft.com/office/drawing/2014/main" val="2992382354"/>
                    </a:ext>
                  </a:extLst>
                </a:gridCol>
                <a:gridCol w="2500879">
                  <a:extLst>
                    <a:ext uri="{9D8B030D-6E8A-4147-A177-3AD203B41FA5}">
                      <a16:colId xmlns:a16="http://schemas.microsoft.com/office/drawing/2014/main" val="3092209330"/>
                    </a:ext>
                  </a:extLst>
                </a:gridCol>
              </a:tblGrid>
              <a:tr h="553848">
                <a:tc>
                  <a:txBody>
                    <a:bodyPr/>
                    <a:lstStyle/>
                    <a:p>
                      <a:pPr marL="453390" indent="-226695" algn="ctr">
                        <a:lnSpc>
                          <a:spcPct val="150000"/>
                        </a:lnSpc>
                        <a:spcBef>
                          <a:spcPts val="1200"/>
                        </a:spcBef>
                        <a:spcAft>
                          <a:spcPts val="600"/>
                        </a:spcAft>
                        <a:tabLst>
                          <a:tab pos="180340" algn="l"/>
                        </a:tabLst>
                      </a:pPr>
                      <a:r>
                        <a:rPr lang="en-IN" sz="2200" b="1" kern="100" dirty="0">
                          <a:solidFill>
                            <a:schemeClr val="tx1"/>
                          </a:solidFill>
                          <a:effectLst/>
                          <a:latin typeface="Times New Roman" panose="02020603050405020304" pitchFamily="18" charset="0"/>
                          <a:cs typeface="Times New Roman" panose="02020603050405020304" pitchFamily="18" charset="0"/>
                        </a:rPr>
                        <a:t>PARAMETERS</a:t>
                      </a:r>
                      <a:endParaRPr lang="en-IN" sz="2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1AEC7"/>
                    </a:solidFill>
                  </a:tcPr>
                </a:tc>
                <a:tc>
                  <a:txBody>
                    <a:bodyPr/>
                    <a:lstStyle/>
                    <a:p>
                      <a:pPr marL="453390" indent="-226695" algn="ctr">
                        <a:lnSpc>
                          <a:spcPct val="150000"/>
                        </a:lnSpc>
                        <a:spcBef>
                          <a:spcPts val="1200"/>
                        </a:spcBef>
                        <a:spcAft>
                          <a:spcPts val="600"/>
                        </a:spcAft>
                        <a:tabLst>
                          <a:tab pos="180340" algn="l"/>
                        </a:tabLst>
                      </a:pPr>
                      <a:r>
                        <a:rPr lang="en-IN" sz="2200" b="1" kern="100" dirty="0">
                          <a:solidFill>
                            <a:schemeClr val="tx1"/>
                          </a:solidFill>
                          <a:effectLst/>
                          <a:latin typeface="Times New Roman" panose="02020603050405020304" pitchFamily="18" charset="0"/>
                          <a:cs typeface="Times New Roman" panose="02020603050405020304" pitchFamily="18" charset="0"/>
                        </a:rPr>
                        <a:t>Values (mm)</a:t>
                      </a:r>
                      <a:endParaRPr lang="en-IN" sz="2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9F26"/>
                    </a:solidFill>
                  </a:tcPr>
                </a:tc>
                <a:extLst>
                  <a:ext uri="{0D108BD9-81ED-4DB2-BD59-A6C34878D82A}">
                    <a16:rowId xmlns:a16="http://schemas.microsoft.com/office/drawing/2014/main" val="3453308181"/>
                  </a:ext>
                </a:extLst>
              </a:tr>
              <a:tr h="435200">
                <a:tc>
                  <a:txBody>
                    <a:bodyPr/>
                    <a:lstStyle/>
                    <a:p>
                      <a:pPr marL="453390" indent="-226695" algn="l">
                        <a:lnSpc>
                          <a:spcPct val="150000"/>
                        </a:lnSpc>
                        <a:spcBef>
                          <a:spcPts val="1200"/>
                        </a:spcBef>
                        <a:spcAft>
                          <a:spcPts val="600"/>
                        </a:spcAft>
                        <a:tabLst>
                          <a:tab pos="180340" algn="l"/>
                        </a:tabLst>
                      </a:pPr>
                      <a:r>
                        <a:rPr lang="en-IN" sz="2200" b="0" kern="100" dirty="0">
                          <a:solidFill>
                            <a:schemeClr val="tx1"/>
                          </a:solidFill>
                          <a:effectLst/>
                          <a:latin typeface="Times New Roman" panose="02020603050405020304" pitchFamily="18" charset="0"/>
                          <a:cs typeface="Times New Roman" panose="02020603050405020304" pitchFamily="18" charset="0"/>
                        </a:rPr>
                        <a:t>Length of the antenna (L)</a:t>
                      </a:r>
                      <a:endParaRPr lang="en-IN" sz="2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53390" indent="-226695" algn="l">
                        <a:lnSpc>
                          <a:spcPct val="150000"/>
                        </a:lnSpc>
                        <a:spcBef>
                          <a:spcPts val="1200"/>
                        </a:spcBef>
                        <a:spcAft>
                          <a:spcPts val="600"/>
                        </a:spcAft>
                        <a:tabLst>
                          <a:tab pos="180340" algn="l"/>
                        </a:tabLst>
                      </a:pPr>
                      <a:r>
                        <a:rPr lang="en-IN" sz="2200" b="0" kern="100" dirty="0">
                          <a:solidFill>
                            <a:schemeClr val="tx1"/>
                          </a:solidFill>
                          <a:effectLst/>
                          <a:latin typeface="Times New Roman" panose="02020603050405020304" pitchFamily="18" charset="0"/>
                          <a:cs typeface="Times New Roman" panose="02020603050405020304" pitchFamily="18" charset="0"/>
                        </a:rPr>
                        <a:t>50</a:t>
                      </a:r>
                      <a:endParaRPr lang="en-IN" sz="2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90033801"/>
                  </a:ext>
                </a:extLst>
              </a:tr>
              <a:tr h="435200">
                <a:tc>
                  <a:txBody>
                    <a:bodyPr/>
                    <a:lstStyle/>
                    <a:p>
                      <a:pPr marL="453390" indent="-226695" algn="l">
                        <a:lnSpc>
                          <a:spcPct val="150000"/>
                        </a:lnSpc>
                        <a:spcBef>
                          <a:spcPts val="1200"/>
                        </a:spcBef>
                        <a:spcAft>
                          <a:spcPts val="600"/>
                        </a:spcAft>
                        <a:tabLst>
                          <a:tab pos="180340" algn="l"/>
                        </a:tabLst>
                      </a:pPr>
                      <a:r>
                        <a:rPr lang="en-IN" sz="2200" b="0" kern="100" dirty="0">
                          <a:solidFill>
                            <a:schemeClr val="tx1"/>
                          </a:solidFill>
                          <a:effectLst/>
                          <a:latin typeface="Times New Roman" panose="02020603050405020304" pitchFamily="18" charset="0"/>
                          <a:cs typeface="Times New Roman" panose="02020603050405020304" pitchFamily="18" charset="0"/>
                        </a:rPr>
                        <a:t>Width of the antenna (W)</a:t>
                      </a:r>
                      <a:endParaRPr lang="en-IN" sz="2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53390" indent="-226695" algn="l">
                        <a:lnSpc>
                          <a:spcPct val="150000"/>
                        </a:lnSpc>
                        <a:spcBef>
                          <a:spcPts val="1200"/>
                        </a:spcBef>
                        <a:spcAft>
                          <a:spcPts val="600"/>
                        </a:spcAft>
                        <a:tabLst>
                          <a:tab pos="180340" algn="l"/>
                        </a:tabLst>
                      </a:pPr>
                      <a:r>
                        <a:rPr lang="en-IN" sz="2200" b="0" kern="100" dirty="0">
                          <a:solidFill>
                            <a:schemeClr val="tx1"/>
                          </a:solidFill>
                          <a:effectLst/>
                          <a:latin typeface="Times New Roman" panose="02020603050405020304" pitchFamily="18" charset="0"/>
                          <a:cs typeface="Times New Roman" panose="02020603050405020304" pitchFamily="18" charset="0"/>
                        </a:rPr>
                        <a:t>50</a:t>
                      </a:r>
                      <a:endParaRPr lang="en-IN" sz="2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8937540"/>
                  </a:ext>
                </a:extLst>
              </a:tr>
              <a:tr h="435200">
                <a:tc>
                  <a:txBody>
                    <a:bodyPr/>
                    <a:lstStyle/>
                    <a:p>
                      <a:pPr marL="453390" indent="-226695" algn="l">
                        <a:lnSpc>
                          <a:spcPct val="150000"/>
                        </a:lnSpc>
                        <a:spcBef>
                          <a:spcPts val="1200"/>
                        </a:spcBef>
                        <a:spcAft>
                          <a:spcPts val="600"/>
                        </a:spcAft>
                        <a:tabLst>
                          <a:tab pos="180340" algn="l"/>
                        </a:tabLst>
                      </a:pPr>
                      <a:r>
                        <a:rPr lang="en-IN" sz="2200" b="0" kern="100" dirty="0">
                          <a:solidFill>
                            <a:schemeClr val="tx1"/>
                          </a:solidFill>
                          <a:effectLst/>
                          <a:latin typeface="Times New Roman" panose="02020603050405020304" pitchFamily="18" charset="0"/>
                          <a:cs typeface="Times New Roman" panose="02020603050405020304" pitchFamily="18" charset="0"/>
                        </a:rPr>
                        <a:t>Height of the antenna (h)</a:t>
                      </a:r>
                      <a:endParaRPr lang="en-IN" sz="2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53390" indent="-226695" algn="l">
                        <a:lnSpc>
                          <a:spcPct val="150000"/>
                        </a:lnSpc>
                        <a:spcBef>
                          <a:spcPts val="1200"/>
                        </a:spcBef>
                        <a:spcAft>
                          <a:spcPts val="600"/>
                        </a:spcAft>
                        <a:tabLst>
                          <a:tab pos="180340" algn="l"/>
                        </a:tabLst>
                      </a:pPr>
                      <a:r>
                        <a:rPr lang="en-IN" sz="2200" b="0" kern="100" dirty="0">
                          <a:solidFill>
                            <a:schemeClr val="tx1"/>
                          </a:solidFill>
                          <a:effectLst/>
                          <a:latin typeface="Times New Roman" panose="02020603050405020304" pitchFamily="18" charset="0"/>
                          <a:cs typeface="Times New Roman" panose="02020603050405020304" pitchFamily="18" charset="0"/>
                        </a:rPr>
                        <a:t>1.5</a:t>
                      </a:r>
                      <a:endParaRPr lang="en-IN" sz="2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48806453"/>
                  </a:ext>
                </a:extLst>
              </a:tr>
              <a:tr h="435200">
                <a:tc>
                  <a:txBody>
                    <a:bodyPr/>
                    <a:lstStyle/>
                    <a:p>
                      <a:pPr marL="453390" indent="-226695" algn="l">
                        <a:lnSpc>
                          <a:spcPct val="150000"/>
                        </a:lnSpc>
                        <a:spcBef>
                          <a:spcPts val="1200"/>
                        </a:spcBef>
                        <a:spcAft>
                          <a:spcPts val="600"/>
                        </a:spcAft>
                        <a:tabLst>
                          <a:tab pos="180340" algn="l"/>
                        </a:tabLst>
                      </a:pPr>
                      <a:r>
                        <a:rPr lang="en-IN" sz="2200" b="0" kern="100" dirty="0">
                          <a:solidFill>
                            <a:schemeClr val="tx1"/>
                          </a:solidFill>
                          <a:effectLst/>
                          <a:latin typeface="Times New Roman" panose="02020603050405020304" pitchFamily="18" charset="0"/>
                          <a:cs typeface="Times New Roman" panose="02020603050405020304" pitchFamily="18" charset="0"/>
                        </a:rPr>
                        <a:t>Thickness of the metallic layer (t)</a:t>
                      </a:r>
                      <a:endParaRPr lang="en-IN" sz="2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53390" indent="-226695" algn="l">
                        <a:lnSpc>
                          <a:spcPct val="150000"/>
                        </a:lnSpc>
                        <a:spcBef>
                          <a:spcPts val="1200"/>
                        </a:spcBef>
                        <a:spcAft>
                          <a:spcPts val="600"/>
                        </a:spcAft>
                        <a:tabLst>
                          <a:tab pos="180340" algn="l"/>
                        </a:tabLst>
                      </a:pPr>
                      <a:r>
                        <a:rPr lang="en-IN" sz="2200" b="0" kern="100" dirty="0">
                          <a:solidFill>
                            <a:schemeClr val="tx1"/>
                          </a:solidFill>
                          <a:effectLst/>
                          <a:latin typeface="Times New Roman" panose="02020603050405020304" pitchFamily="18" charset="0"/>
                          <a:cs typeface="Times New Roman" panose="02020603050405020304" pitchFamily="18" charset="0"/>
                        </a:rPr>
                        <a:t>0.035</a:t>
                      </a:r>
                      <a:endParaRPr lang="en-IN" sz="2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24700313"/>
                  </a:ext>
                </a:extLst>
              </a:tr>
              <a:tr h="435200">
                <a:tc>
                  <a:txBody>
                    <a:bodyPr/>
                    <a:lstStyle/>
                    <a:p>
                      <a:pPr marL="453390" indent="-226695" algn="l">
                        <a:lnSpc>
                          <a:spcPct val="150000"/>
                        </a:lnSpc>
                        <a:spcBef>
                          <a:spcPts val="1200"/>
                        </a:spcBef>
                        <a:spcAft>
                          <a:spcPts val="600"/>
                        </a:spcAft>
                        <a:tabLst>
                          <a:tab pos="180340" algn="l"/>
                        </a:tabLst>
                      </a:pPr>
                      <a:r>
                        <a:rPr lang="en-IN" sz="2200" b="0" kern="100" dirty="0">
                          <a:solidFill>
                            <a:schemeClr val="tx1"/>
                          </a:solidFill>
                          <a:effectLst/>
                          <a:latin typeface="Times New Roman" panose="02020603050405020304" pitchFamily="18" charset="0"/>
                          <a:cs typeface="Times New Roman" panose="02020603050405020304" pitchFamily="18" charset="0"/>
                        </a:rPr>
                        <a:t>Taper length of the antenna (T1L)</a:t>
                      </a:r>
                      <a:endParaRPr lang="en-IN" sz="2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53390" indent="-226695" algn="l">
                        <a:lnSpc>
                          <a:spcPct val="150000"/>
                        </a:lnSpc>
                        <a:spcBef>
                          <a:spcPts val="1200"/>
                        </a:spcBef>
                        <a:spcAft>
                          <a:spcPts val="600"/>
                        </a:spcAft>
                        <a:tabLst>
                          <a:tab pos="180340" algn="l"/>
                        </a:tabLst>
                      </a:pPr>
                      <a:r>
                        <a:rPr lang="en-IN" sz="2200" b="0" kern="100" dirty="0">
                          <a:solidFill>
                            <a:schemeClr val="tx1"/>
                          </a:solidFill>
                          <a:effectLst/>
                          <a:latin typeface="Times New Roman" panose="02020603050405020304" pitchFamily="18" charset="0"/>
                          <a:cs typeface="Times New Roman" panose="02020603050405020304" pitchFamily="18" charset="0"/>
                        </a:rPr>
                        <a:t>30</a:t>
                      </a:r>
                      <a:endParaRPr lang="en-IN" sz="2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1488603"/>
                  </a:ext>
                </a:extLst>
              </a:tr>
              <a:tr h="435200">
                <a:tc>
                  <a:txBody>
                    <a:bodyPr/>
                    <a:lstStyle/>
                    <a:p>
                      <a:pPr marL="453390" indent="-226695" algn="l">
                        <a:lnSpc>
                          <a:spcPct val="150000"/>
                        </a:lnSpc>
                        <a:spcBef>
                          <a:spcPts val="1200"/>
                        </a:spcBef>
                        <a:spcAft>
                          <a:spcPts val="600"/>
                        </a:spcAft>
                        <a:tabLst>
                          <a:tab pos="180340" algn="l"/>
                        </a:tabLst>
                      </a:pPr>
                      <a:r>
                        <a:rPr lang="en-IN" sz="2200" b="0" kern="100" dirty="0">
                          <a:solidFill>
                            <a:schemeClr val="tx1"/>
                          </a:solidFill>
                          <a:effectLst/>
                          <a:latin typeface="Times New Roman" panose="02020603050405020304" pitchFamily="18" charset="0"/>
                          <a:cs typeface="Times New Roman" panose="02020603050405020304" pitchFamily="18" charset="0"/>
                        </a:rPr>
                        <a:t>Slot length of the antenna (S1)</a:t>
                      </a:r>
                      <a:endParaRPr lang="en-IN" sz="2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53390" indent="-226695" algn="l">
                        <a:lnSpc>
                          <a:spcPct val="150000"/>
                        </a:lnSpc>
                        <a:spcBef>
                          <a:spcPts val="1200"/>
                        </a:spcBef>
                        <a:spcAft>
                          <a:spcPts val="600"/>
                        </a:spcAft>
                        <a:tabLst>
                          <a:tab pos="180340" algn="l"/>
                        </a:tabLst>
                      </a:pPr>
                      <a:r>
                        <a:rPr lang="en-IN" sz="2200" b="0" kern="100" dirty="0">
                          <a:solidFill>
                            <a:schemeClr val="tx1"/>
                          </a:solidFill>
                          <a:effectLst/>
                          <a:latin typeface="Times New Roman" panose="02020603050405020304" pitchFamily="18" charset="0"/>
                          <a:cs typeface="Times New Roman" panose="02020603050405020304" pitchFamily="18" charset="0"/>
                        </a:rPr>
                        <a:t>15</a:t>
                      </a:r>
                      <a:endParaRPr lang="en-IN" sz="2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84452946"/>
                  </a:ext>
                </a:extLst>
              </a:tr>
              <a:tr h="435200">
                <a:tc>
                  <a:txBody>
                    <a:bodyPr/>
                    <a:lstStyle/>
                    <a:p>
                      <a:pPr marL="453390" indent="-226695" algn="l">
                        <a:lnSpc>
                          <a:spcPct val="150000"/>
                        </a:lnSpc>
                        <a:spcBef>
                          <a:spcPts val="1200"/>
                        </a:spcBef>
                        <a:spcAft>
                          <a:spcPts val="600"/>
                        </a:spcAft>
                        <a:tabLst>
                          <a:tab pos="180340" algn="l"/>
                        </a:tabLst>
                      </a:pPr>
                      <a:r>
                        <a:rPr lang="en-IN" sz="2200" b="0" kern="100" dirty="0">
                          <a:solidFill>
                            <a:schemeClr val="tx1"/>
                          </a:solidFill>
                          <a:effectLst/>
                          <a:latin typeface="Times New Roman" panose="02020603050405020304" pitchFamily="18" charset="0"/>
                          <a:cs typeface="Times New Roman" panose="02020603050405020304" pitchFamily="18" charset="0"/>
                        </a:rPr>
                        <a:t>Microstrip feed length (ML)</a:t>
                      </a:r>
                      <a:endParaRPr lang="en-IN" sz="2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53390" indent="-226695" algn="l">
                        <a:lnSpc>
                          <a:spcPct val="150000"/>
                        </a:lnSpc>
                        <a:spcBef>
                          <a:spcPts val="1200"/>
                        </a:spcBef>
                        <a:spcAft>
                          <a:spcPts val="600"/>
                        </a:spcAft>
                        <a:tabLst>
                          <a:tab pos="180340" algn="l"/>
                        </a:tabLst>
                      </a:pPr>
                      <a:r>
                        <a:rPr lang="en-IN" sz="2200" b="0" kern="100" dirty="0">
                          <a:solidFill>
                            <a:schemeClr val="tx1"/>
                          </a:solidFill>
                          <a:effectLst/>
                          <a:latin typeface="Times New Roman" panose="02020603050405020304" pitchFamily="18" charset="0"/>
                          <a:cs typeface="Times New Roman" panose="02020603050405020304" pitchFamily="18" charset="0"/>
                        </a:rPr>
                        <a:t>29.9</a:t>
                      </a:r>
                      <a:endParaRPr lang="en-IN" sz="2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0890485"/>
                  </a:ext>
                </a:extLst>
              </a:tr>
              <a:tr h="435200">
                <a:tc>
                  <a:txBody>
                    <a:bodyPr/>
                    <a:lstStyle/>
                    <a:p>
                      <a:pPr marL="453390" indent="-226695" algn="l">
                        <a:lnSpc>
                          <a:spcPct val="150000"/>
                        </a:lnSpc>
                        <a:spcBef>
                          <a:spcPts val="1200"/>
                        </a:spcBef>
                        <a:spcAft>
                          <a:spcPts val="600"/>
                        </a:spcAft>
                        <a:tabLst>
                          <a:tab pos="180340" algn="l"/>
                        </a:tabLst>
                      </a:pPr>
                      <a:r>
                        <a:rPr lang="en-IN" sz="2200" b="0" kern="100" dirty="0">
                          <a:solidFill>
                            <a:schemeClr val="tx1"/>
                          </a:solidFill>
                          <a:effectLst/>
                          <a:latin typeface="Times New Roman" panose="02020603050405020304" pitchFamily="18" charset="0"/>
                          <a:cs typeface="Times New Roman" panose="02020603050405020304" pitchFamily="18" charset="0"/>
                        </a:rPr>
                        <a:t>Microstrip feed width (MW)</a:t>
                      </a:r>
                      <a:endParaRPr lang="en-IN" sz="2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53390" indent="-226695" algn="l">
                        <a:lnSpc>
                          <a:spcPct val="150000"/>
                        </a:lnSpc>
                        <a:spcBef>
                          <a:spcPts val="1200"/>
                        </a:spcBef>
                        <a:spcAft>
                          <a:spcPts val="600"/>
                        </a:spcAft>
                        <a:tabLst>
                          <a:tab pos="180340" algn="l"/>
                        </a:tabLst>
                      </a:pPr>
                      <a:r>
                        <a:rPr lang="en-IN" sz="2200" b="0" kern="100" dirty="0">
                          <a:solidFill>
                            <a:schemeClr val="tx1"/>
                          </a:solidFill>
                          <a:effectLst/>
                          <a:latin typeface="Times New Roman" panose="02020603050405020304" pitchFamily="18" charset="0"/>
                          <a:cs typeface="Times New Roman" panose="02020603050405020304" pitchFamily="18" charset="0"/>
                        </a:rPr>
                        <a:t>2.8</a:t>
                      </a:r>
                      <a:endParaRPr lang="en-IN" sz="2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26434839"/>
                  </a:ext>
                </a:extLst>
              </a:tr>
              <a:tr h="435200">
                <a:tc>
                  <a:txBody>
                    <a:bodyPr/>
                    <a:lstStyle/>
                    <a:p>
                      <a:pPr marL="453390" indent="-226695" algn="l">
                        <a:lnSpc>
                          <a:spcPct val="150000"/>
                        </a:lnSpc>
                        <a:spcBef>
                          <a:spcPts val="1200"/>
                        </a:spcBef>
                        <a:spcAft>
                          <a:spcPts val="600"/>
                        </a:spcAft>
                        <a:tabLst>
                          <a:tab pos="180340" algn="l"/>
                        </a:tabLst>
                      </a:pPr>
                      <a:r>
                        <a:rPr lang="en-IN" sz="2200" b="0" kern="100" dirty="0">
                          <a:solidFill>
                            <a:schemeClr val="tx1"/>
                          </a:solidFill>
                          <a:effectLst/>
                          <a:latin typeface="Times New Roman" panose="02020603050405020304" pitchFamily="18" charset="0"/>
                          <a:cs typeface="Times New Roman" panose="02020603050405020304" pitchFamily="18" charset="0"/>
                        </a:rPr>
                        <a:t>Tapper rate (r)</a:t>
                      </a:r>
                      <a:endParaRPr lang="en-IN" sz="2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53390" indent="-226695" algn="l">
                        <a:lnSpc>
                          <a:spcPct val="150000"/>
                        </a:lnSpc>
                        <a:spcBef>
                          <a:spcPts val="1200"/>
                        </a:spcBef>
                        <a:spcAft>
                          <a:spcPts val="600"/>
                        </a:spcAft>
                        <a:tabLst>
                          <a:tab pos="180340" algn="l"/>
                        </a:tabLst>
                      </a:pPr>
                      <a:r>
                        <a:rPr lang="en-IN" sz="2200" b="0" kern="100" dirty="0">
                          <a:solidFill>
                            <a:schemeClr val="tx1"/>
                          </a:solidFill>
                          <a:effectLst/>
                          <a:latin typeface="Times New Roman" panose="02020603050405020304" pitchFamily="18" charset="0"/>
                          <a:cs typeface="Times New Roman" panose="02020603050405020304" pitchFamily="18" charset="0"/>
                        </a:rPr>
                        <a:t>0.13</a:t>
                      </a:r>
                      <a:endParaRPr lang="en-IN" sz="2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918340"/>
                  </a:ext>
                </a:extLst>
              </a:tr>
              <a:tr h="435200">
                <a:tc>
                  <a:txBody>
                    <a:bodyPr/>
                    <a:lstStyle/>
                    <a:p>
                      <a:pPr marL="453390" indent="-226695" algn="l">
                        <a:lnSpc>
                          <a:spcPct val="150000"/>
                        </a:lnSpc>
                        <a:spcBef>
                          <a:spcPts val="1200"/>
                        </a:spcBef>
                        <a:spcAft>
                          <a:spcPts val="600"/>
                        </a:spcAft>
                        <a:tabLst>
                          <a:tab pos="180340" algn="l"/>
                        </a:tabLst>
                      </a:pPr>
                      <a:r>
                        <a:rPr lang="en-IN" sz="2200" b="0" kern="100" dirty="0">
                          <a:solidFill>
                            <a:schemeClr val="tx1"/>
                          </a:solidFill>
                          <a:effectLst/>
                          <a:latin typeface="Times New Roman" panose="02020603050405020304" pitchFamily="18" charset="0"/>
                          <a:cs typeface="Times New Roman" panose="02020603050405020304" pitchFamily="18" charset="0"/>
                        </a:rPr>
                        <a:t>Throat width (s)</a:t>
                      </a:r>
                      <a:endParaRPr lang="en-IN" sz="2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53390" indent="-226695" algn="l">
                        <a:lnSpc>
                          <a:spcPct val="150000"/>
                        </a:lnSpc>
                        <a:spcBef>
                          <a:spcPts val="1200"/>
                        </a:spcBef>
                        <a:spcAft>
                          <a:spcPts val="600"/>
                        </a:spcAft>
                        <a:tabLst>
                          <a:tab pos="180340" algn="l"/>
                        </a:tabLst>
                      </a:pPr>
                      <a:r>
                        <a:rPr lang="en-IN" sz="2200" b="0" kern="100" dirty="0">
                          <a:solidFill>
                            <a:schemeClr val="tx1"/>
                          </a:solidFill>
                          <a:effectLst/>
                          <a:latin typeface="Times New Roman" panose="02020603050405020304" pitchFamily="18" charset="0"/>
                          <a:cs typeface="Times New Roman" panose="02020603050405020304" pitchFamily="18" charset="0"/>
                        </a:rPr>
                        <a:t>0.4</a:t>
                      </a:r>
                      <a:endParaRPr lang="en-IN" sz="2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99387606"/>
                  </a:ext>
                </a:extLst>
              </a:tr>
              <a:tr h="435200">
                <a:tc>
                  <a:txBody>
                    <a:bodyPr/>
                    <a:lstStyle/>
                    <a:p>
                      <a:pPr marL="453390" indent="-226695" algn="l">
                        <a:lnSpc>
                          <a:spcPct val="150000"/>
                        </a:lnSpc>
                        <a:spcBef>
                          <a:spcPts val="1200"/>
                        </a:spcBef>
                        <a:spcAft>
                          <a:spcPts val="600"/>
                        </a:spcAft>
                        <a:tabLst>
                          <a:tab pos="180340" algn="l"/>
                        </a:tabLst>
                      </a:pPr>
                      <a:r>
                        <a:rPr lang="en-IN" sz="2200" b="0" kern="100" dirty="0">
                          <a:solidFill>
                            <a:schemeClr val="tx1"/>
                          </a:solidFill>
                          <a:effectLst/>
                          <a:latin typeface="Times New Roman" panose="02020603050405020304" pitchFamily="18" charset="0"/>
                          <a:cs typeface="Times New Roman" panose="02020603050405020304" pitchFamily="18" charset="0"/>
                        </a:rPr>
                        <a:t>Outer mouth opening (M1)</a:t>
                      </a:r>
                      <a:endParaRPr lang="en-IN" sz="2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53390" indent="-226695" algn="l">
                        <a:lnSpc>
                          <a:spcPct val="150000"/>
                        </a:lnSpc>
                        <a:spcBef>
                          <a:spcPts val="1200"/>
                        </a:spcBef>
                        <a:spcAft>
                          <a:spcPts val="600"/>
                        </a:spcAft>
                        <a:tabLst>
                          <a:tab pos="180340" algn="l"/>
                        </a:tabLst>
                      </a:pPr>
                      <a:r>
                        <a:rPr lang="en-IN" sz="2200" b="0" kern="100" dirty="0">
                          <a:solidFill>
                            <a:schemeClr val="tx1"/>
                          </a:solidFill>
                          <a:effectLst/>
                          <a:latin typeface="Times New Roman" panose="02020603050405020304" pitchFamily="18" charset="0"/>
                          <a:cs typeface="Times New Roman" panose="02020603050405020304" pitchFamily="18" charset="0"/>
                        </a:rPr>
                        <a:t>39.5</a:t>
                      </a:r>
                      <a:endParaRPr lang="en-IN" sz="2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62361301"/>
                  </a:ext>
                </a:extLst>
              </a:tr>
            </a:tbl>
          </a:graphicData>
        </a:graphic>
      </p:graphicFrame>
      <p:sp>
        <p:nvSpPr>
          <p:cNvPr id="10" name="TextBox 9">
            <a:extLst>
              <a:ext uri="{FF2B5EF4-FFF2-40B4-BE49-F238E27FC236}">
                <a16:creationId xmlns:a16="http://schemas.microsoft.com/office/drawing/2014/main" id="{4435F418-7A3F-44EC-8915-812F2D27F38B}"/>
              </a:ext>
            </a:extLst>
          </p:cNvPr>
          <p:cNvSpPr txBox="1"/>
          <p:nvPr/>
        </p:nvSpPr>
        <p:spPr>
          <a:xfrm>
            <a:off x="0" y="926"/>
            <a:ext cx="7756041" cy="35278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600" b="1" dirty="0">
                <a:latin typeface="Times New Roman" panose="02020603050405020304" pitchFamily="18" charset="0"/>
                <a:cs typeface="Times New Roman" panose="02020603050405020304" pitchFamily="18" charset="0"/>
              </a:rPr>
              <a:t>Design and analysis of a Slotted Vivaldi Antenna for Microwave Imaging Applications</a:t>
            </a:r>
          </a:p>
        </p:txBody>
      </p:sp>
      <p:sp>
        <p:nvSpPr>
          <p:cNvPr id="11" name="Slide Number Placeholder 23">
            <a:extLst>
              <a:ext uri="{FF2B5EF4-FFF2-40B4-BE49-F238E27FC236}">
                <a16:creationId xmlns:a16="http://schemas.microsoft.com/office/drawing/2014/main" id="{F01C0AD7-7600-D30F-B8A5-5A83AA3667D6}"/>
              </a:ext>
            </a:extLst>
          </p:cNvPr>
          <p:cNvSpPr>
            <a:spLocks noGrp="1"/>
          </p:cNvSpPr>
          <p:nvPr>
            <p:ph type="sldNum" sz="quarter" idx="12"/>
          </p:nvPr>
        </p:nvSpPr>
        <p:spPr>
          <a:xfrm>
            <a:off x="9151859" y="6384186"/>
            <a:ext cx="2743200" cy="365125"/>
          </a:xfrm>
        </p:spPr>
        <p:txBody>
          <a:bodyPr/>
          <a:lstStyle/>
          <a:p>
            <a:fld id="{06FEDF93-2BFD-41CA-ABC7-B039102F3792}" type="slidenum">
              <a:rPr lang="en-US" sz="2400" b="1" smtClean="0">
                <a:solidFill>
                  <a:schemeClr val="tx1"/>
                </a:solidFill>
                <a:latin typeface="Times New Roman" panose="02020603050405020304" pitchFamily="18" charset="0"/>
                <a:cs typeface="Times New Roman" panose="02020603050405020304" pitchFamily="18" charset="0"/>
              </a:rPr>
              <a:t>16</a:t>
            </a:fld>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7304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DC68812-509C-63EB-F216-F2489207FF98}"/>
              </a:ext>
            </a:extLst>
          </p:cNvPr>
          <p:cNvSpPr txBox="1">
            <a:spLocks/>
          </p:cNvSpPr>
          <p:nvPr/>
        </p:nvSpPr>
        <p:spPr>
          <a:xfrm>
            <a:off x="228600" y="387368"/>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solidFill>
                  <a:schemeClr val="tx1">
                    <a:lumMod val="75000"/>
                    <a:lumOff val="25000"/>
                  </a:schemeClr>
                </a:solidFill>
                <a:latin typeface="Times New Roman" panose="02020603050405020304" pitchFamily="18" charset="0"/>
                <a:cs typeface="Times New Roman" panose="02020603050405020304" pitchFamily="18" charset="0"/>
              </a:rPr>
              <a:t>Stage 1 : Simple Vivaldi Antenna</a:t>
            </a:r>
          </a:p>
        </p:txBody>
      </p:sp>
      <p:cxnSp>
        <p:nvCxnSpPr>
          <p:cNvPr id="5" name="Straight Connector 4">
            <a:extLst>
              <a:ext uri="{FF2B5EF4-FFF2-40B4-BE49-F238E27FC236}">
                <a16:creationId xmlns:a16="http://schemas.microsoft.com/office/drawing/2014/main" id="{E1703E90-7021-C09E-403E-D76DA14853E7}"/>
              </a:ext>
              <a:ext uri="{C183D7F6-B498-43B3-948B-1728B52AA6E4}">
                <adec:decorative xmlns:adec="http://schemas.microsoft.com/office/drawing/2017/decorative" val="1"/>
              </a:ext>
            </a:extLst>
          </p:cNvPr>
          <p:cNvCxnSpPr>
            <a:cxnSpLocks/>
          </p:cNvCxnSpPr>
          <p:nvPr/>
        </p:nvCxnSpPr>
        <p:spPr>
          <a:xfrm>
            <a:off x="0" y="616208"/>
            <a:ext cx="322839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Footer Placeholder 3">
            <a:extLst>
              <a:ext uri="{FF2B5EF4-FFF2-40B4-BE49-F238E27FC236}">
                <a16:creationId xmlns:a16="http://schemas.microsoft.com/office/drawing/2014/main" id="{9511A821-BB7B-35FD-B483-F2DB873DF871}"/>
              </a:ext>
            </a:extLst>
          </p:cNvPr>
          <p:cNvSpPr>
            <a:spLocks noGrp="1"/>
          </p:cNvSpPr>
          <p:nvPr>
            <p:ph type="ftr" sz="quarter" idx="11"/>
          </p:nvPr>
        </p:nvSpPr>
        <p:spPr>
          <a:xfrm>
            <a:off x="0" y="6492875"/>
            <a:ext cx="6672887" cy="365125"/>
          </a:xfrm>
        </p:spPr>
        <p:txBody>
          <a:bodyPr/>
          <a:lstStyle/>
          <a:p>
            <a:pPr algn="l"/>
            <a:r>
              <a:rPr lang="en-US" sz="1400" b="1">
                <a:solidFill>
                  <a:schemeClr val="tx1"/>
                </a:solidFill>
                <a:latin typeface="Times New Roman" panose="02020603050405020304" pitchFamily="18" charset="0"/>
                <a:cs typeface="Times New Roman" panose="02020603050405020304" pitchFamily="18" charset="0"/>
              </a:rPr>
              <a:t>8th SEM DEPT OF ECE DR TTIT, KGF</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2DDDD70-1426-62E3-E703-E96EE63E342C}"/>
              </a:ext>
            </a:extLst>
          </p:cNvPr>
          <p:cNvSpPr txBox="1"/>
          <p:nvPr/>
        </p:nvSpPr>
        <p:spPr>
          <a:xfrm>
            <a:off x="11094393" y="104004"/>
            <a:ext cx="1077391"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2023-2024</a:t>
            </a:r>
            <a:endParaRPr lang="en-IN" sz="1400" b="1" dirty="0"/>
          </a:p>
        </p:txBody>
      </p:sp>
      <p:cxnSp>
        <p:nvCxnSpPr>
          <p:cNvPr id="11" name="Straight Connector 10">
            <a:extLst>
              <a:ext uri="{FF2B5EF4-FFF2-40B4-BE49-F238E27FC236}">
                <a16:creationId xmlns:a16="http://schemas.microsoft.com/office/drawing/2014/main" id="{C413BD93-DEE3-CDCC-6983-D748E62F5E14}"/>
              </a:ext>
              <a:ext uri="{C183D7F6-B498-43B3-948B-1728B52AA6E4}">
                <adec:decorative xmlns:adec="http://schemas.microsoft.com/office/drawing/2017/decorative" val="1"/>
              </a:ext>
            </a:extLst>
          </p:cNvPr>
          <p:cNvCxnSpPr>
            <a:cxnSpLocks/>
          </p:cNvCxnSpPr>
          <p:nvPr/>
        </p:nvCxnSpPr>
        <p:spPr>
          <a:xfrm flipH="1">
            <a:off x="8963608" y="616208"/>
            <a:ext cx="322839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4B24023F-2C75-4288-C9A4-294EA8CC2B73}"/>
              </a:ext>
            </a:extLst>
          </p:cNvPr>
          <p:cNvPicPr>
            <a:picLocks noChangeAspect="1"/>
          </p:cNvPicPr>
          <p:nvPr/>
        </p:nvPicPr>
        <p:blipFill>
          <a:blip r:embed="rId2"/>
          <a:stretch>
            <a:fillRect/>
          </a:stretch>
        </p:blipFill>
        <p:spPr>
          <a:xfrm>
            <a:off x="803677" y="1248883"/>
            <a:ext cx="4849430" cy="4360233"/>
          </a:xfrm>
          <a:prstGeom prst="rect">
            <a:avLst/>
          </a:prstGeom>
        </p:spPr>
      </p:pic>
      <p:pic>
        <p:nvPicPr>
          <p:cNvPr id="9" name="Picture 8">
            <a:extLst>
              <a:ext uri="{FF2B5EF4-FFF2-40B4-BE49-F238E27FC236}">
                <a16:creationId xmlns:a16="http://schemas.microsoft.com/office/drawing/2014/main" id="{2D913B9C-87D9-4704-39A1-8388A01B7438}"/>
              </a:ext>
            </a:extLst>
          </p:cNvPr>
          <p:cNvPicPr>
            <a:picLocks noChangeAspect="1"/>
          </p:cNvPicPr>
          <p:nvPr/>
        </p:nvPicPr>
        <p:blipFill>
          <a:blip r:embed="rId3"/>
          <a:stretch>
            <a:fillRect/>
          </a:stretch>
        </p:blipFill>
        <p:spPr>
          <a:xfrm>
            <a:off x="6347019" y="1453208"/>
            <a:ext cx="5233177" cy="3951582"/>
          </a:xfrm>
          <a:prstGeom prst="rect">
            <a:avLst/>
          </a:prstGeom>
        </p:spPr>
      </p:pic>
      <p:sp>
        <p:nvSpPr>
          <p:cNvPr id="10" name="TextBox 9">
            <a:extLst>
              <a:ext uri="{FF2B5EF4-FFF2-40B4-BE49-F238E27FC236}">
                <a16:creationId xmlns:a16="http://schemas.microsoft.com/office/drawing/2014/main" id="{FF0B4079-4DC7-53CF-80FD-726C84FC34B8}"/>
              </a:ext>
            </a:extLst>
          </p:cNvPr>
          <p:cNvSpPr txBox="1"/>
          <p:nvPr/>
        </p:nvSpPr>
        <p:spPr>
          <a:xfrm>
            <a:off x="0" y="926"/>
            <a:ext cx="7756041" cy="35278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600" b="1" dirty="0">
                <a:latin typeface="Times New Roman" panose="02020603050405020304" pitchFamily="18" charset="0"/>
                <a:cs typeface="Times New Roman" panose="02020603050405020304" pitchFamily="18" charset="0"/>
              </a:rPr>
              <a:t>Design and analysis of a Slotted Vivaldi Antenna for Microwave Imaging Applications</a:t>
            </a:r>
          </a:p>
        </p:txBody>
      </p:sp>
      <p:sp>
        <p:nvSpPr>
          <p:cNvPr id="12" name="Slide Number Placeholder 23">
            <a:extLst>
              <a:ext uri="{FF2B5EF4-FFF2-40B4-BE49-F238E27FC236}">
                <a16:creationId xmlns:a16="http://schemas.microsoft.com/office/drawing/2014/main" id="{1EDC3072-1855-3349-85E7-4B61939A1244}"/>
              </a:ext>
            </a:extLst>
          </p:cNvPr>
          <p:cNvSpPr>
            <a:spLocks noGrp="1"/>
          </p:cNvSpPr>
          <p:nvPr>
            <p:ph type="sldNum" sz="quarter" idx="12"/>
          </p:nvPr>
        </p:nvSpPr>
        <p:spPr>
          <a:xfrm>
            <a:off x="9151859" y="6384186"/>
            <a:ext cx="2743200" cy="365125"/>
          </a:xfrm>
        </p:spPr>
        <p:txBody>
          <a:bodyPr/>
          <a:lstStyle/>
          <a:p>
            <a:fld id="{06FEDF93-2BFD-41CA-ABC7-B039102F3792}" type="slidenum">
              <a:rPr lang="en-US" sz="2400" b="1" smtClean="0">
                <a:solidFill>
                  <a:schemeClr val="tx1"/>
                </a:solidFill>
                <a:latin typeface="Times New Roman" panose="02020603050405020304" pitchFamily="18" charset="0"/>
                <a:cs typeface="Times New Roman" panose="02020603050405020304" pitchFamily="18" charset="0"/>
              </a:rPr>
              <a:t>17</a:t>
            </a:fld>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1689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75EE816-C0FA-6026-890E-A88B7D95BE6E}"/>
              </a:ext>
            </a:extLst>
          </p:cNvPr>
          <p:cNvSpPr txBox="1">
            <a:spLocks/>
          </p:cNvSpPr>
          <p:nvPr/>
        </p:nvSpPr>
        <p:spPr>
          <a:xfrm>
            <a:off x="228600" y="387368"/>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solidFill>
                  <a:schemeClr val="tx1">
                    <a:lumMod val="75000"/>
                    <a:lumOff val="25000"/>
                  </a:schemeClr>
                </a:solidFill>
                <a:latin typeface="Times New Roman" panose="02020603050405020304" pitchFamily="18" charset="0"/>
                <a:cs typeface="Times New Roman" panose="02020603050405020304" pitchFamily="18" charset="0"/>
              </a:rPr>
              <a:t>Stage 1 : Simulation Results </a:t>
            </a:r>
          </a:p>
        </p:txBody>
      </p:sp>
      <p:cxnSp>
        <p:nvCxnSpPr>
          <p:cNvPr id="4" name="Straight Connector 3">
            <a:extLst>
              <a:ext uri="{FF2B5EF4-FFF2-40B4-BE49-F238E27FC236}">
                <a16:creationId xmlns:a16="http://schemas.microsoft.com/office/drawing/2014/main" id="{28AE87B6-79D2-31DE-D5C4-CAE27D360EE2}"/>
              </a:ext>
              <a:ext uri="{C183D7F6-B498-43B3-948B-1728B52AA6E4}">
                <adec:decorative xmlns:adec="http://schemas.microsoft.com/office/drawing/2017/decorative" val="1"/>
              </a:ext>
            </a:extLst>
          </p:cNvPr>
          <p:cNvCxnSpPr>
            <a:cxnSpLocks/>
          </p:cNvCxnSpPr>
          <p:nvPr/>
        </p:nvCxnSpPr>
        <p:spPr>
          <a:xfrm>
            <a:off x="0" y="616208"/>
            <a:ext cx="322839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Footer Placeholder 3">
            <a:extLst>
              <a:ext uri="{FF2B5EF4-FFF2-40B4-BE49-F238E27FC236}">
                <a16:creationId xmlns:a16="http://schemas.microsoft.com/office/drawing/2014/main" id="{BCD13501-0DE5-EAAE-74FB-B9F2972D5975}"/>
              </a:ext>
            </a:extLst>
          </p:cNvPr>
          <p:cNvSpPr>
            <a:spLocks noGrp="1"/>
          </p:cNvSpPr>
          <p:nvPr>
            <p:ph type="ftr" sz="quarter" idx="11"/>
          </p:nvPr>
        </p:nvSpPr>
        <p:spPr>
          <a:xfrm>
            <a:off x="0" y="6492875"/>
            <a:ext cx="6672887" cy="365125"/>
          </a:xfrm>
        </p:spPr>
        <p:txBody>
          <a:bodyPr/>
          <a:lstStyle/>
          <a:p>
            <a:pPr algn="l"/>
            <a:r>
              <a:rPr lang="en-US" sz="1400" b="1">
                <a:solidFill>
                  <a:schemeClr val="tx1"/>
                </a:solidFill>
                <a:latin typeface="Times New Roman" panose="02020603050405020304" pitchFamily="18" charset="0"/>
                <a:cs typeface="Times New Roman" panose="02020603050405020304" pitchFamily="18" charset="0"/>
              </a:rPr>
              <a:t>8th SEM DEPT OF ECE DR TTIT, KGF</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F8E5E19-C81D-04F0-7869-6D51464D6177}"/>
              </a:ext>
            </a:extLst>
          </p:cNvPr>
          <p:cNvSpPr txBox="1"/>
          <p:nvPr/>
        </p:nvSpPr>
        <p:spPr>
          <a:xfrm>
            <a:off x="11094393" y="104004"/>
            <a:ext cx="1077391"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2023-2024</a:t>
            </a:r>
            <a:endParaRPr lang="en-IN" sz="1400" b="1" dirty="0"/>
          </a:p>
        </p:txBody>
      </p:sp>
      <p:cxnSp>
        <p:nvCxnSpPr>
          <p:cNvPr id="8" name="Straight Connector 7">
            <a:extLst>
              <a:ext uri="{FF2B5EF4-FFF2-40B4-BE49-F238E27FC236}">
                <a16:creationId xmlns:a16="http://schemas.microsoft.com/office/drawing/2014/main" id="{10E88D59-4B17-1A6D-0EC3-0E19B33636B7}"/>
              </a:ext>
              <a:ext uri="{C183D7F6-B498-43B3-948B-1728B52AA6E4}">
                <adec:decorative xmlns:adec="http://schemas.microsoft.com/office/drawing/2017/decorative" val="1"/>
              </a:ext>
            </a:extLst>
          </p:cNvPr>
          <p:cNvCxnSpPr>
            <a:cxnSpLocks/>
          </p:cNvCxnSpPr>
          <p:nvPr/>
        </p:nvCxnSpPr>
        <p:spPr>
          <a:xfrm flipH="1">
            <a:off x="8963608" y="616208"/>
            <a:ext cx="322839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84DA2CC-DE29-5EB7-D672-9752E8FF7F1F}"/>
              </a:ext>
            </a:extLst>
          </p:cNvPr>
          <p:cNvSpPr txBox="1"/>
          <p:nvPr/>
        </p:nvSpPr>
        <p:spPr>
          <a:xfrm>
            <a:off x="0" y="926"/>
            <a:ext cx="7756041" cy="35278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600" b="1" dirty="0">
                <a:latin typeface="Times New Roman" panose="02020603050405020304" pitchFamily="18" charset="0"/>
                <a:cs typeface="Times New Roman" panose="02020603050405020304" pitchFamily="18" charset="0"/>
              </a:rPr>
              <a:t>Design and analysis of a Slotted Vivaldi Antenna for Microwave Imaging Applications</a:t>
            </a:r>
          </a:p>
        </p:txBody>
      </p:sp>
      <p:sp>
        <p:nvSpPr>
          <p:cNvPr id="10" name="Slide Number Placeholder 23">
            <a:extLst>
              <a:ext uri="{FF2B5EF4-FFF2-40B4-BE49-F238E27FC236}">
                <a16:creationId xmlns:a16="http://schemas.microsoft.com/office/drawing/2014/main" id="{EA3FF4B3-1943-AB80-D224-41655BFEDDB8}"/>
              </a:ext>
            </a:extLst>
          </p:cNvPr>
          <p:cNvSpPr>
            <a:spLocks noGrp="1"/>
          </p:cNvSpPr>
          <p:nvPr>
            <p:ph type="sldNum" sz="quarter" idx="12"/>
          </p:nvPr>
        </p:nvSpPr>
        <p:spPr>
          <a:xfrm>
            <a:off x="9151859" y="6384186"/>
            <a:ext cx="2743200" cy="365125"/>
          </a:xfrm>
        </p:spPr>
        <p:txBody>
          <a:bodyPr/>
          <a:lstStyle/>
          <a:p>
            <a:fld id="{06FEDF93-2BFD-41CA-ABC7-B039102F3792}" type="slidenum">
              <a:rPr lang="en-US" sz="2400" b="1" smtClean="0">
                <a:solidFill>
                  <a:schemeClr val="tx1"/>
                </a:solidFill>
                <a:latin typeface="Times New Roman" panose="02020603050405020304" pitchFamily="18" charset="0"/>
                <a:cs typeface="Times New Roman" panose="02020603050405020304" pitchFamily="18" charset="0"/>
              </a:rPr>
              <a:t>18</a:t>
            </a:fld>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F09B676D-56C3-B942-A55A-790F7FC17453}"/>
              </a:ext>
            </a:extLst>
          </p:cNvPr>
          <p:cNvPicPr>
            <a:picLocks noChangeAspect="1"/>
          </p:cNvPicPr>
          <p:nvPr/>
        </p:nvPicPr>
        <p:blipFill>
          <a:blip r:embed="rId2"/>
          <a:stretch>
            <a:fillRect/>
          </a:stretch>
        </p:blipFill>
        <p:spPr>
          <a:xfrm>
            <a:off x="315685" y="1230416"/>
            <a:ext cx="11560629" cy="4397167"/>
          </a:xfrm>
          <a:prstGeom prst="rect">
            <a:avLst/>
          </a:prstGeom>
        </p:spPr>
      </p:pic>
    </p:spTree>
    <p:extLst>
      <p:ext uri="{BB962C8B-B14F-4D97-AF65-F5344CB8AC3E}">
        <p14:creationId xmlns:p14="http://schemas.microsoft.com/office/powerpoint/2010/main" val="2277818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7AF9219-038A-087A-BD86-CEFFA2A60CAA}"/>
              </a:ext>
            </a:extLst>
          </p:cNvPr>
          <p:cNvSpPr txBox="1">
            <a:spLocks/>
          </p:cNvSpPr>
          <p:nvPr/>
        </p:nvSpPr>
        <p:spPr>
          <a:xfrm>
            <a:off x="228600" y="378037"/>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solidFill>
                  <a:schemeClr val="tx1">
                    <a:lumMod val="75000"/>
                    <a:lumOff val="25000"/>
                  </a:schemeClr>
                </a:solidFill>
                <a:latin typeface="Times New Roman" panose="02020603050405020304" pitchFamily="18" charset="0"/>
                <a:cs typeface="Times New Roman" panose="02020603050405020304" pitchFamily="18" charset="0"/>
              </a:rPr>
              <a:t>Stage 1 : Simulation Results </a:t>
            </a:r>
          </a:p>
        </p:txBody>
      </p:sp>
      <p:cxnSp>
        <p:nvCxnSpPr>
          <p:cNvPr id="4" name="Straight Connector 3">
            <a:extLst>
              <a:ext uri="{FF2B5EF4-FFF2-40B4-BE49-F238E27FC236}">
                <a16:creationId xmlns:a16="http://schemas.microsoft.com/office/drawing/2014/main" id="{B6A7FC41-E9F7-4285-FF8D-154737CCF78D}"/>
              </a:ext>
              <a:ext uri="{C183D7F6-B498-43B3-948B-1728B52AA6E4}">
                <adec:decorative xmlns:adec="http://schemas.microsoft.com/office/drawing/2017/decorative" val="1"/>
              </a:ext>
            </a:extLst>
          </p:cNvPr>
          <p:cNvCxnSpPr>
            <a:cxnSpLocks/>
          </p:cNvCxnSpPr>
          <p:nvPr/>
        </p:nvCxnSpPr>
        <p:spPr>
          <a:xfrm>
            <a:off x="0" y="606877"/>
            <a:ext cx="322839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Footer Placeholder 3">
            <a:extLst>
              <a:ext uri="{FF2B5EF4-FFF2-40B4-BE49-F238E27FC236}">
                <a16:creationId xmlns:a16="http://schemas.microsoft.com/office/drawing/2014/main" id="{09AB889F-3C94-92F1-E98B-40A6C3998216}"/>
              </a:ext>
            </a:extLst>
          </p:cNvPr>
          <p:cNvSpPr>
            <a:spLocks noGrp="1"/>
          </p:cNvSpPr>
          <p:nvPr>
            <p:ph type="ftr" sz="quarter" idx="11"/>
          </p:nvPr>
        </p:nvSpPr>
        <p:spPr>
          <a:xfrm>
            <a:off x="0" y="6492875"/>
            <a:ext cx="6672887" cy="365125"/>
          </a:xfrm>
        </p:spPr>
        <p:txBody>
          <a:bodyPr/>
          <a:lstStyle/>
          <a:p>
            <a:pPr algn="l"/>
            <a:r>
              <a:rPr lang="en-US" sz="1400" b="1">
                <a:solidFill>
                  <a:schemeClr val="tx1"/>
                </a:solidFill>
                <a:latin typeface="Times New Roman" panose="02020603050405020304" pitchFamily="18" charset="0"/>
                <a:cs typeface="Times New Roman" panose="02020603050405020304" pitchFamily="18" charset="0"/>
              </a:rPr>
              <a:t>8th SEM DEPT OF ECE DR TTIT, KGF</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C1F977E-98EA-B7B9-6EAF-9E9FF91A00F5}"/>
              </a:ext>
            </a:extLst>
          </p:cNvPr>
          <p:cNvSpPr txBox="1"/>
          <p:nvPr/>
        </p:nvSpPr>
        <p:spPr>
          <a:xfrm>
            <a:off x="11094393" y="104004"/>
            <a:ext cx="1077391"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2023-2024</a:t>
            </a:r>
            <a:endParaRPr lang="en-IN" sz="1400" b="1" dirty="0"/>
          </a:p>
        </p:txBody>
      </p:sp>
      <p:cxnSp>
        <p:nvCxnSpPr>
          <p:cNvPr id="8" name="Straight Connector 7">
            <a:extLst>
              <a:ext uri="{FF2B5EF4-FFF2-40B4-BE49-F238E27FC236}">
                <a16:creationId xmlns:a16="http://schemas.microsoft.com/office/drawing/2014/main" id="{47B25F7C-2201-65C6-62FE-359D6B248CB4}"/>
              </a:ext>
              <a:ext uri="{C183D7F6-B498-43B3-948B-1728B52AA6E4}">
                <adec:decorative xmlns:adec="http://schemas.microsoft.com/office/drawing/2017/decorative" val="1"/>
              </a:ext>
            </a:extLst>
          </p:cNvPr>
          <p:cNvCxnSpPr>
            <a:cxnSpLocks/>
          </p:cNvCxnSpPr>
          <p:nvPr/>
        </p:nvCxnSpPr>
        <p:spPr>
          <a:xfrm flipH="1">
            <a:off x="8963608" y="606877"/>
            <a:ext cx="322839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27868D9-C059-8A80-3243-637BC39F7602}"/>
              </a:ext>
            </a:extLst>
          </p:cNvPr>
          <p:cNvPicPr>
            <a:picLocks noChangeAspect="1"/>
          </p:cNvPicPr>
          <p:nvPr/>
        </p:nvPicPr>
        <p:blipFill>
          <a:blip r:embed="rId2"/>
          <a:stretch>
            <a:fillRect/>
          </a:stretch>
        </p:blipFill>
        <p:spPr>
          <a:xfrm>
            <a:off x="699710" y="1339917"/>
            <a:ext cx="10792580" cy="4178165"/>
          </a:xfrm>
          <a:prstGeom prst="rect">
            <a:avLst/>
          </a:prstGeom>
        </p:spPr>
      </p:pic>
      <p:sp>
        <p:nvSpPr>
          <p:cNvPr id="10" name="TextBox 9">
            <a:extLst>
              <a:ext uri="{FF2B5EF4-FFF2-40B4-BE49-F238E27FC236}">
                <a16:creationId xmlns:a16="http://schemas.microsoft.com/office/drawing/2014/main" id="{099F3BE9-A0E8-CD15-CECE-BBA522CED9FD}"/>
              </a:ext>
            </a:extLst>
          </p:cNvPr>
          <p:cNvSpPr txBox="1"/>
          <p:nvPr/>
        </p:nvSpPr>
        <p:spPr>
          <a:xfrm>
            <a:off x="0" y="926"/>
            <a:ext cx="7756041" cy="35278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600" b="1" dirty="0">
                <a:latin typeface="Times New Roman" panose="02020603050405020304" pitchFamily="18" charset="0"/>
                <a:cs typeface="Times New Roman" panose="02020603050405020304" pitchFamily="18" charset="0"/>
              </a:rPr>
              <a:t>Design and analysis of a Slotted Vivaldi Antenna for Microwave Imaging Applications</a:t>
            </a:r>
          </a:p>
        </p:txBody>
      </p:sp>
      <p:sp>
        <p:nvSpPr>
          <p:cNvPr id="11" name="Slide Number Placeholder 23">
            <a:extLst>
              <a:ext uri="{FF2B5EF4-FFF2-40B4-BE49-F238E27FC236}">
                <a16:creationId xmlns:a16="http://schemas.microsoft.com/office/drawing/2014/main" id="{75CD00FB-2224-8C01-6940-B536CB500A3A}"/>
              </a:ext>
            </a:extLst>
          </p:cNvPr>
          <p:cNvSpPr>
            <a:spLocks noGrp="1"/>
          </p:cNvSpPr>
          <p:nvPr>
            <p:ph type="sldNum" sz="quarter" idx="12"/>
          </p:nvPr>
        </p:nvSpPr>
        <p:spPr>
          <a:xfrm>
            <a:off x="9151859" y="6384186"/>
            <a:ext cx="2743200" cy="365125"/>
          </a:xfrm>
        </p:spPr>
        <p:txBody>
          <a:bodyPr/>
          <a:lstStyle/>
          <a:p>
            <a:fld id="{06FEDF93-2BFD-41CA-ABC7-B039102F3792}" type="slidenum">
              <a:rPr lang="en-US" sz="2400" b="1" smtClean="0">
                <a:solidFill>
                  <a:schemeClr val="tx1"/>
                </a:solidFill>
                <a:latin typeface="Times New Roman" panose="02020603050405020304" pitchFamily="18" charset="0"/>
                <a:cs typeface="Times New Roman" panose="02020603050405020304" pitchFamily="18" charset="0"/>
              </a:rPr>
              <a:t>19</a:t>
            </a:fld>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0500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3469249" y="1078136"/>
            <a:ext cx="5253502" cy="4701727"/>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41560"/>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64224"/>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solidFill>
                  <a:schemeClr val="tx1">
                    <a:lumMod val="75000"/>
                    <a:lumOff val="25000"/>
                  </a:schemeClr>
                </a:solidFill>
                <a:latin typeface="Times New Roman" panose="02020603050405020304" pitchFamily="18" charset="0"/>
                <a:cs typeface="Times New Roman" panose="02020603050405020304" pitchFamily="18" charset="0"/>
              </a:rPr>
              <a:t>CONTENTS</a:t>
            </a:r>
            <a:endParaRPr lang="en-US" sz="2800" b="1" u="sng"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41560"/>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521368"/>
            <a:ext cx="1885414" cy="17675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latin typeface="Times New Roman" panose="02020603050405020304" pitchFamily="18" charset="0"/>
                <a:cs typeface="Times New Roman" panose="02020603050405020304" pitchFamily="18" charset="0"/>
              </a:rPr>
              <a:t>PROJECT</a:t>
            </a:r>
          </a:p>
        </p:txBody>
      </p:sp>
      <p:sp>
        <p:nvSpPr>
          <p:cNvPr id="9" name="TextBox 8">
            <a:extLst>
              <a:ext uri="{FF2B5EF4-FFF2-40B4-BE49-F238E27FC236}">
                <a16:creationId xmlns:a16="http://schemas.microsoft.com/office/drawing/2014/main" id="{398556EB-7B12-76C3-E57D-0E1885B15E9F}"/>
              </a:ext>
            </a:extLst>
          </p:cNvPr>
          <p:cNvSpPr txBox="1"/>
          <p:nvPr/>
        </p:nvSpPr>
        <p:spPr>
          <a:xfrm>
            <a:off x="0" y="926"/>
            <a:ext cx="7756041" cy="35278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600" b="1" dirty="0">
                <a:latin typeface="Times New Roman" panose="02020603050405020304" pitchFamily="18" charset="0"/>
                <a:cs typeface="Times New Roman" panose="02020603050405020304" pitchFamily="18" charset="0"/>
              </a:rPr>
              <a:t>Design and analysis of a Slotted Vivaldi Antenna for Microwave Imaging Applications</a:t>
            </a:r>
          </a:p>
        </p:txBody>
      </p:sp>
      <p:sp>
        <p:nvSpPr>
          <p:cNvPr id="24" name="Slide Number Placeholder 23">
            <a:extLst>
              <a:ext uri="{FF2B5EF4-FFF2-40B4-BE49-F238E27FC236}">
                <a16:creationId xmlns:a16="http://schemas.microsoft.com/office/drawing/2014/main" id="{D0BB8864-73E8-14E0-FBF8-4CF0C50BC539}"/>
              </a:ext>
            </a:extLst>
          </p:cNvPr>
          <p:cNvSpPr>
            <a:spLocks noGrp="1"/>
          </p:cNvSpPr>
          <p:nvPr>
            <p:ph type="sldNum" sz="quarter" idx="12"/>
          </p:nvPr>
        </p:nvSpPr>
        <p:spPr>
          <a:xfrm>
            <a:off x="9151859" y="6384186"/>
            <a:ext cx="2743200" cy="365125"/>
          </a:xfrm>
        </p:spPr>
        <p:txBody>
          <a:bodyPr/>
          <a:lstStyle/>
          <a:p>
            <a:fld id="{06FEDF93-2BFD-41CA-ABC7-B039102F3792}" type="slidenum">
              <a:rPr lang="en-US" sz="2400" b="1" smtClean="0">
                <a:solidFill>
                  <a:schemeClr val="tx1"/>
                </a:solidFill>
                <a:latin typeface="Times New Roman" panose="02020603050405020304" pitchFamily="18" charset="0"/>
                <a:cs typeface="Times New Roman" panose="02020603050405020304" pitchFamily="18" charset="0"/>
              </a:rPr>
              <a:t>2</a:t>
            </a:fld>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31" name="Footer Placeholder 3">
            <a:extLst>
              <a:ext uri="{FF2B5EF4-FFF2-40B4-BE49-F238E27FC236}">
                <a16:creationId xmlns:a16="http://schemas.microsoft.com/office/drawing/2014/main" id="{CBAE10B2-317C-43DA-D721-4BBDC36E48F1}"/>
              </a:ext>
            </a:extLst>
          </p:cNvPr>
          <p:cNvSpPr>
            <a:spLocks noGrp="1"/>
          </p:cNvSpPr>
          <p:nvPr>
            <p:ph type="ftr" sz="quarter" idx="11"/>
          </p:nvPr>
        </p:nvSpPr>
        <p:spPr>
          <a:xfrm>
            <a:off x="0" y="6492875"/>
            <a:ext cx="6672887" cy="365125"/>
          </a:xfrm>
        </p:spPr>
        <p:txBody>
          <a:bodyPr/>
          <a:lstStyle/>
          <a:p>
            <a:pPr algn="l"/>
            <a:r>
              <a:rPr lang="en-US" sz="1400" b="1">
                <a:solidFill>
                  <a:schemeClr val="tx1"/>
                </a:solidFill>
                <a:latin typeface="Times New Roman" panose="02020603050405020304" pitchFamily="18" charset="0"/>
                <a:cs typeface="Times New Roman" panose="02020603050405020304" pitchFamily="18" charset="0"/>
              </a:rPr>
              <a:t>8th SEM DEPT OF ECE DR TTIT, KGF</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07D9CEE7-35C3-35CC-FC7E-60ACAE9E75D6}"/>
              </a:ext>
            </a:extLst>
          </p:cNvPr>
          <p:cNvSpPr txBox="1"/>
          <p:nvPr/>
        </p:nvSpPr>
        <p:spPr>
          <a:xfrm>
            <a:off x="11094393" y="104004"/>
            <a:ext cx="1077391"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2023-2024</a:t>
            </a:r>
            <a:endParaRPr lang="en-IN" sz="1400" b="1" dirty="0"/>
          </a:p>
        </p:txBody>
      </p:sp>
      <p:sp>
        <p:nvSpPr>
          <p:cNvPr id="42" name="Rectangle: Rounded Corners 41">
            <a:extLst>
              <a:ext uri="{FF2B5EF4-FFF2-40B4-BE49-F238E27FC236}">
                <a16:creationId xmlns:a16="http://schemas.microsoft.com/office/drawing/2014/main" id="{45A6685C-1EE9-44E5-D599-09D4675EB956}"/>
              </a:ext>
              <a:ext uri="{C183D7F6-B498-43B3-948B-1728B52AA6E4}">
                <adec:decorative xmlns:adec="http://schemas.microsoft.com/office/drawing/2017/decorative" val="1"/>
              </a:ext>
            </a:extLst>
          </p:cNvPr>
          <p:cNvSpPr/>
          <p:nvPr/>
        </p:nvSpPr>
        <p:spPr>
          <a:xfrm>
            <a:off x="1476375" y="851424"/>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ABSTRACT</a:t>
            </a:r>
          </a:p>
        </p:txBody>
      </p:sp>
      <p:sp>
        <p:nvSpPr>
          <p:cNvPr id="43" name="Oval 42">
            <a:extLst>
              <a:ext uri="{FF2B5EF4-FFF2-40B4-BE49-F238E27FC236}">
                <a16:creationId xmlns:a16="http://schemas.microsoft.com/office/drawing/2014/main" id="{6B2E8037-805C-964F-D67D-FC68ADE864F7}"/>
              </a:ext>
              <a:ext uri="{C183D7F6-B498-43B3-948B-1728B52AA6E4}">
                <adec:decorative xmlns:adec="http://schemas.microsoft.com/office/drawing/2017/decorative" val="1"/>
              </a:ext>
            </a:extLst>
          </p:cNvPr>
          <p:cNvSpPr/>
          <p:nvPr/>
        </p:nvSpPr>
        <p:spPr>
          <a:xfrm>
            <a:off x="4308475" y="752022"/>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4346" descr="Icon of box and whisker chart. ">
            <a:extLst>
              <a:ext uri="{FF2B5EF4-FFF2-40B4-BE49-F238E27FC236}">
                <a16:creationId xmlns:a16="http://schemas.microsoft.com/office/drawing/2014/main" id="{02C8F5DB-9952-2D20-FC0A-0808E2F337C0}"/>
              </a:ext>
            </a:extLst>
          </p:cNvPr>
          <p:cNvSpPr>
            <a:spLocks noEditPoints="1"/>
          </p:cNvSpPr>
          <p:nvPr/>
        </p:nvSpPr>
        <p:spPr bwMode="auto">
          <a:xfrm>
            <a:off x="4605496" y="1046449"/>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Rectangle: Rounded Corners 50">
            <a:extLst>
              <a:ext uri="{FF2B5EF4-FFF2-40B4-BE49-F238E27FC236}">
                <a16:creationId xmlns:a16="http://schemas.microsoft.com/office/drawing/2014/main" id="{8FB3E23F-0FEC-FA00-B3EF-946DFB27AAEE}"/>
              </a:ext>
              <a:ext uri="{C183D7F6-B498-43B3-948B-1728B52AA6E4}">
                <adec:decorative xmlns:adec="http://schemas.microsoft.com/office/drawing/2017/decorative" val="1"/>
              </a:ext>
            </a:extLst>
          </p:cNvPr>
          <p:cNvSpPr/>
          <p:nvPr/>
        </p:nvSpPr>
        <p:spPr>
          <a:xfrm>
            <a:off x="586863" y="1944794"/>
            <a:ext cx="3273424"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rtl="0" eaLnBrk="1" latinLnBrk="0" hangingPunct="1">
              <a:spcBef>
                <a:spcPts val="0"/>
              </a:spcBef>
              <a:spcAft>
                <a:spcPts val="0"/>
              </a:spcAft>
            </a:pPr>
            <a:r>
              <a:rPr lang="en-US" sz="1800" b="1" kern="1200" dirty="0">
                <a:solidFill>
                  <a:schemeClr val="tx1"/>
                </a:solidFill>
                <a:effectLst/>
                <a:latin typeface="Times New Roman" panose="02020603050405020304" pitchFamily="18" charset="0"/>
                <a:ea typeface="+mn-ea"/>
                <a:cs typeface="Times New Roman" panose="02020603050405020304" pitchFamily="18" charset="0"/>
              </a:rPr>
              <a:t>INTRODUCTION</a:t>
            </a:r>
            <a:endParaRPr lang="en-IN" sz="1600" b="1" dirty="0">
              <a:solidFill>
                <a:schemeClr val="tx1"/>
              </a:solidFill>
              <a:effectLst/>
            </a:endParaRPr>
          </a:p>
        </p:txBody>
      </p:sp>
      <p:sp>
        <p:nvSpPr>
          <p:cNvPr id="52" name="Oval 51">
            <a:extLst>
              <a:ext uri="{FF2B5EF4-FFF2-40B4-BE49-F238E27FC236}">
                <a16:creationId xmlns:a16="http://schemas.microsoft.com/office/drawing/2014/main" id="{5E072416-1C13-024D-399D-EE715FBBEBA8}"/>
              </a:ext>
              <a:ext uri="{C183D7F6-B498-43B3-948B-1728B52AA6E4}">
                <adec:decorative xmlns:adec="http://schemas.microsoft.com/office/drawing/2017/decorative" val="1"/>
              </a:ext>
            </a:extLst>
          </p:cNvPr>
          <p:cNvSpPr/>
          <p:nvPr/>
        </p:nvSpPr>
        <p:spPr>
          <a:xfrm>
            <a:off x="3418962" y="1845392"/>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eform 2319" descr="Icon of leaf. ">
            <a:extLst>
              <a:ext uri="{FF2B5EF4-FFF2-40B4-BE49-F238E27FC236}">
                <a16:creationId xmlns:a16="http://schemas.microsoft.com/office/drawing/2014/main" id="{3EAE0AF1-ED26-3530-33B3-20DFD9BB6979}"/>
              </a:ext>
            </a:extLst>
          </p:cNvPr>
          <p:cNvSpPr>
            <a:spLocks noEditPoints="1"/>
          </p:cNvSpPr>
          <p:nvPr/>
        </p:nvSpPr>
        <p:spPr bwMode="auto">
          <a:xfrm>
            <a:off x="3700540" y="2122187"/>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4" name="Rectangle: Rounded Corners 53">
            <a:extLst>
              <a:ext uri="{FF2B5EF4-FFF2-40B4-BE49-F238E27FC236}">
                <a16:creationId xmlns:a16="http://schemas.microsoft.com/office/drawing/2014/main" id="{102D815A-DF1B-D7BF-FD1E-A018634C37C4}"/>
              </a:ext>
              <a:ext uri="{C183D7F6-B498-43B3-948B-1728B52AA6E4}">
                <adec:decorative xmlns:adec="http://schemas.microsoft.com/office/drawing/2017/decorative" val="1"/>
              </a:ext>
            </a:extLst>
          </p:cNvPr>
          <p:cNvSpPr/>
          <p:nvPr/>
        </p:nvSpPr>
        <p:spPr>
          <a:xfrm>
            <a:off x="185654" y="3058500"/>
            <a:ext cx="3181788"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rtl="0" eaLnBrk="1" latinLnBrk="0" hangingPunct="1">
              <a:spcBef>
                <a:spcPts val="0"/>
              </a:spcBef>
              <a:spcAft>
                <a:spcPts val="0"/>
              </a:spcAft>
            </a:pPr>
            <a:r>
              <a:rPr lang="en-US" sz="1600" b="1" kern="1200" dirty="0">
                <a:solidFill>
                  <a:schemeClr val="tx1"/>
                </a:solidFill>
                <a:effectLst/>
                <a:latin typeface="Times New Roman" panose="02020603050405020304" pitchFamily="18" charset="0"/>
                <a:cs typeface="Times New Roman" panose="02020603050405020304" pitchFamily="18" charset="0"/>
              </a:rPr>
              <a:t>REASON FOR SELECTING</a:t>
            </a:r>
            <a:endParaRPr lang="en-IN" sz="1600" b="1" dirty="0">
              <a:solidFill>
                <a:schemeClr val="tx1"/>
              </a:solidFill>
              <a:effectLst/>
              <a:latin typeface="Times New Roman" panose="02020603050405020304" pitchFamily="18" charset="0"/>
              <a:cs typeface="Times New Roman" panose="02020603050405020304" pitchFamily="18" charset="0"/>
            </a:endParaRPr>
          </a:p>
          <a:p>
            <a:pPr marL="0" algn="ctr" rtl="0" eaLnBrk="1" latinLnBrk="0" hangingPunct="1">
              <a:spcBef>
                <a:spcPts val="0"/>
              </a:spcBef>
              <a:spcAft>
                <a:spcPts val="0"/>
              </a:spcAft>
            </a:pPr>
            <a:r>
              <a:rPr lang="en-US" sz="1600" b="1" kern="1200" dirty="0">
                <a:solidFill>
                  <a:schemeClr val="tx1"/>
                </a:solidFill>
                <a:effectLst/>
                <a:latin typeface="Times New Roman" panose="02020603050405020304" pitchFamily="18" charset="0"/>
                <a:cs typeface="Times New Roman" panose="02020603050405020304" pitchFamily="18" charset="0"/>
              </a:rPr>
              <a:t> THE PROJECT</a:t>
            </a:r>
            <a:endParaRPr lang="en-IN" sz="1600" b="1" dirty="0">
              <a:solidFill>
                <a:schemeClr val="tx1"/>
              </a:solidFill>
              <a:effectLst/>
              <a:latin typeface="Times New Roman" panose="02020603050405020304" pitchFamily="18" charset="0"/>
              <a:cs typeface="Times New Roman" panose="02020603050405020304" pitchFamily="18" charset="0"/>
            </a:endParaRPr>
          </a:p>
        </p:txBody>
      </p:sp>
      <p:sp>
        <p:nvSpPr>
          <p:cNvPr id="55" name="Oval 54">
            <a:extLst>
              <a:ext uri="{FF2B5EF4-FFF2-40B4-BE49-F238E27FC236}">
                <a16:creationId xmlns:a16="http://schemas.microsoft.com/office/drawing/2014/main" id="{61ACFB6A-5526-B52B-529C-453E15078825}"/>
              </a:ext>
              <a:ext uri="{C183D7F6-B498-43B3-948B-1728B52AA6E4}">
                <adec:decorative xmlns:adec="http://schemas.microsoft.com/office/drawing/2017/decorative" val="1"/>
              </a:ext>
            </a:extLst>
          </p:cNvPr>
          <p:cNvSpPr/>
          <p:nvPr/>
        </p:nvSpPr>
        <p:spPr>
          <a:xfrm>
            <a:off x="3040140" y="29272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6" name="Group 55" descr="Icon of gears. ">
            <a:extLst>
              <a:ext uri="{FF2B5EF4-FFF2-40B4-BE49-F238E27FC236}">
                <a16:creationId xmlns:a16="http://schemas.microsoft.com/office/drawing/2014/main" id="{1444518C-4DDA-2C72-2D01-9A5457E9185C}"/>
              </a:ext>
            </a:extLst>
          </p:cNvPr>
          <p:cNvGrpSpPr/>
          <p:nvPr/>
        </p:nvGrpSpPr>
        <p:grpSpPr>
          <a:xfrm>
            <a:off x="3338122" y="3225207"/>
            <a:ext cx="343837" cy="343837"/>
            <a:chOff x="7613650" y="1387475"/>
            <a:chExt cx="284163" cy="284163"/>
          </a:xfrm>
          <a:solidFill>
            <a:schemeClr val="bg1"/>
          </a:solidFill>
        </p:grpSpPr>
        <p:sp>
          <p:nvSpPr>
            <p:cNvPr id="57" name="Freeform 4359">
              <a:extLst>
                <a:ext uri="{FF2B5EF4-FFF2-40B4-BE49-F238E27FC236}">
                  <a16:creationId xmlns:a16="http://schemas.microsoft.com/office/drawing/2014/main" id="{D9A05DDB-F495-0922-FFC1-A8B539279F52}"/>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4360">
              <a:extLst>
                <a:ext uri="{FF2B5EF4-FFF2-40B4-BE49-F238E27FC236}">
                  <a16:creationId xmlns:a16="http://schemas.microsoft.com/office/drawing/2014/main" id="{00A6EAF0-16BA-B593-8F06-F95887E5EBB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9" name="Rectangle: Rounded Corners 58">
            <a:extLst>
              <a:ext uri="{FF2B5EF4-FFF2-40B4-BE49-F238E27FC236}">
                <a16:creationId xmlns:a16="http://schemas.microsoft.com/office/drawing/2014/main" id="{2434C014-EC96-E26E-BE5D-F348082C0979}"/>
              </a:ext>
              <a:ext uri="{C183D7F6-B498-43B3-948B-1728B52AA6E4}">
                <adec:decorative xmlns:adec="http://schemas.microsoft.com/office/drawing/2017/decorative" val="1"/>
              </a:ext>
            </a:extLst>
          </p:cNvPr>
          <p:cNvSpPr/>
          <p:nvPr/>
        </p:nvSpPr>
        <p:spPr>
          <a:xfrm>
            <a:off x="478627" y="4281018"/>
            <a:ext cx="3273424"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Times New Roman" panose="02020603050405020304" pitchFamily="18" charset="0"/>
                <a:cs typeface="Times New Roman" panose="02020603050405020304" pitchFamily="18" charset="0"/>
              </a:rPr>
              <a:t>LITERATURE SURVEY</a:t>
            </a:r>
          </a:p>
        </p:txBody>
      </p:sp>
      <p:sp>
        <p:nvSpPr>
          <p:cNvPr id="60" name="Oval 59">
            <a:extLst>
              <a:ext uri="{FF2B5EF4-FFF2-40B4-BE49-F238E27FC236}">
                <a16:creationId xmlns:a16="http://schemas.microsoft.com/office/drawing/2014/main" id="{C4E89025-604D-AED0-2F56-BFB25044EA3D}"/>
              </a:ext>
              <a:ext uri="{C183D7F6-B498-43B3-948B-1728B52AA6E4}">
                <adec:decorative xmlns:adec="http://schemas.microsoft.com/office/drawing/2017/decorative" val="1"/>
              </a:ext>
            </a:extLst>
          </p:cNvPr>
          <p:cNvSpPr/>
          <p:nvPr/>
        </p:nvSpPr>
        <p:spPr>
          <a:xfrm>
            <a:off x="3217124" y="4172624"/>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 name="Picture 60">
            <a:extLst>
              <a:ext uri="{FF2B5EF4-FFF2-40B4-BE49-F238E27FC236}">
                <a16:creationId xmlns:a16="http://schemas.microsoft.com/office/drawing/2014/main" id="{104CE2B9-D2C9-3618-E11E-4AE910AC0CE9}"/>
              </a:ext>
            </a:extLst>
          </p:cNvPr>
          <p:cNvPicPr>
            <a:picLocks noChangeAspect="1"/>
          </p:cNvPicPr>
          <p:nvPr/>
        </p:nvPicPr>
        <p:blipFill>
          <a:blip r:embed="rId3"/>
          <a:stretch>
            <a:fillRect/>
          </a:stretch>
        </p:blipFill>
        <p:spPr>
          <a:xfrm>
            <a:off x="3513273" y="4425174"/>
            <a:ext cx="347502" cy="347502"/>
          </a:xfrm>
          <a:prstGeom prst="rect">
            <a:avLst/>
          </a:prstGeom>
        </p:spPr>
      </p:pic>
      <p:sp>
        <p:nvSpPr>
          <p:cNvPr id="65" name="Rectangle: Rounded Corners 64">
            <a:extLst>
              <a:ext uri="{FF2B5EF4-FFF2-40B4-BE49-F238E27FC236}">
                <a16:creationId xmlns:a16="http://schemas.microsoft.com/office/drawing/2014/main" id="{149BB1EA-0B90-DA19-C765-7DAD1EEAAD2B}"/>
              </a:ext>
              <a:ext uri="{C183D7F6-B498-43B3-948B-1728B52AA6E4}">
                <adec:decorative xmlns:adec="http://schemas.microsoft.com/office/drawing/2017/decorative" val="1"/>
              </a:ext>
            </a:extLst>
          </p:cNvPr>
          <p:cNvSpPr/>
          <p:nvPr/>
        </p:nvSpPr>
        <p:spPr>
          <a:xfrm>
            <a:off x="1179588" y="5402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PROBLEM STATEMENT</a:t>
            </a:r>
          </a:p>
        </p:txBody>
      </p:sp>
      <p:sp>
        <p:nvSpPr>
          <p:cNvPr id="66" name="Oval 65">
            <a:extLst>
              <a:ext uri="{FF2B5EF4-FFF2-40B4-BE49-F238E27FC236}">
                <a16:creationId xmlns:a16="http://schemas.microsoft.com/office/drawing/2014/main" id="{20FB358E-4416-C841-81FF-D123FED57FFF}"/>
              </a:ext>
              <a:ext uri="{C183D7F6-B498-43B3-948B-1728B52AA6E4}">
                <adec:decorative xmlns:adec="http://schemas.microsoft.com/office/drawing/2017/decorative" val="1"/>
              </a:ext>
            </a:extLst>
          </p:cNvPr>
          <p:cNvSpPr/>
          <p:nvPr/>
        </p:nvSpPr>
        <p:spPr>
          <a:xfrm>
            <a:off x="4296910" y="5285974"/>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eform 4346" descr="Icon of box and whisker chart. ">
            <a:extLst>
              <a:ext uri="{FF2B5EF4-FFF2-40B4-BE49-F238E27FC236}">
                <a16:creationId xmlns:a16="http://schemas.microsoft.com/office/drawing/2014/main" id="{1E383BA1-C8B0-6287-7335-39A96B1F04A4}"/>
              </a:ext>
            </a:extLst>
          </p:cNvPr>
          <p:cNvSpPr>
            <a:spLocks noEditPoints="1"/>
          </p:cNvSpPr>
          <p:nvPr/>
        </p:nvSpPr>
        <p:spPr bwMode="auto">
          <a:xfrm>
            <a:off x="4593931" y="5580401"/>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Rectangle: Rounded Corners 67">
            <a:extLst>
              <a:ext uri="{FF2B5EF4-FFF2-40B4-BE49-F238E27FC236}">
                <a16:creationId xmlns:a16="http://schemas.microsoft.com/office/drawing/2014/main" id="{20E78281-1F1C-C0F9-5A02-3C09E78B7CA1}"/>
              </a:ext>
              <a:ext uri="{C183D7F6-B498-43B3-948B-1728B52AA6E4}">
                <adec:decorative xmlns:adec="http://schemas.microsoft.com/office/drawing/2017/decorative" val="1"/>
              </a:ext>
            </a:extLst>
          </p:cNvPr>
          <p:cNvSpPr/>
          <p:nvPr/>
        </p:nvSpPr>
        <p:spPr>
          <a:xfrm>
            <a:off x="7479447" y="809152"/>
            <a:ext cx="334482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Times New Roman" panose="02020603050405020304" pitchFamily="18" charset="0"/>
                <a:cs typeface="Times New Roman" panose="02020603050405020304" pitchFamily="18" charset="0"/>
              </a:rPr>
              <a:t>OBJECTIVES</a:t>
            </a:r>
          </a:p>
        </p:txBody>
      </p:sp>
      <p:sp>
        <p:nvSpPr>
          <p:cNvPr id="69" name="Oval 68">
            <a:extLst>
              <a:ext uri="{FF2B5EF4-FFF2-40B4-BE49-F238E27FC236}">
                <a16:creationId xmlns:a16="http://schemas.microsoft.com/office/drawing/2014/main" id="{111A2E96-169A-7234-573C-9ABEBACB3080}"/>
              </a:ext>
              <a:ext uri="{C183D7F6-B498-43B3-948B-1728B52AA6E4}">
                <adec:decorative xmlns:adec="http://schemas.microsoft.com/office/drawing/2017/decorative" val="1"/>
              </a:ext>
            </a:extLst>
          </p:cNvPr>
          <p:cNvSpPr/>
          <p:nvPr/>
        </p:nvSpPr>
        <p:spPr>
          <a:xfrm>
            <a:off x="7052372" y="709750"/>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1676" descr="Icon of check box. ">
            <a:extLst>
              <a:ext uri="{FF2B5EF4-FFF2-40B4-BE49-F238E27FC236}">
                <a16:creationId xmlns:a16="http://schemas.microsoft.com/office/drawing/2014/main" id="{1E6419DF-F77D-3CB2-3343-E961CBBD5E8B}"/>
              </a:ext>
            </a:extLst>
          </p:cNvPr>
          <p:cNvSpPr>
            <a:spLocks noEditPoints="1"/>
          </p:cNvSpPr>
          <p:nvPr/>
        </p:nvSpPr>
        <p:spPr bwMode="auto">
          <a:xfrm>
            <a:off x="7349393" y="1006771"/>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Rectangle: Rounded Corners 70">
            <a:extLst>
              <a:ext uri="{FF2B5EF4-FFF2-40B4-BE49-F238E27FC236}">
                <a16:creationId xmlns:a16="http://schemas.microsoft.com/office/drawing/2014/main" id="{98044583-7B29-570A-9F76-342E0BE99459}"/>
              </a:ext>
              <a:ext uri="{C183D7F6-B498-43B3-948B-1728B52AA6E4}">
                <adec:decorative xmlns:adec="http://schemas.microsoft.com/office/drawing/2017/decorative" val="1"/>
              </a:ext>
            </a:extLst>
          </p:cNvPr>
          <p:cNvSpPr/>
          <p:nvPr/>
        </p:nvSpPr>
        <p:spPr>
          <a:xfrm>
            <a:off x="8124543" y="1902522"/>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Times New Roman" panose="02020603050405020304" pitchFamily="18" charset="0"/>
                <a:cs typeface="Times New Roman" panose="02020603050405020304" pitchFamily="18" charset="0"/>
              </a:rPr>
              <a:t>METHODOLOGY</a:t>
            </a:r>
          </a:p>
        </p:txBody>
      </p:sp>
      <p:sp>
        <p:nvSpPr>
          <p:cNvPr id="72" name="Oval 71">
            <a:extLst>
              <a:ext uri="{FF2B5EF4-FFF2-40B4-BE49-F238E27FC236}">
                <a16:creationId xmlns:a16="http://schemas.microsoft.com/office/drawing/2014/main" id="{68D2BD1D-4BD5-A0CC-8A53-9C24F05A60B6}"/>
              </a:ext>
              <a:ext uri="{C183D7F6-B498-43B3-948B-1728B52AA6E4}">
                <adec:decorative xmlns:adec="http://schemas.microsoft.com/office/drawing/2017/decorative" val="1"/>
              </a:ext>
            </a:extLst>
          </p:cNvPr>
          <p:cNvSpPr/>
          <p:nvPr/>
        </p:nvSpPr>
        <p:spPr>
          <a:xfrm>
            <a:off x="7967500" y="1860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4665" descr="Icon of graph. ">
            <a:extLst>
              <a:ext uri="{FF2B5EF4-FFF2-40B4-BE49-F238E27FC236}">
                <a16:creationId xmlns:a16="http://schemas.microsoft.com/office/drawing/2014/main" id="{369C5C49-5775-F4DB-F69D-C5D8E6E459F8}"/>
              </a:ext>
            </a:extLst>
          </p:cNvPr>
          <p:cNvSpPr>
            <a:spLocks/>
          </p:cNvSpPr>
          <p:nvPr/>
        </p:nvSpPr>
        <p:spPr bwMode="auto">
          <a:xfrm>
            <a:off x="8265034" y="2161545"/>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Rectangle: Rounded Corners 73">
            <a:extLst>
              <a:ext uri="{FF2B5EF4-FFF2-40B4-BE49-F238E27FC236}">
                <a16:creationId xmlns:a16="http://schemas.microsoft.com/office/drawing/2014/main" id="{43674C16-5A33-21CE-81B8-8F7F0B873E11}"/>
              </a:ext>
              <a:ext uri="{C183D7F6-B498-43B3-948B-1728B52AA6E4}">
                <adec:decorative xmlns:adec="http://schemas.microsoft.com/office/drawing/2017/decorative" val="1"/>
              </a:ext>
            </a:extLst>
          </p:cNvPr>
          <p:cNvSpPr/>
          <p:nvPr/>
        </p:nvSpPr>
        <p:spPr>
          <a:xfrm>
            <a:off x="8463647" y="3069109"/>
            <a:ext cx="3660775" cy="740997"/>
          </a:xfrm>
          <a:prstGeom prst="roundRect">
            <a:avLst>
              <a:gd name="adj" fmla="val 50000"/>
            </a:avLst>
          </a:prstGeom>
          <a:solidFill>
            <a:srgbClr val="F59F26"/>
          </a:solidFill>
          <a:ln>
            <a:solidFill>
              <a:srgbClr val="F59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Times New Roman" panose="02020603050405020304" pitchFamily="18" charset="0"/>
                <a:cs typeface="Times New Roman" panose="02020603050405020304" pitchFamily="18" charset="0"/>
              </a:rPr>
              <a:t>IMPLEMENTATION</a:t>
            </a:r>
          </a:p>
        </p:txBody>
      </p:sp>
      <p:sp>
        <p:nvSpPr>
          <p:cNvPr id="75" name="Oval 74">
            <a:extLst>
              <a:ext uri="{FF2B5EF4-FFF2-40B4-BE49-F238E27FC236}">
                <a16:creationId xmlns:a16="http://schemas.microsoft.com/office/drawing/2014/main" id="{875695B1-43BA-408C-B73B-DC797781C4C6}"/>
              </a:ext>
              <a:ext uri="{C183D7F6-B498-43B3-948B-1728B52AA6E4}">
                <adec:decorative xmlns:adec="http://schemas.microsoft.com/office/drawing/2017/decorative" val="1"/>
              </a:ext>
            </a:extLst>
          </p:cNvPr>
          <p:cNvSpPr/>
          <p:nvPr/>
        </p:nvSpPr>
        <p:spPr>
          <a:xfrm>
            <a:off x="8242224" y="2987459"/>
            <a:ext cx="939800" cy="939800"/>
          </a:xfrm>
          <a:prstGeom prst="ellipse">
            <a:avLst/>
          </a:prstGeom>
          <a:solidFill>
            <a:srgbClr val="CB7A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75">
            <a:extLst>
              <a:ext uri="{FF2B5EF4-FFF2-40B4-BE49-F238E27FC236}">
                <a16:creationId xmlns:a16="http://schemas.microsoft.com/office/drawing/2014/main" id="{9CBCD07C-A2D8-728D-11FD-152EBD7CA728}"/>
              </a:ext>
            </a:extLst>
          </p:cNvPr>
          <p:cNvPicPr>
            <a:picLocks noChangeAspect="1"/>
          </p:cNvPicPr>
          <p:nvPr/>
        </p:nvPicPr>
        <p:blipFill>
          <a:blip r:embed="rId4"/>
          <a:stretch>
            <a:fillRect/>
          </a:stretch>
        </p:blipFill>
        <p:spPr>
          <a:xfrm>
            <a:off x="8526180" y="3258347"/>
            <a:ext cx="371888" cy="377985"/>
          </a:xfrm>
          <a:prstGeom prst="rect">
            <a:avLst/>
          </a:prstGeom>
        </p:spPr>
      </p:pic>
      <p:sp>
        <p:nvSpPr>
          <p:cNvPr id="77" name="Rectangle: Rounded Corners 76">
            <a:extLst>
              <a:ext uri="{FF2B5EF4-FFF2-40B4-BE49-F238E27FC236}">
                <a16:creationId xmlns:a16="http://schemas.microsoft.com/office/drawing/2014/main" id="{01846BDE-5624-022E-C439-F8AAE837F0DD}"/>
              </a:ext>
              <a:ext uri="{C183D7F6-B498-43B3-948B-1728B52AA6E4}">
                <adec:decorative xmlns:adec="http://schemas.microsoft.com/office/drawing/2017/decorative" val="1"/>
              </a:ext>
            </a:extLst>
          </p:cNvPr>
          <p:cNvSpPr/>
          <p:nvPr/>
        </p:nvSpPr>
        <p:spPr>
          <a:xfrm>
            <a:off x="8081719" y="4338008"/>
            <a:ext cx="3660775" cy="740997"/>
          </a:xfrm>
          <a:prstGeom prst="roundRect">
            <a:avLst>
              <a:gd name="adj" fmla="val 50000"/>
            </a:avLst>
          </a:prstGeom>
          <a:solidFill>
            <a:srgbClr val="11AEC7"/>
          </a:solidFill>
          <a:ln>
            <a:solidFill>
              <a:srgbClr val="11AE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Times New Roman" panose="02020603050405020304" pitchFamily="18" charset="0"/>
                <a:cs typeface="Times New Roman" panose="02020603050405020304" pitchFamily="18" charset="0"/>
              </a:rPr>
              <a:t>RESULTS</a:t>
            </a:r>
          </a:p>
        </p:txBody>
      </p:sp>
      <p:sp>
        <p:nvSpPr>
          <p:cNvPr id="78" name="Oval 77">
            <a:extLst>
              <a:ext uri="{FF2B5EF4-FFF2-40B4-BE49-F238E27FC236}">
                <a16:creationId xmlns:a16="http://schemas.microsoft.com/office/drawing/2014/main" id="{B35E2E61-6873-A9ED-A427-25DB55C0F432}"/>
              </a:ext>
              <a:ext uri="{C183D7F6-B498-43B3-948B-1728B52AA6E4}">
                <adec:decorative xmlns:adec="http://schemas.microsoft.com/office/drawing/2017/decorative" val="1"/>
              </a:ext>
            </a:extLst>
          </p:cNvPr>
          <p:cNvSpPr/>
          <p:nvPr/>
        </p:nvSpPr>
        <p:spPr>
          <a:xfrm>
            <a:off x="7970594" y="4238606"/>
            <a:ext cx="939800" cy="939800"/>
          </a:xfrm>
          <a:prstGeom prst="ellipse">
            <a:avLst/>
          </a:prstGeom>
          <a:solidFill>
            <a:srgbClr val="0D8295"/>
          </a:solidFill>
          <a:ln>
            <a:solidFill>
              <a:srgbClr val="11AE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9" name="Group 78" descr="Icon of human being and gear. ">
            <a:extLst>
              <a:ext uri="{FF2B5EF4-FFF2-40B4-BE49-F238E27FC236}">
                <a16:creationId xmlns:a16="http://schemas.microsoft.com/office/drawing/2014/main" id="{D1B70B80-A93C-2DAD-703A-881A286783E5}"/>
              </a:ext>
            </a:extLst>
          </p:cNvPr>
          <p:cNvGrpSpPr/>
          <p:nvPr/>
        </p:nvGrpSpPr>
        <p:grpSpPr>
          <a:xfrm>
            <a:off x="8271458" y="4538508"/>
            <a:ext cx="338073" cy="339996"/>
            <a:chOff x="6450013" y="5349875"/>
            <a:chExt cx="279399" cy="280988"/>
          </a:xfrm>
          <a:solidFill>
            <a:schemeClr val="bg1"/>
          </a:solidFill>
        </p:grpSpPr>
        <p:sp>
          <p:nvSpPr>
            <p:cNvPr id="80" name="Freeform 3673">
              <a:extLst>
                <a:ext uri="{FF2B5EF4-FFF2-40B4-BE49-F238E27FC236}">
                  <a16:creationId xmlns:a16="http://schemas.microsoft.com/office/drawing/2014/main" id="{8EE240A2-A84E-10CD-188B-CDDCFAF35EE4}"/>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3674">
              <a:extLst>
                <a:ext uri="{FF2B5EF4-FFF2-40B4-BE49-F238E27FC236}">
                  <a16:creationId xmlns:a16="http://schemas.microsoft.com/office/drawing/2014/main" id="{3DC2557D-6F81-78BD-2F02-80B9D4DE6B44}"/>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5" name="Rectangle: Rounded Corners 84">
            <a:extLst>
              <a:ext uri="{FF2B5EF4-FFF2-40B4-BE49-F238E27FC236}">
                <a16:creationId xmlns:a16="http://schemas.microsoft.com/office/drawing/2014/main" id="{1DFF77E3-D8B2-907B-72DF-1E8B9BD9350C}"/>
              </a:ext>
              <a:ext uri="{C183D7F6-B498-43B3-948B-1728B52AA6E4}">
                <adec:decorative xmlns:adec="http://schemas.microsoft.com/office/drawing/2017/decorative" val="1"/>
              </a:ext>
            </a:extLst>
          </p:cNvPr>
          <p:cNvSpPr/>
          <p:nvPr/>
        </p:nvSpPr>
        <p:spPr>
          <a:xfrm>
            <a:off x="7243316" y="5390217"/>
            <a:ext cx="334482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CONCLUSION</a:t>
            </a:r>
          </a:p>
        </p:txBody>
      </p:sp>
      <p:sp>
        <p:nvSpPr>
          <p:cNvPr id="86" name="Oval 85">
            <a:extLst>
              <a:ext uri="{FF2B5EF4-FFF2-40B4-BE49-F238E27FC236}">
                <a16:creationId xmlns:a16="http://schemas.microsoft.com/office/drawing/2014/main" id="{06AE4F39-BAA3-DD60-6B4C-21D8CAB92691}"/>
              </a:ext>
              <a:ext uri="{C183D7F6-B498-43B3-948B-1728B52AA6E4}">
                <adec:decorative xmlns:adec="http://schemas.microsoft.com/office/drawing/2017/decorative" val="1"/>
              </a:ext>
            </a:extLst>
          </p:cNvPr>
          <p:cNvSpPr/>
          <p:nvPr/>
        </p:nvSpPr>
        <p:spPr>
          <a:xfrm>
            <a:off x="6816241" y="529081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Freeform 1676" descr="Icon of check box. ">
            <a:extLst>
              <a:ext uri="{FF2B5EF4-FFF2-40B4-BE49-F238E27FC236}">
                <a16:creationId xmlns:a16="http://schemas.microsoft.com/office/drawing/2014/main" id="{34BFC096-CCD5-DE2F-9DE7-1BC23DA17968}"/>
              </a:ext>
            </a:extLst>
          </p:cNvPr>
          <p:cNvSpPr>
            <a:spLocks noEditPoints="1"/>
          </p:cNvSpPr>
          <p:nvPr/>
        </p:nvSpPr>
        <p:spPr bwMode="auto">
          <a:xfrm>
            <a:off x="7133689" y="5615514"/>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7AF9219-038A-087A-BD86-CEFFA2A60CAA}"/>
              </a:ext>
            </a:extLst>
          </p:cNvPr>
          <p:cNvSpPr txBox="1">
            <a:spLocks/>
          </p:cNvSpPr>
          <p:nvPr/>
        </p:nvSpPr>
        <p:spPr>
          <a:xfrm>
            <a:off x="228600" y="368706"/>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solidFill>
                  <a:schemeClr val="tx1">
                    <a:lumMod val="75000"/>
                    <a:lumOff val="25000"/>
                  </a:schemeClr>
                </a:solidFill>
                <a:latin typeface="Times New Roman" panose="02020603050405020304" pitchFamily="18" charset="0"/>
                <a:cs typeface="Times New Roman" panose="02020603050405020304" pitchFamily="18" charset="0"/>
              </a:rPr>
              <a:t>Stage 1 : Simulation Results </a:t>
            </a:r>
          </a:p>
        </p:txBody>
      </p:sp>
      <p:cxnSp>
        <p:nvCxnSpPr>
          <p:cNvPr id="4" name="Straight Connector 3">
            <a:extLst>
              <a:ext uri="{FF2B5EF4-FFF2-40B4-BE49-F238E27FC236}">
                <a16:creationId xmlns:a16="http://schemas.microsoft.com/office/drawing/2014/main" id="{B6A7FC41-E9F7-4285-FF8D-154737CCF78D}"/>
              </a:ext>
              <a:ext uri="{C183D7F6-B498-43B3-948B-1728B52AA6E4}">
                <adec:decorative xmlns:adec="http://schemas.microsoft.com/office/drawing/2017/decorative" val="1"/>
              </a:ext>
            </a:extLst>
          </p:cNvPr>
          <p:cNvCxnSpPr>
            <a:cxnSpLocks/>
          </p:cNvCxnSpPr>
          <p:nvPr/>
        </p:nvCxnSpPr>
        <p:spPr>
          <a:xfrm>
            <a:off x="0" y="597546"/>
            <a:ext cx="322839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Footer Placeholder 3">
            <a:extLst>
              <a:ext uri="{FF2B5EF4-FFF2-40B4-BE49-F238E27FC236}">
                <a16:creationId xmlns:a16="http://schemas.microsoft.com/office/drawing/2014/main" id="{09AB889F-3C94-92F1-E98B-40A6C3998216}"/>
              </a:ext>
            </a:extLst>
          </p:cNvPr>
          <p:cNvSpPr>
            <a:spLocks noGrp="1"/>
          </p:cNvSpPr>
          <p:nvPr>
            <p:ph type="ftr" sz="quarter" idx="11"/>
          </p:nvPr>
        </p:nvSpPr>
        <p:spPr>
          <a:xfrm>
            <a:off x="0" y="6492875"/>
            <a:ext cx="6672887" cy="365125"/>
          </a:xfrm>
        </p:spPr>
        <p:txBody>
          <a:bodyPr/>
          <a:lstStyle/>
          <a:p>
            <a:pPr algn="l"/>
            <a:r>
              <a:rPr lang="en-US" sz="1400" b="1">
                <a:solidFill>
                  <a:schemeClr val="tx1"/>
                </a:solidFill>
                <a:latin typeface="Times New Roman" panose="02020603050405020304" pitchFamily="18" charset="0"/>
                <a:cs typeface="Times New Roman" panose="02020603050405020304" pitchFamily="18" charset="0"/>
              </a:rPr>
              <a:t>8th SEM DEPT OF ECE DR TTIT, KGF</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C1F977E-98EA-B7B9-6EAF-9E9FF91A00F5}"/>
              </a:ext>
            </a:extLst>
          </p:cNvPr>
          <p:cNvSpPr txBox="1"/>
          <p:nvPr/>
        </p:nvSpPr>
        <p:spPr>
          <a:xfrm>
            <a:off x="11094393" y="104004"/>
            <a:ext cx="1077391"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2023-2024</a:t>
            </a:r>
            <a:endParaRPr lang="en-IN" sz="1400" b="1" dirty="0"/>
          </a:p>
        </p:txBody>
      </p:sp>
      <p:cxnSp>
        <p:nvCxnSpPr>
          <p:cNvPr id="8" name="Straight Connector 7">
            <a:extLst>
              <a:ext uri="{FF2B5EF4-FFF2-40B4-BE49-F238E27FC236}">
                <a16:creationId xmlns:a16="http://schemas.microsoft.com/office/drawing/2014/main" id="{47B25F7C-2201-65C6-62FE-359D6B248CB4}"/>
              </a:ext>
              <a:ext uri="{C183D7F6-B498-43B3-948B-1728B52AA6E4}">
                <adec:decorative xmlns:adec="http://schemas.microsoft.com/office/drawing/2017/decorative" val="1"/>
              </a:ext>
            </a:extLst>
          </p:cNvPr>
          <p:cNvCxnSpPr>
            <a:cxnSpLocks/>
          </p:cNvCxnSpPr>
          <p:nvPr/>
        </p:nvCxnSpPr>
        <p:spPr>
          <a:xfrm flipH="1">
            <a:off x="8963608" y="597546"/>
            <a:ext cx="322839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C421D3E5-861C-FD6D-0F4E-BD0BB57AEE8A}"/>
              </a:ext>
            </a:extLst>
          </p:cNvPr>
          <p:cNvPicPr>
            <a:picLocks noChangeAspect="1"/>
          </p:cNvPicPr>
          <p:nvPr/>
        </p:nvPicPr>
        <p:blipFill>
          <a:blip r:embed="rId2"/>
          <a:stretch>
            <a:fillRect/>
          </a:stretch>
        </p:blipFill>
        <p:spPr>
          <a:xfrm>
            <a:off x="928796" y="1120249"/>
            <a:ext cx="10334407" cy="4617501"/>
          </a:xfrm>
          <a:prstGeom prst="rect">
            <a:avLst/>
          </a:prstGeom>
        </p:spPr>
      </p:pic>
      <p:sp>
        <p:nvSpPr>
          <p:cNvPr id="9" name="TextBox 8">
            <a:extLst>
              <a:ext uri="{FF2B5EF4-FFF2-40B4-BE49-F238E27FC236}">
                <a16:creationId xmlns:a16="http://schemas.microsoft.com/office/drawing/2014/main" id="{0CCA8880-9D9D-405D-9D09-9888C3FCBB25}"/>
              </a:ext>
            </a:extLst>
          </p:cNvPr>
          <p:cNvSpPr txBox="1"/>
          <p:nvPr/>
        </p:nvSpPr>
        <p:spPr>
          <a:xfrm>
            <a:off x="0" y="926"/>
            <a:ext cx="7756041" cy="35278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600" b="1" dirty="0">
                <a:latin typeface="Times New Roman" panose="02020603050405020304" pitchFamily="18" charset="0"/>
                <a:cs typeface="Times New Roman" panose="02020603050405020304" pitchFamily="18" charset="0"/>
              </a:rPr>
              <a:t>Design and analysis of a Slotted Vivaldi Antenna for Microwave Imaging Applications</a:t>
            </a:r>
          </a:p>
        </p:txBody>
      </p:sp>
      <p:sp>
        <p:nvSpPr>
          <p:cNvPr id="11" name="Slide Number Placeholder 23">
            <a:extLst>
              <a:ext uri="{FF2B5EF4-FFF2-40B4-BE49-F238E27FC236}">
                <a16:creationId xmlns:a16="http://schemas.microsoft.com/office/drawing/2014/main" id="{02F7B881-10C6-6D61-466A-38096853BE44}"/>
              </a:ext>
            </a:extLst>
          </p:cNvPr>
          <p:cNvSpPr>
            <a:spLocks noGrp="1"/>
          </p:cNvSpPr>
          <p:nvPr>
            <p:ph type="sldNum" sz="quarter" idx="12"/>
          </p:nvPr>
        </p:nvSpPr>
        <p:spPr>
          <a:xfrm>
            <a:off x="9151859" y="6384186"/>
            <a:ext cx="2743200" cy="365125"/>
          </a:xfrm>
        </p:spPr>
        <p:txBody>
          <a:bodyPr/>
          <a:lstStyle/>
          <a:p>
            <a:fld id="{06FEDF93-2BFD-41CA-ABC7-B039102F3792}" type="slidenum">
              <a:rPr lang="en-US" sz="2400" b="1" smtClean="0">
                <a:solidFill>
                  <a:schemeClr val="tx1"/>
                </a:solidFill>
                <a:latin typeface="Times New Roman" panose="02020603050405020304" pitchFamily="18" charset="0"/>
                <a:cs typeface="Times New Roman" panose="02020603050405020304" pitchFamily="18" charset="0"/>
              </a:rPr>
              <a:t>20</a:t>
            </a:fld>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5188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7AF9219-038A-087A-BD86-CEFFA2A60CAA}"/>
              </a:ext>
            </a:extLst>
          </p:cNvPr>
          <p:cNvSpPr txBox="1">
            <a:spLocks/>
          </p:cNvSpPr>
          <p:nvPr/>
        </p:nvSpPr>
        <p:spPr>
          <a:xfrm>
            <a:off x="228600" y="3966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solidFill>
                  <a:schemeClr val="tx1">
                    <a:lumMod val="75000"/>
                    <a:lumOff val="25000"/>
                  </a:schemeClr>
                </a:solidFill>
                <a:latin typeface="Times New Roman" panose="02020603050405020304" pitchFamily="18" charset="0"/>
                <a:cs typeface="Times New Roman" panose="02020603050405020304" pitchFamily="18" charset="0"/>
              </a:rPr>
              <a:t>Stage 1 : Simulation Results </a:t>
            </a:r>
          </a:p>
        </p:txBody>
      </p:sp>
      <p:cxnSp>
        <p:nvCxnSpPr>
          <p:cNvPr id="4" name="Straight Connector 3">
            <a:extLst>
              <a:ext uri="{FF2B5EF4-FFF2-40B4-BE49-F238E27FC236}">
                <a16:creationId xmlns:a16="http://schemas.microsoft.com/office/drawing/2014/main" id="{B6A7FC41-E9F7-4285-FF8D-154737CCF78D}"/>
              </a:ext>
              <a:ext uri="{C183D7F6-B498-43B3-948B-1728B52AA6E4}">
                <adec:decorative xmlns:adec="http://schemas.microsoft.com/office/drawing/2017/decorative" val="1"/>
              </a:ext>
            </a:extLst>
          </p:cNvPr>
          <p:cNvCxnSpPr>
            <a:cxnSpLocks/>
          </p:cNvCxnSpPr>
          <p:nvPr/>
        </p:nvCxnSpPr>
        <p:spPr>
          <a:xfrm>
            <a:off x="0" y="625539"/>
            <a:ext cx="322839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Footer Placeholder 3">
            <a:extLst>
              <a:ext uri="{FF2B5EF4-FFF2-40B4-BE49-F238E27FC236}">
                <a16:creationId xmlns:a16="http://schemas.microsoft.com/office/drawing/2014/main" id="{09AB889F-3C94-92F1-E98B-40A6C3998216}"/>
              </a:ext>
            </a:extLst>
          </p:cNvPr>
          <p:cNvSpPr>
            <a:spLocks noGrp="1"/>
          </p:cNvSpPr>
          <p:nvPr>
            <p:ph type="ftr" sz="quarter" idx="11"/>
          </p:nvPr>
        </p:nvSpPr>
        <p:spPr>
          <a:xfrm>
            <a:off x="0" y="6492875"/>
            <a:ext cx="6672887" cy="365125"/>
          </a:xfrm>
        </p:spPr>
        <p:txBody>
          <a:bodyPr/>
          <a:lstStyle/>
          <a:p>
            <a:pPr algn="l"/>
            <a:r>
              <a:rPr lang="en-US" sz="1400" b="1">
                <a:solidFill>
                  <a:schemeClr val="tx1"/>
                </a:solidFill>
                <a:latin typeface="Times New Roman" panose="02020603050405020304" pitchFamily="18" charset="0"/>
                <a:cs typeface="Times New Roman" panose="02020603050405020304" pitchFamily="18" charset="0"/>
              </a:rPr>
              <a:t>8th SEM DEPT OF ECE DR TTIT, KGF</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C1F977E-98EA-B7B9-6EAF-9E9FF91A00F5}"/>
              </a:ext>
            </a:extLst>
          </p:cNvPr>
          <p:cNvSpPr txBox="1"/>
          <p:nvPr/>
        </p:nvSpPr>
        <p:spPr>
          <a:xfrm>
            <a:off x="11094393" y="104004"/>
            <a:ext cx="1077391"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2023-2024</a:t>
            </a:r>
            <a:endParaRPr lang="en-IN" sz="1400" b="1" dirty="0"/>
          </a:p>
        </p:txBody>
      </p:sp>
      <p:cxnSp>
        <p:nvCxnSpPr>
          <p:cNvPr id="8" name="Straight Connector 7">
            <a:extLst>
              <a:ext uri="{FF2B5EF4-FFF2-40B4-BE49-F238E27FC236}">
                <a16:creationId xmlns:a16="http://schemas.microsoft.com/office/drawing/2014/main" id="{47B25F7C-2201-65C6-62FE-359D6B248CB4}"/>
              </a:ext>
              <a:ext uri="{C183D7F6-B498-43B3-948B-1728B52AA6E4}">
                <adec:decorative xmlns:adec="http://schemas.microsoft.com/office/drawing/2017/decorative" val="1"/>
              </a:ext>
            </a:extLst>
          </p:cNvPr>
          <p:cNvCxnSpPr>
            <a:cxnSpLocks/>
          </p:cNvCxnSpPr>
          <p:nvPr/>
        </p:nvCxnSpPr>
        <p:spPr>
          <a:xfrm flipH="1">
            <a:off x="8963608" y="625539"/>
            <a:ext cx="322839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141513E5-1FFF-8D80-8E87-A0CDB437FE64}"/>
              </a:ext>
            </a:extLst>
          </p:cNvPr>
          <p:cNvPicPr>
            <a:picLocks noChangeAspect="1"/>
          </p:cNvPicPr>
          <p:nvPr/>
        </p:nvPicPr>
        <p:blipFill>
          <a:blip r:embed="rId2"/>
          <a:stretch>
            <a:fillRect/>
          </a:stretch>
        </p:blipFill>
        <p:spPr>
          <a:xfrm>
            <a:off x="1021440" y="1250676"/>
            <a:ext cx="10149119" cy="4356647"/>
          </a:xfrm>
          <a:prstGeom prst="rect">
            <a:avLst/>
          </a:prstGeom>
        </p:spPr>
      </p:pic>
      <p:sp>
        <p:nvSpPr>
          <p:cNvPr id="10" name="TextBox 9">
            <a:extLst>
              <a:ext uri="{FF2B5EF4-FFF2-40B4-BE49-F238E27FC236}">
                <a16:creationId xmlns:a16="http://schemas.microsoft.com/office/drawing/2014/main" id="{65F2A6D4-F6F5-2ABF-8242-DA8B8D2616B6}"/>
              </a:ext>
            </a:extLst>
          </p:cNvPr>
          <p:cNvSpPr txBox="1"/>
          <p:nvPr/>
        </p:nvSpPr>
        <p:spPr>
          <a:xfrm>
            <a:off x="0" y="926"/>
            <a:ext cx="7756041" cy="35278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600" b="1" dirty="0">
                <a:latin typeface="Times New Roman" panose="02020603050405020304" pitchFamily="18" charset="0"/>
                <a:cs typeface="Times New Roman" panose="02020603050405020304" pitchFamily="18" charset="0"/>
              </a:rPr>
              <a:t>Design and analysis of a Slotted Vivaldi Antenna for Microwave Imaging Applications</a:t>
            </a:r>
          </a:p>
        </p:txBody>
      </p:sp>
      <p:sp>
        <p:nvSpPr>
          <p:cNvPr id="11" name="Slide Number Placeholder 23">
            <a:extLst>
              <a:ext uri="{FF2B5EF4-FFF2-40B4-BE49-F238E27FC236}">
                <a16:creationId xmlns:a16="http://schemas.microsoft.com/office/drawing/2014/main" id="{5858178A-69B4-02A1-ECD6-410F10118606}"/>
              </a:ext>
            </a:extLst>
          </p:cNvPr>
          <p:cNvSpPr>
            <a:spLocks noGrp="1"/>
          </p:cNvSpPr>
          <p:nvPr>
            <p:ph type="sldNum" sz="quarter" idx="12"/>
          </p:nvPr>
        </p:nvSpPr>
        <p:spPr>
          <a:xfrm>
            <a:off x="9151859" y="6384186"/>
            <a:ext cx="2743200" cy="365125"/>
          </a:xfrm>
        </p:spPr>
        <p:txBody>
          <a:bodyPr/>
          <a:lstStyle/>
          <a:p>
            <a:fld id="{06FEDF93-2BFD-41CA-ABC7-B039102F3792}" type="slidenum">
              <a:rPr lang="en-US" sz="2400" b="1" smtClean="0">
                <a:solidFill>
                  <a:schemeClr val="tx1"/>
                </a:solidFill>
                <a:latin typeface="Times New Roman" panose="02020603050405020304" pitchFamily="18" charset="0"/>
                <a:cs typeface="Times New Roman" panose="02020603050405020304" pitchFamily="18" charset="0"/>
              </a:rPr>
              <a:t>21</a:t>
            </a:fld>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9908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7AF9219-038A-087A-BD86-CEFFA2A60CAA}"/>
              </a:ext>
            </a:extLst>
          </p:cNvPr>
          <p:cNvSpPr txBox="1">
            <a:spLocks/>
          </p:cNvSpPr>
          <p:nvPr/>
        </p:nvSpPr>
        <p:spPr>
          <a:xfrm>
            <a:off x="228600" y="359375"/>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solidFill>
                  <a:schemeClr val="tx1">
                    <a:lumMod val="75000"/>
                    <a:lumOff val="25000"/>
                  </a:schemeClr>
                </a:solidFill>
                <a:latin typeface="Times New Roman" panose="02020603050405020304" pitchFamily="18" charset="0"/>
                <a:cs typeface="Times New Roman" panose="02020603050405020304" pitchFamily="18" charset="0"/>
              </a:rPr>
              <a:t>Stage 1 : Simulation Results </a:t>
            </a:r>
          </a:p>
        </p:txBody>
      </p:sp>
      <p:cxnSp>
        <p:nvCxnSpPr>
          <p:cNvPr id="4" name="Straight Connector 3">
            <a:extLst>
              <a:ext uri="{FF2B5EF4-FFF2-40B4-BE49-F238E27FC236}">
                <a16:creationId xmlns:a16="http://schemas.microsoft.com/office/drawing/2014/main" id="{B6A7FC41-E9F7-4285-FF8D-154737CCF78D}"/>
              </a:ext>
              <a:ext uri="{C183D7F6-B498-43B3-948B-1728B52AA6E4}">
                <adec:decorative xmlns:adec="http://schemas.microsoft.com/office/drawing/2017/decorative" val="1"/>
              </a:ext>
            </a:extLst>
          </p:cNvPr>
          <p:cNvCxnSpPr>
            <a:cxnSpLocks/>
          </p:cNvCxnSpPr>
          <p:nvPr/>
        </p:nvCxnSpPr>
        <p:spPr>
          <a:xfrm>
            <a:off x="0" y="588215"/>
            <a:ext cx="322839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Footer Placeholder 3">
            <a:extLst>
              <a:ext uri="{FF2B5EF4-FFF2-40B4-BE49-F238E27FC236}">
                <a16:creationId xmlns:a16="http://schemas.microsoft.com/office/drawing/2014/main" id="{09AB889F-3C94-92F1-E98B-40A6C3998216}"/>
              </a:ext>
            </a:extLst>
          </p:cNvPr>
          <p:cNvSpPr>
            <a:spLocks noGrp="1"/>
          </p:cNvSpPr>
          <p:nvPr>
            <p:ph type="ftr" sz="quarter" idx="11"/>
          </p:nvPr>
        </p:nvSpPr>
        <p:spPr>
          <a:xfrm>
            <a:off x="0" y="6492875"/>
            <a:ext cx="6672887" cy="365125"/>
          </a:xfrm>
        </p:spPr>
        <p:txBody>
          <a:bodyPr/>
          <a:lstStyle/>
          <a:p>
            <a:pPr algn="l"/>
            <a:r>
              <a:rPr lang="en-US" sz="1400" b="1">
                <a:solidFill>
                  <a:schemeClr val="tx1"/>
                </a:solidFill>
                <a:latin typeface="Times New Roman" panose="02020603050405020304" pitchFamily="18" charset="0"/>
                <a:cs typeface="Times New Roman" panose="02020603050405020304" pitchFamily="18" charset="0"/>
              </a:rPr>
              <a:t>8th SEM DEPT OF ECE DR TTIT, KGF</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C1F977E-98EA-B7B9-6EAF-9E9FF91A00F5}"/>
              </a:ext>
            </a:extLst>
          </p:cNvPr>
          <p:cNvSpPr txBox="1"/>
          <p:nvPr/>
        </p:nvSpPr>
        <p:spPr>
          <a:xfrm>
            <a:off x="11094393" y="104004"/>
            <a:ext cx="1077391"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2023-2024</a:t>
            </a:r>
            <a:endParaRPr lang="en-IN" sz="1400" b="1" dirty="0"/>
          </a:p>
        </p:txBody>
      </p:sp>
      <p:cxnSp>
        <p:nvCxnSpPr>
          <p:cNvPr id="8" name="Straight Connector 7">
            <a:extLst>
              <a:ext uri="{FF2B5EF4-FFF2-40B4-BE49-F238E27FC236}">
                <a16:creationId xmlns:a16="http://schemas.microsoft.com/office/drawing/2014/main" id="{47B25F7C-2201-65C6-62FE-359D6B248CB4}"/>
              </a:ext>
              <a:ext uri="{C183D7F6-B498-43B3-948B-1728B52AA6E4}">
                <adec:decorative xmlns:adec="http://schemas.microsoft.com/office/drawing/2017/decorative" val="1"/>
              </a:ext>
            </a:extLst>
          </p:cNvPr>
          <p:cNvCxnSpPr>
            <a:cxnSpLocks/>
          </p:cNvCxnSpPr>
          <p:nvPr/>
        </p:nvCxnSpPr>
        <p:spPr>
          <a:xfrm flipH="1">
            <a:off x="8963608" y="588215"/>
            <a:ext cx="322839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5C826544-6C56-AF02-0E02-EF26E2E2C3A3}"/>
              </a:ext>
            </a:extLst>
          </p:cNvPr>
          <p:cNvPicPr>
            <a:picLocks noChangeAspect="1"/>
          </p:cNvPicPr>
          <p:nvPr/>
        </p:nvPicPr>
        <p:blipFill>
          <a:blip r:embed="rId2"/>
          <a:stretch>
            <a:fillRect/>
          </a:stretch>
        </p:blipFill>
        <p:spPr>
          <a:xfrm>
            <a:off x="1675783" y="936412"/>
            <a:ext cx="8840434" cy="5258534"/>
          </a:xfrm>
          <a:prstGeom prst="rect">
            <a:avLst/>
          </a:prstGeom>
        </p:spPr>
      </p:pic>
      <p:sp>
        <p:nvSpPr>
          <p:cNvPr id="12" name="TextBox 11">
            <a:extLst>
              <a:ext uri="{FF2B5EF4-FFF2-40B4-BE49-F238E27FC236}">
                <a16:creationId xmlns:a16="http://schemas.microsoft.com/office/drawing/2014/main" id="{E6D8E302-99E6-5716-B9A4-58007373578E}"/>
              </a:ext>
            </a:extLst>
          </p:cNvPr>
          <p:cNvSpPr txBox="1"/>
          <p:nvPr/>
        </p:nvSpPr>
        <p:spPr>
          <a:xfrm>
            <a:off x="0" y="926"/>
            <a:ext cx="7756041" cy="35278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600" b="1" dirty="0">
                <a:latin typeface="Times New Roman" panose="02020603050405020304" pitchFamily="18" charset="0"/>
                <a:cs typeface="Times New Roman" panose="02020603050405020304" pitchFamily="18" charset="0"/>
              </a:rPr>
              <a:t>Design and analysis of a Slotted Vivaldi Antenna for Microwave Imaging Applications</a:t>
            </a:r>
          </a:p>
        </p:txBody>
      </p:sp>
      <p:sp>
        <p:nvSpPr>
          <p:cNvPr id="13" name="Slide Number Placeholder 23">
            <a:extLst>
              <a:ext uri="{FF2B5EF4-FFF2-40B4-BE49-F238E27FC236}">
                <a16:creationId xmlns:a16="http://schemas.microsoft.com/office/drawing/2014/main" id="{429936DE-31E0-AEFF-C1E9-112CC652149C}"/>
              </a:ext>
            </a:extLst>
          </p:cNvPr>
          <p:cNvSpPr>
            <a:spLocks noGrp="1"/>
          </p:cNvSpPr>
          <p:nvPr>
            <p:ph type="sldNum" sz="quarter" idx="12"/>
          </p:nvPr>
        </p:nvSpPr>
        <p:spPr>
          <a:xfrm>
            <a:off x="9151859" y="6384186"/>
            <a:ext cx="2743200" cy="365125"/>
          </a:xfrm>
        </p:spPr>
        <p:txBody>
          <a:bodyPr/>
          <a:lstStyle/>
          <a:p>
            <a:fld id="{06FEDF93-2BFD-41CA-ABC7-B039102F3792}" type="slidenum">
              <a:rPr lang="en-US" sz="2400" b="1" smtClean="0">
                <a:solidFill>
                  <a:schemeClr val="tx1"/>
                </a:solidFill>
                <a:latin typeface="Times New Roman" panose="02020603050405020304" pitchFamily="18" charset="0"/>
                <a:cs typeface="Times New Roman" panose="02020603050405020304" pitchFamily="18" charset="0"/>
              </a:rPr>
              <a:t>22</a:t>
            </a:fld>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2191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EDFFA4D-7B36-90C6-120C-4B12CAFE6E72}"/>
              </a:ext>
            </a:extLst>
          </p:cNvPr>
          <p:cNvSpPr txBox="1">
            <a:spLocks/>
          </p:cNvSpPr>
          <p:nvPr/>
        </p:nvSpPr>
        <p:spPr>
          <a:xfrm>
            <a:off x="228600" y="40603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solidFill>
                  <a:schemeClr val="tx1">
                    <a:lumMod val="75000"/>
                    <a:lumOff val="25000"/>
                  </a:schemeClr>
                </a:solidFill>
                <a:latin typeface="Times New Roman" panose="02020603050405020304" pitchFamily="18" charset="0"/>
                <a:cs typeface="Times New Roman" panose="02020603050405020304" pitchFamily="18" charset="0"/>
              </a:rPr>
              <a:t>Stage 2 :  Vivaldi Antenna with Resonant Cavities</a:t>
            </a:r>
          </a:p>
        </p:txBody>
      </p:sp>
      <p:cxnSp>
        <p:nvCxnSpPr>
          <p:cNvPr id="5" name="Straight Connector 4">
            <a:extLst>
              <a:ext uri="{FF2B5EF4-FFF2-40B4-BE49-F238E27FC236}">
                <a16:creationId xmlns:a16="http://schemas.microsoft.com/office/drawing/2014/main" id="{4C8DC9B5-6A9E-6F9B-CD71-798CC55D212E}"/>
              </a:ext>
              <a:ext uri="{C183D7F6-B498-43B3-948B-1728B52AA6E4}">
                <adec:decorative xmlns:adec="http://schemas.microsoft.com/office/drawing/2017/decorative" val="1"/>
              </a:ext>
            </a:extLst>
          </p:cNvPr>
          <p:cNvCxnSpPr>
            <a:cxnSpLocks/>
          </p:cNvCxnSpPr>
          <p:nvPr/>
        </p:nvCxnSpPr>
        <p:spPr>
          <a:xfrm>
            <a:off x="0" y="634870"/>
            <a:ext cx="2202024"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Footer Placeholder 3">
            <a:extLst>
              <a:ext uri="{FF2B5EF4-FFF2-40B4-BE49-F238E27FC236}">
                <a16:creationId xmlns:a16="http://schemas.microsoft.com/office/drawing/2014/main" id="{9B029EC8-04A1-C521-D3CE-9A101D219D1A}"/>
              </a:ext>
            </a:extLst>
          </p:cNvPr>
          <p:cNvSpPr>
            <a:spLocks noGrp="1"/>
          </p:cNvSpPr>
          <p:nvPr>
            <p:ph type="ftr" sz="quarter" idx="11"/>
          </p:nvPr>
        </p:nvSpPr>
        <p:spPr>
          <a:xfrm>
            <a:off x="0" y="6492875"/>
            <a:ext cx="6672887" cy="365125"/>
          </a:xfrm>
        </p:spPr>
        <p:txBody>
          <a:bodyPr/>
          <a:lstStyle/>
          <a:p>
            <a:pPr algn="l"/>
            <a:r>
              <a:rPr lang="en-US" sz="1400" b="1">
                <a:solidFill>
                  <a:schemeClr val="tx1"/>
                </a:solidFill>
                <a:latin typeface="Times New Roman" panose="02020603050405020304" pitchFamily="18" charset="0"/>
                <a:cs typeface="Times New Roman" panose="02020603050405020304" pitchFamily="18" charset="0"/>
              </a:rPr>
              <a:t>8th SEM DEPT OF ECE DR TTIT, KGF</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FF2FBC2-17DE-8264-7A21-FDC3159526B2}"/>
              </a:ext>
            </a:extLst>
          </p:cNvPr>
          <p:cNvSpPr txBox="1"/>
          <p:nvPr/>
        </p:nvSpPr>
        <p:spPr>
          <a:xfrm>
            <a:off x="11094393" y="104004"/>
            <a:ext cx="1077391"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2023-2024</a:t>
            </a:r>
            <a:endParaRPr lang="en-IN" sz="1400" b="1" dirty="0"/>
          </a:p>
        </p:txBody>
      </p:sp>
      <p:cxnSp>
        <p:nvCxnSpPr>
          <p:cNvPr id="9" name="Straight Connector 8">
            <a:extLst>
              <a:ext uri="{FF2B5EF4-FFF2-40B4-BE49-F238E27FC236}">
                <a16:creationId xmlns:a16="http://schemas.microsoft.com/office/drawing/2014/main" id="{7D530298-434B-DA9B-061C-884ACE3D5759}"/>
              </a:ext>
              <a:ext uri="{C183D7F6-B498-43B3-948B-1728B52AA6E4}">
                <adec:decorative xmlns:adec="http://schemas.microsoft.com/office/drawing/2017/decorative" val="1"/>
              </a:ext>
            </a:extLst>
          </p:cNvPr>
          <p:cNvCxnSpPr>
            <a:cxnSpLocks/>
          </p:cNvCxnSpPr>
          <p:nvPr/>
        </p:nvCxnSpPr>
        <p:spPr>
          <a:xfrm flipH="1">
            <a:off x="10067731" y="634870"/>
            <a:ext cx="212426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DCC8203C-C47C-E8B0-B9E9-063A3336DA8B}"/>
              </a:ext>
            </a:extLst>
          </p:cNvPr>
          <p:cNvPicPr>
            <a:picLocks noChangeAspect="1"/>
          </p:cNvPicPr>
          <p:nvPr/>
        </p:nvPicPr>
        <p:blipFill>
          <a:blip r:embed="rId2"/>
          <a:stretch>
            <a:fillRect/>
          </a:stretch>
        </p:blipFill>
        <p:spPr>
          <a:xfrm>
            <a:off x="475860" y="1568506"/>
            <a:ext cx="5327780" cy="3720988"/>
          </a:xfrm>
          <a:prstGeom prst="rect">
            <a:avLst/>
          </a:prstGeom>
        </p:spPr>
      </p:pic>
      <p:pic>
        <p:nvPicPr>
          <p:cNvPr id="14" name="Picture 13">
            <a:extLst>
              <a:ext uri="{FF2B5EF4-FFF2-40B4-BE49-F238E27FC236}">
                <a16:creationId xmlns:a16="http://schemas.microsoft.com/office/drawing/2014/main" id="{D93DA58E-0E03-BAE5-D2E4-ECCAE33D38D6}"/>
              </a:ext>
            </a:extLst>
          </p:cNvPr>
          <p:cNvPicPr>
            <a:picLocks noChangeAspect="1"/>
          </p:cNvPicPr>
          <p:nvPr/>
        </p:nvPicPr>
        <p:blipFill>
          <a:blip r:embed="rId3"/>
          <a:stretch>
            <a:fillRect/>
          </a:stretch>
        </p:blipFill>
        <p:spPr>
          <a:xfrm>
            <a:off x="6959128" y="1707992"/>
            <a:ext cx="4554847" cy="3442015"/>
          </a:xfrm>
          <a:prstGeom prst="rect">
            <a:avLst/>
          </a:prstGeom>
        </p:spPr>
      </p:pic>
      <p:sp>
        <p:nvSpPr>
          <p:cNvPr id="3" name="TextBox 2">
            <a:extLst>
              <a:ext uri="{FF2B5EF4-FFF2-40B4-BE49-F238E27FC236}">
                <a16:creationId xmlns:a16="http://schemas.microsoft.com/office/drawing/2014/main" id="{FE9AEC6E-2BB4-B20A-18DF-920E837E9B11}"/>
              </a:ext>
            </a:extLst>
          </p:cNvPr>
          <p:cNvSpPr txBox="1"/>
          <p:nvPr/>
        </p:nvSpPr>
        <p:spPr>
          <a:xfrm>
            <a:off x="0" y="926"/>
            <a:ext cx="7756041" cy="35278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600" b="1" dirty="0">
                <a:latin typeface="Times New Roman" panose="02020603050405020304" pitchFamily="18" charset="0"/>
                <a:cs typeface="Times New Roman" panose="02020603050405020304" pitchFamily="18" charset="0"/>
              </a:rPr>
              <a:t>Design and analysis of a Slotted Vivaldi Antenna for Microwave Imaging Applications</a:t>
            </a:r>
          </a:p>
        </p:txBody>
      </p:sp>
      <p:sp>
        <p:nvSpPr>
          <p:cNvPr id="10" name="Slide Number Placeholder 23">
            <a:extLst>
              <a:ext uri="{FF2B5EF4-FFF2-40B4-BE49-F238E27FC236}">
                <a16:creationId xmlns:a16="http://schemas.microsoft.com/office/drawing/2014/main" id="{E80EE35A-4466-00D9-7EE0-652FBEA184F7}"/>
              </a:ext>
            </a:extLst>
          </p:cNvPr>
          <p:cNvSpPr>
            <a:spLocks noGrp="1"/>
          </p:cNvSpPr>
          <p:nvPr>
            <p:ph type="sldNum" sz="quarter" idx="12"/>
          </p:nvPr>
        </p:nvSpPr>
        <p:spPr>
          <a:xfrm>
            <a:off x="9151859" y="6384186"/>
            <a:ext cx="2743200" cy="365125"/>
          </a:xfrm>
        </p:spPr>
        <p:txBody>
          <a:bodyPr/>
          <a:lstStyle/>
          <a:p>
            <a:fld id="{06FEDF93-2BFD-41CA-ABC7-B039102F3792}" type="slidenum">
              <a:rPr lang="en-US" sz="2400" b="1" smtClean="0">
                <a:solidFill>
                  <a:schemeClr val="tx1"/>
                </a:solidFill>
                <a:latin typeface="Times New Roman" panose="02020603050405020304" pitchFamily="18" charset="0"/>
                <a:cs typeface="Times New Roman" panose="02020603050405020304" pitchFamily="18" charset="0"/>
              </a:rPr>
              <a:t>23</a:t>
            </a:fld>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6520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75EE816-C0FA-6026-890E-A88B7D95BE6E}"/>
              </a:ext>
            </a:extLst>
          </p:cNvPr>
          <p:cNvSpPr txBox="1">
            <a:spLocks/>
          </p:cNvSpPr>
          <p:nvPr/>
        </p:nvSpPr>
        <p:spPr>
          <a:xfrm>
            <a:off x="228600" y="350044"/>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solidFill>
                  <a:schemeClr val="tx1">
                    <a:lumMod val="75000"/>
                    <a:lumOff val="25000"/>
                  </a:schemeClr>
                </a:solidFill>
                <a:latin typeface="Times New Roman" panose="02020603050405020304" pitchFamily="18" charset="0"/>
                <a:cs typeface="Times New Roman" panose="02020603050405020304" pitchFamily="18" charset="0"/>
              </a:rPr>
              <a:t>Stage 2 : Simulation Results </a:t>
            </a:r>
          </a:p>
        </p:txBody>
      </p:sp>
      <p:cxnSp>
        <p:nvCxnSpPr>
          <p:cNvPr id="4" name="Straight Connector 3">
            <a:extLst>
              <a:ext uri="{FF2B5EF4-FFF2-40B4-BE49-F238E27FC236}">
                <a16:creationId xmlns:a16="http://schemas.microsoft.com/office/drawing/2014/main" id="{28AE87B6-79D2-31DE-D5C4-CAE27D360EE2}"/>
              </a:ext>
              <a:ext uri="{C183D7F6-B498-43B3-948B-1728B52AA6E4}">
                <adec:decorative xmlns:adec="http://schemas.microsoft.com/office/drawing/2017/decorative" val="1"/>
              </a:ext>
            </a:extLst>
          </p:cNvPr>
          <p:cNvCxnSpPr>
            <a:cxnSpLocks/>
          </p:cNvCxnSpPr>
          <p:nvPr/>
        </p:nvCxnSpPr>
        <p:spPr>
          <a:xfrm>
            <a:off x="0" y="578884"/>
            <a:ext cx="322839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Footer Placeholder 3">
            <a:extLst>
              <a:ext uri="{FF2B5EF4-FFF2-40B4-BE49-F238E27FC236}">
                <a16:creationId xmlns:a16="http://schemas.microsoft.com/office/drawing/2014/main" id="{BCD13501-0DE5-EAAE-74FB-B9F2972D5975}"/>
              </a:ext>
            </a:extLst>
          </p:cNvPr>
          <p:cNvSpPr>
            <a:spLocks noGrp="1"/>
          </p:cNvSpPr>
          <p:nvPr>
            <p:ph type="ftr" sz="quarter" idx="11"/>
          </p:nvPr>
        </p:nvSpPr>
        <p:spPr>
          <a:xfrm>
            <a:off x="0" y="6492875"/>
            <a:ext cx="6672887" cy="365125"/>
          </a:xfrm>
        </p:spPr>
        <p:txBody>
          <a:bodyPr/>
          <a:lstStyle/>
          <a:p>
            <a:pPr algn="l"/>
            <a:r>
              <a:rPr lang="en-US" sz="1400" b="1">
                <a:solidFill>
                  <a:schemeClr val="tx1"/>
                </a:solidFill>
                <a:latin typeface="Times New Roman" panose="02020603050405020304" pitchFamily="18" charset="0"/>
                <a:cs typeface="Times New Roman" panose="02020603050405020304" pitchFamily="18" charset="0"/>
              </a:rPr>
              <a:t>8th SEM DEPT OF ECE DR TTIT, KGF</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F8E5E19-C81D-04F0-7869-6D51464D6177}"/>
              </a:ext>
            </a:extLst>
          </p:cNvPr>
          <p:cNvSpPr txBox="1"/>
          <p:nvPr/>
        </p:nvSpPr>
        <p:spPr>
          <a:xfrm>
            <a:off x="11094393" y="104004"/>
            <a:ext cx="1077391"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2023-2024</a:t>
            </a:r>
            <a:endParaRPr lang="en-IN" sz="1400" b="1" dirty="0"/>
          </a:p>
        </p:txBody>
      </p:sp>
      <p:cxnSp>
        <p:nvCxnSpPr>
          <p:cNvPr id="8" name="Straight Connector 7">
            <a:extLst>
              <a:ext uri="{FF2B5EF4-FFF2-40B4-BE49-F238E27FC236}">
                <a16:creationId xmlns:a16="http://schemas.microsoft.com/office/drawing/2014/main" id="{10E88D59-4B17-1A6D-0EC3-0E19B33636B7}"/>
              </a:ext>
              <a:ext uri="{C183D7F6-B498-43B3-948B-1728B52AA6E4}">
                <adec:decorative xmlns:adec="http://schemas.microsoft.com/office/drawing/2017/decorative" val="1"/>
              </a:ext>
            </a:extLst>
          </p:cNvPr>
          <p:cNvCxnSpPr>
            <a:cxnSpLocks/>
          </p:cNvCxnSpPr>
          <p:nvPr/>
        </p:nvCxnSpPr>
        <p:spPr>
          <a:xfrm flipH="1">
            <a:off x="8963608" y="578884"/>
            <a:ext cx="322839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A312402-53AE-7D79-626E-246712D2B820}"/>
              </a:ext>
            </a:extLst>
          </p:cNvPr>
          <p:cNvSpPr txBox="1"/>
          <p:nvPr/>
        </p:nvSpPr>
        <p:spPr>
          <a:xfrm>
            <a:off x="0" y="926"/>
            <a:ext cx="7756041" cy="35278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600" b="1" dirty="0">
                <a:latin typeface="Times New Roman" panose="02020603050405020304" pitchFamily="18" charset="0"/>
                <a:cs typeface="Times New Roman" panose="02020603050405020304" pitchFamily="18" charset="0"/>
              </a:rPr>
              <a:t>Design and analysis of a Slotted Vivaldi Antenna for Microwave Imaging Applications</a:t>
            </a:r>
          </a:p>
        </p:txBody>
      </p:sp>
      <p:sp>
        <p:nvSpPr>
          <p:cNvPr id="11" name="Slide Number Placeholder 23">
            <a:extLst>
              <a:ext uri="{FF2B5EF4-FFF2-40B4-BE49-F238E27FC236}">
                <a16:creationId xmlns:a16="http://schemas.microsoft.com/office/drawing/2014/main" id="{0AC8B67E-B0C8-5125-8721-10D85B79283B}"/>
              </a:ext>
            </a:extLst>
          </p:cNvPr>
          <p:cNvSpPr>
            <a:spLocks noGrp="1"/>
          </p:cNvSpPr>
          <p:nvPr>
            <p:ph type="sldNum" sz="quarter" idx="12"/>
          </p:nvPr>
        </p:nvSpPr>
        <p:spPr>
          <a:xfrm>
            <a:off x="9151859" y="6384186"/>
            <a:ext cx="2743200" cy="365125"/>
          </a:xfrm>
        </p:spPr>
        <p:txBody>
          <a:bodyPr/>
          <a:lstStyle/>
          <a:p>
            <a:fld id="{06FEDF93-2BFD-41CA-ABC7-B039102F3792}" type="slidenum">
              <a:rPr lang="en-US" sz="2400" b="1" smtClean="0">
                <a:solidFill>
                  <a:schemeClr val="tx1"/>
                </a:solidFill>
                <a:latin typeface="Times New Roman" panose="02020603050405020304" pitchFamily="18" charset="0"/>
                <a:cs typeface="Times New Roman" panose="02020603050405020304" pitchFamily="18" charset="0"/>
              </a:rPr>
              <a:t>24</a:t>
            </a:fld>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7202579-DD33-3FC7-2A58-03DFD9AE3F76}"/>
              </a:ext>
            </a:extLst>
          </p:cNvPr>
          <p:cNvPicPr>
            <a:picLocks noChangeAspect="1"/>
          </p:cNvPicPr>
          <p:nvPr/>
        </p:nvPicPr>
        <p:blipFill>
          <a:blip r:embed="rId2"/>
          <a:stretch>
            <a:fillRect/>
          </a:stretch>
        </p:blipFill>
        <p:spPr>
          <a:xfrm>
            <a:off x="396222" y="1231642"/>
            <a:ext cx="11399555" cy="4394716"/>
          </a:xfrm>
          <a:prstGeom prst="rect">
            <a:avLst/>
          </a:prstGeom>
        </p:spPr>
      </p:pic>
    </p:spTree>
    <p:extLst>
      <p:ext uri="{BB962C8B-B14F-4D97-AF65-F5344CB8AC3E}">
        <p14:creationId xmlns:p14="http://schemas.microsoft.com/office/powerpoint/2010/main" val="10846289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75EE816-C0FA-6026-890E-A88B7D95BE6E}"/>
              </a:ext>
            </a:extLst>
          </p:cNvPr>
          <p:cNvSpPr txBox="1">
            <a:spLocks/>
          </p:cNvSpPr>
          <p:nvPr/>
        </p:nvSpPr>
        <p:spPr>
          <a:xfrm>
            <a:off x="228600" y="368706"/>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solidFill>
                  <a:schemeClr val="tx1">
                    <a:lumMod val="75000"/>
                    <a:lumOff val="25000"/>
                  </a:schemeClr>
                </a:solidFill>
                <a:latin typeface="Times New Roman" panose="02020603050405020304" pitchFamily="18" charset="0"/>
                <a:cs typeface="Times New Roman" panose="02020603050405020304" pitchFamily="18" charset="0"/>
              </a:rPr>
              <a:t>Stage 2 : Simulation Results </a:t>
            </a:r>
          </a:p>
        </p:txBody>
      </p:sp>
      <p:cxnSp>
        <p:nvCxnSpPr>
          <p:cNvPr id="4" name="Straight Connector 3">
            <a:extLst>
              <a:ext uri="{FF2B5EF4-FFF2-40B4-BE49-F238E27FC236}">
                <a16:creationId xmlns:a16="http://schemas.microsoft.com/office/drawing/2014/main" id="{28AE87B6-79D2-31DE-D5C4-CAE27D360EE2}"/>
              </a:ext>
              <a:ext uri="{C183D7F6-B498-43B3-948B-1728B52AA6E4}">
                <adec:decorative xmlns:adec="http://schemas.microsoft.com/office/drawing/2017/decorative" val="1"/>
              </a:ext>
            </a:extLst>
          </p:cNvPr>
          <p:cNvCxnSpPr>
            <a:cxnSpLocks/>
          </p:cNvCxnSpPr>
          <p:nvPr/>
        </p:nvCxnSpPr>
        <p:spPr>
          <a:xfrm>
            <a:off x="0" y="597546"/>
            <a:ext cx="322839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Footer Placeholder 3">
            <a:extLst>
              <a:ext uri="{FF2B5EF4-FFF2-40B4-BE49-F238E27FC236}">
                <a16:creationId xmlns:a16="http://schemas.microsoft.com/office/drawing/2014/main" id="{BCD13501-0DE5-EAAE-74FB-B9F2972D5975}"/>
              </a:ext>
            </a:extLst>
          </p:cNvPr>
          <p:cNvSpPr>
            <a:spLocks noGrp="1"/>
          </p:cNvSpPr>
          <p:nvPr>
            <p:ph type="ftr" sz="quarter" idx="11"/>
          </p:nvPr>
        </p:nvSpPr>
        <p:spPr>
          <a:xfrm>
            <a:off x="0" y="6492875"/>
            <a:ext cx="6672887" cy="365125"/>
          </a:xfrm>
        </p:spPr>
        <p:txBody>
          <a:bodyPr/>
          <a:lstStyle/>
          <a:p>
            <a:pPr algn="l"/>
            <a:r>
              <a:rPr lang="en-US" sz="1400" b="1">
                <a:solidFill>
                  <a:schemeClr val="tx1"/>
                </a:solidFill>
                <a:latin typeface="Times New Roman" panose="02020603050405020304" pitchFamily="18" charset="0"/>
                <a:cs typeface="Times New Roman" panose="02020603050405020304" pitchFamily="18" charset="0"/>
              </a:rPr>
              <a:t>8th SEM DEPT OF ECE DR TTIT, KGF</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F8E5E19-C81D-04F0-7869-6D51464D6177}"/>
              </a:ext>
            </a:extLst>
          </p:cNvPr>
          <p:cNvSpPr txBox="1"/>
          <p:nvPr/>
        </p:nvSpPr>
        <p:spPr>
          <a:xfrm>
            <a:off x="11094393" y="104004"/>
            <a:ext cx="1077391"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2023-2024</a:t>
            </a:r>
            <a:endParaRPr lang="en-IN" sz="1400" b="1" dirty="0"/>
          </a:p>
        </p:txBody>
      </p:sp>
      <p:cxnSp>
        <p:nvCxnSpPr>
          <p:cNvPr id="8" name="Straight Connector 7">
            <a:extLst>
              <a:ext uri="{FF2B5EF4-FFF2-40B4-BE49-F238E27FC236}">
                <a16:creationId xmlns:a16="http://schemas.microsoft.com/office/drawing/2014/main" id="{10E88D59-4B17-1A6D-0EC3-0E19B33636B7}"/>
              </a:ext>
              <a:ext uri="{C183D7F6-B498-43B3-948B-1728B52AA6E4}">
                <adec:decorative xmlns:adec="http://schemas.microsoft.com/office/drawing/2017/decorative" val="1"/>
              </a:ext>
            </a:extLst>
          </p:cNvPr>
          <p:cNvCxnSpPr>
            <a:cxnSpLocks/>
          </p:cNvCxnSpPr>
          <p:nvPr/>
        </p:nvCxnSpPr>
        <p:spPr>
          <a:xfrm flipH="1">
            <a:off x="8963608" y="597546"/>
            <a:ext cx="322839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D2608A5E-A315-116B-F7D0-AA78E1479CD2}"/>
              </a:ext>
            </a:extLst>
          </p:cNvPr>
          <p:cNvPicPr>
            <a:picLocks noChangeAspect="1"/>
          </p:cNvPicPr>
          <p:nvPr/>
        </p:nvPicPr>
        <p:blipFill>
          <a:blip r:embed="rId2"/>
          <a:stretch>
            <a:fillRect/>
          </a:stretch>
        </p:blipFill>
        <p:spPr>
          <a:xfrm>
            <a:off x="738145" y="1423841"/>
            <a:ext cx="10715709" cy="4010317"/>
          </a:xfrm>
          <a:prstGeom prst="rect">
            <a:avLst/>
          </a:prstGeom>
        </p:spPr>
      </p:pic>
      <p:sp>
        <p:nvSpPr>
          <p:cNvPr id="9" name="TextBox 8">
            <a:extLst>
              <a:ext uri="{FF2B5EF4-FFF2-40B4-BE49-F238E27FC236}">
                <a16:creationId xmlns:a16="http://schemas.microsoft.com/office/drawing/2014/main" id="{64788A0C-FCD5-4E84-4ABA-DA29E99EA4C6}"/>
              </a:ext>
            </a:extLst>
          </p:cNvPr>
          <p:cNvSpPr txBox="1"/>
          <p:nvPr/>
        </p:nvSpPr>
        <p:spPr>
          <a:xfrm>
            <a:off x="0" y="926"/>
            <a:ext cx="7756041" cy="35278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600" b="1" dirty="0">
                <a:latin typeface="Times New Roman" panose="02020603050405020304" pitchFamily="18" charset="0"/>
                <a:cs typeface="Times New Roman" panose="02020603050405020304" pitchFamily="18" charset="0"/>
              </a:rPr>
              <a:t>Design and analysis of a Slotted Vivaldi Antenna for Microwave Imaging Applications</a:t>
            </a:r>
          </a:p>
        </p:txBody>
      </p:sp>
      <p:sp>
        <p:nvSpPr>
          <p:cNvPr id="11" name="Slide Number Placeholder 23">
            <a:extLst>
              <a:ext uri="{FF2B5EF4-FFF2-40B4-BE49-F238E27FC236}">
                <a16:creationId xmlns:a16="http://schemas.microsoft.com/office/drawing/2014/main" id="{1A9C097D-7393-7C83-E13B-F5B2F6100090}"/>
              </a:ext>
            </a:extLst>
          </p:cNvPr>
          <p:cNvSpPr>
            <a:spLocks noGrp="1"/>
          </p:cNvSpPr>
          <p:nvPr>
            <p:ph type="sldNum" sz="quarter" idx="12"/>
          </p:nvPr>
        </p:nvSpPr>
        <p:spPr>
          <a:xfrm>
            <a:off x="9151859" y="6384186"/>
            <a:ext cx="2743200" cy="365125"/>
          </a:xfrm>
        </p:spPr>
        <p:txBody>
          <a:bodyPr/>
          <a:lstStyle/>
          <a:p>
            <a:fld id="{06FEDF93-2BFD-41CA-ABC7-B039102F3792}" type="slidenum">
              <a:rPr lang="en-US" sz="2400" b="1" smtClean="0">
                <a:solidFill>
                  <a:schemeClr val="tx1"/>
                </a:solidFill>
                <a:latin typeface="Times New Roman" panose="02020603050405020304" pitchFamily="18" charset="0"/>
                <a:cs typeface="Times New Roman" panose="02020603050405020304" pitchFamily="18" charset="0"/>
              </a:rPr>
              <a:t>25</a:t>
            </a:fld>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49334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75EE816-C0FA-6026-890E-A88B7D95BE6E}"/>
              </a:ext>
            </a:extLst>
          </p:cNvPr>
          <p:cNvSpPr txBox="1">
            <a:spLocks/>
          </p:cNvSpPr>
          <p:nvPr/>
        </p:nvSpPr>
        <p:spPr>
          <a:xfrm>
            <a:off x="228600" y="350044"/>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solidFill>
                  <a:schemeClr val="tx1">
                    <a:lumMod val="75000"/>
                    <a:lumOff val="25000"/>
                  </a:schemeClr>
                </a:solidFill>
                <a:latin typeface="Times New Roman" panose="02020603050405020304" pitchFamily="18" charset="0"/>
                <a:cs typeface="Times New Roman" panose="02020603050405020304" pitchFamily="18" charset="0"/>
              </a:rPr>
              <a:t>Stage 2 : Simulation Results </a:t>
            </a:r>
          </a:p>
        </p:txBody>
      </p:sp>
      <p:cxnSp>
        <p:nvCxnSpPr>
          <p:cNvPr id="4" name="Straight Connector 3">
            <a:extLst>
              <a:ext uri="{FF2B5EF4-FFF2-40B4-BE49-F238E27FC236}">
                <a16:creationId xmlns:a16="http://schemas.microsoft.com/office/drawing/2014/main" id="{28AE87B6-79D2-31DE-D5C4-CAE27D360EE2}"/>
              </a:ext>
              <a:ext uri="{C183D7F6-B498-43B3-948B-1728B52AA6E4}">
                <adec:decorative xmlns:adec="http://schemas.microsoft.com/office/drawing/2017/decorative" val="1"/>
              </a:ext>
            </a:extLst>
          </p:cNvPr>
          <p:cNvCxnSpPr>
            <a:cxnSpLocks/>
          </p:cNvCxnSpPr>
          <p:nvPr/>
        </p:nvCxnSpPr>
        <p:spPr>
          <a:xfrm>
            <a:off x="0" y="578884"/>
            <a:ext cx="322839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Footer Placeholder 3">
            <a:extLst>
              <a:ext uri="{FF2B5EF4-FFF2-40B4-BE49-F238E27FC236}">
                <a16:creationId xmlns:a16="http://schemas.microsoft.com/office/drawing/2014/main" id="{BCD13501-0DE5-EAAE-74FB-B9F2972D5975}"/>
              </a:ext>
            </a:extLst>
          </p:cNvPr>
          <p:cNvSpPr>
            <a:spLocks noGrp="1"/>
          </p:cNvSpPr>
          <p:nvPr>
            <p:ph type="ftr" sz="quarter" idx="11"/>
          </p:nvPr>
        </p:nvSpPr>
        <p:spPr>
          <a:xfrm>
            <a:off x="0" y="6492875"/>
            <a:ext cx="6672887" cy="365125"/>
          </a:xfrm>
        </p:spPr>
        <p:txBody>
          <a:bodyPr/>
          <a:lstStyle/>
          <a:p>
            <a:pPr algn="l"/>
            <a:r>
              <a:rPr lang="en-US" sz="1400" b="1">
                <a:solidFill>
                  <a:schemeClr val="tx1"/>
                </a:solidFill>
                <a:latin typeface="Times New Roman" panose="02020603050405020304" pitchFamily="18" charset="0"/>
                <a:cs typeface="Times New Roman" panose="02020603050405020304" pitchFamily="18" charset="0"/>
              </a:rPr>
              <a:t>8th SEM DEPT OF ECE DR TTIT, KGF</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F8E5E19-C81D-04F0-7869-6D51464D6177}"/>
              </a:ext>
            </a:extLst>
          </p:cNvPr>
          <p:cNvSpPr txBox="1"/>
          <p:nvPr/>
        </p:nvSpPr>
        <p:spPr>
          <a:xfrm>
            <a:off x="11094393" y="104004"/>
            <a:ext cx="1077391"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2023-2024</a:t>
            </a:r>
            <a:endParaRPr lang="en-IN" sz="1400" b="1" dirty="0"/>
          </a:p>
        </p:txBody>
      </p:sp>
      <p:cxnSp>
        <p:nvCxnSpPr>
          <p:cNvPr id="8" name="Straight Connector 7">
            <a:extLst>
              <a:ext uri="{FF2B5EF4-FFF2-40B4-BE49-F238E27FC236}">
                <a16:creationId xmlns:a16="http://schemas.microsoft.com/office/drawing/2014/main" id="{10E88D59-4B17-1A6D-0EC3-0E19B33636B7}"/>
              </a:ext>
              <a:ext uri="{C183D7F6-B498-43B3-948B-1728B52AA6E4}">
                <adec:decorative xmlns:adec="http://schemas.microsoft.com/office/drawing/2017/decorative" val="1"/>
              </a:ext>
            </a:extLst>
          </p:cNvPr>
          <p:cNvCxnSpPr>
            <a:cxnSpLocks/>
          </p:cNvCxnSpPr>
          <p:nvPr/>
        </p:nvCxnSpPr>
        <p:spPr>
          <a:xfrm flipH="1">
            <a:off x="8963608" y="578884"/>
            <a:ext cx="322839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C5A7CDB-DA9A-6943-68D6-0F9EB2AE48AC}"/>
              </a:ext>
            </a:extLst>
          </p:cNvPr>
          <p:cNvSpPr txBox="1"/>
          <p:nvPr/>
        </p:nvSpPr>
        <p:spPr>
          <a:xfrm>
            <a:off x="0" y="926"/>
            <a:ext cx="7756041" cy="35278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600" b="1" dirty="0">
                <a:latin typeface="Times New Roman" panose="02020603050405020304" pitchFamily="18" charset="0"/>
                <a:cs typeface="Times New Roman" panose="02020603050405020304" pitchFamily="18" charset="0"/>
              </a:rPr>
              <a:t>Design and analysis of a Slotted Vivaldi Antenna for Microwave Imaging Applications</a:t>
            </a:r>
          </a:p>
        </p:txBody>
      </p:sp>
      <p:sp>
        <p:nvSpPr>
          <p:cNvPr id="11" name="Slide Number Placeholder 23">
            <a:extLst>
              <a:ext uri="{FF2B5EF4-FFF2-40B4-BE49-F238E27FC236}">
                <a16:creationId xmlns:a16="http://schemas.microsoft.com/office/drawing/2014/main" id="{912A31F3-F514-65B8-3CDA-20C7FAD6CB93}"/>
              </a:ext>
            </a:extLst>
          </p:cNvPr>
          <p:cNvSpPr>
            <a:spLocks noGrp="1"/>
          </p:cNvSpPr>
          <p:nvPr>
            <p:ph type="sldNum" sz="quarter" idx="12"/>
          </p:nvPr>
        </p:nvSpPr>
        <p:spPr>
          <a:xfrm>
            <a:off x="9151859" y="6384186"/>
            <a:ext cx="2743200" cy="365125"/>
          </a:xfrm>
        </p:spPr>
        <p:txBody>
          <a:bodyPr/>
          <a:lstStyle/>
          <a:p>
            <a:fld id="{06FEDF93-2BFD-41CA-ABC7-B039102F3792}" type="slidenum">
              <a:rPr lang="en-US" sz="2400" b="1" smtClean="0">
                <a:solidFill>
                  <a:schemeClr val="tx1"/>
                </a:solidFill>
                <a:latin typeface="Times New Roman" panose="02020603050405020304" pitchFamily="18" charset="0"/>
                <a:cs typeface="Times New Roman" panose="02020603050405020304" pitchFamily="18" charset="0"/>
              </a:rPr>
              <a:t>26</a:t>
            </a:fld>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E36BE98-4897-58F6-E3A4-2934260773AC}"/>
              </a:ext>
            </a:extLst>
          </p:cNvPr>
          <p:cNvPicPr>
            <a:picLocks noChangeAspect="1"/>
          </p:cNvPicPr>
          <p:nvPr/>
        </p:nvPicPr>
        <p:blipFill>
          <a:blip r:embed="rId2"/>
          <a:stretch>
            <a:fillRect/>
          </a:stretch>
        </p:blipFill>
        <p:spPr>
          <a:xfrm>
            <a:off x="520238" y="1074789"/>
            <a:ext cx="11151523" cy="4708421"/>
          </a:xfrm>
          <a:prstGeom prst="rect">
            <a:avLst/>
          </a:prstGeom>
        </p:spPr>
      </p:pic>
    </p:spTree>
    <p:extLst>
      <p:ext uri="{BB962C8B-B14F-4D97-AF65-F5344CB8AC3E}">
        <p14:creationId xmlns:p14="http://schemas.microsoft.com/office/powerpoint/2010/main" val="3063101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75EE816-C0FA-6026-890E-A88B7D95BE6E}"/>
              </a:ext>
            </a:extLst>
          </p:cNvPr>
          <p:cNvSpPr txBox="1">
            <a:spLocks/>
          </p:cNvSpPr>
          <p:nvPr/>
        </p:nvSpPr>
        <p:spPr>
          <a:xfrm>
            <a:off x="228600" y="36669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solidFill>
                  <a:schemeClr val="tx1">
                    <a:lumMod val="75000"/>
                    <a:lumOff val="25000"/>
                  </a:schemeClr>
                </a:solidFill>
                <a:latin typeface="Times New Roman" panose="02020603050405020304" pitchFamily="18" charset="0"/>
                <a:cs typeface="Times New Roman" panose="02020603050405020304" pitchFamily="18" charset="0"/>
              </a:rPr>
              <a:t>Stage 2 : Simulation Results </a:t>
            </a:r>
          </a:p>
        </p:txBody>
      </p:sp>
      <p:cxnSp>
        <p:nvCxnSpPr>
          <p:cNvPr id="4" name="Straight Connector 3">
            <a:extLst>
              <a:ext uri="{FF2B5EF4-FFF2-40B4-BE49-F238E27FC236}">
                <a16:creationId xmlns:a16="http://schemas.microsoft.com/office/drawing/2014/main" id="{28AE87B6-79D2-31DE-D5C4-CAE27D360EE2}"/>
              </a:ext>
              <a:ext uri="{C183D7F6-B498-43B3-948B-1728B52AA6E4}">
                <adec:decorative xmlns:adec="http://schemas.microsoft.com/office/drawing/2017/decorative" val="1"/>
              </a:ext>
            </a:extLst>
          </p:cNvPr>
          <p:cNvCxnSpPr>
            <a:cxnSpLocks/>
          </p:cNvCxnSpPr>
          <p:nvPr/>
        </p:nvCxnSpPr>
        <p:spPr>
          <a:xfrm>
            <a:off x="0" y="595530"/>
            <a:ext cx="322839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Footer Placeholder 3">
            <a:extLst>
              <a:ext uri="{FF2B5EF4-FFF2-40B4-BE49-F238E27FC236}">
                <a16:creationId xmlns:a16="http://schemas.microsoft.com/office/drawing/2014/main" id="{BCD13501-0DE5-EAAE-74FB-B9F2972D5975}"/>
              </a:ext>
            </a:extLst>
          </p:cNvPr>
          <p:cNvSpPr>
            <a:spLocks noGrp="1"/>
          </p:cNvSpPr>
          <p:nvPr>
            <p:ph type="ftr" sz="quarter" idx="11"/>
          </p:nvPr>
        </p:nvSpPr>
        <p:spPr>
          <a:xfrm>
            <a:off x="0" y="6492875"/>
            <a:ext cx="6672887" cy="365125"/>
          </a:xfrm>
        </p:spPr>
        <p:txBody>
          <a:bodyPr/>
          <a:lstStyle/>
          <a:p>
            <a:pPr algn="l"/>
            <a:r>
              <a:rPr lang="en-US" sz="1400" b="1">
                <a:solidFill>
                  <a:schemeClr val="tx1"/>
                </a:solidFill>
                <a:latin typeface="Times New Roman" panose="02020603050405020304" pitchFamily="18" charset="0"/>
                <a:cs typeface="Times New Roman" panose="02020603050405020304" pitchFamily="18" charset="0"/>
              </a:rPr>
              <a:t>8th SEM DEPT OF ECE DR TTIT, KGF</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F8E5E19-C81D-04F0-7869-6D51464D6177}"/>
              </a:ext>
            </a:extLst>
          </p:cNvPr>
          <p:cNvSpPr txBox="1"/>
          <p:nvPr/>
        </p:nvSpPr>
        <p:spPr>
          <a:xfrm>
            <a:off x="11094393" y="104004"/>
            <a:ext cx="1077391"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2023-2024</a:t>
            </a:r>
            <a:endParaRPr lang="en-IN" sz="1400" b="1" dirty="0"/>
          </a:p>
        </p:txBody>
      </p:sp>
      <p:cxnSp>
        <p:nvCxnSpPr>
          <p:cNvPr id="8" name="Straight Connector 7">
            <a:extLst>
              <a:ext uri="{FF2B5EF4-FFF2-40B4-BE49-F238E27FC236}">
                <a16:creationId xmlns:a16="http://schemas.microsoft.com/office/drawing/2014/main" id="{10E88D59-4B17-1A6D-0EC3-0E19B33636B7}"/>
              </a:ext>
              <a:ext uri="{C183D7F6-B498-43B3-948B-1728B52AA6E4}">
                <adec:decorative xmlns:adec="http://schemas.microsoft.com/office/drawing/2017/decorative" val="1"/>
              </a:ext>
            </a:extLst>
          </p:cNvPr>
          <p:cNvCxnSpPr>
            <a:cxnSpLocks/>
          </p:cNvCxnSpPr>
          <p:nvPr/>
        </p:nvCxnSpPr>
        <p:spPr>
          <a:xfrm flipH="1">
            <a:off x="8963608" y="595530"/>
            <a:ext cx="322839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51AFAADD-EB9A-CD2C-916A-EE92BECFFE64}"/>
              </a:ext>
            </a:extLst>
          </p:cNvPr>
          <p:cNvPicPr>
            <a:picLocks noChangeAspect="1"/>
          </p:cNvPicPr>
          <p:nvPr/>
        </p:nvPicPr>
        <p:blipFill>
          <a:blip r:embed="rId2"/>
          <a:stretch>
            <a:fillRect/>
          </a:stretch>
        </p:blipFill>
        <p:spPr>
          <a:xfrm>
            <a:off x="774518" y="1132202"/>
            <a:ext cx="10642963" cy="4593595"/>
          </a:xfrm>
          <a:prstGeom prst="rect">
            <a:avLst/>
          </a:prstGeom>
        </p:spPr>
      </p:pic>
      <p:sp>
        <p:nvSpPr>
          <p:cNvPr id="9" name="TextBox 8">
            <a:extLst>
              <a:ext uri="{FF2B5EF4-FFF2-40B4-BE49-F238E27FC236}">
                <a16:creationId xmlns:a16="http://schemas.microsoft.com/office/drawing/2014/main" id="{07135BAE-F403-5C49-423D-F9FA00DD694B}"/>
              </a:ext>
            </a:extLst>
          </p:cNvPr>
          <p:cNvSpPr txBox="1"/>
          <p:nvPr/>
        </p:nvSpPr>
        <p:spPr>
          <a:xfrm>
            <a:off x="0" y="926"/>
            <a:ext cx="7756041" cy="35278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600" b="1" dirty="0">
                <a:latin typeface="Times New Roman" panose="02020603050405020304" pitchFamily="18" charset="0"/>
                <a:cs typeface="Times New Roman" panose="02020603050405020304" pitchFamily="18" charset="0"/>
              </a:rPr>
              <a:t>Design and analysis of a Slotted Vivaldi Antenna for Microwave Imaging Applications</a:t>
            </a:r>
          </a:p>
        </p:txBody>
      </p:sp>
      <p:sp>
        <p:nvSpPr>
          <p:cNvPr id="11" name="Slide Number Placeholder 23">
            <a:extLst>
              <a:ext uri="{FF2B5EF4-FFF2-40B4-BE49-F238E27FC236}">
                <a16:creationId xmlns:a16="http://schemas.microsoft.com/office/drawing/2014/main" id="{26EBC507-BF9C-9DBB-37CB-FFAC29A5ECCD}"/>
              </a:ext>
            </a:extLst>
          </p:cNvPr>
          <p:cNvSpPr>
            <a:spLocks noGrp="1"/>
          </p:cNvSpPr>
          <p:nvPr>
            <p:ph type="sldNum" sz="quarter" idx="12"/>
          </p:nvPr>
        </p:nvSpPr>
        <p:spPr>
          <a:xfrm>
            <a:off x="9151859" y="6384186"/>
            <a:ext cx="2743200" cy="365125"/>
          </a:xfrm>
        </p:spPr>
        <p:txBody>
          <a:bodyPr/>
          <a:lstStyle/>
          <a:p>
            <a:fld id="{06FEDF93-2BFD-41CA-ABC7-B039102F3792}" type="slidenum">
              <a:rPr lang="en-US" sz="2400" b="1" smtClean="0">
                <a:solidFill>
                  <a:schemeClr val="tx1"/>
                </a:solidFill>
                <a:latin typeface="Times New Roman" panose="02020603050405020304" pitchFamily="18" charset="0"/>
                <a:cs typeface="Times New Roman" panose="02020603050405020304" pitchFamily="18" charset="0"/>
              </a:rPr>
              <a:t>27</a:t>
            </a:fld>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55521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75EE816-C0FA-6026-890E-A88B7D95BE6E}"/>
              </a:ext>
            </a:extLst>
          </p:cNvPr>
          <p:cNvSpPr txBox="1">
            <a:spLocks/>
          </p:cNvSpPr>
          <p:nvPr/>
        </p:nvSpPr>
        <p:spPr>
          <a:xfrm>
            <a:off x="228600" y="331382"/>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solidFill>
                  <a:schemeClr val="tx1">
                    <a:lumMod val="75000"/>
                    <a:lumOff val="25000"/>
                  </a:schemeClr>
                </a:solidFill>
                <a:latin typeface="Times New Roman" panose="02020603050405020304" pitchFamily="18" charset="0"/>
                <a:cs typeface="Times New Roman" panose="02020603050405020304" pitchFamily="18" charset="0"/>
              </a:rPr>
              <a:t>Stage 2 : Simulation Results </a:t>
            </a:r>
          </a:p>
        </p:txBody>
      </p:sp>
      <p:cxnSp>
        <p:nvCxnSpPr>
          <p:cNvPr id="4" name="Straight Connector 3">
            <a:extLst>
              <a:ext uri="{FF2B5EF4-FFF2-40B4-BE49-F238E27FC236}">
                <a16:creationId xmlns:a16="http://schemas.microsoft.com/office/drawing/2014/main" id="{28AE87B6-79D2-31DE-D5C4-CAE27D360EE2}"/>
              </a:ext>
              <a:ext uri="{C183D7F6-B498-43B3-948B-1728B52AA6E4}">
                <adec:decorative xmlns:adec="http://schemas.microsoft.com/office/drawing/2017/decorative" val="1"/>
              </a:ext>
            </a:extLst>
          </p:cNvPr>
          <p:cNvCxnSpPr>
            <a:cxnSpLocks/>
          </p:cNvCxnSpPr>
          <p:nvPr/>
        </p:nvCxnSpPr>
        <p:spPr>
          <a:xfrm>
            <a:off x="0" y="560222"/>
            <a:ext cx="322839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Footer Placeholder 3">
            <a:extLst>
              <a:ext uri="{FF2B5EF4-FFF2-40B4-BE49-F238E27FC236}">
                <a16:creationId xmlns:a16="http://schemas.microsoft.com/office/drawing/2014/main" id="{BCD13501-0DE5-EAAE-74FB-B9F2972D5975}"/>
              </a:ext>
            </a:extLst>
          </p:cNvPr>
          <p:cNvSpPr>
            <a:spLocks noGrp="1"/>
          </p:cNvSpPr>
          <p:nvPr>
            <p:ph type="ftr" sz="quarter" idx="11"/>
          </p:nvPr>
        </p:nvSpPr>
        <p:spPr>
          <a:xfrm>
            <a:off x="0" y="6492875"/>
            <a:ext cx="6672887" cy="365125"/>
          </a:xfrm>
        </p:spPr>
        <p:txBody>
          <a:bodyPr/>
          <a:lstStyle/>
          <a:p>
            <a:pPr algn="l"/>
            <a:r>
              <a:rPr lang="en-US" sz="1400" b="1">
                <a:solidFill>
                  <a:schemeClr val="tx1"/>
                </a:solidFill>
                <a:latin typeface="Times New Roman" panose="02020603050405020304" pitchFamily="18" charset="0"/>
                <a:cs typeface="Times New Roman" panose="02020603050405020304" pitchFamily="18" charset="0"/>
              </a:rPr>
              <a:t>8th SEM DEPT OF ECE DR TTIT, KGF</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F8E5E19-C81D-04F0-7869-6D51464D6177}"/>
              </a:ext>
            </a:extLst>
          </p:cNvPr>
          <p:cNvSpPr txBox="1"/>
          <p:nvPr/>
        </p:nvSpPr>
        <p:spPr>
          <a:xfrm>
            <a:off x="11094393" y="104004"/>
            <a:ext cx="1077391"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2023-2024</a:t>
            </a:r>
            <a:endParaRPr lang="en-IN" sz="1400" b="1" dirty="0"/>
          </a:p>
        </p:txBody>
      </p:sp>
      <p:cxnSp>
        <p:nvCxnSpPr>
          <p:cNvPr id="8" name="Straight Connector 7">
            <a:extLst>
              <a:ext uri="{FF2B5EF4-FFF2-40B4-BE49-F238E27FC236}">
                <a16:creationId xmlns:a16="http://schemas.microsoft.com/office/drawing/2014/main" id="{10E88D59-4B17-1A6D-0EC3-0E19B33636B7}"/>
              </a:ext>
              <a:ext uri="{C183D7F6-B498-43B3-948B-1728B52AA6E4}">
                <adec:decorative xmlns:adec="http://schemas.microsoft.com/office/drawing/2017/decorative" val="1"/>
              </a:ext>
            </a:extLst>
          </p:cNvPr>
          <p:cNvCxnSpPr>
            <a:cxnSpLocks/>
          </p:cNvCxnSpPr>
          <p:nvPr/>
        </p:nvCxnSpPr>
        <p:spPr>
          <a:xfrm flipH="1">
            <a:off x="8963608" y="560222"/>
            <a:ext cx="322839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1198FE8-6EDC-93AE-9C27-5C13DEC85939}"/>
              </a:ext>
            </a:extLst>
          </p:cNvPr>
          <p:cNvSpPr txBox="1"/>
          <p:nvPr/>
        </p:nvSpPr>
        <p:spPr>
          <a:xfrm>
            <a:off x="0" y="926"/>
            <a:ext cx="7756041" cy="35278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600" b="1" dirty="0">
                <a:latin typeface="Times New Roman" panose="02020603050405020304" pitchFamily="18" charset="0"/>
                <a:cs typeface="Times New Roman" panose="02020603050405020304" pitchFamily="18" charset="0"/>
              </a:rPr>
              <a:t>Design and analysis of a Slotted Vivaldi Antenna for Microwave Imaging Applications</a:t>
            </a:r>
          </a:p>
        </p:txBody>
      </p:sp>
      <p:sp>
        <p:nvSpPr>
          <p:cNvPr id="11" name="Slide Number Placeholder 23">
            <a:extLst>
              <a:ext uri="{FF2B5EF4-FFF2-40B4-BE49-F238E27FC236}">
                <a16:creationId xmlns:a16="http://schemas.microsoft.com/office/drawing/2014/main" id="{3C583ADC-1D36-9A6D-2689-E78403D7752D}"/>
              </a:ext>
            </a:extLst>
          </p:cNvPr>
          <p:cNvSpPr>
            <a:spLocks noGrp="1"/>
          </p:cNvSpPr>
          <p:nvPr>
            <p:ph type="sldNum" sz="quarter" idx="12"/>
          </p:nvPr>
        </p:nvSpPr>
        <p:spPr>
          <a:xfrm>
            <a:off x="9151859" y="6384186"/>
            <a:ext cx="2743200" cy="365125"/>
          </a:xfrm>
        </p:spPr>
        <p:txBody>
          <a:bodyPr/>
          <a:lstStyle/>
          <a:p>
            <a:fld id="{06FEDF93-2BFD-41CA-ABC7-B039102F3792}" type="slidenum">
              <a:rPr lang="en-US" sz="2400" b="1" smtClean="0">
                <a:solidFill>
                  <a:schemeClr val="tx1"/>
                </a:solidFill>
                <a:latin typeface="Times New Roman" panose="02020603050405020304" pitchFamily="18" charset="0"/>
                <a:cs typeface="Times New Roman" panose="02020603050405020304" pitchFamily="18" charset="0"/>
              </a:rPr>
              <a:t>28</a:t>
            </a:fld>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E6ABAC24-E243-B529-0495-D671233867F5}"/>
              </a:ext>
            </a:extLst>
          </p:cNvPr>
          <p:cNvPicPr>
            <a:picLocks noChangeAspect="1"/>
          </p:cNvPicPr>
          <p:nvPr/>
        </p:nvPicPr>
        <p:blipFill>
          <a:blip r:embed="rId2"/>
          <a:stretch>
            <a:fillRect/>
          </a:stretch>
        </p:blipFill>
        <p:spPr>
          <a:xfrm>
            <a:off x="1247098" y="974988"/>
            <a:ext cx="9697803" cy="5277587"/>
          </a:xfrm>
          <a:prstGeom prst="rect">
            <a:avLst/>
          </a:prstGeom>
        </p:spPr>
      </p:pic>
    </p:spTree>
    <p:extLst>
      <p:ext uri="{BB962C8B-B14F-4D97-AF65-F5344CB8AC3E}">
        <p14:creationId xmlns:p14="http://schemas.microsoft.com/office/powerpoint/2010/main" val="37800046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C879E56-BE35-410B-7F4B-AF53F6CA81D9}"/>
              </a:ext>
            </a:extLst>
          </p:cNvPr>
          <p:cNvSpPr txBox="1">
            <a:spLocks/>
          </p:cNvSpPr>
          <p:nvPr/>
        </p:nvSpPr>
        <p:spPr>
          <a:xfrm>
            <a:off x="228600" y="39216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solidFill>
                  <a:schemeClr val="tx1">
                    <a:lumMod val="75000"/>
                    <a:lumOff val="25000"/>
                  </a:schemeClr>
                </a:solidFill>
                <a:latin typeface="Times New Roman" panose="02020603050405020304" pitchFamily="18" charset="0"/>
                <a:cs typeface="Times New Roman" panose="02020603050405020304" pitchFamily="18" charset="0"/>
              </a:rPr>
              <a:t>Stage 3 : Slotted Vivaldi Antenna </a:t>
            </a:r>
          </a:p>
        </p:txBody>
      </p:sp>
      <p:cxnSp>
        <p:nvCxnSpPr>
          <p:cNvPr id="5" name="Straight Connector 4">
            <a:extLst>
              <a:ext uri="{FF2B5EF4-FFF2-40B4-BE49-F238E27FC236}">
                <a16:creationId xmlns:a16="http://schemas.microsoft.com/office/drawing/2014/main" id="{42AE0F92-2086-4CB7-D0C3-B6E9132FB052}"/>
              </a:ext>
              <a:ext uri="{C183D7F6-B498-43B3-948B-1728B52AA6E4}">
                <adec:decorative xmlns:adec="http://schemas.microsoft.com/office/drawing/2017/decorative" val="1"/>
              </a:ext>
            </a:extLst>
          </p:cNvPr>
          <p:cNvCxnSpPr>
            <a:cxnSpLocks/>
          </p:cNvCxnSpPr>
          <p:nvPr/>
        </p:nvCxnSpPr>
        <p:spPr>
          <a:xfrm>
            <a:off x="0" y="621009"/>
            <a:ext cx="322839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Footer Placeholder 3">
            <a:extLst>
              <a:ext uri="{FF2B5EF4-FFF2-40B4-BE49-F238E27FC236}">
                <a16:creationId xmlns:a16="http://schemas.microsoft.com/office/drawing/2014/main" id="{F5F5046F-0E69-DB44-CAE3-618962572395}"/>
              </a:ext>
            </a:extLst>
          </p:cNvPr>
          <p:cNvSpPr txBox="1">
            <a:spLocks/>
          </p:cNvSpPr>
          <p:nvPr/>
        </p:nvSpPr>
        <p:spPr>
          <a:xfrm>
            <a:off x="0" y="6492875"/>
            <a:ext cx="667288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b="1">
                <a:solidFill>
                  <a:schemeClr val="tx1"/>
                </a:solidFill>
                <a:latin typeface="Times New Roman" panose="02020603050405020304" pitchFamily="18" charset="0"/>
                <a:cs typeface="Times New Roman" panose="02020603050405020304" pitchFamily="18" charset="0"/>
              </a:rPr>
              <a:t>8th SEM DEPT OF ECE DR TTIT, KGF</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F4EE84D-3E59-A862-FCEF-FD79ED43C666}"/>
              </a:ext>
            </a:extLst>
          </p:cNvPr>
          <p:cNvSpPr txBox="1"/>
          <p:nvPr/>
        </p:nvSpPr>
        <p:spPr>
          <a:xfrm>
            <a:off x="11094393" y="104004"/>
            <a:ext cx="1077391"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2023-2024</a:t>
            </a:r>
            <a:endParaRPr lang="en-IN" sz="1400" b="1" dirty="0"/>
          </a:p>
        </p:txBody>
      </p:sp>
      <p:cxnSp>
        <p:nvCxnSpPr>
          <p:cNvPr id="9" name="Straight Connector 8">
            <a:extLst>
              <a:ext uri="{FF2B5EF4-FFF2-40B4-BE49-F238E27FC236}">
                <a16:creationId xmlns:a16="http://schemas.microsoft.com/office/drawing/2014/main" id="{C8E1AE6E-C619-02D2-E2FF-0EE2F54A9F51}"/>
              </a:ext>
              <a:ext uri="{C183D7F6-B498-43B3-948B-1728B52AA6E4}">
                <adec:decorative xmlns:adec="http://schemas.microsoft.com/office/drawing/2017/decorative" val="1"/>
              </a:ext>
            </a:extLst>
          </p:cNvPr>
          <p:cNvCxnSpPr>
            <a:cxnSpLocks/>
          </p:cNvCxnSpPr>
          <p:nvPr/>
        </p:nvCxnSpPr>
        <p:spPr>
          <a:xfrm flipH="1">
            <a:off x="8963608" y="621009"/>
            <a:ext cx="322839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8A3E5329-ACD2-3A3B-2617-0B0F0B59C44F}"/>
              </a:ext>
            </a:extLst>
          </p:cNvPr>
          <p:cNvPicPr>
            <a:picLocks noChangeAspect="1"/>
          </p:cNvPicPr>
          <p:nvPr/>
        </p:nvPicPr>
        <p:blipFill>
          <a:blip r:embed="rId2"/>
          <a:stretch>
            <a:fillRect/>
          </a:stretch>
        </p:blipFill>
        <p:spPr>
          <a:xfrm>
            <a:off x="775737" y="1220330"/>
            <a:ext cx="4905309" cy="4283129"/>
          </a:xfrm>
          <a:prstGeom prst="rect">
            <a:avLst/>
          </a:prstGeom>
        </p:spPr>
      </p:pic>
      <p:pic>
        <p:nvPicPr>
          <p:cNvPr id="11" name="Picture 10">
            <a:extLst>
              <a:ext uri="{FF2B5EF4-FFF2-40B4-BE49-F238E27FC236}">
                <a16:creationId xmlns:a16="http://schemas.microsoft.com/office/drawing/2014/main" id="{FEAD4EF3-FC7C-76BE-07AC-F9630BE604BD}"/>
              </a:ext>
            </a:extLst>
          </p:cNvPr>
          <p:cNvPicPr>
            <a:picLocks noChangeAspect="1"/>
          </p:cNvPicPr>
          <p:nvPr/>
        </p:nvPicPr>
        <p:blipFill>
          <a:blip r:embed="rId3"/>
          <a:stretch>
            <a:fillRect/>
          </a:stretch>
        </p:blipFill>
        <p:spPr>
          <a:xfrm>
            <a:off x="6562530" y="1354538"/>
            <a:ext cx="4802155" cy="4148921"/>
          </a:xfrm>
          <a:prstGeom prst="rect">
            <a:avLst/>
          </a:prstGeom>
        </p:spPr>
      </p:pic>
      <p:sp>
        <p:nvSpPr>
          <p:cNvPr id="2" name="TextBox 1">
            <a:extLst>
              <a:ext uri="{FF2B5EF4-FFF2-40B4-BE49-F238E27FC236}">
                <a16:creationId xmlns:a16="http://schemas.microsoft.com/office/drawing/2014/main" id="{681F0EA7-973E-7F1B-EA9E-D469143BD8A0}"/>
              </a:ext>
            </a:extLst>
          </p:cNvPr>
          <p:cNvSpPr txBox="1"/>
          <p:nvPr/>
        </p:nvSpPr>
        <p:spPr>
          <a:xfrm>
            <a:off x="0" y="926"/>
            <a:ext cx="7756041" cy="35278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600" b="1" dirty="0">
                <a:latin typeface="Times New Roman" panose="02020603050405020304" pitchFamily="18" charset="0"/>
                <a:cs typeface="Times New Roman" panose="02020603050405020304" pitchFamily="18" charset="0"/>
              </a:rPr>
              <a:t>Design and analysis of a Slotted Vivaldi Antenna for Microwave Imaging Applications</a:t>
            </a:r>
          </a:p>
        </p:txBody>
      </p:sp>
      <p:sp>
        <p:nvSpPr>
          <p:cNvPr id="12" name="Slide Number Placeholder 23">
            <a:extLst>
              <a:ext uri="{FF2B5EF4-FFF2-40B4-BE49-F238E27FC236}">
                <a16:creationId xmlns:a16="http://schemas.microsoft.com/office/drawing/2014/main" id="{477ED387-3165-113D-F53D-8772666B7DD7}"/>
              </a:ext>
            </a:extLst>
          </p:cNvPr>
          <p:cNvSpPr>
            <a:spLocks noGrp="1"/>
          </p:cNvSpPr>
          <p:nvPr>
            <p:ph type="sldNum" sz="quarter" idx="12"/>
          </p:nvPr>
        </p:nvSpPr>
        <p:spPr>
          <a:xfrm>
            <a:off x="9151859" y="6384186"/>
            <a:ext cx="2743200" cy="365125"/>
          </a:xfrm>
        </p:spPr>
        <p:txBody>
          <a:bodyPr/>
          <a:lstStyle/>
          <a:p>
            <a:fld id="{06FEDF93-2BFD-41CA-ABC7-B039102F3792}" type="slidenum">
              <a:rPr lang="en-US" sz="2400" b="1" smtClean="0">
                <a:solidFill>
                  <a:schemeClr val="tx1"/>
                </a:solidFill>
                <a:latin typeface="Times New Roman" panose="02020603050405020304" pitchFamily="18" charset="0"/>
                <a:cs typeface="Times New Roman" panose="02020603050405020304" pitchFamily="18" charset="0"/>
              </a:rPr>
              <a:t>29</a:t>
            </a:fld>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6939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61620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410723"/>
            <a:ext cx="11734800" cy="4431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u="sng" dirty="0">
                <a:solidFill>
                  <a:schemeClr val="tx1">
                    <a:lumMod val="75000"/>
                    <a:lumOff val="25000"/>
                  </a:schemeClr>
                </a:solidFill>
                <a:latin typeface="Times New Roman" panose="02020603050405020304" pitchFamily="18" charset="0"/>
                <a:cs typeface="Times New Roman" panose="02020603050405020304" pitchFamily="18" charset="0"/>
              </a:rPr>
              <a:t>ABSTRACT</a:t>
            </a:r>
            <a:endParaRPr lang="en-US" sz="2800" b="1" u="sng"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61620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0BEF3C1-F1F9-21E7-B8E9-4051CAE3A65A}"/>
              </a:ext>
            </a:extLst>
          </p:cNvPr>
          <p:cNvSpPr txBox="1"/>
          <p:nvPr/>
        </p:nvSpPr>
        <p:spPr>
          <a:xfrm>
            <a:off x="492967" y="923250"/>
            <a:ext cx="11206065" cy="5103833"/>
          </a:xfrm>
          <a:prstGeom prst="rect">
            <a:avLst/>
          </a:prstGeom>
          <a:noFill/>
        </p:spPr>
        <p:txBody>
          <a:bodyPr wrap="square">
            <a:spAutoFit/>
          </a:bodyPr>
          <a:lstStyle/>
          <a:p>
            <a:pPr marL="283464" indent="-283464" algn="just">
              <a:lnSpc>
                <a:spcPct val="150000"/>
              </a:lnSpc>
              <a:buSzPts val="2400"/>
              <a:buFont typeface="Arial" panose="020B0604020202020204" pitchFamily="34" charset="0"/>
              <a:buChar char="•"/>
            </a:pPr>
            <a:r>
              <a:rPr lang="en-US" sz="2400" kern="1200" dirty="0">
                <a:solidFill>
                  <a:srgbClr val="000000"/>
                </a:solidFill>
                <a:effectLst/>
                <a:latin typeface="Times New Roman" panose="02020603050405020304" pitchFamily="18" charset="0"/>
                <a:ea typeface="+mn-ea"/>
                <a:cs typeface="Times New Roman" panose="02020603050405020304" pitchFamily="18" charset="0"/>
              </a:rPr>
              <a:t>An microstrip line feed ultra-wideband (UWB) slotted Vivaldi antenna, designed on an FR4 substrate with dimensions of 50×50×1.5 </a:t>
            </a:r>
            <a:r>
              <a:rPr lang="en-IN" sz="2400" dirty="0">
                <a:solidFill>
                  <a:srgbClr val="000000"/>
                </a:solidFill>
                <a:effectLst/>
                <a:latin typeface="Times New Roman" panose="02020603050405020304" pitchFamily="18" charset="0"/>
                <a:ea typeface="Times New Roman" panose="02020603050405020304" pitchFamily="18" charset="0"/>
              </a:rPr>
              <a:t>mm</a:t>
            </a:r>
            <a:r>
              <a:rPr lang="en-IN" sz="2400" baseline="30000" dirty="0">
                <a:solidFill>
                  <a:srgbClr val="000000"/>
                </a:solidFill>
                <a:effectLst/>
                <a:latin typeface="Times New Roman" panose="02020603050405020304" pitchFamily="18" charset="0"/>
                <a:ea typeface="Times New Roman" panose="02020603050405020304" pitchFamily="18" charset="0"/>
              </a:rPr>
              <a:t>3</a:t>
            </a:r>
            <a:r>
              <a:rPr lang="en-US" sz="2400" kern="1200" dirty="0">
                <a:solidFill>
                  <a:srgbClr val="000000"/>
                </a:solidFill>
                <a:effectLst/>
                <a:latin typeface="Times New Roman" panose="02020603050405020304" pitchFamily="18" charset="0"/>
                <a:ea typeface="+mn-ea"/>
                <a:cs typeface="Times New Roman" panose="02020603050405020304" pitchFamily="18" charset="0"/>
              </a:rPr>
              <a:t>. </a:t>
            </a:r>
          </a:p>
          <a:p>
            <a:pPr marL="283464" indent="-283464" algn="just">
              <a:lnSpc>
                <a:spcPct val="150000"/>
              </a:lnSpc>
              <a:buSzPts val="2400"/>
              <a:buFont typeface="Arial" panose="020B0604020202020204" pitchFamily="34" charset="0"/>
              <a:buChar char="•"/>
            </a:pPr>
            <a:r>
              <a:rPr lang="en-US" sz="2400" b="0" i="0" kern="1200" dirty="0">
                <a:solidFill>
                  <a:srgbClr val="000000"/>
                </a:solidFill>
                <a:effectLst/>
                <a:latin typeface="Times New Roman" panose="02020603050405020304" pitchFamily="18" charset="0"/>
                <a:ea typeface="+mn-ea"/>
                <a:cs typeface="Times New Roman" panose="02020603050405020304" pitchFamily="18" charset="0"/>
              </a:rPr>
              <a:t>Design details involve a microstrip line feed with radial stubs, tapered slots, and resonant cavities to cover a wide frequency range. It is anticipated that the antenna will operate in the ultrawide band </a:t>
            </a:r>
            <a:r>
              <a:rPr lang="en-US" sz="2400" dirty="0">
                <a:solidFill>
                  <a:srgbClr val="000000"/>
                </a:solidFill>
                <a:latin typeface="Times New Roman" panose="02020603050405020304" pitchFamily="18" charset="0"/>
                <a:cs typeface="Times New Roman" panose="02020603050405020304" pitchFamily="18" charset="0"/>
              </a:rPr>
              <a:t>of </a:t>
            </a:r>
            <a:r>
              <a:rPr lang="en-US" sz="2400" b="0" i="0" kern="1200" dirty="0">
                <a:solidFill>
                  <a:srgbClr val="000000"/>
                </a:solidFill>
                <a:effectLst/>
                <a:latin typeface="Times New Roman" panose="02020603050405020304" pitchFamily="18" charset="0"/>
                <a:ea typeface="+mn-ea"/>
                <a:cs typeface="Times New Roman" panose="02020603050405020304" pitchFamily="18" charset="0"/>
              </a:rPr>
              <a:t>12GHz.</a:t>
            </a:r>
          </a:p>
          <a:p>
            <a:pPr marL="283464" indent="-283464" algn="just">
              <a:lnSpc>
                <a:spcPct val="150000"/>
              </a:lnSpc>
              <a:buSzPts val="2400"/>
              <a:buFont typeface="Arial" panose="020B0604020202020204" pitchFamily="34" charset="0"/>
              <a:buChar char="•"/>
            </a:pPr>
            <a:r>
              <a:rPr lang="en-US" sz="2400" kern="1200" dirty="0">
                <a:solidFill>
                  <a:srgbClr val="000000"/>
                </a:solidFill>
                <a:effectLst/>
                <a:latin typeface="Times New Roman" panose="02020603050405020304" pitchFamily="18" charset="0"/>
                <a:ea typeface="+mn-ea"/>
                <a:cs typeface="Times New Roman" panose="02020603050405020304" pitchFamily="18" charset="0"/>
              </a:rPr>
              <a:t>With its wide bandwidth and optimal radiation characteristics, the antenna is versatile and well-suited for various applications in microwave imaging.</a:t>
            </a:r>
            <a:endParaRPr lang="en-US" sz="2400" b="0" i="0" kern="1200" dirty="0">
              <a:solidFill>
                <a:srgbClr val="000000"/>
              </a:solidFill>
              <a:effectLst/>
              <a:latin typeface="Times New Roman" panose="02020603050405020304" pitchFamily="18" charset="0"/>
              <a:ea typeface="+mn-ea"/>
              <a:cs typeface="Times New Roman" panose="02020603050405020304" pitchFamily="18" charset="0"/>
            </a:endParaRPr>
          </a:p>
          <a:p>
            <a:pPr marL="283464" indent="-283464" algn="just" rtl="0" eaLnBrk="1" latinLnBrk="0" hangingPunct="1">
              <a:lnSpc>
                <a:spcPct val="150000"/>
              </a:lnSpc>
              <a:spcBef>
                <a:spcPts val="0"/>
              </a:spcBef>
              <a:spcAft>
                <a:spcPts val="0"/>
              </a:spcAft>
              <a:buClrTx/>
              <a:buSzPts val="2400"/>
              <a:buFont typeface="Arial" panose="020B0604020202020204" pitchFamily="34" charset="0"/>
              <a:buChar char="•"/>
            </a:pPr>
            <a:r>
              <a:rPr lang="en-US" sz="2400" b="0" i="0" kern="1200" dirty="0">
                <a:solidFill>
                  <a:srgbClr val="000000"/>
                </a:solidFill>
                <a:effectLst/>
                <a:latin typeface="Times New Roman" panose="02020603050405020304" pitchFamily="18" charset="0"/>
                <a:ea typeface="+mn-ea"/>
                <a:cs typeface="Times New Roman" panose="02020603050405020304" pitchFamily="18" charset="0"/>
              </a:rPr>
              <a:t>The antenna's behavior is meticulously examined through time domain simulation using CST Microwave Studio.</a:t>
            </a:r>
            <a:endParaRPr lang="en-IN" sz="2400" dirty="0">
              <a:effectLst/>
            </a:endParaRPr>
          </a:p>
        </p:txBody>
      </p:sp>
      <p:sp>
        <p:nvSpPr>
          <p:cNvPr id="5" name="Footer Placeholder 3">
            <a:extLst>
              <a:ext uri="{FF2B5EF4-FFF2-40B4-BE49-F238E27FC236}">
                <a16:creationId xmlns:a16="http://schemas.microsoft.com/office/drawing/2014/main" id="{1CA5FBE4-179D-9522-1193-9C7883910415}"/>
              </a:ext>
            </a:extLst>
          </p:cNvPr>
          <p:cNvSpPr>
            <a:spLocks noGrp="1"/>
          </p:cNvSpPr>
          <p:nvPr>
            <p:ph type="ftr" sz="quarter" idx="11"/>
          </p:nvPr>
        </p:nvSpPr>
        <p:spPr>
          <a:xfrm>
            <a:off x="0" y="6492875"/>
            <a:ext cx="6672887" cy="365125"/>
          </a:xfrm>
        </p:spPr>
        <p:txBody>
          <a:bodyPr/>
          <a:lstStyle/>
          <a:p>
            <a:pPr algn="l"/>
            <a:r>
              <a:rPr lang="en-US" sz="1400" b="1">
                <a:solidFill>
                  <a:schemeClr val="tx1"/>
                </a:solidFill>
                <a:latin typeface="Times New Roman" panose="02020603050405020304" pitchFamily="18" charset="0"/>
                <a:cs typeface="Times New Roman" panose="02020603050405020304" pitchFamily="18" charset="0"/>
              </a:rPr>
              <a:t>8th SEM DEPT OF ECE DR TTIT, KGF</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4213FCD-D50E-BD16-38A1-2126E3C90A6D}"/>
              </a:ext>
            </a:extLst>
          </p:cNvPr>
          <p:cNvSpPr txBox="1"/>
          <p:nvPr/>
        </p:nvSpPr>
        <p:spPr>
          <a:xfrm>
            <a:off x="11094393" y="104004"/>
            <a:ext cx="1077391"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2023-2024</a:t>
            </a:r>
            <a:endParaRPr lang="en-IN" sz="1400" b="1" dirty="0"/>
          </a:p>
        </p:txBody>
      </p:sp>
      <p:sp>
        <p:nvSpPr>
          <p:cNvPr id="13" name="TextBox 12">
            <a:extLst>
              <a:ext uri="{FF2B5EF4-FFF2-40B4-BE49-F238E27FC236}">
                <a16:creationId xmlns:a16="http://schemas.microsoft.com/office/drawing/2014/main" id="{0B48EC57-8675-C218-0E95-1C66F8638413}"/>
              </a:ext>
            </a:extLst>
          </p:cNvPr>
          <p:cNvSpPr txBox="1"/>
          <p:nvPr/>
        </p:nvSpPr>
        <p:spPr>
          <a:xfrm>
            <a:off x="0" y="10257"/>
            <a:ext cx="7756041" cy="35278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600" b="1" dirty="0">
                <a:latin typeface="Times New Roman" panose="02020603050405020304" pitchFamily="18" charset="0"/>
                <a:cs typeface="Times New Roman" panose="02020603050405020304" pitchFamily="18" charset="0"/>
              </a:rPr>
              <a:t>Design and analysis of a Slotted Vivaldi Antenna for Microwave Imaging Applications</a:t>
            </a:r>
          </a:p>
        </p:txBody>
      </p:sp>
      <p:sp>
        <p:nvSpPr>
          <p:cNvPr id="15" name="Slide Number Placeholder 23">
            <a:extLst>
              <a:ext uri="{FF2B5EF4-FFF2-40B4-BE49-F238E27FC236}">
                <a16:creationId xmlns:a16="http://schemas.microsoft.com/office/drawing/2014/main" id="{6B9CCF22-4906-BA66-65A2-A0CADA4787CB}"/>
              </a:ext>
            </a:extLst>
          </p:cNvPr>
          <p:cNvSpPr>
            <a:spLocks noGrp="1"/>
          </p:cNvSpPr>
          <p:nvPr>
            <p:ph type="sldNum" sz="quarter" idx="12"/>
          </p:nvPr>
        </p:nvSpPr>
        <p:spPr>
          <a:xfrm>
            <a:off x="9151859" y="6393517"/>
            <a:ext cx="2743200" cy="365125"/>
          </a:xfrm>
        </p:spPr>
        <p:txBody>
          <a:bodyPr/>
          <a:lstStyle/>
          <a:p>
            <a:fld id="{06FEDF93-2BFD-41CA-ABC7-B039102F3792}" type="slidenum">
              <a:rPr lang="en-US" sz="2400" b="1" smtClean="0">
                <a:solidFill>
                  <a:schemeClr val="tx1"/>
                </a:solidFill>
                <a:latin typeface="Times New Roman" panose="02020603050405020304" pitchFamily="18" charset="0"/>
                <a:cs typeface="Times New Roman" panose="02020603050405020304" pitchFamily="18" charset="0"/>
              </a:rPr>
              <a:t>3</a:t>
            </a:fld>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2569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75EE816-C0FA-6026-890E-A88B7D95BE6E}"/>
              </a:ext>
            </a:extLst>
          </p:cNvPr>
          <p:cNvSpPr txBox="1">
            <a:spLocks/>
          </p:cNvSpPr>
          <p:nvPr/>
        </p:nvSpPr>
        <p:spPr>
          <a:xfrm>
            <a:off x="228600" y="37745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solidFill>
                  <a:schemeClr val="tx1">
                    <a:lumMod val="75000"/>
                    <a:lumOff val="25000"/>
                  </a:schemeClr>
                </a:solidFill>
                <a:latin typeface="Times New Roman" panose="02020603050405020304" pitchFamily="18" charset="0"/>
                <a:cs typeface="Times New Roman" panose="02020603050405020304" pitchFamily="18" charset="0"/>
              </a:rPr>
              <a:t>Stage 3 : Simulation Results </a:t>
            </a:r>
          </a:p>
        </p:txBody>
      </p:sp>
      <p:cxnSp>
        <p:nvCxnSpPr>
          <p:cNvPr id="4" name="Straight Connector 3">
            <a:extLst>
              <a:ext uri="{FF2B5EF4-FFF2-40B4-BE49-F238E27FC236}">
                <a16:creationId xmlns:a16="http://schemas.microsoft.com/office/drawing/2014/main" id="{28AE87B6-79D2-31DE-D5C4-CAE27D360EE2}"/>
              </a:ext>
              <a:ext uri="{C183D7F6-B498-43B3-948B-1728B52AA6E4}">
                <adec:decorative xmlns:adec="http://schemas.microsoft.com/office/drawing/2017/decorative" val="1"/>
              </a:ext>
            </a:extLst>
          </p:cNvPr>
          <p:cNvCxnSpPr>
            <a:cxnSpLocks/>
          </p:cNvCxnSpPr>
          <p:nvPr/>
        </p:nvCxnSpPr>
        <p:spPr>
          <a:xfrm>
            <a:off x="0" y="606299"/>
            <a:ext cx="322839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Footer Placeholder 3">
            <a:extLst>
              <a:ext uri="{FF2B5EF4-FFF2-40B4-BE49-F238E27FC236}">
                <a16:creationId xmlns:a16="http://schemas.microsoft.com/office/drawing/2014/main" id="{BCD13501-0DE5-EAAE-74FB-B9F2972D5975}"/>
              </a:ext>
            </a:extLst>
          </p:cNvPr>
          <p:cNvSpPr>
            <a:spLocks noGrp="1"/>
          </p:cNvSpPr>
          <p:nvPr>
            <p:ph type="ftr" sz="quarter" idx="11"/>
          </p:nvPr>
        </p:nvSpPr>
        <p:spPr>
          <a:xfrm>
            <a:off x="0" y="6492875"/>
            <a:ext cx="6672887" cy="365125"/>
          </a:xfrm>
        </p:spPr>
        <p:txBody>
          <a:bodyPr/>
          <a:lstStyle/>
          <a:p>
            <a:pPr algn="l"/>
            <a:r>
              <a:rPr lang="en-US" sz="1400" b="1">
                <a:solidFill>
                  <a:schemeClr val="tx1"/>
                </a:solidFill>
                <a:latin typeface="Times New Roman" panose="02020603050405020304" pitchFamily="18" charset="0"/>
                <a:cs typeface="Times New Roman" panose="02020603050405020304" pitchFamily="18" charset="0"/>
              </a:rPr>
              <a:t>8th SEM DEPT OF ECE DR TTIT, KGF</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F8E5E19-C81D-04F0-7869-6D51464D6177}"/>
              </a:ext>
            </a:extLst>
          </p:cNvPr>
          <p:cNvSpPr txBox="1"/>
          <p:nvPr/>
        </p:nvSpPr>
        <p:spPr>
          <a:xfrm>
            <a:off x="11094393" y="104004"/>
            <a:ext cx="1077391"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2023-2024</a:t>
            </a:r>
            <a:endParaRPr lang="en-IN" sz="1400" b="1" dirty="0"/>
          </a:p>
        </p:txBody>
      </p:sp>
      <p:cxnSp>
        <p:nvCxnSpPr>
          <p:cNvPr id="8" name="Straight Connector 7">
            <a:extLst>
              <a:ext uri="{FF2B5EF4-FFF2-40B4-BE49-F238E27FC236}">
                <a16:creationId xmlns:a16="http://schemas.microsoft.com/office/drawing/2014/main" id="{10E88D59-4B17-1A6D-0EC3-0E19B33636B7}"/>
              </a:ext>
              <a:ext uri="{C183D7F6-B498-43B3-948B-1728B52AA6E4}">
                <adec:decorative xmlns:adec="http://schemas.microsoft.com/office/drawing/2017/decorative" val="1"/>
              </a:ext>
            </a:extLst>
          </p:cNvPr>
          <p:cNvCxnSpPr>
            <a:cxnSpLocks/>
          </p:cNvCxnSpPr>
          <p:nvPr/>
        </p:nvCxnSpPr>
        <p:spPr>
          <a:xfrm flipH="1">
            <a:off x="8963608" y="606299"/>
            <a:ext cx="322839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EAA36676-E36E-61D4-A0FC-F568C8F2C07E}"/>
              </a:ext>
            </a:extLst>
          </p:cNvPr>
          <p:cNvPicPr>
            <a:picLocks noChangeAspect="1"/>
          </p:cNvPicPr>
          <p:nvPr/>
        </p:nvPicPr>
        <p:blipFill>
          <a:blip r:embed="rId2"/>
          <a:stretch>
            <a:fillRect/>
          </a:stretch>
        </p:blipFill>
        <p:spPr>
          <a:xfrm>
            <a:off x="498347" y="1296899"/>
            <a:ext cx="11195306" cy="4264202"/>
          </a:xfrm>
          <a:prstGeom prst="rect">
            <a:avLst/>
          </a:prstGeom>
        </p:spPr>
      </p:pic>
      <p:sp>
        <p:nvSpPr>
          <p:cNvPr id="9" name="TextBox 8">
            <a:extLst>
              <a:ext uri="{FF2B5EF4-FFF2-40B4-BE49-F238E27FC236}">
                <a16:creationId xmlns:a16="http://schemas.microsoft.com/office/drawing/2014/main" id="{7521338D-9763-A3A3-C708-9C88958836A0}"/>
              </a:ext>
            </a:extLst>
          </p:cNvPr>
          <p:cNvSpPr txBox="1"/>
          <p:nvPr/>
        </p:nvSpPr>
        <p:spPr>
          <a:xfrm>
            <a:off x="0" y="926"/>
            <a:ext cx="7756041" cy="35278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600" b="1" dirty="0">
                <a:latin typeface="Times New Roman" panose="02020603050405020304" pitchFamily="18" charset="0"/>
                <a:cs typeface="Times New Roman" panose="02020603050405020304" pitchFamily="18" charset="0"/>
              </a:rPr>
              <a:t>Design and analysis of a Slotted Vivaldi Antenna for Microwave Imaging Applications</a:t>
            </a:r>
          </a:p>
        </p:txBody>
      </p:sp>
      <p:sp>
        <p:nvSpPr>
          <p:cNvPr id="11" name="Slide Number Placeholder 23">
            <a:extLst>
              <a:ext uri="{FF2B5EF4-FFF2-40B4-BE49-F238E27FC236}">
                <a16:creationId xmlns:a16="http://schemas.microsoft.com/office/drawing/2014/main" id="{89DAEE63-506E-5997-3085-51CFC5BC4B97}"/>
              </a:ext>
            </a:extLst>
          </p:cNvPr>
          <p:cNvSpPr>
            <a:spLocks noGrp="1"/>
          </p:cNvSpPr>
          <p:nvPr>
            <p:ph type="sldNum" sz="quarter" idx="12"/>
          </p:nvPr>
        </p:nvSpPr>
        <p:spPr>
          <a:xfrm>
            <a:off x="9151859" y="6384186"/>
            <a:ext cx="2743200" cy="365125"/>
          </a:xfrm>
        </p:spPr>
        <p:txBody>
          <a:bodyPr/>
          <a:lstStyle/>
          <a:p>
            <a:fld id="{06FEDF93-2BFD-41CA-ABC7-B039102F3792}" type="slidenum">
              <a:rPr lang="en-US" sz="2400" b="1" smtClean="0">
                <a:solidFill>
                  <a:schemeClr val="tx1"/>
                </a:solidFill>
                <a:latin typeface="Times New Roman" panose="02020603050405020304" pitchFamily="18" charset="0"/>
                <a:cs typeface="Times New Roman" panose="02020603050405020304" pitchFamily="18" charset="0"/>
              </a:rPr>
              <a:t>30</a:t>
            </a:fld>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91836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75EE816-C0FA-6026-890E-A88B7D95BE6E}"/>
              </a:ext>
            </a:extLst>
          </p:cNvPr>
          <p:cNvSpPr txBox="1">
            <a:spLocks/>
          </p:cNvSpPr>
          <p:nvPr/>
        </p:nvSpPr>
        <p:spPr>
          <a:xfrm>
            <a:off x="228600" y="350044"/>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solidFill>
                  <a:schemeClr val="tx1">
                    <a:lumMod val="75000"/>
                    <a:lumOff val="25000"/>
                  </a:schemeClr>
                </a:solidFill>
                <a:latin typeface="Times New Roman" panose="02020603050405020304" pitchFamily="18" charset="0"/>
                <a:cs typeface="Times New Roman" panose="02020603050405020304" pitchFamily="18" charset="0"/>
              </a:rPr>
              <a:t>Stage 3 : Simulation Results </a:t>
            </a:r>
          </a:p>
        </p:txBody>
      </p:sp>
      <p:cxnSp>
        <p:nvCxnSpPr>
          <p:cNvPr id="4" name="Straight Connector 3">
            <a:extLst>
              <a:ext uri="{FF2B5EF4-FFF2-40B4-BE49-F238E27FC236}">
                <a16:creationId xmlns:a16="http://schemas.microsoft.com/office/drawing/2014/main" id="{28AE87B6-79D2-31DE-D5C4-CAE27D360EE2}"/>
              </a:ext>
              <a:ext uri="{C183D7F6-B498-43B3-948B-1728B52AA6E4}">
                <adec:decorative xmlns:adec="http://schemas.microsoft.com/office/drawing/2017/decorative" val="1"/>
              </a:ext>
            </a:extLst>
          </p:cNvPr>
          <p:cNvCxnSpPr>
            <a:cxnSpLocks/>
          </p:cNvCxnSpPr>
          <p:nvPr/>
        </p:nvCxnSpPr>
        <p:spPr>
          <a:xfrm>
            <a:off x="0" y="578884"/>
            <a:ext cx="322839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Footer Placeholder 3">
            <a:extLst>
              <a:ext uri="{FF2B5EF4-FFF2-40B4-BE49-F238E27FC236}">
                <a16:creationId xmlns:a16="http://schemas.microsoft.com/office/drawing/2014/main" id="{BCD13501-0DE5-EAAE-74FB-B9F2972D5975}"/>
              </a:ext>
            </a:extLst>
          </p:cNvPr>
          <p:cNvSpPr>
            <a:spLocks noGrp="1"/>
          </p:cNvSpPr>
          <p:nvPr>
            <p:ph type="ftr" sz="quarter" idx="11"/>
          </p:nvPr>
        </p:nvSpPr>
        <p:spPr>
          <a:xfrm>
            <a:off x="0" y="6492875"/>
            <a:ext cx="6672887" cy="365125"/>
          </a:xfrm>
        </p:spPr>
        <p:txBody>
          <a:bodyPr/>
          <a:lstStyle/>
          <a:p>
            <a:pPr algn="l"/>
            <a:r>
              <a:rPr lang="en-US" sz="1400" b="1">
                <a:solidFill>
                  <a:schemeClr val="tx1"/>
                </a:solidFill>
                <a:latin typeface="Times New Roman" panose="02020603050405020304" pitchFamily="18" charset="0"/>
                <a:cs typeface="Times New Roman" panose="02020603050405020304" pitchFamily="18" charset="0"/>
              </a:rPr>
              <a:t>8th SEM DEPT OF ECE DR TTIT, KGF</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F8E5E19-C81D-04F0-7869-6D51464D6177}"/>
              </a:ext>
            </a:extLst>
          </p:cNvPr>
          <p:cNvSpPr txBox="1"/>
          <p:nvPr/>
        </p:nvSpPr>
        <p:spPr>
          <a:xfrm>
            <a:off x="11094393" y="104004"/>
            <a:ext cx="1077391"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2023-2024</a:t>
            </a:r>
            <a:endParaRPr lang="en-IN" sz="1400" b="1" dirty="0"/>
          </a:p>
        </p:txBody>
      </p:sp>
      <p:cxnSp>
        <p:nvCxnSpPr>
          <p:cNvPr id="8" name="Straight Connector 7">
            <a:extLst>
              <a:ext uri="{FF2B5EF4-FFF2-40B4-BE49-F238E27FC236}">
                <a16:creationId xmlns:a16="http://schemas.microsoft.com/office/drawing/2014/main" id="{10E88D59-4B17-1A6D-0EC3-0E19B33636B7}"/>
              </a:ext>
              <a:ext uri="{C183D7F6-B498-43B3-948B-1728B52AA6E4}">
                <adec:decorative xmlns:adec="http://schemas.microsoft.com/office/drawing/2017/decorative" val="1"/>
              </a:ext>
            </a:extLst>
          </p:cNvPr>
          <p:cNvCxnSpPr>
            <a:cxnSpLocks/>
          </p:cNvCxnSpPr>
          <p:nvPr/>
        </p:nvCxnSpPr>
        <p:spPr>
          <a:xfrm flipH="1">
            <a:off x="8963608" y="578884"/>
            <a:ext cx="322839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2F731517-E1CA-5D2B-0008-B6D69F8CE6EF}"/>
              </a:ext>
            </a:extLst>
          </p:cNvPr>
          <p:cNvPicPr>
            <a:picLocks noChangeAspect="1"/>
          </p:cNvPicPr>
          <p:nvPr/>
        </p:nvPicPr>
        <p:blipFill>
          <a:blip r:embed="rId2"/>
          <a:stretch>
            <a:fillRect/>
          </a:stretch>
        </p:blipFill>
        <p:spPr>
          <a:xfrm>
            <a:off x="737100" y="1387929"/>
            <a:ext cx="10717800" cy="4082142"/>
          </a:xfrm>
          <a:prstGeom prst="rect">
            <a:avLst/>
          </a:prstGeom>
        </p:spPr>
      </p:pic>
      <p:sp>
        <p:nvSpPr>
          <p:cNvPr id="10" name="TextBox 9">
            <a:extLst>
              <a:ext uri="{FF2B5EF4-FFF2-40B4-BE49-F238E27FC236}">
                <a16:creationId xmlns:a16="http://schemas.microsoft.com/office/drawing/2014/main" id="{74C10826-BD3F-911D-8118-5232CBCB3057}"/>
              </a:ext>
            </a:extLst>
          </p:cNvPr>
          <p:cNvSpPr txBox="1"/>
          <p:nvPr/>
        </p:nvSpPr>
        <p:spPr>
          <a:xfrm>
            <a:off x="0" y="926"/>
            <a:ext cx="7756041" cy="35278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600" b="1" dirty="0">
                <a:latin typeface="Times New Roman" panose="02020603050405020304" pitchFamily="18" charset="0"/>
                <a:cs typeface="Times New Roman" panose="02020603050405020304" pitchFamily="18" charset="0"/>
              </a:rPr>
              <a:t>Design and analysis of a Slotted Vivaldi Antenna for Microwave Imaging Applications</a:t>
            </a:r>
          </a:p>
        </p:txBody>
      </p:sp>
      <p:sp>
        <p:nvSpPr>
          <p:cNvPr id="11" name="Slide Number Placeholder 23">
            <a:extLst>
              <a:ext uri="{FF2B5EF4-FFF2-40B4-BE49-F238E27FC236}">
                <a16:creationId xmlns:a16="http://schemas.microsoft.com/office/drawing/2014/main" id="{0CA92F3D-1E5E-8685-649C-4D85FA3DB695}"/>
              </a:ext>
            </a:extLst>
          </p:cNvPr>
          <p:cNvSpPr>
            <a:spLocks noGrp="1"/>
          </p:cNvSpPr>
          <p:nvPr>
            <p:ph type="sldNum" sz="quarter" idx="12"/>
          </p:nvPr>
        </p:nvSpPr>
        <p:spPr>
          <a:xfrm>
            <a:off x="9151859" y="6384186"/>
            <a:ext cx="2743200" cy="365125"/>
          </a:xfrm>
        </p:spPr>
        <p:txBody>
          <a:bodyPr/>
          <a:lstStyle/>
          <a:p>
            <a:fld id="{06FEDF93-2BFD-41CA-ABC7-B039102F3792}" type="slidenum">
              <a:rPr lang="en-US" sz="2400" b="1" smtClean="0">
                <a:solidFill>
                  <a:schemeClr val="tx1"/>
                </a:solidFill>
                <a:latin typeface="Times New Roman" panose="02020603050405020304" pitchFamily="18" charset="0"/>
                <a:cs typeface="Times New Roman" panose="02020603050405020304" pitchFamily="18" charset="0"/>
              </a:rPr>
              <a:t>31</a:t>
            </a:fld>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15931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75EE816-C0FA-6026-890E-A88B7D95BE6E}"/>
              </a:ext>
            </a:extLst>
          </p:cNvPr>
          <p:cNvSpPr txBox="1">
            <a:spLocks/>
          </p:cNvSpPr>
          <p:nvPr/>
        </p:nvSpPr>
        <p:spPr>
          <a:xfrm>
            <a:off x="228600" y="331382"/>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solidFill>
                  <a:schemeClr val="tx1">
                    <a:lumMod val="75000"/>
                    <a:lumOff val="25000"/>
                  </a:schemeClr>
                </a:solidFill>
                <a:latin typeface="Times New Roman" panose="02020603050405020304" pitchFamily="18" charset="0"/>
                <a:cs typeface="Times New Roman" panose="02020603050405020304" pitchFamily="18" charset="0"/>
              </a:rPr>
              <a:t>Stage 3 : Simulation Results </a:t>
            </a:r>
          </a:p>
        </p:txBody>
      </p:sp>
      <p:cxnSp>
        <p:nvCxnSpPr>
          <p:cNvPr id="4" name="Straight Connector 3">
            <a:extLst>
              <a:ext uri="{FF2B5EF4-FFF2-40B4-BE49-F238E27FC236}">
                <a16:creationId xmlns:a16="http://schemas.microsoft.com/office/drawing/2014/main" id="{28AE87B6-79D2-31DE-D5C4-CAE27D360EE2}"/>
              </a:ext>
              <a:ext uri="{C183D7F6-B498-43B3-948B-1728B52AA6E4}">
                <adec:decorative xmlns:adec="http://schemas.microsoft.com/office/drawing/2017/decorative" val="1"/>
              </a:ext>
            </a:extLst>
          </p:cNvPr>
          <p:cNvCxnSpPr>
            <a:cxnSpLocks/>
          </p:cNvCxnSpPr>
          <p:nvPr/>
        </p:nvCxnSpPr>
        <p:spPr>
          <a:xfrm>
            <a:off x="0" y="560222"/>
            <a:ext cx="322839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Footer Placeholder 3">
            <a:extLst>
              <a:ext uri="{FF2B5EF4-FFF2-40B4-BE49-F238E27FC236}">
                <a16:creationId xmlns:a16="http://schemas.microsoft.com/office/drawing/2014/main" id="{BCD13501-0DE5-EAAE-74FB-B9F2972D5975}"/>
              </a:ext>
            </a:extLst>
          </p:cNvPr>
          <p:cNvSpPr>
            <a:spLocks noGrp="1"/>
          </p:cNvSpPr>
          <p:nvPr>
            <p:ph type="ftr" sz="quarter" idx="11"/>
          </p:nvPr>
        </p:nvSpPr>
        <p:spPr>
          <a:xfrm>
            <a:off x="0" y="6492875"/>
            <a:ext cx="6672887" cy="365125"/>
          </a:xfrm>
        </p:spPr>
        <p:txBody>
          <a:bodyPr/>
          <a:lstStyle/>
          <a:p>
            <a:pPr algn="l"/>
            <a:r>
              <a:rPr lang="en-US" sz="1400" b="1">
                <a:solidFill>
                  <a:schemeClr val="tx1"/>
                </a:solidFill>
                <a:latin typeface="Times New Roman" panose="02020603050405020304" pitchFamily="18" charset="0"/>
                <a:cs typeface="Times New Roman" panose="02020603050405020304" pitchFamily="18" charset="0"/>
              </a:rPr>
              <a:t>8th SEM DEPT OF ECE DR TTIT, KGF</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F8E5E19-C81D-04F0-7869-6D51464D6177}"/>
              </a:ext>
            </a:extLst>
          </p:cNvPr>
          <p:cNvSpPr txBox="1"/>
          <p:nvPr/>
        </p:nvSpPr>
        <p:spPr>
          <a:xfrm>
            <a:off x="11094393" y="104004"/>
            <a:ext cx="1077391"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2023-2024</a:t>
            </a:r>
            <a:endParaRPr lang="en-IN" sz="1400" b="1" dirty="0"/>
          </a:p>
        </p:txBody>
      </p:sp>
      <p:cxnSp>
        <p:nvCxnSpPr>
          <p:cNvPr id="8" name="Straight Connector 7">
            <a:extLst>
              <a:ext uri="{FF2B5EF4-FFF2-40B4-BE49-F238E27FC236}">
                <a16:creationId xmlns:a16="http://schemas.microsoft.com/office/drawing/2014/main" id="{10E88D59-4B17-1A6D-0EC3-0E19B33636B7}"/>
              </a:ext>
              <a:ext uri="{C183D7F6-B498-43B3-948B-1728B52AA6E4}">
                <adec:decorative xmlns:adec="http://schemas.microsoft.com/office/drawing/2017/decorative" val="1"/>
              </a:ext>
            </a:extLst>
          </p:cNvPr>
          <p:cNvCxnSpPr>
            <a:cxnSpLocks/>
          </p:cNvCxnSpPr>
          <p:nvPr/>
        </p:nvCxnSpPr>
        <p:spPr>
          <a:xfrm flipH="1">
            <a:off x="8963608" y="560222"/>
            <a:ext cx="322839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0F3A5AA9-AD60-3A7A-ECCA-109AE2E1A53C}"/>
              </a:ext>
            </a:extLst>
          </p:cNvPr>
          <p:cNvPicPr>
            <a:picLocks noChangeAspect="1"/>
          </p:cNvPicPr>
          <p:nvPr/>
        </p:nvPicPr>
        <p:blipFill>
          <a:blip r:embed="rId2"/>
          <a:stretch>
            <a:fillRect/>
          </a:stretch>
        </p:blipFill>
        <p:spPr>
          <a:xfrm>
            <a:off x="970491" y="1174849"/>
            <a:ext cx="10251017" cy="4508301"/>
          </a:xfrm>
          <a:prstGeom prst="rect">
            <a:avLst/>
          </a:prstGeom>
        </p:spPr>
      </p:pic>
      <p:sp>
        <p:nvSpPr>
          <p:cNvPr id="9" name="TextBox 8">
            <a:extLst>
              <a:ext uri="{FF2B5EF4-FFF2-40B4-BE49-F238E27FC236}">
                <a16:creationId xmlns:a16="http://schemas.microsoft.com/office/drawing/2014/main" id="{35917A0B-2C83-7807-2DDE-FB800DE96E73}"/>
              </a:ext>
            </a:extLst>
          </p:cNvPr>
          <p:cNvSpPr txBox="1"/>
          <p:nvPr/>
        </p:nvSpPr>
        <p:spPr>
          <a:xfrm>
            <a:off x="0" y="926"/>
            <a:ext cx="7756041" cy="35278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600" b="1" dirty="0">
                <a:latin typeface="Times New Roman" panose="02020603050405020304" pitchFamily="18" charset="0"/>
                <a:cs typeface="Times New Roman" panose="02020603050405020304" pitchFamily="18" charset="0"/>
              </a:rPr>
              <a:t>Design and analysis of a Slotted Vivaldi Antenna for Microwave Imaging Applications</a:t>
            </a:r>
          </a:p>
        </p:txBody>
      </p:sp>
      <p:sp>
        <p:nvSpPr>
          <p:cNvPr id="11" name="Slide Number Placeholder 23">
            <a:extLst>
              <a:ext uri="{FF2B5EF4-FFF2-40B4-BE49-F238E27FC236}">
                <a16:creationId xmlns:a16="http://schemas.microsoft.com/office/drawing/2014/main" id="{049C27C2-6BF0-DAF5-6CF4-134C053FFFF3}"/>
              </a:ext>
            </a:extLst>
          </p:cNvPr>
          <p:cNvSpPr>
            <a:spLocks noGrp="1"/>
          </p:cNvSpPr>
          <p:nvPr>
            <p:ph type="sldNum" sz="quarter" idx="12"/>
          </p:nvPr>
        </p:nvSpPr>
        <p:spPr>
          <a:xfrm>
            <a:off x="9151859" y="6384186"/>
            <a:ext cx="2743200" cy="365125"/>
          </a:xfrm>
        </p:spPr>
        <p:txBody>
          <a:bodyPr/>
          <a:lstStyle/>
          <a:p>
            <a:fld id="{06FEDF93-2BFD-41CA-ABC7-B039102F3792}" type="slidenum">
              <a:rPr lang="en-US" sz="2400" b="1" smtClean="0">
                <a:solidFill>
                  <a:schemeClr val="tx1"/>
                </a:solidFill>
                <a:latin typeface="Times New Roman" panose="02020603050405020304" pitchFamily="18" charset="0"/>
                <a:cs typeface="Times New Roman" panose="02020603050405020304" pitchFamily="18" charset="0"/>
              </a:rPr>
              <a:t>32</a:t>
            </a:fld>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28473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75EE816-C0FA-6026-890E-A88B7D95BE6E}"/>
              </a:ext>
            </a:extLst>
          </p:cNvPr>
          <p:cNvSpPr txBox="1">
            <a:spLocks/>
          </p:cNvSpPr>
          <p:nvPr/>
        </p:nvSpPr>
        <p:spPr>
          <a:xfrm>
            <a:off x="228600" y="350044"/>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solidFill>
                  <a:schemeClr val="tx1">
                    <a:lumMod val="75000"/>
                    <a:lumOff val="25000"/>
                  </a:schemeClr>
                </a:solidFill>
                <a:latin typeface="Times New Roman" panose="02020603050405020304" pitchFamily="18" charset="0"/>
                <a:cs typeface="Times New Roman" panose="02020603050405020304" pitchFamily="18" charset="0"/>
              </a:rPr>
              <a:t>Stage 3 : Simulation Results </a:t>
            </a:r>
          </a:p>
        </p:txBody>
      </p:sp>
      <p:cxnSp>
        <p:nvCxnSpPr>
          <p:cNvPr id="4" name="Straight Connector 3">
            <a:extLst>
              <a:ext uri="{FF2B5EF4-FFF2-40B4-BE49-F238E27FC236}">
                <a16:creationId xmlns:a16="http://schemas.microsoft.com/office/drawing/2014/main" id="{28AE87B6-79D2-31DE-D5C4-CAE27D360EE2}"/>
              </a:ext>
              <a:ext uri="{C183D7F6-B498-43B3-948B-1728B52AA6E4}">
                <adec:decorative xmlns:adec="http://schemas.microsoft.com/office/drawing/2017/decorative" val="1"/>
              </a:ext>
            </a:extLst>
          </p:cNvPr>
          <p:cNvCxnSpPr>
            <a:cxnSpLocks/>
          </p:cNvCxnSpPr>
          <p:nvPr/>
        </p:nvCxnSpPr>
        <p:spPr>
          <a:xfrm>
            <a:off x="0" y="578884"/>
            <a:ext cx="322839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Footer Placeholder 3">
            <a:extLst>
              <a:ext uri="{FF2B5EF4-FFF2-40B4-BE49-F238E27FC236}">
                <a16:creationId xmlns:a16="http://schemas.microsoft.com/office/drawing/2014/main" id="{BCD13501-0DE5-EAAE-74FB-B9F2972D5975}"/>
              </a:ext>
            </a:extLst>
          </p:cNvPr>
          <p:cNvSpPr>
            <a:spLocks noGrp="1"/>
          </p:cNvSpPr>
          <p:nvPr>
            <p:ph type="ftr" sz="quarter" idx="11"/>
          </p:nvPr>
        </p:nvSpPr>
        <p:spPr>
          <a:xfrm>
            <a:off x="0" y="6492875"/>
            <a:ext cx="6672887" cy="365125"/>
          </a:xfrm>
        </p:spPr>
        <p:txBody>
          <a:bodyPr/>
          <a:lstStyle/>
          <a:p>
            <a:pPr algn="l"/>
            <a:r>
              <a:rPr lang="en-US" sz="1400" b="1">
                <a:solidFill>
                  <a:schemeClr val="tx1"/>
                </a:solidFill>
                <a:latin typeface="Times New Roman" panose="02020603050405020304" pitchFamily="18" charset="0"/>
                <a:cs typeface="Times New Roman" panose="02020603050405020304" pitchFamily="18" charset="0"/>
              </a:rPr>
              <a:t>8th SEM DEPT OF ECE DR TTIT, KGF</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F8E5E19-C81D-04F0-7869-6D51464D6177}"/>
              </a:ext>
            </a:extLst>
          </p:cNvPr>
          <p:cNvSpPr txBox="1"/>
          <p:nvPr/>
        </p:nvSpPr>
        <p:spPr>
          <a:xfrm>
            <a:off x="11094393" y="104004"/>
            <a:ext cx="1077391"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2023-2024</a:t>
            </a:r>
            <a:endParaRPr lang="en-IN" sz="1400" b="1" dirty="0"/>
          </a:p>
        </p:txBody>
      </p:sp>
      <p:cxnSp>
        <p:nvCxnSpPr>
          <p:cNvPr id="8" name="Straight Connector 7">
            <a:extLst>
              <a:ext uri="{FF2B5EF4-FFF2-40B4-BE49-F238E27FC236}">
                <a16:creationId xmlns:a16="http://schemas.microsoft.com/office/drawing/2014/main" id="{10E88D59-4B17-1A6D-0EC3-0E19B33636B7}"/>
              </a:ext>
              <a:ext uri="{C183D7F6-B498-43B3-948B-1728B52AA6E4}">
                <adec:decorative xmlns:adec="http://schemas.microsoft.com/office/drawing/2017/decorative" val="1"/>
              </a:ext>
            </a:extLst>
          </p:cNvPr>
          <p:cNvCxnSpPr>
            <a:cxnSpLocks/>
          </p:cNvCxnSpPr>
          <p:nvPr/>
        </p:nvCxnSpPr>
        <p:spPr>
          <a:xfrm flipH="1">
            <a:off x="8963608" y="578884"/>
            <a:ext cx="322839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8A27F1A8-EF9E-320D-C21F-A394E3CBD4AF}"/>
              </a:ext>
            </a:extLst>
          </p:cNvPr>
          <p:cNvPicPr>
            <a:picLocks noChangeAspect="1"/>
          </p:cNvPicPr>
          <p:nvPr/>
        </p:nvPicPr>
        <p:blipFill>
          <a:blip r:embed="rId2"/>
          <a:stretch>
            <a:fillRect/>
          </a:stretch>
        </p:blipFill>
        <p:spPr>
          <a:xfrm>
            <a:off x="821210" y="1124674"/>
            <a:ext cx="10549579" cy="4608651"/>
          </a:xfrm>
          <a:prstGeom prst="rect">
            <a:avLst/>
          </a:prstGeom>
        </p:spPr>
      </p:pic>
      <p:sp>
        <p:nvSpPr>
          <p:cNvPr id="10" name="TextBox 9">
            <a:extLst>
              <a:ext uri="{FF2B5EF4-FFF2-40B4-BE49-F238E27FC236}">
                <a16:creationId xmlns:a16="http://schemas.microsoft.com/office/drawing/2014/main" id="{BEA1C776-AD30-12EF-682E-CCD10159DF53}"/>
              </a:ext>
            </a:extLst>
          </p:cNvPr>
          <p:cNvSpPr txBox="1"/>
          <p:nvPr/>
        </p:nvSpPr>
        <p:spPr>
          <a:xfrm>
            <a:off x="0" y="926"/>
            <a:ext cx="7756041" cy="35278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600" b="1" dirty="0">
                <a:latin typeface="Times New Roman" panose="02020603050405020304" pitchFamily="18" charset="0"/>
                <a:cs typeface="Times New Roman" panose="02020603050405020304" pitchFamily="18" charset="0"/>
              </a:rPr>
              <a:t>Design and analysis of a Slotted Vivaldi Antenna for Microwave Imaging Applications</a:t>
            </a:r>
          </a:p>
        </p:txBody>
      </p:sp>
      <p:sp>
        <p:nvSpPr>
          <p:cNvPr id="11" name="Slide Number Placeholder 23">
            <a:extLst>
              <a:ext uri="{FF2B5EF4-FFF2-40B4-BE49-F238E27FC236}">
                <a16:creationId xmlns:a16="http://schemas.microsoft.com/office/drawing/2014/main" id="{66E75901-2BF7-C2AC-27D3-212080DAF409}"/>
              </a:ext>
            </a:extLst>
          </p:cNvPr>
          <p:cNvSpPr>
            <a:spLocks noGrp="1"/>
          </p:cNvSpPr>
          <p:nvPr>
            <p:ph type="sldNum" sz="quarter" idx="12"/>
          </p:nvPr>
        </p:nvSpPr>
        <p:spPr>
          <a:xfrm>
            <a:off x="9151859" y="6384186"/>
            <a:ext cx="2743200" cy="365125"/>
          </a:xfrm>
        </p:spPr>
        <p:txBody>
          <a:bodyPr/>
          <a:lstStyle/>
          <a:p>
            <a:fld id="{06FEDF93-2BFD-41CA-ABC7-B039102F3792}" type="slidenum">
              <a:rPr lang="en-US" sz="2400" b="1" smtClean="0">
                <a:solidFill>
                  <a:schemeClr val="tx1"/>
                </a:solidFill>
                <a:latin typeface="Times New Roman" panose="02020603050405020304" pitchFamily="18" charset="0"/>
                <a:cs typeface="Times New Roman" panose="02020603050405020304" pitchFamily="18" charset="0"/>
              </a:rPr>
              <a:t>33</a:t>
            </a:fld>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75516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75EE816-C0FA-6026-890E-A88B7D95BE6E}"/>
              </a:ext>
            </a:extLst>
          </p:cNvPr>
          <p:cNvSpPr txBox="1">
            <a:spLocks/>
          </p:cNvSpPr>
          <p:nvPr/>
        </p:nvSpPr>
        <p:spPr>
          <a:xfrm>
            <a:off x="228600" y="340713"/>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solidFill>
                  <a:schemeClr val="tx1">
                    <a:lumMod val="75000"/>
                    <a:lumOff val="25000"/>
                  </a:schemeClr>
                </a:solidFill>
                <a:latin typeface="Times New Roman" panose="02020603050405020304" pitchFamily="18" charset="0"/>
                <a:cs typeface="Times New Roman" panose="02020603050405020304" pitchFamily="18" charset="0"/>
              </a:rPr>
              <a:t>Stage 3 : Simulation Results </a:t>
            </a:r>
          </a:p>
        </p:txBody>
      </p:sp>
      <p:cxnSp>
        <p:nvCxnSpPr>
          <p:cNvPr id="4" name="Straight Connector 3">
            <a:extLst>
              <a:ext uri="{FF2B5EF4-FFF2-40B4-BE49-F238E27FC236}">
                <a16:creationId xmlns:a16="http://schemas.microsoft.com/office/drawing/2014/main" id="{28AE87B6-79D2-31DE-D5C4-CAE27D360EE2}"/>
              </a:ext>
              <a:ext uri="{C183D7F6-B498-43B3-948B-1728B52AA6E4}">
                <adec:decorative xmlns:adec="http://schemas.microsoft.com/office/drawing/2017/decorative" val="1"/>
              </a:ext>
            </a:extLst>
          </p:cNvPr>
          <p:cNvCxnSpPr>
            <a:cxnSpLocks/>
          </p:cNvCxnSpPr>
          <p:nvPr/>
        </p:nvCxnSpPr>
        <p:spPr>
          <a:xfrm>
            <a:off x="0" y="569553"/>
            <a:ext cx="322839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Footer Placeholder 3">
            <a:extLst>
              <a:ext uri="{FF2B5EF4-FFF2-40B4-BE49-F238E27FC236}">
                <a16:creationId xmlns:a16="http://schemas.microsoft.com/office/drawing/2014/main" id="{BCD13501-0DE5-EAAE-74FB-B9F2972D5975}"/>
              </a:ext>
            </a:extLst>
          </p:cNvPr>
          <p:cNvSpPr>
            <a:spLocks noGrp="1"/>
          </p:cNvSpPr>
          <p:nvPr>
            <p:ph type="ftr" sz="quarter" idx="11"/>
          </p:nvPr>
        </p:nvSpPr>
        <p:spPr>
          <a:xfrm>
            <a:off x="0" y="6492875"/>
            <a:ext cx="6672887" cy="365125"/>
          </a:xfrm>
        </p:spPr>
        <p:txBody>
          <a:bodyPr/>
          <a:lstStyle/>
          <a:p>
            <a:pPr algn="l"/>
            <a:r>
              <a:rPr lang="en-US" sz="1400" b="1">
                <a:solidFill>
                  <a:schemeClr val="tx1"/>
                </a:solidFill>
                <a:latin typeface="Times New Roman" panose="02020603050405020304" pitchFamily="18" charset="0"/>
                <a:cs typeface="Times New Roman" panose="02020603050405020304" pitchFamily="18" charset="0"/>
              </a:rPr>
              <a:t>8th SEM DEPT OF ECE DR TTIT, KGF</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F8E5E19-C81D-04F0-7869-6D51464D6177}"/>
              </a:ext>
            </a:extLst>
          </p:cNvPr>
          <p:cNvSpPr txBox="1"/>
          <p:nvPr/>
        </p:nvSpPr>
        <p:spPr>
          <a:xfrm>
            <a:off x="11094393" y="104004"/>
            <a:ext cx="1077391"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2023-2024</a:t>
            </a:r>
            <a:endParaRPr lang="en-IN" sz="1400" b="1" dirty="0"/>
          </a:p>
        </p:txBody>
      </p:sp>
      <p:cxnSp>
        <p:nvCxnSpPr>
          <p:cNvPr id="8" name="Straight Connector 7">
            <a:extLst>
              <a:ext uri="{FF2B5EF4-FFF2-40B4-BE49-F238E27FC236}">
                <a16:creationId xmlns:a16="http://schemas.microsoft.com/office/drawing/2014/main" id="{10E88D59-4B17-1A6D-0EC3-0E19B33636B7}"/>
              </a:ext>
              <a:ext uri="{C183D7F6-B498-43B3-948B-1728B52AA6E4}">
                <adec:decorative xmlns:adec="http://schemas.microsoft.com/office/drawing/2017/decorative" val="1"/>
              </a:ext>
            </a:extLst>
          </p:cNvPr>
          <p:cNvCxnSpPr>
            <a:cxnSpLocks/>
          </p:cNvCxnSpPr>
          <p:nvPr/>
        </p:nvCxnSpPr>
        <p:spPr>
          <a:xfrm flipH="1">
            <a:off x="8963608" y="569553"/>
            <a:ext cx="322839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56152F6-1010-51D1-6F81-152D679DB5CA}"/>
              </a:ext>
            </a:extLst>
          </p:cNvPr>
          <p:cNvPicPr>
            <a:picLocks noChangeAspect="1"/>
          </p:cNvPicPr>
          <p:nvPr/>
        </p:nvPicPr>
        <p:blipFill>
          <a:blip r:embed="rId2"/>
          <a:stretch>
            <a:fillRect/>
          </a:stretch>
        </p:blipFill>
        <p:spPr>
          <a:xfrm>
            <a:off x="1261388" y="965220"/>
            <a:ext cx="9669224" cy="5077534"/>
          </a:xfrm>
          <a:prstGeom prst="rect">
            <a:avLst/>
          </a:prstGeom>
        </p:spPr>
      </p:pic>
      <p:sp>
        <p:nvSpPr>
          <p:cNvPr id="12" name="TextBox 11">
            <a:extLst>
              <a:ext uri="{FF2B5EF4-FFF2-40B4-BE49-F238E27FC236}">
                <a16:creationId xmlns:a16="http://schemas.microsoft.com/office/drawing/2014/main" id="{4AA19DFF-0750-D29A-6B7B-A0C287F5FFEC}"/>
              </a:ext>
            </a:extLst>
          </p:cNvPr>
          <p:cNvSpPr txBox="1"/>
          <p:nvPr/>
        </p:nvSpPr>
        <p:spPr>
          <a:xfrm>
            <a:off x="0" y="926"/>
            <a:ext cx="7756041" cy="35278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600" b="1" dirty="0">
                <a:latin typeface="Times New Roman" panose="02020603050405020304" pitchFamily="18" charset="0"/>
                <a:cs typeface="Times New Roman" panose="02020603050405020304" pitchFamily="18" charset="0"/>
              </a:rPr>
              <a:t>Design and analysis of a Slotted Vivaldi Antenna for Microwave Imaging Applications</a:t>
            </a:r>
          </a:p>
        </p:txBody>
      </p:sp>
      <p:sp>
        <p:nvSpPr>
          <p:cNvPr id="13" name="Slide Number Placeholder 23">
            <a:extLst>
              <a:ext uri="{FF2B5EF4-FFF2-40B4-BE49-F238E27FC236}">
                <a16:creationId xmlns:a16="http://schemas.microsoft.com/office/drawing/2014/main" id="{42A3BBD0-5215-A059-392B-063584AA5F0E}"/>
              </a:ext>
            </a:extLst>
          </p:cNvPr>
          <p:cNvSpPr>
            <a:spLocks noGrp="1"/>
          </p:cNvSpPr>
          <p:nvPr>
            <p:ph type="sldNum" sz="quarter" idx="12"/>
          </p:nvPr>
        </p:nvSpPr>
        <p:spPr>
          <a:xfrm>
            <a:off x="9151859" y="6384186"/>
            <a:ext cx="2743200" cy="365125"/>
          </a:xfrm>
        </p:spPr>
        <p:txBody>
          <a:bodyPr/>
          <a:lstStyle/>
          <a:p>
            <a:fld id="{06FEDF93-2BFD-41CA-ABC7-B039102F3792}" type="slidenum">
              <a:rPr lang="en-US" sz="2400" b="1" smtClean="0">
                <a:solidFill>
                  <a:schemeClr val="tx1"/>
                </a:solidFill>
                <a:latin typeface="Times New Roman" panose="02020603050405020304" pitchFamily="18" charset="0"/>
                <a:cs typeface="Times New Roman" panose="02020603050405020304" pitchFamily="18" charset="0"/>
              </a:rPr>
              <a:t>34</a:t>
            </a:fld>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77948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C879E56-BE35-410B-7F4B-AF53F6CA81D9}"/>
              </a:ext>
            </a:extLst>
          </p:cNvPr>
          <p:cNvSpPr txBox="1">
            <a:spLocks/>
          </p:cNvSpPr>
          <p:nvPr/>
        </p:nvSpPr>
        <p:spPr>
          <a:xfrm>
            <a:off x="228600" y="331382"/>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solidFill>
                  <a:schemeClr val="tx1">
                    <a:lumMod val="75000"/>
                    <a:lumOff val="25000"/>
                  </a:schemeClr>
                </a:solidFill>
                <a:latin typeface="Times New Roman" panose="02020603050405020304" pitchFamily="18" charset="0"/>
                <a:cs typeface="Times New Roman" panose="02020603050405020304" pitchFamily="18" charset="0"/>
              </a:rPr>
              <a:t>Stage 4 : Final Vivaldi Antenna </a:t>
            </a:r>
          </a:p>
        </p:txBody>
      </p:sp>
      <p:cxnSp>
        <p:nvCxnSpPr>
          <p:cNvPr id="5" name="Straight Connector 4">
            <a:extLst>
              <a:ext uri="{FF2B5EF4-FFF2-40B4-BE49-F238E27FC236}">
                <a16:creationId xmlns:a16="http://schemas.microsoft.com/office/drawing/2014/main" id="{42AE0F92-2086-4CB7-D0C3-B6E9132FB052}"/>
              </a:ext>
              <a:ext uri="{C183D7F6-B498-43B3-948B-1728B52AA6E4}">
                <adec:decorative xmlns:adec="http://schemas.microsoft.com/office/drawing/2017/decorative" val="1"/>
              </a:ext>
            </a:extLst>
          </p:cNvPr>
          <p:cNvCxnSpPr>
            <a:cxnSpLocks/>
          </p:cNvCxnSpPr>
          <p:nvPr/>
        </p:nvCxnSpPr>
        <p:spPr>
          <a:xfrm>
            <a:off x="0" y="560222"/>
            <a:ext cx="322839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Footer Placeholder 3">
            <a:extLst>
              <a:ext uri="{FF2B5EF4-FFF2-40B4-BE49-F238E27FC236}">
                <a16:creationId xmlns:a16="http://schemas.microsoft.com/office/drawing/2014/main" id="{F5F5046F-0E69-DB44-CAE3-618962572395}"/>
              </a:ext>
            </a:extLst>
          </p:cNvPr>
          <p:cNvSpPr txBox="1">
            <a:spLocks/>
          </p:cNvSpPr>
          <p:nvPr/>
        </p:nvSpPr>
        <p:spPr>
          <a:xfrm>
            <a:off x="0" y="6492875"/>
            <a:ext cx="667288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b="1">
                <a:solidFill>
                  <a:schemeClr val="tx1"/>
                </a:solidFill>
                <a:latin typeface="Times New Roman" panose="02020603050405020304" pitchFamily="18" charset="0"/>
                <a:cs typeface="Times New Roman" panose="02020603050405020304" pitchFamily="18" charset="0"/>
              </a:rPr>
              <a:t>8th SEM DEPT OF ECE DR TTIT, KGF</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F4EE84D-3E59-A862-FCEF-FD79ED43C666}"/>
              </a:ext>
            </a:extLst>
          </p:cNvPr>
          <p:cNvSpPr txBox="1"/>
          <p:nvPr/>
        </p:nvSpPr>
        <p:spPr>
          <a:xfrm>
            <a:off x="11094393" y="104004"/>
            <a:ext cx="1077391"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2023-2024</a:t>
            </a:r>
            <a:endParaRPr lang="en-IN" sz="1400" b="1" dirty="0"/>
          </a:p>
        </p:txBody>
      </p:sp>
      <p:cxnSp>
        <p:nvCxnSpPr>
          <p:cNvPr id="9" name="Straight Connector 8">
            <a:extLst>
              <a:ext uri="{FF2B5EF4-FFF2-40B4-BE49-F238E27FC236}">
                <a16:creationId xmlns:a16="http://schemas.microsoft.com/office/drawing/2014/main" id="{C8E1AE6E-C619-02D2-E2FF-0EE2F54A9F51}"/>
              </a:ext>
              <a:ext uri="{C183D7F6-B498-43B3-948B-1728B52AA6E4}">
                <adec:decorative xmlns:adec="http://schemas.microsoft.com/office/drawing/2017/decorative" val="1"/>
              </a:ext>
            </a:extLst>
          </p:cNvPr>
          <p:cNvCxnSpPr>
            <a:cxnSpLocks/>
          </p:cNvCxnSpPr>
          <p:nvPr/>
        </p:nvCxnSpPr>
        <p:spPr>
          <a:xfrm flipH="1">
            <a:off x="8963608" y="560222"/>
            <a:ext cx="322839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D643AAD-B55A-7488-B0E5-E0ECE1D2CF2D}"/>
              </a:ext>
            </a:extLst>
          </p:cNvPr>
          <p:cNvPicPr>
            <a:picLocks noChangeAspect="1"/>
          </p:cNvPicPr>
          <p:nvPr/>
        </p:nvPicPr>
        <p:blipFill>
          <a:blip r:embed="rId2"/>
          <a:stretch>
            <a:fillRect/>
          </a:stretch>
        </p:blipFill>
        <p:spPr>
          <a:xfrm>
            <a:off x="675335" y="1099737"/>
            <a:ext cx="5106113" cy="4667901"/>
          </a:xfrm>
          <a:prstGeom prst="rect">
            <a:avLst/>
          </a:prstGeom>
        </p:spPr>
      </p:pic>
      <p:pic>
        <p:nvPicPr>
          <p:cNvPr id="14" name="Picture 13">
            <a:extLst>
              <a:ext uri="{FF2B5EF4-FFF2-40B4-BE49-F238E27FC236}">
                <a16:creationId xmlns:a16="http://schemas.microsoft.com/office/drawing/2014/main" id="{DEF6B02A-5A54-AC81-C79D-1FD0D404F014}"/>
              </a:ext>
            </a:extLst>
          </p:cNvPr>
          <p:cNvPicPr>
            <a:picLocks noChangeAspect="1"/>
          </p:cNvPicPr>
          <p:nvPr/>
        </p:nvPicPr>
        <p:blipFill>
          <a:blip r:embed="rId3"/>
          <a:stretch>
            <a:fillRect/>
          </a:stretch>
        </p:blipFill>
        <p:spPr>
          <a:xfrm>
            <a:off x="6486762" y="1141706"/>
            <a:ext cx="4953691" cy="4572638"/>
          </a:xfrm>
          <a:prstGeom prst="rect">
            <a:avLst/>
          </a:prstGeom>
        </p:spPr>
      </p:pic>
      <p:sp>
        <p:nvSpPr>
          <p:cNvPr id="2" name="TextBox 1">
            <a:extLst>
              <a:ext uri="{FF2B5EF4-FFF2-40B4-BE49-F238E27FC236}">
                <a16:creationId xmlns:a16="http://schemas.microsoft.com/office/drawing/2014/main" id="{6D0F92A3-A0AA-98C9-E8B7-96CB538000A8}"/>
              </a:ext>
            </a:extLst>
          </p:cNvPr>
          <p:cNvSpPr txBox="1"/>
          <p:nvPr/>
        </p:nvSpPr>
        <p:spPr>
          <a:xfrm>
            <a:off x="0" y="926"/>
            <a:ext cx="7756041" cy="35278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600" b="1" dirty="0">
                <a:latin typeface="Times New Roman" panose="02020603050405020304" pitchFamily="18" charset="0"/>
                <a:cs typeface="Times New Roman" panose="02020603050405020304" pitchFamily="18" charset="0"/>
              </a:rPr>
              <a:t>Design and analysis of a Slotted Vivaldi Antenna for Microwave Imaging Applications</a:t>
            </a:r>
          </a:p>
        </p:txBody>
      </p:sp>
      <p:sp>
        <p:nvSpPr>
          <p:cNvPr id="10" name="Slide Number Placeholder 23">
            <a:extLst>
              <a:ext uri="{FF2B5EF4-FFF2-40B4-BE49-F238E27FC236}">
                <a16:creationId xmlns:a16="http://schemas.microsoft.com/office/drawing/2014/main" id="{7E426D92-8376-A4A5-492B-D734B516CB63}"/>
              </a:ext>
            </a:extLst>
          </p:cNvPr>
          <p:cNvSpPr>
            <a:spLocks noGrp="1"/>
          </p:cNvSpPr>
          <p:nvPr>
            <p:ph type="sldNum" sz="quarter" idx="12"/>
          </p:nvPr>
        </p:nvSpPr>
        <p:spPr>
          <a:xfrm>
            <a:off x="9151859" y="6384186"/>
            <a:ext cx="2743200" cy="365125"/>
          </a:xfrm>
        </p:spPr>
        <p:txBody>
          <a:bodyPr/>
          <a:lstStyle/>
          <a:p>
            <a:fld id="{06FEDF93-2BFD-41CA-ABC7-B039102F3792}" type="slidenum">
              <a:rPr lang="en-US" sz="2400" b="1" smtClean="0">
                <a:solidFill>
                  <a:schemeClr val="tx1"/>
                </a:solidFill>
                <a:latin typeface="Times New Roman" panose="02020603050405020304" pitchFamily="18" charset="0"/>
                <a:cs typeface="Times New Roman" panose="02020603050405020304" pitchFamily="18" charset="0"/>
              </a:rPr>
              <a:t>35</a:t>
            </a:fld>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47873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75EE816-C0FA-6026-890E-A88B7D95BE6E}"/>
              </a:ext>
            </a:extLst>
          </p:cNvPr>
          <p:cNvSpPr txBox="1">
            <a:spLocks/>
          </p:cNvSpPr>
          <p:nvPr/>
        </p:nvSpPr>
        <p:spPr>
          <a:xfrm>
            <a:off x="228600" y="331382"/>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solidFill>
                  <a:schemeClr val="tx1">
                    <a:lumMod val="75000"/>
                    <a:lumOff val="25000"/>
                  </a:schemeClr>
                </a:solidFill>
                <a:latin typeface="Times New Roman" panose="02020603050405020304" pitchFamily="18" charset="0"/>
                <a:cs typeface="Times New Roman" panose="02020603050405020304" pitchFamily="18" charset="0"/>
              </a:rPr>
              <a:t>Stage 4 : Simulation Results </a:t>
            </a:r>
          </a:p>
        </p:txBody>
      </p:sp>
      <p:cxnSp>
        <p:nvCxnSpPr>
          <p:cNvPr id="4" name="Straight Connector 3">
            <a:extLst>
              <a:ext uri="{FF2B5EF4-FFF2-40B4-BE49-F238E27FC236}">
                <a16:creationId xmlns:a16="http://schemas.microsoft.com/office/drawing/2014/main" id="{28AE87B6-79D2-31DE-D5C4-CAE27D360EE2}"/>
              </a:ext>
              <a:ext uri="{C183D7F6-B498-43B3-948B-1728B52AA6E4}">
                <adec:decorative xmlns:adec="http://schemas.microsoft.com/office/drawing/2017/decorative" val="1"/>
              </a:ext>
            </a:extLst>
          </p:cNvPr>
          <p:cNvCxnSpPr>
            <a:cxnSpLocks/>
          </p:cNvCxnSpPr>
          <p:nvPr/>
        </p:nvCxnSpPr>
        <p:spPr>
          <a:xfrm>
            <a:off x="0" y="560222"/>
            <a:ext cx="322839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Footer Placeholder 3">
            <a:extLst>
              <a:ext uri="{FF2B5EF4-FFF2-40B4-BE49-F238E27FC236}">
                <a16:creationId xmlns:a16="http://schemas.microsoft.com/office/drawing/2014/main" id="{BCD13501-0DE5-EAAE-74FB-B9F2972D5975}"/>
              </a:ext>
            </a:extLst>
          </p:cNvPr>
          <p:cNvSpPr>
            <a:spLocks noGrp="1"/>
          </p:cNvSpPr>
          <p:nvPr>
            <p:ph type="ftr" sz="quarter" idx="11"/>
          </p:nvPr>
        </p:nvSpPr>
        <p:spPr>
          <a:xfrm>
            <a:off x="0" y="6492875"/>
            <a:ext cx="6672887" cy="365125"/>
          </a:xfrm>
        </p:spPr>
        <p:txBody>
          <a:bodyPr/>
          <a:lstStyle/>
          <a:p>
            <a:pPr algn="l"/>
            <a:r>
              <a:rPr lang="en-US" sz="1400" b="1">
                <a:solidFill>
                  <a:schemeClr val="tx1"/>
                </a:solidFill>
                <a:latin typeface="Times New Roman" panose="02020603050405020304" pitchFamily="18" charset="0"/>
                <a:cs typeface="Times New Roman" panose="02020603050405020304" pitchFamily="18" charset="0"/>
              </a:rPr>
              <a:t>8th SEM DEPT OF ECE DR TTIT, KGF</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F8E5E19-C81D-04F0-7869-6D51464D6177}"/>
              </a:ext>
            </a:extLst>
          </p:cNvPr>
          <p:cNvSpPr txBox="1"/>
          <p:nvPr/>
        </p:nvSpPr>
        <p:spPr>
          <a:xfrm>
            <a:off x="11094393" y="104004"/>
            <a:ext cx="1077391"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2023-2024</a:t>
            </a:r>
            <a:endParaRPr lang="en-IN" sz="1400" b="1" dirty="0"/>
          </a:p>
        </p:txBody>
      </p:sp>
      <p:cxnSp>
        <p:nvCxnSpPr>
          <p:cNvPr id="8" name="Straight Connector 7">
            <a:extLst>
              <a:ext uri="{FF2B5EF4-FFF2-40B4-BE49-F238E27FC236}">
                <a16:creationId xmlns:a16="http://schemas.microsoft.com/office/drawing/2014/main" id="{10E88D59-4B17-1A6D-0EC3-0E19B33636B7}"/>
              </a:ext>
              <a:ext uri="{C183D7F6-B498-43B3-948B-1728B52AA6E4}">
                <adec:decorative xmlns:adec="http://schemas.microsoft.com/office/drawing/2017/decorative" val="1"/>
              </a:ext>
            </a:extLst>
          </p:cNvPr>
          <p:cNvCxnSpPr>
            <a:cxnSpLocks/>
          </p:cNvCxnSpPr>
          <p:nvPr/>
        </p:nvCxnSpPr>
        <p:spPr>
          <a:xfrm flipH="1">
            <a:off x="8963608" y="560222"/>
            <a:ext cx="322839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321CDE4-8960-CAC5-D976-247B630C770E}"/>
              </a:ext>
            </a:extLst>
          </p:cNvPr>
          <p:cNvSpPr txBox="1"/>
          <p:nvPr/>
        </p:nvSpPr>
        <p:spPr>
          <a:xfrm>
            <a:off x="0" y="926"/>
            <a:ext cx="7756041" cy="35278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600" b="1" dirty="0">
                <a:latin typeface="Times New Roman" panose="02020603050405020304" pitchFamily="18" charset="0"/>
                <a:cs typeface="Times New Roman" panose="02020603050405020304" pitchFamily="18" charset="0"/>
              </a:rPr>
              <a:t>Design and analysis of a Slotted Vivaldi Antenna for Microwave Imaging Applications</a:t>
            </a:r>
          </a:p>
        </p:txBody>
      </p:sp>
      <p:sp>
        <p:nvSpPr>
          <p:cNvPr id="10" name="Slide Number Placeholder 23">
            <a:extLst>
              <a:ext uri="{FF2B5EF4-FFF2-40B4-BE49-F238E27FC236}">
                <a16:creationId xmlns:a16="http://schemas.microsoft.com/office/drawing/2014/main" id="{0B653770-F7FC-E609-3A99-9911624DFFD2}"/>
              </a:ext>
            </a:extLst>
          </p:cNvPr>
          <p:cNvSpPr>
            <a:spLocks noGrp="1"/>
          </p:cNvSpPr>
          <p:nvPr>
            <p:ph type="sldNum" sz="quarter" idx="12"/>
          </p:nvPr>
        </p:nvSpPr>
        <p:spPr>
          <a:xfrm>
            <a:off x="9151859" y="6384186"/>
            <a:ext cx="2743200" cy="365125"/>
          </a:xfrm>
        </p:spPr>
        <p:txBody>
          <a:bodyPr/>
          <a:lstStyle/>
          <a:p>
            <a:fld id="{06FEDF93-2BFD-41CA-ABC7-B039102F3792}" type="slidenum">
              <a:rPr lang="en-US" sz="2400" b="1" smtClean="0">
                <a:solidFill>
                  <a:schemeClr val="tx1"/>
                </a:solidFill>
                <a:latin typeface="Times New Roman" panose="02020603050405020304" pitchFamily="18" charset="0"/>
                <a:cs typeface="Times New Roman" panose="02020603050405020304" pitchFamily="18" charset="0"/>
              </a:rPr>
              <a:t>36</a:t>
            </a:fld>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558852C4-ED87-BD4E-1CB4-B9830ABFA57E}"/>
              </a:ext>
            </a:extLst>
          </p:cNvPr>
          <p:cNvPicPr>
            <a:picLocks noChangeAspect="1"/>
          </p:cNvPicPr>
          <p:nvPr/>
        </p:nvPicPr>
        <p:blipFill>
          <a:blip r:embed="rId2"/>
          <a:stretch>
            <a:fillRect/>
          </a:stretch>
        </p:blipFill>
        <p:spPr>
          <a:xfrm>
            <a:off x="105829" y="1287108"/>
            <a:ext cx="11980342" cy="4283784"/>
          </a:xfrm>
          <a:prstGeom prst="rect">
            <a:avLst/>
          </a:prstGeom>
        </p:spPr>
      </p:pic>
    </p:spTree>
    <p:extLst>
      <p:ext uri="{BB962C8B-B14F-4D97-AF65-F5344CB8AC3E}">
        <p14:creationId xmlns:p14="http://schemas.microsoft.com/office/powerpoint/2010/main" val="40231005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75EE816-C0FA-6026-890E-A88B7D95BE6E}"/>
              </a:ext>
            </a:extLst>
          </p:cNvPr>
          <p:cNvSpPr txBox="1">
            <a:spLocks/>
          </p:cNvSpPr>
          <p:nvPr/>
        </p:nvSpPr>
        <p:spPr>
          <a:xfrm>
            <a:off x="228600" y="350044"/>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solidFill>
                  <a:schemeClr val="tx1">
                    <a:lumMod val="75000"/>
                    <a:lumOff val="25000"/>
                  </a:schemeClr>
                </a:solidFill>
                <a:latin typeface="Times New Roman" panose="02020603050405020304" pitchFamily="18" charset="0"/>
                <a:cs typeface="Times New Roman" panose="02020603050405020304" pitchFamily="18" charset="0"/>
              </a:rPr>
              <a:t>Stage 4 : Simulation Results </a:t>
            </a:r>
          </a:p>
        </p:txBody>
      </p:sp>
      <p:cxnSp>
        <p:nvCxnSpPr>
          <p:cNvPr id="4" name="Straight Connector 3">
            <a:extLst>
              <a:ext uri="{FF2B5EF4-FFF2-40B4-BE49-F238E27FC236}">
                <a16:creationId xmlns:a16="http://schemas.microsoft.com/office/drawing/2014/main" id="{28AE87B6-79D2-31DE-D5C4-CAE27D360EE2}"/>
              </a:ext>
              <a:ext uri="{C183D7F6-B498-43B3-948B-1728B52AA6E4}">
                <adec:decorative xmlns:adec="http://schemas.microsoft.com/office/drawing/2017/decorative" val="1"/>
              </a:ext>
            </a:extLst>
          </p:cNvPr>
          <p:cNvCxnSpPr>
            <a:cxnSpLocks/>
          </p:cNvCxnSpPr>
          <p:nvPr/>
        </p:nvCxnSpPr>
        <p:spPr>
          <a:xfrm>
            <a:off x="0" y="578884"/>
            <a:ext cx="322839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Footer Placeholder 3">
            <a:extLst>
              <a:ext uri="{FF2B5EF4-FFF2-40B4-BE49-F238E27FC236}">
                <a16:creationId xmlns:a16="http://schemas.microsoft.com/office/drawing/2014/main" id="{BCD13501-0DE5-EAAE-74FB-B9F2972D5975}"/>
              </a:ext>
            </a:extLst>
          </p:cNvPr>
          <p:cNvSpPr>
            <a:spLocks noGrp="1"/>
          </p:cNvSpPr>
          <p:nvPr>
            <p:ph type="ftr" sz="quarter" idx="11"/>
          </p:nvPr>
        </p:nvSpPr>
        <p:spPr>
          <a:xfrm>
            <a:off x="0" y="6492875"/>
            <a:ext cx="6672887" cy="365125"/>
          </a:xfrm>
        </p:spPr>
        <p:txBody>
          <a:bodyPr/>
          <a:lstStyle/>
          <a:p>
            <a:pPr algn="l"/>
            <a:r>
              <a:rPr lang="en-US" sz="1400" b="1">
                <a:solidFill>
                  <a:schemeClr val="tx1"/>
                </a:solidFill>
                <a:latin typeface="Times New Roman" panose="02020603050405020304" pitchFamily="18" charset="0"/>
                <a:cs typeface="Times New Roman" panose="02020603050405020304" pitchFamily="18" charset="0"/>
              </a:rPr>
              <a:t>8th SEM DEPT OF ECE DR TTIT, KGF</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F8E5E19-C81D-04F0-7869-6D51464D6177}"/>
              </a:ext>
            </a:extLst>
          </p:cNvPr>
          <p:cNvSpPr txBox="1"/>
          <p:nvPr/>
        </p:nvSpPr>
        <p:spPr>
          <a:xfrm>
            <a:off x="11094393" y="104004"/>
            <a:ext cx="1077391"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2023-2024</a:t>
            </a:r>
            <a:endParaRPr lang="en-IN" sz="1400" b="1" dirty="0"/>
          </a:p>
        </p:txBody>
      </p:sp>
      <p:cxnSp>
        <p:nvCxnSpPr>
          <p:cNvPr id="8" name="Straight Connector 7">
            <a:extLst>
              <a:ext uri="{FF2B5EF4-FFF2-40B4-BE49-F238E27FC236}">
                <a16:creationId xmlns:a16="http://schemas.microsoft.com/office/drawing/2014/main" id="{10E88D59-4B17-1A6D-0EC3-0E19B33636B7}"/>
              </a:ext>
              <a:ext uri="{C183D7F6-B498-43B3-948B-1728B52AA6E4}">
                <adec:decorative xmlns:adec="http://schemas.microsoft.com/office/drawing/2017/decorative" val="1"/>
              </a:ext>
            </a:extLst>
          </p:cNvPr>
          <p:cNvCxnSpPr>
            <a:cxnSpLocks/>
          </p:cNvCxnSpPr>
          <p:nvPr/>
        </p:nvCxnSpPr>
        <p:spPr>
          <a:xfrm flipH="1">
            <a:off x="8963608" y="578884"/>
            <a:ext cx="322839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E79E2C5-40EB-32C0-6778-D1305BD87E78}"/>
              </a:ext>
            </a:extLst>
          </p:cNvPr>
          <p:cNvSpPr txBox="1"/>
          <p:nvPr/>
        </p:nvSpPr>
        <p:spPr>
          <a:xfrm>
            <a:off x="0" y="926"/>
            <a:ext cx="7756041" cy="35278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600" b="1" dirty="0">
                <a:latin typeface="Times New Roman" panose="02020603050405020304" pitchFamily="18" charset="0"/>
                <a:cs typeface="Times New Roman" panose="02020603050405020304" pitchFamily="18" charset="0"/>
              </a:rPr>
              <a:t>Design and analysis of a Slotted Vivaldi Antenna for Microwave Imaging Applications</a:t>
            </a:r>
          </a:p>
        </p:txBody>
      </p:sp>
      <p:sp>
        <p:nvSpPr>
          <p:cNvPr id="11" name="Slide Number Placeholder 23">
            <a:extLst>
              <a:ext uri="{FF2B5EF4-FFF2-40B4-BE49-F238E27FC236}">
                <a16:creationId xmlns:a16="http://schemas.microsoft.com/office/drawing/2014/main" id="{FF663669-6814-F8D4-1E6C-9DF3C83FF386}"/>
              </a:ext>
            </a:extLst>
          </p:cNvPr>
          <p:cNvSpPr>
            <a:spLocks noGrp="1"/>
          </p:cNvSpPr>
          <p:nvPr>
            <p:ph type="sldNum" sz="quarter" idx="12"/>
          </p:nvPr>
        </p:nvSpPr>
        <p:spPr>
          <a:xfrm>
            <a:off x="9151859" y="6384186"/>
            <a:ext cx="2743200" cy="365125"/>
          </a:xfrm>
        </p:spPr>
        <p:txBody>
          <a:bodyPr/>
          <a:lstStyle/>
          <a:p>
            <a:fld id="{06FEDF93-2BFD-41CA-ABC7-B039102F3792}" type="slidenum">
              <a:rPr lang="en-US" sz="2400" b="1" smtClean="0">
                <a:solidFill>
                  <a:schemeClr val="tx1"/>
                </a:solidFill>
                <a:latin typeface="Times New Roman" panose="02020603050405020304" pitchFamily="18" charset="0"/>
                <a:cs typeface="Times New Roman" panose="02020603050405020304" pitchFamily="18" charset="0"/>
              </a:rPr>
              <a:t>37</a:t>
            </a:fld>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93C2F40E-DCD0-8A4E-DE1F-D3B72A5B4875}"/>
              </a:ext>
            </a:extLst>
          </p:cNvPr>
          <p:cNvPicPr>
            <a:picLocks noChangeAspect="1"/>
          </p:cNvPicPr>
          <p:nvPr/>
        </p:nvPicPr>
        <p:blipFill>
          <a:blip r:embed="rId2"/>
          <a:stretch>
            <a:fillRect/>
          </a:stretch>
        </p:blipFill>
        <p:spPr>
          <a:xfrm>
            <a:off x="154039" y="1230634"/>
            <a:ext cx="11883921" cy="4396732"/>
          </a:xfrm>
          <a:prstGeom prst="rect">
            <a:avLst/>
          </a:prstGeom>
        </p:spPr>
      </p:pic>
    </p:spTree>
    <p:extLst>
      <p:ext uri="{BB962C8B-B14F-4D97-AF65-F5344CB8AC3E}">
        <p14:creationId xmlns:p14="http://schemas.microsoft.com/office/powerpoint/2010/main" val="4268799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75EE816-C0FA-6026-890E-A88B7D95BE6E}"/>
              </a:ext>
            </a:extLst>
          </p:cNvPr>
          <p:cNvSpPr txBox="1">
            <a:spLocks/>
          </p:cNvSpPr>
          <p:nvPr/>
        </p:nvSpPr>
        <p:spPr>
          <a:xfrm>
            <a:off x="228600" y="331382"/>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solidFill>
                  <a:schemeClr val="tx1">
                    <a:lumMod val="75000"/>
                    <a:lumOff val="25000"/>
                  </a:schemeClr>
                </a:solidFill>
                <a:latin typeface="Times New Roman" panose="02020603050405020304" pitchFamily="18" charset="0"/>
                <a:cs typeface="Times New Roman" panose="02020603050405020304" pitchFamily="18" charset="0"/>
              </a:rPr>
              <a:t>Stage 4 : Simulation Results </a:t>
            </a:r>
          </a:p>
        </p:txBody>
      </p:sp>
      <p:cxnSp>
        <p:nvCxnSpPr>
          <p:cNvPr id="4" name="Straight Connector 3">
            <a:extLst>
              <a:ext uri="{FF2B5EF4-FFF2-40B4-BE49-F238E27FC236}">
                <a16:creationId xmlns:a16="http://schemas.microsoft.com/office/drawing/2014/main" id="{28AE87B6-79D2-31DE-D5C4-CAE27D360EE2}"/>
              </a:ext>
              <a:ext uri="{C183D7F6-B498-43B3-948B-1728B52AA6E4}">
                <adec:decorative xmlns:adec="http://schemas.microsoft.com/office/drawing/2017/decorative" val="1"/>
              </a:ext>
            </a:extLst>
          </p:cNvPr>
          <p:cNvCxnSpPr>
            <a:cxnSpLocks/>
          </p:cNvCxnSpPr>
          <p:nvPr/>
        </p:nvCxnSpPr>
        <p:spPr>
          <a:xfrm>
            <a:off x="0" y="560222"/>
            <a:ext cx="322839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Footer Placeholder 3">
            <a:extLst>
              <a:ext uri="{FF2B5EF4-FFF2-40B4-BE49-F238E27FC236}">
                <a16:creationId xmlns:a16="http://schemas.microsoft.com/office/drawing/2014/main" id="{BCD13501-0DE5-EAAE-74FB-B9F2972D5975}"/>
              </a:ext>
            </a:extLst>
          </p:cNvPr>
          <p:cNvSpPr>
            <a:spLocks noGrp="1"/>
          </p:cNvSpPr>
          <p:nvPr>
            <p:ph type="ftr" sz="quarter" idx="11"/>
          </p:nvPr>
        </p:nvSpPr>
        <p:spPr>
          <a:xfrm>
            <a:off x="0" y="6492875"/>
            <a:ext cx="6672887" cy="365125"/>
          </a:xfrm>
        </p:spPr>
        <p:txBody>
          <a:bodyPr/>
          <a:lstStyle/>
          <a:p>
            <a:pPr algn="l"/>
            <a:r>
              <a:rPr lang="en-US" sz="1400" b="1">
                <a:solidFill>
                  <a:schemeClr val="tx1"/>
                </a:solidFill>
                <a:latin typeface="Times New Roman" panose="02020603050405020304" pitchFamily="18" charset="0"/>
                <a:cs typeface="Times New Roman" panose="02020603050405020304" pitchFamily="18" charset="0"/>
              </a:rPr>
              <a:t>8th SEM DEPT OF ECE DR TTIT, KGF</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F8E5E19-C81D-04F0-7869-6D51464D6177}"/>
              </a:ext>
            </a:extLst>
          </p:cNvPr>
          <p:cNvSpPr txBox="1"/>
          <p:nvPr/>
        </p:nvSpPr>
        <p:spPr>
          <a:xfrm>
            <a:off x="11094393" y="104004"/>
            <a:ext cx="1077391"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2023-2024</a:t>
            </a:r>
            <a:endParaRPr lang="en-IN" sz="1400" b="1" dirty="0"/>
          </a:p>
        </p:txBody>
      </p:sp>
      <p:cxnSp>
        <p:nvCxnSpPr>
          <p:cNvPr id="8" name="Straight Connector 7">
            <a:extLst>
              <a:ext uri="{FF2B5EF4-FFF2-40B4-BE49-F238E27FC236}">
                <a16:creationId xmlns:a16="http://schemas.microsoft.com/office/drawing/2014/main" id="{10E88D59-4B17-1A6D-0EC3-0E19B33636B7}"/>
              </a:ext>
              <a:ext uri="{C183D7F6-B498-43B3-948B-1728B52AA6E4}">
                <adec:decorative xmlns:adec="http://schemas.microsoft.com/office/drawing/2017/decorative" val="1"/>
              </a:ext>
            </a:extLst>
          </p:cNvPr>
          <p:cNvCxnSpPr>
            <a:cxnSpLocks/>
          </p:cNvCxnSpPr>
          <p:nvPr/>
        </p:nvCxnSpPr>
        <p:spPr>
          <a:xfrm flipH="1">
            <a:off x="8963608" y="560222"/>
            <a:ext cx="322839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F9E22AD-6FEF-3570-BDDE-6FEF2B2CB985}"/>
              </a:ext>
            </a:extLst>
          </p:cNvPr>
          <p:cNvSpPr txBox="1"/>
          <p:nvPr/>
        </p:nvSpPr>
        <p:spPr>
          <a:xfrm>
            <a:off x="0" y="926"/>
            <a:ext cx="7756041" cy="35278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600" b="1" dirty="0">
                <a:latin typeface="Times New Roman" panose="02020603050405020304" pitchFamily="18" charset="0"/>
                <a:cs typeface="Times New Roman" panose="02020603050405020304" pitchFamily="18" charset="0"/>
              </a:rPr>
              <a:t>Design and analysis of a Slotted Vivaldi Antenna for Microwave Imaging Applications</a:t>
            </a:r>
          </a:p>
        </p:txBody>
      </p:sp>
      <p:sp>
        <p:nvSpPr>
          <p:cNvPr id="10" name="Slide Number Placeholder 23">
            <a:extLst>
              <a:ext uri="{FF2B5EF4-FFF2-40B4-BE49-F238E27FC236}">
                <a16:creationId xmlns:a16="http://schemas.microsoft.com/office/drawing/2014/main" id="{5CEC5E01-C8EB-9A5A-71FA-60E335CF4BB7}"/>
              </a:ext>
            </a:extLst>
          </p:cNvPr>
          <p:cNvSpPr>
            <a:spLocks noGrp="1"/>
          </p:cNvSpPr>
          <p:nvPr>
            <p:ph type="sldNum" sz="quarter" idx="12"/>
          </p:nvPr>
        </p:nvSpPr>
        <p:spPr>
          <a:xfrm>
            <a:off x="9151859" y="6384186"/>
            <a:ext cx="2743200" cy="365125"/>
          </a:xfrm>
        </p:spPr>
        <p:txBody>
          <a:bodyPr/>
          <a:lstStyle/>
          <a:p>
            <a:fld id="{06FEDF93-2BFD-41CA-ABC7-B039102F3792}" type="slidenum">
              <a:rPr lang="en-US" sz="2400" b="1" smtClean="0">
                <a:solidFill>
                  <a:schemeClr val="tx1"/>
                </a:solidFill>
                <a:latin typeface="Times New Roman" panose="02020603050405020304" pitchFamily="18" charset="0"/>
                <a:cs typeface="Times New Roman" panose="02020603050405020304" pitchFamily="18" charset="0"/>
              </a:rPr>
              <a:t>38</a:t>
            </a:fld>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B6E369F2-A23B-65D0-433A-84282837614A}"/>
              </a:ext>
            </a:extLst>
          </p:cNvPr>
          <p:cNvPicPr>
            <a:picLocks noChangeAspect="1"/>
          </p:cNvPicPr>
          <p:nvPr/>
        </p:nvPicPr>
        <p:blipFill>
          <a:blip r:embed="rId2"/>
          <a:stretch>
            <a:fillRect/>
          </a:stretch>
        </p:blipFill>
        <p:spPr>
          <a:xfrm>
            <a:off x="735563" y="1116676"/>
            <a:ext cx="10720874" cy="4624648"/>
          </a:xfrm>
          <a:prstGeom prst="rect">
            <a:avLst/>
          </a:prstGeom>
        </p:spPr>
      </p:pic>
    </p:spTree>
    <p:extLst>
      <p:ext uri="{BB962C8B-B14F-4D97-AF65-F5344CB8AC3E}">
        <p14:creationId xmlns:p14="http://schemas.microsoft.com/office/powerpoint/2010/main" val="1677891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75EE816-C0FA-6026-890E-A88B7D95BE6E}"/>
              </a:ext>
            </a:extLst>
          </p:cNvPr>
          <p:cNvSpPr txBox="1">
            <a:spLocks/>
          </p:cNvSpPr>
          <p:nvPr/>
        </p:nvSpPr>
        <p:spPr>
          <a:xfrm>
            <a:off x="228600" y="359375"/>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solidFill>
                  <a:schemeClr val="tx1">
                    <a:lumMod val="75000"/>
                    <a:lumOff val="25000"/>
                  </a:schemeClr>
                </a:solidFill>
                <a:latin typeface="Times New Roman" panose="02020603050405020304" pitchFamily="18" charset="0"/>
                <a:cs typeface="Times New Roman" panose="02020603050405020304" pitchFamily="18" charset="0"/>
              </a:rPr>
              <a:t>Stage 4 : Simulation Results </a:t>
            </a:r>
          </a:p>
        </p:txBody>
      </p:sp>
      <p:cxnSp>
        <p:nvCxnSpPr>
          <p:cNvPr id="4" name="Straight Connector 3">
            <a:extLst>
              <a:ext uri="{FF2B5EF4-FFF2-40B4-BE49-F238E27FC236}">
                <a16:creationId xmlns:a16="http://schemas.microsoft.com/office/drawing/2014/main" id="{28AE87B6-79D2-31DE-D5C4-CAE27D360EE2}"/>
              </a:ext>
              <a:ext uri="{C183D7F6-B498-43B3-948B-1728B52AA6E4}">
                <adec:decorative xmlns:adec="http://schemas.microsoft.com/office/drawing/2017/decorative" val="1"/>
              </a:ext>
            </a:extLst>
          </p:cNvPr>
          <p:cNvCxnSpPr>
            <a:cxnSpLocks/>
          </p:cNvCxnSpPr>
          <p:nvPr/>
        </p:nvCxnSpPr>
        <p:spPr>
          <a:xfrm>
            <a:off x="0" y="588215"/>
            <a:ext cx="322839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Footer Placeholder 3">
            <a:extLst>
              <a:ext uri="{FF2B5EF4-FFF2-40B4-BE49-F238E27FC236}">
                <a16:creationId xmlns:a16="http://schemas.microsoft.com/office/drawing/2014/main" id="{BCD13501-0DE5-EAAE-74FB-B9F2972D5975}"/>
              </a:ext>
            </a:extLst>
          </p:cNvPr>
          <p:cNvSpPr>
            <a:spLocks noGrp="1"/>
          </p:cNvSpPr>
          <p:nvPr>
            <p:ph type="ftr" sz="quarter" idx="11"/>
          </p:nvPr>
        </p:nvSpPr>
        <p:spPr>
          <a:xfrm>
            <a:off x="0" y="6492875"/>
            <a:ext cx="6672887" cy="365125"/>
          </a:xfrm>
        </p:spPr>
        <p:txBody>
          <a:bodyPr/>
          <a:lstStyle/>
          <a:p>
            <a:pPr algn="l"/>
            <a:r>
              <a:rPr lang="en-US" sz="1400" b="1">
                <a:solidFill>
                  <a:schemeClr val="tx1"/>
                </a:solidFill>
                <a:latin typeface="Times New Roman" panose="02020603050405020304" pitchFamily="18" charset="0"/>
                <a:cs typeface="Times New Roman" panose="02020603050405020304" pitchFamily="18" charset="0"/>
              </a:rPr>
              <a:t>8th SEM DEPT OF ECE DR TTIT, KGF</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F8E5E19-C81D-04F0-7869-6D51464D6177}"/>
              </a:ext>
            </a:extLst>
          </p:cNvPr>
          <p:cNvSpPr txBox="1"/>
          <p:nvPr/>
        </p:nvSpPr>
        <p:spPr>
          <a:xfrm>
            <a:off x="11094393" y="104004"/>
            <a:ext cx="1077391"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2023-2024</a:t>
            </a:r>
            <a:endParaRPr lang="en-IN" sz="1400" b="1" dirty="0"/>
          </a:p>
        </p:txBody>
      </p:sp>
      <p:cxnSp>
        <p:nvCxnSpPr>
          <p:cNvPr id="8" name="Straight Connector 7">
            <a:extLst>
              <a:ext uri="{FF2B5EF4-FFF2-40B4-BE49-F238E27FC236}">
                <a16:creationId xmlns:a16="http://schemas.microsoft.com/office/drawing/2014/main" id="{10E88D59-4B17-1A6D-0EC3-0E19B33636B7}"/>
              </a:ext>
              <a:ext uri="{C183D7F6-B498-43B3-948B-1728B52AA6E4}">
                <adec:decorative xmlns:adec="http://schemas.microsoft.com/office/drawing/2017/decorative" val="1"/>
              </a:ext>
            </a:extLst>
          </p:cNvPr>
          <p:cNvCxnSpPr>
            <a:cxnSpLocks/>
          </p:cNvCxnSpPr>
          <p:nvPr/>
        </p:nvCxnSpPr>
        <p:spPr>
          <a:xfrm flipH="1">
            <a:off x="8963608" y="588215"/>
            <a:ext cx="322839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9A5C12F-3649-B876-9D1B-212CC06B72EB}"/>
              </a:ext>
            </a:extLst>
          </p:cNvPr>
          <p:cNvSpPr txBox="1"/>
          <p:nvPr/>
        </p:nvSpPr>
        <p:spPr>
          <a:xfrm>
            <a:off x="0" y="926"/>
            <a:ext cx="7756041" cy="35278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600" b="1" dirty="0">
                <a:latin typeface="Times New Roman" panose="02020603050405020304" pitchFamily="18" charset="0"/>
                <a:cs typeface="Times New Roman" panose="02020603050405020304" pitchFamily="18" charset="0"/>
              </a:rPr>
              <a:t>Design and analysis of a Slotted Vivaldi Antenna for Microwave Imaging Applications</a:t>
            </a:r>
          </a:p>
        </p:txBody>
      </p:sp>
      <p:sp>
        <p:nvSpPr>
          <p:cNvPr id="11" name="Slide Number Placeholder 23">
            <a:extLst>
              <a:ext uri="{FF2B5EF4-FFF2-40B4-BE49-F238E27FC236}">
                <a16:creationId xmlns:a16="http://schemas.microsoft.com/office/drawing/2014/main" id="{499FD9FD-40E3-8516-1509-30EC32085AF9}"/>
              </a:ext>
            </a:extLst>
          </p:cNvPr>
          <p:cNvSpPr>
            <a:spLocks noGrp="1"/>
          </p:cNvSpPr>
          <p:nvPr>
            <p:ph type="sldNum" sz="quarter" idx="12"/>
          </p:nvPr>
        </p:nvSpPr>
        <p:spPr>
          <a:xfrm>
            <a:off x="9151859" y="6384186"/>
            <a:ext cx="2743200" cy="365125"/>
          </a:xfrm>
        </p:spPr>
        <p:txBody>
          <a:bodyPr/>
          <a:lstStyle/>
          <a:p>
            <a:fld id="{06FEDF93-2BFD-41CA-ABC7-B039102F3792}" type="slidenum">
              <a:rPr lang="en-US" sz="2400" b="1" smtClean="0">
                <a:solidFill>
                  <a:schemeClr val="tx1"/>
                </a:solidFill>
                <a:latin typeface="Times New Roman" panose="02020603050405020304" pitchFamily="18" charset="0"/>
                <a:cs typeface="Times New Roman" panose="02020603050405020304" pitchFamily="18" charset="0"/>
              </a:rPr>
              <a:t>39</a:t>
            </a:fld>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37588DDB-E201-6A00-D174-8644DAF9D39F}"/>
              </a:ext>
            </a:extLst>
          </p:cNvPr>
          <p:cNvPicPr>
            <a:picLocks noChangeAspect="1"/>
          </p:cNvPicPr>
          <p:nvPr/>
        </p:nvPicPr>
        <p:blipFill>
          <a:blip r:embed="rId2"/>
          <a:stretch>
            <a:fillRect/>
          </a:stretch>
        </p:blipFill>
        <p:spPr>
          <a:xfrm>
            <a:off x="805134" y="1115069"/>
            <a:ext cx="10581732" cy="4464635"/>
          </a:xfrm>
          <a:prstGeom prst="rect">
            <a:avLst/>
          </a:prstGeom>
        </p:spPr>
      </p:pic>
    </p:spTree>
    <p:extLst>
      <p:ext uri="{BB962C8B-B14F-4D97-AF65-F5344CB8AC3E}">
        <p14:creationId xmlns:p14="http://schemas.microsoft.com/office/powerpoint/2010/main" val="2590974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88215"/>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96831"/>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solidFill>
                  <a:schemeClr val="tx1">
                    <a:lumMod val="75000"/>
                    <a:lumOff val="25000"/>
                  </a:schemeClr>
                </a:solidFill>
                <a:latin typeface="Times New Roman" panose="02020603050405020304" pitchFamily="18" charset="0"/>
                <a:cs typeface="Times New Roman" panose="02020603050405020304" pitchFamily="18" charset="0"/>
              </a:rPr>
              <a:t>INTRODUCTION</a:t>
            </a:r>
            <a:endParaRPr lang="en-US" sz="2800" b="1" u="sng"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88215"/>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Footer Placeholder 3">
            <a:extLst>
              <a:ext uri="{FF2B5EF4-FFF2-40B4-BE49-F238E27FC236}">
                <a16:creationId xmlns:a16="http://schemas.microsoft.com/office/drawing/2014/main" id="{EBB7F455-E423-6150-05E3-1568638689A1}"/>
              </a:ext>
            </a:extLst>
          </p:cNvPr>
          <p:cNvSpPr>
            <a:spLocks noGrp="1"/>
          </p:cNvSpPr>
          <p:nvPr>
            <p:ph type="ftr" sz="quarter" idx="11"/>
          </p:nvPr>
        </p:nvSpPr>
        <p:spPr>
          <a:xfrm>
            <a:off x="0" y="6492875"/>
            <a:ext cx="6672887" cy="365125"/>
          </a:xfrm>
        </p:spPr>
        <p:txBody>
          <a:bodyPr/>
          <a:lstStyle/>
          <a:p>
            <a:pPr algn="l"/>
            <a:r>
              <a:rPr lang="en-US" sz="1400" b="1">
                <a:solidFill>
                  <a:schemeClr val="tx1"/>
                </a:solidFill>
                <a:latin typeface="Times New Roman" panose="02020603050405020304" pitchFamily="18" charset="0"/>
                <a:cs typeface="Times New Roman" panose="02020603050405020304" pitchFamily="18" charset="0"/>
              </a:rPr>
              <a:t>8th SEM DEPT OF ECE DR TTIT, KGF</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3647EB4-56E3-C842-4B02-400CE82CB9D8}"/>
              </a:ext>
            </a:extLst>
          </p:cNvPr>
          <p:cNvSpPr txBox="1"/>
          <p:nvPr/>
        </p:nvSpPr>
        <p:spPr>
          <a:xfrm>
            <a:off x="11094393" y="113335"/>
            <a:ext cx="1077391"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2023-2024</a:t>
            </a:r>
            <a:endParaRPr lang="en-IN" sz="1400" b="1" dirty="0"/>
          </a:p>
        </p:txBody>
      </p:sp>
      <p:sp>
        <p:nvSpPr>
          <p:cNvPr id="7" name="TextBox 6">
            <a:extLst>
              <a:ext uri="{FF2B5EF4-FFF2-40B4-BE49-F238E27FC236}">
                <a16:creationId xmlns:a16="http://schemas.microsoft.com/office/drawing/2014/main" id="{17073311-D691-850A-1FF0-E7096F9580E9}"/>
              </a:ext>
            </a:extLst>
          </p:cNvPr>
          <p:cNvSpPr txBox="1"/>
          <p:nvPr/>
        </p:nvSpPr>
        <p:spPr>
          <a:xfrm>
            <a:off x="617302" y="923025"/>
            <a:ext cx="10957396" cy="5011949"/>
          </a:xfrm>
          <a:prstGeom prst="rect">
            <a:avLst/>
          </a:prstGeom>
          <a:noFill/>
        </p:spPr>
        <p:txBody>
          <a:bodyPr wrap="square">
            <a:spAutoFit/>
          </a:bodyPr>
          <a:lstStyle/>
          <a:p>
            <a:pPr marL="283464" indent="-283464" algn="just" rtl="0" eaLnBrk="1" latinLnBrk="0" hangingPunct="1">
              <a:lnSpc>
                <a:spcPct val="150000"/>
              </a:lnSpc>
              <a:spcBef>
                <a:spcPts val="0"/>
              </a:spcBef>
              <a:spcAft>
                <a:spcPts val="0"/>
              </a:spcAft>
              <a:buClrTx/>
              <a:buSzPts val="2400"/>
              <a:buFont typeface="Arial" panose="020B0604020202020204" pitchFamily="34" charset="0"/>
              <a:buChar char="•"/>
            </a:pPr>
            <a:r>
              <a:rPr lang="en-US" sz="2400" kern="1200" dirty="0">
                <a:solidFill>
                  <a:srgbClr val="000000"/>
                </a:solidFill>
                <a:effectLst/>
                <a:latin typeface="Times New Roman" panose="02020603050405020304" pitchFamily="18" charset="0"/>
                <a:ea typeface="+mn-ea"/>
                <a:cs typeface="Times New Roman" panose="02020603050405020304" pitchFamily="18" charset="0"/>
              </a:rPr>
              <a:t>An advanced ultra-wideband (UWB) slotted Vivaldi antenna specifically designed for microwave imaging (MI) purposes.</a:t>
            </a:r>
            <a:endParaRPr lang="en-IN" sz="2400" dirty="0"/>
          </a:p>
          <a:p>
            <a:pPr marL="283464" indent="-283464" algn="just" rtl="0" eaLnBrk="1" latinLnBrk="0" hangingPunct="1">
              <a:lnSpc>
                <a:spcPct val="150000"/>
              </a:lnSpc>
              <a:spcBef>
                <a:spcPts val="0"/>
              </a:spcBef>
              <a:spcAft>
                <a:spcPts val="0"/>
              </a:spcAft>
              <a:buClrTx/>
              <a:buSzPts val="2400"/>
              <a:buFont typeface="Arial" panose="020B0604020202020204" pitchFamily="34" charset="0"/>
              <a:buChar char="•"/>
            </a:pPr>
            <a:r>
              <a:rPr lang="en-US" sz="2400" kern="1200" dirty="0">
                <a:solidFill>
                  <a:srgbClr val="000000"/>
                </a:solidFill>
                <a:effectLst/>
                <a:latin typeface="Times New Roman" panose="02020603050405020304" pitchFamily="18" charset="0"/>
                <a:ea typeface="+mn-ea"/>
                <a:cs typeface="Times New Roman" panose="02020603050405020304" pitchFamily="18" charset="0"/>
              </a:rPr>
              <a:t>The compact Vivaldi antenna shows great promise for microwave imaging applications due to its small size and potential for outstanding performance.</a:t>
            </a:r>
          </a:p>
          <a:p>
            <a:pPr marL="283464" indent="-283464" algn="just">
              <a:lnSpc>
                <a:spcPct val="150000"/>
              </a:lnSpc>
              <a:buSzPts val="2400"/>
              <a:buFont typeface="Arial" panose="020B0604020202020204" pitchFamily="34" charset="0"/>
              <a:buChar char="•"/>
            </a:pPr>
            <a:r>
              <a:rPr lang="en-US" sz="2400" b="0" i="0" kern="1200" dirty="0">
                <a:solidFill>
                  <a:srgbClr val="000000"/>
                </a:solidFill>
                <a:effectLst/>
                <a:latin typeface="Times New Roman" panose="02020603050405020304" pitchFamily="18" charset="0"/>
                <a:ea typeface="+mn-ea"/>
                <a:cs typeface="Times New Roman" panose="02020603050405020304" pitchFamily="18" charset="0"/>
              </a:rPr>
              <a:t>The design evolution is presented in four stages, basic Vivaldi antenna, Vivaldi Antenna with Resonant Cavities, Slotted Vivaldi Antenna and The final design.</a:t>
            </a:r>
          </a:p>
          <a:p>
            <a:pPr marL="283464" indent="-283464" algn="just">
              <a:lnSpc>
                <a:spcPct val="150000"/>
              </a:lnSpc>
              <a:buSzPts val="2400"/>
              <a:buFont typeface="Arial" panose="020B0604020202020204" pitchFamily="34" charset="0"/>
              <a:buChar char="•"/>
            </a:pPr>
            <a:r>
              <a:rPr lang="en-US" sz="2400" b="0" i="0" kern="1200" dirty="0">
                <a:solidFill>
                  <a:srgbClr val="000000"/>
                </a:solidFill>
                <a:effectLst/>
                <a:latin typeface="Times New Roman" panose="02020603050405020304" pitchFamily="18" charset="0"/>
                <a:ea typeface="+mn-ea"/>
                <a:cs typeface="Times New Roman" panose="02020603050405020304" pitchFamily="18" charset="0"/>
              </a:rPr>
              <a:t>Vivaldi Antennas play a crucial role in various microwave imaging applications, contributing to the progression of fields such as medical imaging, security screening, and remote sensing. </a:t>
            </a:r>
          </a:p>
        </p:txBody>
      </p:sp>
      <p:sp>
        <p:nvSpPr>
          <p:cNvPr id="2" name="TextBox 1">
            <a:extLst>
              <a:ext uri="{FF2B5EF4-FFF2-40B4-BE49-F238E27FC236}">
                <a16:creationId xmlns:a16="http://schemas.microsoft.com/office/drawing/2014/main" id="{C1388AFD-4A48-B58A-6845-E55627F7E0D8}"/>
              </a:ext>
            </a:extLst>
          </p:cNvPr>
          <p:cNvSpPr txBox="1"/>
          <p:nvPr/>
        </p:nvSpPr>
        <p:spPr>
          <a:xfrm>
            <a:off x="0" y="926"/>
            <a:ext cx="7756041" cy="35278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600" b="1" dirty="0">
                <a:latin typeface="Times New Roman" panose="02020603050405020304" pitchFamily="18" charset="0"/>
                <a:cs typeface="Times New Roman" panose="02020603050405020304" pitchFamily="18" charset="0"/>
              </a:rPr>
              <a:t>Design and analysis of a Slotted Vivaldi Antenna for Microwave Imaging Applications</a:t>
            </a:r>
          </a:p>
        </p:txBody>
      </p:sp>
      <p:sp>
        <p:nvSpPr>
          <p:cNvPr id="10" name="Slide Number Placeholder 23">
            <a:extLst>
              <a:ext uri="{FF2B5EF4-FFF2-40B4-BE49-F238E27FC236}">
                <a16:creationId xmlns:a16="http://schemas.microsoft.com/office/drawing/2014/main" id="{EE6A446F-28DC-0235-8769-BD4033D4356E}"/>
              </a:ext>
            </a:extLst>
          </p:cNvPr>
          <p:cNvSpPr>
            <a:spLocks noGrp="1"/>
          </p:cNvSpPr>
          <p:nvPr>
            <p:ph type="sldNum" sz="quarter" idx="12"/>
          </p:nvPr>
        </p:nvSpPr>
        <p:spPr>
          <a:xfrm>
            <a:off x="9151859" y="6384186"/>
            <a:ext cx="2743200" cy="365125"/>
          </a:xfrm>
        </p:spPr>
        <p:txBody>
          <a:bodyPr/>
          <a:lstStyle/>
          <a:p>
            <a:fld id="{06FEDF93-2BFD-41CA-ABC7-B039102F3792}" type="slidenum">
              <a:rPr lang="en-US" sz="2400" b="1" smtClean="0">
                <a:solidFill>
                  <a:schemeClr val="tx1"/>
                </a:solidFill>
                <a:latin typeface="Times New Roman" panose="02020603050405020304" pitchFamily="18" charset="0"/>
                <a:cs typeface="Times New Roman" panose="02020603050405020304" pitchFamily="18" charset="0"/>
              </a:rPr>
              <a:t>4</a:t>
            </a:fld>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12802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75EE816-C0FA-6026-890E-A88B7D95BE6E}"/>
              </a:ext>
            </a:extLst>
          </p:cNvPr>
          <p:cNvSpPr txBox="1">
            <a:spLocks/>
          </p:cNvSpPr>
          <p:nvPr/>
        </p:nvSpPr>
        <p:spPr>
          <a:xfrm>
            <a:off x="228600" y="368706"/>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solidFill>
                  <a:schemeClr val="tx1">
                    <a:lumMod val="75000"/>
                    <a:lumOff val="25000"/>
                  </a:schemeClr>
                </a:solidFill>
                <a:latin typeface="Times New Roman" panose="02020603050405020304" pitchFamily="18" charset="0"/>
                <a:cs typeface="Times New Roman" panose="02020603050405020304" pitchFamily="18" charset="0"/>
              </a:rPr>
              <a:t>Stage 4 : Simulation Results </a:t>
            </a:r>
          </a:p>
        </p:txBody>
      </p:sp>
      <p:cxnSp>
        <p:nvCxnSpPr>
          <p:cNvPr id="4" name="Straight Connector 3">
            <a:extLst>
              <a:ext uri="{FF2B5EF4-FFF2-40B4-BE49-F238E27FC236}">
                <a16:creationId xmlns:a16="http://schemas.microsoft.com/office/drawing/2014/main" id="{28AE87B6-79D2-31DE-D5C4-CAE27D360EE2}"/>
              </a:ext>
              <a:ext uri="{C183D7F6-B498-43B3-948B-1728B52AA6E4}">
                <adec:decorative xmlns:adec="http://schemas.microsoft.com/office/drawing/2017/decorative" val="1"/>
              </a:ext>
            </a:extLst>
          </p:cNvPr>
          <p:cNvCxnSpPr>
            <a:cxnSpLocks/>
          </p:cNvCxnSpPr>
          <p:nvPr/>
        </p:nvCxnSpPr>
        <p:spPr>
          <a:xfrm>
            <a:off x="0" y="597546"/>
            <a:ext cx="322839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Footer Placeholder 3">
            <a:extLst>
              <a:ext uri="{FF2B5EF4-FFF2-40B4-BE49-F238E27FC236}">
                <a16:creationId xmlns:a16="http://schemas.microsoft.com/office/drawing/2014/main" id="{BCD13501-0DE5-EAAE-74FB-B9F2972D5975}"/>
              </a:ext>
            </a:extLst>
          </p:cNvPr>
          <p:cNvSpPr>
            <a:spLocks noGrp="1"/>
          </p:cNvSpPr>
          <p:nvPr>
            <p:ph type="ftr" sz="quarter" idx="11"/>
          </p:nvPr>
        </p:nvSpPr>
        <p:spPr>
          <a:xfrm>
            <a:off x="0" y="6492875"/>
            <a:ext cx="6672887" cy="365125"/>
          </a:xfrm>
        </p:spPr>
        <p:txBody>
          <a:bodyPr/>
          <a:lstStyle/>
          <a:p>
            <a:pPr algn="l"/>
            <a:r>
              <a:rPr lang="en-US" sz="1400" b="1">
                <a:solidFill>
                  <a:schemeClr val="tx1"/>
                </a:solidFill>
                <a:latin typeface="Times New Roman" panose="02020603050405020304" pitchFamily="18" charset="0"/>
                <a:cs typeface="Times New Roman" panose="02020603050405020304" pitchFamily="18" charset="0"/>
              </a:rPr>
              <a:t>8th SEM DEPT OF ECE DR TTIT, KGF</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F8E5E19-C81D-04F0-7869-6D51464D6177}"/>
              </a:ext>
            </a:extLst>
          </p:cNvPr>
          <p:cNvSpPr txBox="1"/>
          <p:nvPr/>
        </p:nvSpPr>
        <p:spPr>
          <a:xfrm>
            <a:off x="11094393" y="104004"/>
            <a:ext cx="1077391"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2023-2024</a:t>
            </a:r>
            <a:endParaRPr lang="en-IN" sz="1400" b="1" dirty="0"/>
          </a:p>
        </p:txBody>
      </p:sp>
      <p:cxnSp>
        <p:nvCxnSpPr>
          <p:cNvPr id="8" name="Straight Connector 7">
            <a:extLst>
              <a:ext uri="{FF2B5EF4-FFF2-40B4-BE49-F238E27FC236}">
                <a16:creationId xmlns:a16="http://schemas.microsoft.com/office/drawing/2014/main" id="{10E88D59-4B17-1A6D-0EC3-0E19B33636B7}"/>
              </a:ext>
              <a:ext uri="{C183D7F6-B498-43B3-948B-1728B52AA6E4}">
                <adec:decorative xmlns:adec="http://schemas.microsoft.com/office/drawing/2017/decorative" val="1"/>
              </a:ext>
            </a:extLst>
          </p:cNvPr>
          <p:cNvCxnSpPr>
            <a:cxnSpLocks/>
          </p:cNvCxnSpPr>
          <p:nvPr/>
        </p:nvCxnSpPr>
        <p:spPr>
          <a:xfrm flipH="1">
            <a:off x="8963608" y="597546"/>
            <a:ext cx="322839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48B2C97D-4E5E-B97D-D43C-D6478D4207B1}"/>
              </a:ext>
            </a:extLst>
          </p:cNvPr>
          <p:cNvPicPr>
            <a:picLocks noChangeAspect="1"/>
          </p:cNvPicPr>
          <p:nvPr/>
        </p:nvPicPr>
        <p:blipFill rotWithShape="1">
          <a:blip r:embed="rId2"/>
          <a:srcRect l="2465"/>
          <a:stretch/>
        </p:blipFill>
        <p:spPr>
          <a:xfrm>
            <a:off x="1614196" y="974988"/>
            <a:ext cx="8966291" cy="5401429"/>
          </a:xfrm>
          <a:prstGeom prst="rect">
            <a:avLst/>
          </a:prstGeom>
        </p:spPr>
      </p:pic>
      <p:sp>
        <p:nvSpPr>
          <p:cNvPr id="12" name="TextBox 11">
            <a:extLst>
              <a:ext uri="{FF2B5EF4-FFF2-40B4-BE49-F238E27FC236}">
                <a16:creationId xmlns:a16="http://schemas.microsoft.com/office/drawing/2014/main" id="{2CD092EC-C979-99E8-6045-A1C9983D6F40}"/>
              </a:ext>
            </a:extLst>
          </p:cNvPr>
          <p:cNvSpPr txBox="1"/>
          <p:nvPr/>
        </p:nvSpPr>
        <p:spPr>
          <a:xfrm>
            <a:off x="0" y="926"/>
            <a:ext cx="7756041" cy="35278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600" b="1" dirty="0">
                <a:latin typeface="Times New Roman" panose="02020603050405020304" pitchFamily="18" charset="0"/>
                <a:cs typeface="Times New Roman" panose="02020603050405020304" pitchFamily="18" charset="0"/>
              </a:rPr>
              <a:t>Design and analysis of a Slotted Vivaldi Antenna for Microwave Imaging Applications</a:t>
            </a:r>
          </a:p>
        </p:txBody>
      </p:sp>
      <p:sp>
        <p:nvSpPr>
          <p:cNvPr id="13" name="Slide Number Placeholder 23">
            <a:extLst>
              <a:ext uri="{FF2B5EF4-FFF2-40B4-BE49-F238E27FC236}">
                <a16:creationId xmlns:a16="http://schemas.microsoft.com/office/drawing/2014/main" id="{77E61C67-8A8F-96B9-2E1D-AFCFCE48A229}"/>
              </a:ext>
            </a:extLst>
          </p:cNvPr>
          <p:cNvSpPr>
            <a:spLocks noGrp="1"/>
          </p:cNvSpPr>
          <p:nvPr>
            <p:ph type="sldNum" sz="quarter" idx="12"/>
          </p:nvPr>
        </p:nvSpPr>
        <p:spPr>
          <a:xfrm>
            <a:off x="9151859" y="6384186"/>
            <a:ext cx="2743200" cy="365125"/>
          </a:xfrm>
        </p:spPr>
        <p:txBody>
          <a:bodyPr/>
          <a:lstStyle/>
          <a:p>
            <a:fld id="{06FEDF93-2BFD-41CA-ABC7-B039102F3792}" type="slidenum">
              <a:rPr lang="en-US" sz="2400" b="1" smtClean="0">
                <a:solidFill>
                  <a:schemeClr val="tx1"/>
                </a:solidFill>
                <a:latin typeface="Times New Roman" panose="02020603050405020304" pitchFamily="18" charset="0"/>
                <a:cs typeface="Times New Roman" panose="02020603050405020304" pitchFamily="18" charset="0"/>
              </a:rPr>
              <a:t>40</a:t>
            </a:fld>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46867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75EE816-C0FA-6026-890E-A88B7D95BE6E}"/>
              </a:ext>
            </a:extLst>
          </p:cNvPr>
          <p:cNvSpPr txBox="1">
            <a:spLocks/>
          </p:cNvSpPr>
          <p:nvPr/>
        </p:nvSpPr>
        <p:spPr>
          <a:xfrm>
            <a:off x="228600" y="387368"/>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solidFill>
                  <a:schemeClr val="tx1">
                    <a:lumMod val="75000"/>
                    <a:lumOff val="25000"/>
                  </a:schemeClr>
                </a:solidFill>
                <a:latin typeface="Times New Roman" panose="02020603050405020304" pitchFamily="18" charset="0"/>
                <a:cs typeface="Times New Roman" panose="02020603050405020304" pitchFamily="18" charset="0"/>
              </a:rPr>
              <a:t>Performances Comparison Among the Different Design Steps</a:t>
            </a:r>
          </a:p>
        </p:txBody>
      </p:sp>
      <p:cxnSp>
        <p:nvCxnSpPr>
          <p:cNvPr id="4" name="Straight Connector 3">
            <a:extLst>
              <a:ext uri="{FF2B5EF4-FFF2-40B4-BE49-F238E27FC236}">
                <a16:creationId xmlns:a16="http://schemas.microsoft.com/office/drawing/2014/main" id="{28AE87B6-79D2-31DE-D5C4-CAE27D360EE2}"/>
              </a:ext>
              <a:ext uri="{C183D7F6-B498-43B3-948B-1728B52AA6E4}">
                <adec:decorative xmlns:adec="http://schemas.microsoft.com/office/drawing/2017/decorative" val="1"/>
              </a:ext>
            </a:extLst>
          </p:cNvPr>
          <p:cNvCxnSpPr>
            <a:cxnSpLocks/>
          </p:cNvCxnSpPr>
          <p:nvPr/>
        </p:nvCxnSpPr>
        <p:spPr>
          <a:xfrm>
            <a:off x="0" y="628687"/>
            <a:ext cx="122231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Footer Placeholder 3">
            <a:extLst>
              <a:ext uri="{FF2B5EF4-FFF2-40B4-BE49-F238E27FC236}">
                <a16:creationId xmlns:a16="http://schemas.microsoft.com/office/drawing/2014/main" id="{BCD13501-0DE5-EAAE-74FB-B9F2972D5975}"/>
              </a:ext>
            </a:extLst>
          </p:cNvPr>
          <p:cNvSpPr>
            <a:spLocks noGrp="1"/>
          </p:cNvSpPr>
          <p:nvPr>
            <p:ph type="ftr" sz="quarter" idx="11"/>
          </p:nvPr>
        </p:nvSpPr>
        <p:spPr>
          <a:xfrm>
            <a:off x="0" y="6492875"/>
            <a:ext cx="6672887" cy="365125"/>
          </a:xfrm>
        </p:spPr>
        <p:txBody>
          <a:bodyPr/>
          <a:lstStyle/>
          <a:p>
            <a:pPr algn="l"/>
            <a:r>
              <a:rPr lang="en-US" sz="1400" b="1">
                <a:solidFill>
                  <a:schemeClr val="tx1"/>
                </a:solidFill>
                <a:latin typeface="Times New Roman" panose="02020603050405020304" pitchFamily="18" charset="0"/>
                <a:cs typeface="Times New Roman" panose="02020603050405020304" pitchFamily="18" charset="0"/>
              </a:rPr>
              <a:t>8th SEM DEPT OF ECE DR TTIT, KGF</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F8E5E19-C81D-04F0-7869-6D51464D6177}"/>
              </a:ext>
            </a:extLst>
          </p:cNvPr>
          <p:cNvSpPr txBox="1"/>
          <p:nvPr/>
        </p:nvSpPr>
        <p:spPr>
          <a:xfrm>
            <a:off x="11094393" y="104004"/>
            <a:ext cx="1077391"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2023-2024</a:t>
            </a:r>
            <a:endParaRPr lang="en-IN" sz="1400" b="1" dirty="0"/>
          </a:p>
        </p:txBody>
      </p:sp>
      <p:cxnSp>
        <p:nvCxnSpPr>
          <p:cNvPr id="8" name="Straight Connector 7">
            <a:extLst>
              <a:ext uri="{FF2B5EF4-FFF2-40B4-BE49-F238E27FC236}">
                <a16:creationId xmlns:a16="http://schemas.microsoft.com/office/drawing/2014/main" id="{10E88D59-4B17-1A6D-0EC3-0E19B33636B7}"/>
              </a:ext>
              <a:ext uri="{C183D7F6-B498-43B3-948B-1728B52AA6E4}">
                <adec:decorative xmlns:adec="http://schemas.microsoft.com/office/drawing/2017/decorative" val="1"/>
              </a:ext>
            </a:extLst>
          </p:cNvPr>
          <p:cNvCxnSpPr>
            <a:cxnSpLocks/>
          </p:cNvCxnSpPr>
          <p:nvPr/>
        </p:nvCxnSpPr>
        <p:spPr>
          <a:xfrm flipH="1">
            <a:off x="10935478" y="618973"/>
            <a:ext cx="123630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DBD6205-277E-99F5-3305-6079B96326AE}"/>
              </a:ext>
            </a:extLst>
          </p:cNvPr>
          <p:cNvSpPr txBox="1"/>
          <p:nvPr/>
        </p:nvSpPr>
        <p:spPr>
          <a:xfrm>
            <a:off x="0" y="926"/>
            <a:ext cx="7756041" cy="35278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600" b="1" dirty="0">
                <a:latin typeface="Times New Roman" panose="02020603050405020304" pitchFamily="18" charset="0"/>
                <a:cs typeface="Times New Roman" panose="02020603050405020304" pitchFamily="18" charset="0"/>
              </a:rPr>
              <a:t>Design and analysis of a Slotted Vivaldi Antenna for Microwave Imaging Applications</a:t>
            </a:r>
          </a:p>
        </p:txBody>
      </p:sp>
      <p:sp>
        <p:nvSpPr>
          <p:cNvPr id="10" name="Slide Number Placeholder 23">
            <a:extLst>
              <a:ext uri="{FF2B5EF4-FFF2-40B4-BE49-F238E27FC236}">
                <a16:creationId xmlns:a16="http://schemas.microsoft.com/office/drawing/2014/main" id="{CB08CCE3-234B-FA66-677B-164EEDDEA55F}"/>
              </a:ext>
            </a:extLst>
          </p:cNvPr>
          <p:cNvSpPr>
            <a:spLocks noGrp="1"/>
          </p:cNvSpPr>
          <p:nvPr>
            <p:ph type="sldNum" sz="quarter" idx="12"/>
          </p:nvPr>
        </p:nvSpPr>
        <p:spPr>
          <a:xfrm>
            <a:off x="9151859" y="6384186"/>
            <a:ext cx="2743200" cy="365125"/>
          </a:xfrm>
        </p:spPr>
        <p:txBody>
          <a:bodyPr/>
          <a:lstStyle/>
          <a:p>
            <a:fld id="{06FEDF93-2BFD-41CA-ABC7-B039102F3792}" type="slidenum">
              <a:rPr lang="en-US" sz="2400" b="1" smtClean="0">
                <a:solidFill>
                  <a:schemeClr val="tx1"/>
                </a:solidFill>
                <a:latin typeface="Times New Roman" panose="02020603050405020304" pitchFamily="18" charset="0"/>
                <a:cs typeface="Times New Roman" panose="02020603050405020304" pitchFamily="18" charset="0"/>
              </a:rPr>
              <a:t>41</a:t>
            </a:fld>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2" name="Rectangle: Rounded Corners 1">
            <a:extLst>
              <a:ext uri="{FF2B5EF4-FFF2-40B4-BE49-F238E27FC236}">
                <a16:creationId xmlns:a16="http://schemas.microsoft.com/office/drawing/2014/main" id="{C15FA209-E218-215E-ED31-C1A7C0123A92}"/>
              </a:ext>
            </a:extLst>
          </p:cNvPr>
          <p:cNvSpPr/>
          <p:nvPr/>
        </p:nvSpPr>
        <p:spPr>
          <a:xfrm>
            <a:off x="333882" y="842590"/>
            <a:ext cx="2195471" cy="447336"/>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Times New Roman" panose="02020603050405020304" pitchFamily="18" charset="0"/>
                <a:cs typeface="Times New Roman" panose="02020603050405020304" pitchFamily="18" charset="0"/>
              </a:rPr>
              <a:t>Parameters Name</a:t>
            </a:r>
          </a:p>
        </p:txBody>
      </p:sp>
      <p:sp>
        <p:nvSpPr>
          <p:cNvPr id="6" name="Rectangle: Rounded Corners 5">
            <a:extLst>
              <a:ext uri="{FF2B5EF4-FFF2-40B4-BE49-F238E27FC236}">
                <a16:creationId xmlns:a16="http://schemas.microsoft.com/office/drawing/2014/main" id="{B9A78E28-3B21-3259-3894-6F003DFC6CD3}"/>
              </a:ext>
            </a:extLst>
          </p:cNvPr>
          <p:cNvSpPr/>
          <p:nvPr/>
        </p:nvSpPr>
        <p:spPr>
          <a:xfrm>
            <a:off x="3212055" y="826766"/>
            <a:ext cx="1453574" cy="428681"/>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STAGE 1</a:t>
            </a:r>
          </a:p>
        </p:txBody>
      </p:sp>
      <p:cxnSp>
        <p:nvCxnSpPr>
          <p:cNvPr id="11" name="Straight Connector 10">
            <a:extLst>
              <a:ext uri="{FF2B5EF4-FFF2-40B4-BE49-F238E27FC236}">
                <a16:creationId xmlns:a16="http://schemas.microsoft.com/office/drawing/2014/main" id="{6B8C96DC-D37C-2C72-8E29-2395314EE2C9}"/>
              </a:ext>
              <a:ext uri="{C183D7F6-B498-43B3-948B-1728B52AA6E4}">
                <adec:decorative xmlns:adec="http://schemas.microsoft.com/office/drawing/2017/decorative" val="1"/>
              </a:ext>
            </a:extLst>
          </p:cNvPr>
          <p:cNvCxnSpPr>
            <a:cxnSpLocks/>
          </p:cNvCxnSpPr>
          <p:nvPr/>
        </p:nvCxnSpPr>
        <p:spPr>
          <a:xfrm>
            <a:off x="228600" y="1988583"/>
            <a:ext cx="11612724"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5503483-5F22-E84A-368D-D1BD84EBE517}"/>
              </a:ext>
              <a:ext uri="{C183D7F6-B498-43B3-948B-1728B52AA6E4}">
                <adec:decorative xmlns:adec="http://schemas.microsoft.com/office/drawing/2017/decorative" val="1"/>
              </a:ext>
            </a:extLst>
          </p:cNvPr>
          <p:cNvCxnSpPr>
            <a:cxnSpLocks/>
          </p:cNvCxnSpPr>
          <p:nvPr/>
        </p:nvCxnSpPr>
        <p:spPr>
          <a:xfrm>
            <a:off x="2919878" y="1268057"/>
            <a:ext cx="0" cy="505349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E35680A-CA00-5EFA-DF8F-B82137988414}"/>
              </a:ext>
              <a:ext uri="{C183D7F6-B498-43B3-948B-1728B52AA6E4}">
                <adec:decorative xmlns:adec="http://schemas.microsoft.com/office/drawing/2017/decorative" val="1"/>
              </a:ext>
            </a:extLst>
          </p:cNvPr>
          <p:cNvCxnSpPr>
            <a:cxnSpLocks/>
          </p:cNvCxnSpPr>
          <p:nvPr/>
        </p:nvCxnSpPr>
        <p:spPr>
          <a:xfrm>
            <a:off x="5022724" y="1261548"/>
            <a:ext cx="0" cy="506000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8AD1D24-AE14-2A9B-6F49-641E3D82CBBC}"/>
              </a:ext>
              <a:ext uri="{C183D7F6-B498-43B3-948B-1728B52AA6E4}">
                <adec:decorative xmlns:adec="http://schemas.microsoft.com/office/drawing/2017/decorative" val="1"/>
              </a:ext>
            </a:extLst>
          </p:cNvPr>
          <p:cNvCxnSpPr>
            <a:cxnSpLocks/>
          </p:cNvCxnSpPr>
          <p:nvPr/>
        </p:nvCxnSpPr>
        <p:spPr>
          <a:xfrm>
            <a:off x="7173264" y="1268057"/>
            <a:ext cx="0" cy="501082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77A368-E68B-0E85-1D85-CE1665483DC8}"/>
              </a:ext>
              <a:ext uri="{C183D7F6-B498-43B3-948B-1728B52AA6E4}">
                <adec:decorative xmlns:adec="http://schemas.microsoft.com/office/drawing/2017/decorative" val="1"/>
              </a:ext>
            </a:extLst>
          </p:cNvPr>
          <p:cNvCxnSpPr>
            <a:cxnSpLocks/>
          </p:cNvCxnSpPr>
          <p:nvPr/>
        </p:nvCxnSpPr>
        <p:spPr>
          <a:xfrm>
            <a:off x="241509" y="2718833"/>
            <a:ext cx="11599814"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34F97C2-F905-BCC0-83BF-EC95911891DF}"/>
              </a:ext>
              <a:ext uri="{C183D7F6-B498-43B3-948B-1728B52AA6E4}">
                <adec:decorative xmlns:adec="http://schemas.microsoft.com/office/drawing/2017/decorative" val="1"/>
              </a:ext>
            </a:extLst>
          </p:cNvPr>
          <p:cNvCxnSpPr>
            <a:cxnSpLocks/>
          </p:cNvCxnSpPr>
          <p:nvPr/>
        </p:nvCxnSpPr>
        <p:spPr>
          <a:xfrm>
            <a:off x="228600" y="3429000"/>
            <a:ext cx="1161272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BC2FBD34-F2C7-B913-437D-4B22BC6D295A}"/>
              </a:ext>
            </a:extLst>
          </p:cNvPr>
          <p:cNvSpPr/>
          <p:nvPr/>
        </p:nvSpPr>
        <p:spPr>
          <a:xfrm>
            <a:off x="5348331" y="839376"/>
            <a:ext cx="1512769" cy="428681"/>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STAGE 2</a:t>
            </a:r>
          </a:p>
        </p:txBody>
      </p:sp>
      <p:sp>
        <p:nvSpPr>
          <p:cNvPr id="23" name="Rectangle: Rounded Corners 22">
            <a:extLst>
              <a:ext uri="{FF2B5EF4-FFF2-40B4-BE49-F238E27FC236}">
                <a16:creationId xmlns:a16="http://schemas.microsoft.com/office/drawing/2014/main" id="{A06E292A-F024-B7D5-E13B-286422CBAB4F}"/>
              </a:ext>
            </a:extLst>
          </p:cNvPr>
          <p:cNvSpPr/>
          <p:nvPr/>
        </p:nvSpPr>
        <p:spPr>
          <a:xfrm>
            <a:off x="7543802" y="839376"/>
            <a:ext cx="1438483" cy="428681"/>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STAGE 3</a:t>
            </a:r>
          </a:p>
        </p:txBody>
      </p:sp>
      <p:cxnSp>
        <p:nvCxnSpPr>
          <p:cNvPr id="24" name="Straight Connector 23">
            <a:extLst>
              <a:ext uri="{FF2B5EF4-FFF2-40B4-BE49-F238E27FC236}">
                <a16:creationId xmlns:a16="http://schemas.microsoft.com/office/drawing/2014/main" id="{D137052E-B31F-B64A-6815-56E94482A4F9}"/>
              </a:ext>
              <a:ext uri="{C183D7F6-B498-43B3-948B-1728B52AA6E4}">
                <adec:decorative xmlns:adec="http://schemas.microsoft.com/office/drawing/2017/decorative" val="1"/>
              </a:ext>
            </a:extLst>
          </p:cNvPr>
          <p:cNvCxnSpPr>
            <a:cxnSpLocks/>
          </p:cNvCxnSpPr>
          <p:nvPr/>
        </p:nvCxnSpPr>
        <p:spPr>
          <a:xfrm>
            <a:off x="9330732" y="1261548"/>
            <a:ext cx="0" cy="496776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14C010AA-F219-4CD6-CEEA-22CC75B1242D}"/>
              </a:ext>
            </a:extLst>
          </p:cNvPr>
          <p:cNvSpPr/>
          <p:nvPr/>
        </p:nvSpPr>
        <p:spPr>
          <a:xfrm>
            <a:off x="9664987" y="823540"/>
            <a:ext cx="1438483" cy="428681"/>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STAGE 4</a:t>
            </a:r>
          </a:p>
        </p:txBody>
      </p:sp>
      <p:cxnSp>
        <p:nvCxnSpPr>
          <p:cNvPr id="26" name="Straight Connector 25">
            <a:extLst>
              <a:ext uri="{FF2B5EF4-FFF2-40B4-BE49-F238E27FC236}">
                <a16:creationId xmlns:a16="http://schemas.microsoft.com/office/drawing/2014/main" id="{56C08EA6-26DF-AEAB-8D20-B158CA5A23FD}"/>
              </a:ext>
              <a:ext uri="{C183D7F6-B498-43B3-948B-1728B52AA6E4}">
                <adec:decorative xmlns:adec="http://schemas.microsoft.com/office/drawing/2017/decorative" val="1"/>
              </a:ext>
            </a:extLst>
          </p:cNvPr>
          <p:cNvCxnSpPr>
            <a:cxnSpLocks/>
          </p:cNvCxnSpPr>
          <p:nvPr/>
        </p:nvCxnSpPr>
        <p:spPr>
          <a:xfrm>
            <a:off x="228600" y="4160283"/>
            <a:ext cx="1161272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5691AB5-AC5D-60D3-53C0-8D43127CDC5D}"/>
              </a:ext>
              <a:ext uri="{C183D7F6-B498-43B3-948B-1728B52AA6E4}">
                <adec:decorative xmlns:adec="http://schemas.microsoft.com/office/drawing/2017/decorative" val="1"/>
              </a:ext>
            </a:extLst>
          </p:cNvPr>
          <p:cNvCxnSpPr>
            <a:cxnSpLocks/>
          </p:cNvCxnSpPr>
          <p:nvPr/>
        </p:nvCxnSpPr>
        <p:spPr>
          <a:xfrm>
            <a:off x="241509" y="4869417"/>
            <a:ext cx="11599811" cy="2619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393223-4E4C-46A4-381A-80CAF707D927}"/>
              </a:ext>
              <a:ext uri="{C183D7F6-B498-43B3-948B-1728B52AA6E4}">
                <adec:decorative xmlns:adec="http://schemas.microsoft.com/office/drawing/2017/decorative" val="1"/>
              </a:ext>
            </a:extLst>
          </p:cNvPr>
          <p:cNvCxnSpPr>
            <a:cxnSpLocks/>
          </p:cNvCxnSpPr>
          <p:nvPr/>
        </p:nvCxnSpPr>
        <p:spPr>
          <a:xfrm>
            <a:off x="241509" y="5589191"/>
            <a:ext cx="1159981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B25059C4-C3FA-8D1A-2AAA-D5F530ED634C}"/>
              </a:ext>
            </a:extLst>
          </p:cNvPr>
          <p:cNvSpPr txBox="1"/>
          <p:nvPr/>
        </p:nvSpPr>
        <p:spPr>
          <a:xfrm>
            <a:off x="333882" y="1290050"/>
            <a:ext cx="2327545" cy="646331"/>
          </a:xfrm>
          <a:prstGeom prst="rect">
            <a:avLst/>
          </a:prstGeom>
          <a:noFill/>
        </p:spPr>
        <p:txBody>
          <a:bodyPr wrap="square">
            <a:spAutoFit/>
          </a:bodyPr>
          <a:lstStyle/>
          <a:p>
            <a:pPr algn="ctr"/>
            <a:r>
              <a:rPr lang="en-IN" b="1" dirty="0">
                <a:latin typeface="Times New Roman" panose="02020603050405020304" pitchFamily="18" charset="0"/>
                <a:cs typeface="Times New Roman" panose="02020603050405020304" pitchFamily="18" charset="0"/>
              </a:rPr>
              <a:t>Operating frequency (GHz) </a:t>
            </a:r>
          </a:p>
        </p:txBody>
      </p:sp>
      <p:sp>
        <p:nvSpPr>
          <p:cNvPr id="57" name="TextBox 56">
            <a:extLst>
              <a:ext uri="{FF2B5EF4-FFF2-40B4-BE49-F238E27FC236}">
                <a16:creationId xmlns:a16="http://schemas.microsoft.com/office/drawing/2014/main" id="{8B77578E-EC4E-7E8A-3C17-9ACED8AD10D5}"/>
              </a:ext>
            </a:extLst>
          </p:cNvPr>
          <p:cNvSpPr txBox="1"/>
          <p:nvPr/>
        </p:nvSpPr>
        <p:spPr>
          <a:xfrm>
            <a:off x="862007" y="2168526"/>
            <a:ext cx="1271293" cy="369332"/>
          </a:xfrm>
          <a:prstGeom prst="rect">
            <a:avLst/>
          </a:prstGeom>
          <a:noFill/>
        </p:spPr>
        <p:txBody>
          <a:bodyPr wrap="square">
            <a:spAutoFit/>
          </a:bodyPr>
          <a:lstStyle/>
          <a:p>
            <a:pPr algn="ctr"/>
            <a:r>
              <a:rPr lang="en-IN" b="1" dirty="0">
                <a:latin typeface="Times New Roman" panose="02020603050405020304" pitchFamily="18" charset="0"/>
                <a:cs typeface="Times New Roman" panose="02020603050405020304" pitchFamily="18" charset="0"/>
              </a:rPr>
              <a:t>BW (GHz) </a:t>
            </a:r>
          </a:p>
        </p:txBody>
      </p:sp>
      <p:sp>
        <p:nvSpPr>
          <p:cNvPr id="59" name="TextBox 58">
            <a:extLst>
              <a:ext uri="{FF2B5EF4-FFF2-40B4-BE49-F238E27FC236}">
                <a16:creationId xmlns:a16="http://schemas.microsoft.com/office/drawing/2014/main" id="{5F58F1AF-252D-9FA6-8F49-62DE95095DDC}"/>
              </a:ext>
            </a:extLst>
          </p:cNvPr>
          <p:cNvSpPr txBox="1"/>
          <p:nvPr/>
        </p:nvSpPr>
        <p:spPr>
          <a:xfrm>
            <a:off x="333886" y="2750235"/>
            <a:ext cx="2327541" cy="646331"/>
          </a:xfrm>
          <a:prstGeom prst="rect">
            <a:avLst/>
          </a:prstGeom>
          <a:noFill/>
        </p:spPr>
        <p:txBody>
          <a:bodyPr wrap="square">
            <a:spAutoFit/>
          </a:bodyPr>
          <a:lstStyle/>
          <a:p>
            <a:pPr algn="ctr"/>
            <a:r>
              <a:rPr lang="en-IN" b="1" dirty="0">
                <a:latin typeface="Times New Roman" panose="02020603050405020304" pitchFamily="18" charset="0"/>
                <a:cs typeface="Times New Roman" panose="02020603050405020304" pitchFamily="18" charset="0"/>
              </a:rPr>
              <a:t>Reflection coefficient (dB)</a:t>
            </a:r>
          </a:p>
        </p:txBody>
      </p:sp>
      <p:sp>
        <p:nvSpPr>
          <p:cNvPr id="61" name="TextBox 60">
            <a:extLst>
              <a:ext uri="{FF2B5EF4-FFF2-40B4-BE49-F238E27FC236}">
                <a16:creationId xmlns:a16="http://schemas.microsoft.com/office/drawing/2014/main" id="{9F1C12AE-4EC3-DEB9-7EDB-001CFB44C128}"/>
              </a:ext>
            </a:extLst>
          </p:cNvPr>
          <p:cNvSpPr txBox="1"/>
          <p:nvPr/>
        </p:nvSpPr>
        <p:spPr>
          <a:xfrm>
            <a:off x="1011296" y="3573850"/>
            <a:ext cx="972714" cy="369332"/>
          </a:xfrm>
          <a:prstGeom prst="rect">
            <a:avLst/>
          </a:prstGeom>
          <a:noFill/>
        </p:spPr>
        <p:txBody>
          <a:bodyPr wrap="square">
            <a:spAutoFit/>
          </a:bodyPr>
          <a:lstStyle/>
          <a:p>
            <a:pPr algn="ctr"/>
            <a:r>
              <a:rPr lang="en-IN" b="1" dirty="0">
                <a:latin typeface="Times New Roman" panose="02020603050405020304" pitchFamily="18" charset="0"/>
                <a:cs typeface="Times New Roman" panose="02020603050405020304" pitchFamily="18" charset="0"/>
              </a:rPr>
              <a:t>VSWR </a:t>
            </a:r>
          </a:p>
        </p:txBody>
      </p:sp>
      <p:sp>
        <p:nvSpPr>
          <p:cNvPr id="63" name="TextBox 62">
            <a:extLst>
              <a:ext uri="{FF2B5EF4-FFF2-40B4-BE49-F238E27FC236}">
                <a16:creationId xmlns:a16="http://schemas.microsoft.com/office/drawing/2014/main" id="{0B1C864F-E017-F922-0552-DB4EC8562D2B}"/>
              </a:ext>
            </a:extLst>
          </p:cNvPr>
          <p:cNvSpPr txBox="1"/>
          <p:nvPr/>
        </p:nvSpPr>
        <p:spPr>
          <a:xfrm>
            <a:off x="549430" y="4191685"/>
            <a:ext cx="1896446" cy="646331"/>
          </a:xfrm>
          <a:prstGeom prst="rect">
            <a:avLst/>
          </a:prstGeom>
          <a:noFill/>
        </p:spPr>
        <p:txBody>
          <a:bodyPr wrap="square">
            <a:spAutoFit/>
          </a:bodyPr>
          <a:lstStyle/>
          <a:p>
            <a:pPr algn="ctr"/>
            <a:r>
              <a:rPr lang="en-IN" b="1" dirty="0">
                <a:latin typeface="Times New Roman" panose="02020603050405020304" pitchFamily="18" charset="0"/>
                <a:cs typeface="Times New Roman" panose="02020603050405020304" pitchFamily="18" charset="0"/>
              </a:rPr>
              <a:t>Maximum Gain (dB)</a:t>
            </a:r>
          </a:p>
        </p:txBody>
      </p:sp>
      <p:sp>
        <p:nvSpPr>
          <p:cNvPr id="65" name="TextBox 64">
            <a:extLst>
              <a:ext uri="{FF2B5EF4-FFF2-40B4-BE49-F238E27FC236}">
                <a16:creationId xmlns:a16="http://schemas.microsoft.com/office/drawing/2014/main" id="{DBC7A64C-E093-CB0A-C3AA-D7D1E8A6E4AA}"/>
              </a:ext>
            </a:extLst>
          </p:cNvPr>
          <p:cNvSpPr txBox="1"/>
          <p:nvPr/>
        </p:nvSpPr>
        <p:spPr>
          <a:xfrm>
            <a:off x="302944" y="4900818"/>
            <a:ext cx="2393989" cy="646331"/>
          </a:xfrm>
          <a:prstGeom prst="rect">
            <a:avLst/>
          </a:prstGeom>
          <a:noFill/>
        </p:spPr>
        <p:txBody>
          <a:bodyPr wrap="square">
            <a:spAutoFit/>
          </a:bodyPr>
          <a:lstStyle/>
          <a:p>
            <a:pPr algn="ctr"/>
            <a:r>
              <a:rPr lang="en-IN" b="1" dirty="0">
                <a:latin typeface="Times New Roman" panose="02020603050405020304" pitchFamily="18" charset="0"/>
                <a:cs typeface="Times New Roman" panose="02020603050405020304" pitchFamily="18" charset="0"/>
              </a:rPr>
              <a:t>Maximum Directivity (dBi)</a:t>
            </a:r>
          </a:p>
        </p:txBody>
      </p:sp>
      <p:sp>
        <p:nvSpPr>
          <p:cNvPr id="67" name="TextBox 66">
            <a:extLst>
              <a:ext uri="{FF2B5EF4-FFF2-40B4-BE49-F238E27FC236}">
                <a16:creationId xmlns:a16="http://schemas.microsoft.com/office/drawing/2014/main" id="{4CE789D7-F800-ED60-B3E3-20666B3438DD}"/>
              </a:ext>
            </a:extLst>
          </p:cNvPr>
          <p:cNvSpPr txBox="1"/>
          <p:nvPr/>
        </p:nvSpPr>
        <p:spPr>
          <a:xfrm>
            <a:off x="208922" y="5650234"/>
            <a:ext cx="2577462" cy="646331"/>
          </a:xfrm>
          <a:prstGeom prst="rect">
            <a:avLst/>
          </a:prstGeom>
          <a:noFill/>
        </p:spPr>
        <p:txBody>
          <a:bodyPr wrap="square">
            <a:spAutoFit/>
          </a:bodyPr>
          <a:lstStyle/>
          <a:p>
            <a:pPr algn="ctr"/>
            <a:r>
              <a:rPr lang="en-IN" b="1" dirty="0">
                <a:latin typeface="Times New Roman" panose="02020603050405020304" pitchFamily="18" charset="0"/>
                <a:cs typeface="Times New Roman" panose="02020603050405020304" pitchFamily="18" charset="0"/>
              </a:rPr>
              <a:t>Maximum efficiency (%)</a:t>
            </a:r>
          </a:p>
        </p:txBody>
      </p:sp>
      <p:sp>
        <p:nvSpPr>
          <p:cNvPr id="69" name="TextBox 68">
            <a:extLst>
              <a:ext uri="{FF2B5EF4-FFF2-40B4-BE49-F238E27FC236}">
                <a16:creationId xmlns:a16="http://schemas.microsoft.com/office/drawing/2014/main" id="{1353CDBD-A0BA-F0B7-B673-6915F0F09CE6}"/>
              </a:ext>
            </a:extLst>
          </p:cNvPr>
          <p:cNvSpPr txBox="1"/>
          <p:nvPr/>
        </p:nvSpPr>
        <p:spPr>
          <a:xfrm>
            <a:off x="3310404" y="1428549"/>
            <a:ext cx="1280624" cy="369332"/>
          </a:xfrm>
          <a:prstGeom prst="rect">
            <a:avLst/>
          </a:prstGeom>
          <a:noFill/>
        </p:spPr>
        <p:txBody>
          <a:bodyPr wrap="square">
            <a:spAutoFit/>
          </a:bodyPr>
          <a:lstStyle/>
          <a:p>
            <a:pPr algn="ctr"/>
            <a:r>
              <a:rPr lang="en-IN" sz="1800" b="1" dirty="0">
                <a:latin typeface="Times New Roman" panose="02020603050405020304" pitchFamily="18" charset="0"/>
                <a:cs typeface="Times New Roman" panose="02020603050405020304" pitchFamily="18" charset="0"/>
              </a:rPr>
              <a:t>6.3-12.6</a:t>
            </a:r>
          </a:p>
        </p:txBody>
      </p:sp>
      <p:sp>
        <p:nvSpPr>
          <p:cNvPr id="71" name="TextBox 70">
            <a:extLst>
              <a:ext uri="{FF2B5EF4-FFF2-40B4-BE49-F238E27FC236}">
                <a16:creationId xmlns:a16="http://schemas.microsoft.com/office/drawing/2014/main" id="{EC958CEE-133C-03D4-E9B4-7B519EEEB531}"/>
              </a:ext>
            </a:extLst>
          </p:cNvPr>
          <p:cNvSpPr txBox="1"/>
          <p:nvPr/>
        </p:nvSpPr>
        <p:spPr>
          <a:xfrm>
            <a:off x="3560270" y="2168526"/>
            <a:ext cx="767442" cy="369332"/>
          </a:xfrm>
          <a:prstGeom prst="rect">
            <a:avLst/>
          </a:prstGeom>
          <a:noFill/>
        </p:spPr>
        <p:txBody>
          <a:bodyPr wrap="square">
            <a:spAutoFit/>
          </a:bodyPr>
          <a:lstStyle/>
          <a:p>
            <a:pPr algn="ctr"/>
            <a:r>
              <a:rPr lang="en-IN" sz="1800" b="1" dirty="0">
                <a:latin typeface="Times New Roman" panose="02020603050405020304" pitchFamily="18" charset="0"/>
                <a:cs typeface="Times New Roman" panose="02020603050405020304" pitchFamily="18" charset="0"/>
              </a:rPr>
              <a:t>6.3</a:t>
            </a:r>
          </a:p>
        </p:txBody>
      </p:sp>
      <p:sp>
        <p:nvSpPr>
          <p:cNvPr id="73" name="TextBox 72">
            <a:extLst>
              <a:ext uri="{FF2B5EF4-FFF2-40B4-BE49-F238E27FC236}">
                <a16:creationId xmlns:a16="http://schemas.microsoft.com/office/drawing/2014/main" id="{6061DD12-0F77-BF97-C2AA-2CFC8C8AF61B}"/>
              </a:ext>
            </a:extLst>
          </p:cNvPr>
          <p:cNvSpPr txBox="1"/>
          <p:nvPr/>
        </p:nvSpPr>
        <p:spPr>
          <a:xfrm>
            <a:off x="3533237" y="2885044"/>
            <a:ext cx="834957" cy="369332"/>
          </a:xfrm>
          <a:prstGeom prst="rect">
            <a:avLst/>
          </a:prstGeom>
          <a:noFill/>
        </p:spPr>
        <p:txBody>
          <a:bodyPr wrap="square">
            <a:spAutoFit/>
          </a:bodyPr>
          <a:lstStyle/>
          <a:p>
            <a:pPr algn="ctr"/>
            <a:r>
              <a:rPr lang="en-IN" sz="1800" b="1" dirty="0">
                <a:latin typeface="Times New Roman" panose="02020603050405020304" pitchFamily="18" charset="0"/>
                <a:cs typeface="Times New Roman" panose="02020603050405020304" pitchFamily="18" charset="0"/>
              </a:rPr>
              <a:t>-23.1</a:t>
            </a:r>
          </a:p>
        </p:txBody>
      </p:sp>
      <p:sp>
        <p:nvSpPr>
          <p:cNvPr id="75" name="TextBox 74">
            <a:extLst>
              <a:ext uri="{FF2B5EF4-FFF2-40B4-BE49-F238E27FC236}">
                <a16:creationId xmlns:a16="http://schemas.microsoft.com/office/drawing/2014/main" id="{B8539F72-C90F-5549-48E0-237A291B1C11}"/>
              </a:ext>
            </a:extLst>
          </p:cNvPr>
          <p:cNvSpPr txBox="1"/>
          <p:nvPr/>
        </p:nvSpPr>
        <p:spPr>
          <a:xfrm>
            <a:off x="3521366" y="3567726"/>
            <a:ext cx="834951" cy="369332"/>
          </a:xfrm>
          <a:prstGeom prst="rect">
            <a:avLst/>
          </a:prstGeom>
          <a:noFill/>
        </p:spPr>
        <p:txBody>
          <a:bodyPr wrap="square">
            <a:spAutoFit/>
          </a:bodyPr>
          <a:lstStyle/>
          <a:p>
            <a:pPr algn="ctr"/>
            <a:r>
              <a:rPr lang="en-IN" sz="1800" b="1" dirty="0">
                <a:latin typeface="Times New Roman" panose="02020603050405020304" pitchFamily="18" charset="0"/>
                <a:cs typeface="Times New Roman" panose="02020603050405020304" pitchFamily="18" charset="0"/>
              </a:rPr>
              <a:t>1.15</a:t>
            </a:r>
          </a:p>
        </p:txBody>
      </p:sp>
      <p:sp>
        <p:nvSpPr>
          <p:cNvPr id="77" name="TextBox 76">
            <a:extLst>
              <a:ext uri="{FF2B5EF4-FFF2-40B4-BE49-F238E27FC236}">
                <a16:creationId xmlns:a16="http://schemas.microsoft.com/office/drawing/2014/main" id="{1FD7FD30-C018-07DB-7FBC-E7406B079867}"/>
              </a:ext>
            </a:extLst>
          </p:cNvPr>
          <p:cNvSpPr txBox="1"/>
          <p:nvPr/>
        </p:nvSpPr>
        <p:spPr>
          <a:xfrm>
            <a:off x="3492761" y="4330184"/>
            <a:ext cx="834951" cy="369332"/>
          </a:xfrm>
          <a:prstGeom prst="rect">
            <a:avLst/>
          </a:prstGeom>
          <a:noFill/>
        </p:spPr>
        <p:txBody>
          <a:bodyPr wrap="square">
            <a:spAutoFit/>
          </a:bodyPr>
          <a:lstStyle/>
          <a:p>
            <a:pPr algn="ctr"/>
            <a:r>
              <a:rPr lang="en-IN" sz="1800" b="1" dirty="0">
                <a:latin typeface="Times New Roman" panose="02020603050405020304" pitchFamily="18" charset="0"/>
                <a:cs typeface="Times New Roman" panose="02020603050405020304" pitchFamily="18" charset="0"/>
              </a:rPr>
              <a:t>5.3</a:t>
            </a:r>
          </a:p>
        </p:txBody>
      </p:sp>
      <p:sp>
        <p:nvSpPr>
          <p:cNvPr id="81" name="TextBox 80">
            <a:extLst>
              <a:ext uri="{FF2B5EF4-FFF2-40B4-BE49-F238E27FC236}">
                <a16:creationId xmlns:a16="http://schemas.microsoft.com/office/drawing/2014/main" id="{843D6272-FB40-3575-1111-49D5DA448CCC}"/>
              </a:ext>
            </a:extLst>
          </p:cNvPr>
          <p:cNvSpPr txBox="1"/>
          <p:nvPr/>
        </p:nvSpPr>
        <p:spPr>
          <a:xfrm>
            <a:off x="3533246" y="5031007"/>
            <a:ext cx="834948" cy="369332"/>
          </a:xfrm>
          <a:prstGeom prst="rect">
            <a:avLst/>
          </a:prstGeom>
          <a:noFill/>
        </p:spPr>
        <p:txBody>
          <a:bodyPr wrap="square">
            <a:spAutoFit/>
          </a:bodyPr>
          <a:lstStyle/>
          <a:p>
            <a:pPr algn="ctr"/>
            <a:r>
              <a:rPr lang="en-IN" sz="1800" b="1" dirty="0">
                <a:latin typeface="Times New Roman" panose="02020603050405020304" pitchFamily="18" charset="0"/>
                <a:cs typeface="Times New Roman" panose="02020603050405020304" pitchFamily="18" charset="0"/>
              </a:rPr>
              <a:t>7.93</a:t>
            </a:r>
          </a:p>
        </p:txBody>
      </p:sp>
      <p:sp>
        <p:nvSpPr>
          <p:cNvPr id="85" name="TextBox 84">
            <a:extLst>
              <a:ext uri="{FF2B5EF4-FFF2-40B4-BE49-F238E27FC236}">
                <a16:creationId xmlns:a16="http://schemas.microsoft.com/office/drawing/2014/main" id="{F871D214-23D8-FE57-DA6C-45F6EAFB0395}"/>
              </a:ext>
            </a:extLst>
          </p:cNvPr>
          <p:cNvSpPr txBox="1"/>
          <p:nvPr/>
        </p:nvSpPr>
        <p:spPr>
          <a:xfrm>
            <a:off x="3521368" y="5786275"/>
            <a:ext cx="834949" cy="369332"/>
          </a:xfrm>
          <a:prstGeom prst="rect">
            <a:avLst/>
          </a:prstGeom>
          <a:noFill/>
        </p:spPr>
        <p:txBody>
          <a:bodyPr wrap="square">
            <a:spAutoFit/>
          </a:bodyPr>
          <a:lstStyle/>
          <a:p>
            <a:pPr algn="ctr"/>
            <a:r>
              <a:rPr lang="en-IN" sz="1800" b="1" dirty="0">
                <a:latin typeface="Times New Roman" panose="02020603050405020304" pitchFamily="18" charset="0"/>
                <a:cs typeface="Times New Roman" panose="02020603050405020304" pitchFamily="18" charset="0"/>
              </a:rPr>
              <a:t>80.5</a:t>
            </a:r>
            <a:endParaRPr lang="en-IN" dirty="0"/>
          </a:p>
        </p:txBody>
      </p:sp>
      <p:sp>
        <p:nvSpPr>
          <p:cNvPr id="86" name="TextBox 85">
            <a:extLst>
              <a:ext uri="{FF2B5EF4-FFF2-40B4-BE49-F238E27FC236}">
                <a16:creationId xmlns:a16="http://schemas.microsoft.com/office/drawing/2014/main" id="{17EABF34-F857-241C-BA8C-7033564B1A53}"/>
              </a:ext>
            </a:extLst>
          </p:cNvPr>
          <p:cNvSpPr txBox="1"/>
          <p:nvPr/>
        </p:nvSpPr>
        <p:spPr>
          <a:xfrm>
            <a:off x="5413250" y="1428549"/>
            <a:ext cx="1280624" cy="369332"/>
          </a:xfrm>
          <a:prstGeom prst="rect">
            <a:avLst/>
          </a:prstGeom>
          <a:noFill/>
        </p:spPr>
        <p:txBody>
          <a:bodyPr wrap="square">
            <a:spAutoFit/>
          </a:bodyPr>
          <a:lstStyle/>
          <a:p>
            <a:pPr algn="ctr"/>
            <a:r>
              <a:rPr lang="en-IN" sz="1800" b="1" dirty="0">
                <a:latin typeface="Times New Roman" panose="02020603050405020304" pitchFamily="18" charset="0"/>
                <a:cs typeface="Times New Roman" panose="02020603050405020304" pitchFamily="18" charset="0"/>
              </a:rPr>
              <a:t>5.2-12.4</a:t>
            </a:r>
          </a:p>
        </p:txBody>
      </p:sp>
      <p:sp>
        <p:nvSpPr>
          <p:cNvPr id="87" name="TextBox 86">
            <a:extLst>
              <a:ext uri="{FF2B5EF4-FFF2-40B4-BE49-F238E27FC236}">
                <a16:creationId xmlns:a16="http://schemas.microsoft.com/office/drawing/2014/main" id="{31FC27C8-A3F7-9078-EB8D-0FF39E46C1C2}"/>
              </a:ext>
            </a:extLst>
          </p:cNvPr>
          <p:cNvSpPr txBox="1"/>
          <p:nvPr/>
        </p:nvSpPr>
        <p:spPr>
          <a:xfrm>
            <a:off x="5663116" y="2168526"/>
            <a:ext cx="767442" cy="369332"/>
          </a:xfrm>
          <a:prstGeom prst="rect">
            <a:avLst/>
          </a:prstGeom>
          <a:noFill/>
        </p:spPr>
        <p:txBody>
          <a:bodyPr wrap="square">
            <a:spAutoFit/>
          </a:bodyPr>
          <a:lstStyle/>
          <a:p>
            <a:pPr algn="ctr"/>
            <a:r>
              <a:rPr lang="en-IN" sz="1800" b="1" dirty="0">
                <a:latin typeface="Times New Roman" panose="02020603050405020304" pitchFamily="18" charset="0"/>
                <a:cs typeface="Times New Roman" panose="02020603050405020304" pitchFamily="18" charset="0"/>
              </a:rPr>
              <a:t>7.2</a:t>
            </a:r>
          </a:p>
        </p:txBody>
      </p:sp>
      <p:sp>
        <p:nvSpPr>
          <p:cNvPr id="88" name="TextBox 87">
            <a:extLst>
              <a:ext uri="{FF2B5EF4-FFF2-40B4-BE49-F238E27FC236}">
                <a16:creationId xmlns:a16="http://schemas.microsoft.com/office/drawing/2014/main" id="{E6565BC3-1831-C68B-1D94-7197AC5760DB}"/>
              </a:ext>
            </a:extLst>
          </p:cNvPr>
          <p:cNvSpPr txBox="1"/>
          <p:nvPr/>
        </p:nvSpPr>
        <p:spPr>
          <a:xfrm>
            <a:off x="5636083" y="2885044"/>
            <a:ext cx="834957" cy="369332"/>
          </a:xfrm>
          <a:prstGeom prst="rect">
            <a:avLst/>
          </a:prstGeom>
          <a:noFill/>
        </p:spPr>
        <p:txBody>
          <a:bodyPr wrap="square">
            <a:spAutoFit/>
          </a:bodyPr>
          <a:lstStyle/>
          <a:p>
            <a:pPr algn="ctr"/>
            <a:r>
              <a:rPr lang="en-IN" sz="1800" b="1" dirty="0">
                <a:latin typeface="Times New Roman" panose="02020603050405020304" pitchFamily="18" charset="0"/>
                <a:cs typeface="Times New Roman" panose="02020603050405020304" pitchFamily="18" charset="0"/>
              </a:rPr>
              <a:t>-26.9</a:t>
            </a:r>
          </a:p>
        </p:txBody>
      </p:sp>
      <p:sp>
        <p:nvSpPr>
          <p:cNvPr id="89" name="TextBox 88">
            <a:extLst>
              <a:ext uri="{FF2B5EF4-FFF2-40B4-BE49-F238E27FC236}">
                <a16:creationId xmlns:a16="http://schemas.microsoft.com/office/drawing/2014/main" id="{ABD3E07F-A0C3-FAB0-DCA4-4B1193AACDDA}"/>
              </a:ext>
            </a:extLst>
          </p:cNvPr>
          <p:cNvSpPr txBox="1"/>
          <p:nvPr/>
        </p:nvSpPr>
        <p:spPr>
          <a:xfrm>
            <a:off x="5624212" y="3567726"/>
            <a:ext cx="834951" cy="369332"/>
          </a:xfrm>
          <a:prstGeom prst="rect">
            <a:avLst/>
          </a:prstGeom>
          <a:noFill/>
        </p:spPr>
        <p:txBody>
          <a:bodyPr wrap="square">
            <a:spAutoFit/>
          </a:bodyPr>
          <a:lstStyle/>
          <a:p>
            <a:pPr algn="ctr"/>
            <a:r>
              <a:rPr lang="en-IN" sz="1800" b="1" dirty="0">
                <a:latin typeface="Times New Roman" panose="02020603050405020304" pitchFamily="18" charset="0"/>
                <a:cs typeface="Times New Roman" panose="02020603050405020304" pitchFamily="18" charset="0"/>
              </a:rPr>
              <a:t>1.0</a:t>
            </a:r>
            <a:r>
              <a:rPr lang="en-IN" b="1" dirty="0">
                <a:latin typeface="Times New Roman" panose="02020603050405020304" pitchFamily="18" charset="0"/>
                <a:cs typeface="Times New Roman" panose="02020603050405020304" pitchFamily="18" charset="0"/>
              </a:rPr>
              <a:t>9</a:t>
            </a:r>
            <a:endParaRPr lang="en-IN" sz="1800" b="1" dirty="0">
              <a:latin typeface="Times New Roman" panose="02020603050405020304" pitchFamily="18" charset="0"/>
              <a:cs typeface="Times New Roman" panose="02020603050405020304" pitchFamily="18" charset="0"/>
            </a:endParaRPr>
          </a:p>
        </p:txBody>
      </p:sp>
      <p:sp>
        <p:nvSpPr>
          <p:cNvPr id="90" name="TextBox 89">
            <a:extLst>
              <a:ext uri="{FF2B5EF4-FFF2-40B4-BE49-F238E27FC236}">
                <a16:creationId xmlns:a16="http://schemas.microsoft.com/office/drawing/2014/main" id="{5F621173-754B-3D71-DD1C-FAD89CB6508D}"/>
              </a:ext>
            </a:extLst>
          </p:cNvPr>
          <p:cNvSpPr txBox="1"/>
          <p:nvPr/>
        </p:nvSpPr>
        <p:spPr>
          <a:xfrm>
            <a:off x="5595607" y="4330184"/>
            <a:ext cx="834951" cy="369332"/>
          </a:xfrm>
          <a:prstGeom prst="rect">
            <a:avLst/>
          </a:prstGeom>
          <a:noFill/>
        </p:spPr>
        <p:txBody>
          <a:bodyPr wrap="square">
            <a:spAutoFit/>
          </a:bodyPr>
          <a:lstStyle/>
          <a:p>
            <a:pPr algn="ctr"/>
            <a:r>
              <a:rPr lang="en-IN" b="1" dirty="0">
                <a:latin typeface="Times New Roman" panose="02020603050405020304" pitchFamily="18" charset="0"/>
                <a:cs typeface="Times New Roman" panose="02020603050405020304" pitchFamily="18" charset="0"/>
              </a:rPr>
              <a:t>6.10</a:t>
            </a:r>
            <a:endParaRPr lang="en-IN" sz="1800" b="1" dirty="0">
              <a:latin typeface="Times New Roman" panose="02020603050405020304" pitchFamily="18" charset="0"/>
              <a:cs typeface="Times New Roman" panose="02020603050405020304" pitchFamily="18" charset="0"/>
            </a:endParaRPr>
          </a:p>
        </p:txBody>
      </p:sp>
      <p:sp>
        <p:nvSpPr>
          <p:cNvPr id="91" name="TextBox 90">
            <a:extLst>
              <a:ext uri="{FF2B5EF4-FFF2-40B4-BE49-F238E27FC236}">
                <a16:creationId xmlns:a16="http://schemas.microsoft.com/office/drawing/2014/main" id="{D398AFB0-C087-706F-1E8B-A300E0E91EDC}"/>
              </a:ext>
            </a:extLst>
          </p:cNvPr>
          <p:cNvSpPr txBox="1"/>
          <p:nvPr/>
        </p:nvSpPr>
        <p:spPr>
          <a:xfrm>
            <a:off x="5636092" y="5031007"/>
            <a:ext cx="834948" cy="369332"/>
          </a:xfrm>
          <a:prstGeom prst="rect">
            <a:avLst/>
          </a:prstGeom>
          <a:noFill/>
        </p:spPr>
        <p:txBody>
          <a:bodyPr wrap="square">
            <a:spAutoFit/>
          </a:bodyPr>
          <a:lstStyle/>
          <a:p>
            <a:pPr algn="ctr"/>
            <a:r>
              <a:rPr lang="en-IN" sz="1800" b="1" dirty="0">
                <a:latin typeface="Times New Roman" panose="02020603050405020304" pitchFamily="18" charset="0"/>
                <a:cs typeface="Times New Roman" panose="02020603050405020304" pitchFamily="18" charset="0"/>
              </a:rPr>
              <a:t>7.92</a:t>
            </a:r>
          </a:p>
        </p:txBody>
      </p:sp>
      <p:sp>
        <p:nvSpPr>
          <p:cNvPr id="92" name="TextBox 91">
            <a:extLst>
              <a:ext uri="{FF2B5EF4-FFF2-40B4-BE49-F238E27FC236}">
                <a16:creationId xmlns:a16="http://schemas.microsoft.com/office/drawing/2014/main" id="{7FEA7DE7-6774-7FA9-F033-965DEB59375B}"/>
              </a:ext>
            </a:extLst>
          </p:cNvPr>
          <p:cNvSpPr txBox="1"/>
          <p:nvPr/>
        </p:nvSpPr>
        <p:spPr>
          <a:xfrm>
            <a:off x="5624214" y="5786275"/>
            <a:ext cx="834949" cy="369332"/>
          </a:xfrm>
          <a:prstGeom prst="rect">
            <a:avLst/>
          </a:prstGeom>
          <a:noFill/>
        </p:spPr>
        <p:txBody>
          <a:bodyPr wrap="square">
            <a:spAutoFit/>
          </a:bodyPr>
          <a:lstStyle/>
          <a:p>
            <a:pPr algn="ctr"/>
            <a:r>
              <a:rPr lang="en-IN" sz="1800" b="1" dirty="0">
                <a:latin typeface="Times New Roman" panose="02020603050405020304" pitchFamily="18" charset="0"/>
                <a:cs typeface="Times New Roman" panose="02020603050405020304" pitchFamily="18" charset="0"/>
              </a:rPr>
              <a:t>81.21</a:t>
            </a:r>
            <a:endParaRPr lang="en-IN" dirty="0"/>
          </a:p>
        </p:txBody>
      </p:sp>
      <p:sp>
        <p:nvSpPr>
          <p:cNvPr id="93" name="TextBox 92">
            <a:extLst>
              <a:ext uri="{FF2B5EF4-FFF2-40B4-BE49-F238E27FC236}">
                <a16:creationId xmlns:a16="http://schemas.microsoft.com/office/drawing/2014/main" id="{FF20CBD0-97AA-1FE7-DA1D-A20C57D512DE}"/>
              </a:ext>
            </a:extLst>
          </p:cNvPr>
          <p:cNvSpPr txBox="1"/>
          <p:nvPr/>
        </p:nvSpPr>
        <p:spPr>
          <a:xfrm>
            <a:off x="7611686" y="1428549"/>
            <a:ext cx="1280624" cy="369332"/>
          </a:xfrm>
          <a:prstGeom prst="rect">
            <a:avLst/>
          </a:prstGeom>
          <a:noFill/>
        </p:spPr>
        <p:txBody>
          <a:bodyPr wrap="square">
            <a:spAutoFit/>
          </a:bodyPr>
          <a:lstStyle/>
          <a:p>
            <a:pPr algn="ctr"/>
            <a:r>
              <a:rPr lang="en-IN" sz="1800" b="1" dirty="0">
                <a:latin typeface="Times New Roman" panose="02020603050405020304" pitchFamily="18" charset="0"/>
                <a:cs typeface="Times New Roman" panose="02020603050405020304" pitchFamily="18" charset="0"/>
              </a:rPr>
              <a:t>5.3-12.4</a:t>
            </a:r>
          </a:p>
        </p:txBody>
      </p:sp>
      <p:sp>
        <p:nvSpPr>
          <p:cNvPr id="94" name="TextBox 93">
            <a:extLst>
              <a:ext uri="{FF2B5EF4-FFF2-40B4-BE49-F238E27FC236}">
                <a16:creationId xmlns:a16="http://schemas.microsoft.com/office/drawing/2014/main" id="{C4D3106E-27A8-1159-1974-56FFE7CF1B2F}"/>
              </a:ext>
            </a:extLst>
          </p:cNvPr>
          <p:cNvSpPr txBox="1"/>
          <p:nvPr/>
        </p:nvSpPr>
        <p:spPr>
          <a:xfrm>
            <a:off x="7861552" y="2168526"/>
            <a:ext cx="767442" cy="369332"/>
          </a:xfrm>
          <a:prstGeom prst="rect">
            <a:avLst/>
          </a:prstGeom>
          <a:noFill/>
        </p:spPr>
        <p:txBody>
          <a:bodyPr wrap="square">
            <a:spAutoFit/>
          </a:bodyPr>
          <a:lstStyle/>
          <a:p>
            <a:pPr algn="ctr"/>
            <a:r>
              <a:rPr lang="en-IN" sz="1800" b="1" dirty="0">
                <a:latin typeface="Times New Roman" panose="02020603050405020304" pitchFamily="18" charset="0"/>
                <a:cs typeface="Times New Roman" panose="02020603050405020304" pitchFamily="18" charset="0"/>
              </a:rPr>
              <a:t>7.1</a:t>
            </a:r>
          </a:p>
        </p:txBody>
      </p:sp>
      <p:sp>
        <p:nvSpPr>
          <p:cNvPr id="95" name="TextBox 94">
            <a:extLst>
              <a:ext uri="{FF2B5EF4-FFF2-40B4-BE49-F238E27FC236}">
                <a16:creationId xmlns:a16="http://schemas.microsoft.com/office/drawing/2014/main" id="{154F30C5-82B3-CFF2-3037-CB58D612A44F}"/>
              </a:ext>
            </a:extLst>
          </p:cNvPr>
          <p:cNvSpPr txBox="1"/>
          <p:nvPr/>
        </p:nvSpPr>
        <p:spPr>
          <a:xfrm>
            <a:off x="7834519" y="2885044"/>
            <a:ext cx="834957" cy="369332"/>
          </a:xfrm>
          <a:prstGeom prst="rect">
            <a:avLst/>
          </a:prstGeom>
          <a:noFill/>
        </p:spPr>
        <p:txBody>
          <a:bodyPr wrap="square">
            <a:spAutoFit/>
          </a:bodyPr>
          <a:lstStyle/>
          <a:p>
            <a:pPr algn="ctr"/>
            <a:r>
              <a:rPr lang="en-IN" sz="1800" b="1" dirty="0">
                <a:latin typeface="Times New Roman" panose="02020603050405020304" pitchFamily="18" charset="0"/>
                <a:cs typeface="Times New Roman" panose="02020603050405020304" pitchFamily="18" charset="0"/>
              </a:rPr>
              <a:t>-39.5</a:t>
            </a:r>
          </a:p>
        </p:txBody>
      </p:sp>
      <p:sp>
        <p:nvSpPr>
          <p:cNvPr id="96" name="TextBox 95">
            <a:extLst>
              <a:ext uri="{FF2B5EF4-FFF2-40B4-BE49-F238E27FC236}">
                <a16:creationId xmlns:a16="http://schemas.microsoft.com/office/drawing/2014/main" id="{48099F3F-1594-9EA0-5F3F-5AB7293D7243}"/>
              </a:ext>
            </a:extLst>
          </p:cNvPr>
          <p:cNvSpPr txBox="1"/>
          <p:nvPr/>
        </p:nvSpPr>
        <p:spPr>
          <a:xfrm>
            <a:off x="7822648" y="3567726"/>
            <a:ext cx="834951" cy="369332"/>
          </a:xfrm>
          <a:prstGeom prst="rect">
            <a:avLst/>
          </a:prstGeom>
          <a:noFill/>
        </p:spPr>
        <p:txBody>
          <a:bodyPr wrap="square">
            <a:spAutoFit/>
          </a:bodyPr>
          <a:lstStyle/>
          <a:p>
            <a:pPr algn="ctr"/>
            <a:r>
              <a:rPr lang="en-IN" sz="1800" b="1" dirty="0">
                <a:latin typeface="Times New Roman" panose="02020603050405020304" pitchFamily="18" charset="0"/>
                <a:cs typeface="Times New Roman" panose="02020603050405020304" pitchFamily="18" charset="0"/>
              </a:rPr>
              <a:t>1.0</a:t>
            </a:r>
            <a:r>
              <a:rPr lang="en-IN" b="1" dirty="0">
                <a:latin typeface="Times New Roman" panose="02020603050405020304" pitchFamily="18" charset="0"/>
                <a:cs typeface="Times New Roman" panose="02020603050405020304" pitchFamily="18" charset="0"/>
              </a:rPr>
              <a:t>2</a:t>
            </a:r>
            <a:endParaRPr lang="en-IN" sz="1800" b="1" dirty="0">
              <a:latin typeface="Times New Roman" panose="02020603050405020304" pitchFamily="18" charset="0"/>
              <a:cs typeface="Times New Roman" panose="02020603050405020304" pitchFamily="18" charset="0"/>
            </a:endParaRPr>
          </a:p>
        </p:txBody>
      </p:sp>
      <p:sp>
        <p:nvSpPr>
          <p:cNvPr id="97" name="TextBox 96">
            <a:extLst>
              <a:ext uri="{FF2B5EF4-FFF2-40B4-BE49-F238E27FC236}">
                <a16:creationId xmlns:a16="http://schemas.microsoft.com/office/drawing/2014/main" id="{6355EC49-DA0B-B0F2-E526-EA2F3F00949C}"/>
              </a:ext>
            </a:extLst>
          </p:cNvPr>
          <p:cNvSpPr txBox="1"/>
          <p:nvPr/>
        </p:nvSpPr>
        <p:spPr>
          <a:xfrm>
            <a:off x="7794043" y="4330184"/>
            <a:ext cx="834951" cy="369332"/>
          </a:xfrm>
          <a:prstGeom prst="rect">
            <a:avLst/>
          </a:prstGeom>
          <a:noFill/>
        </p:spPr>
        <p:txBody>
          <a:bodyPr wrap="square">
            <a:spAutoFit/>
          </a:bodyPr>
          <a:lstStyle/>
          <a:p>
            <a:pPr algn="ctr"/>
            <a:r>
              <a:rPr lang="en-IN" b="1" dirty="0">
                <a:latin typeface="Times New Roman" panose="02020603050405020304" pitchFamily="18" charset="0"/>
                <a:cs typeface="Times New Roman" panose="02020603050405020304" pitchFamily="18" charset="0"/>
              </a:rPr>
              <a:t>6.91</a:t>
            </a:r>
            <a:endParaRPr lang="en-IN" sz="1800" b="1" dirty="0">
              <a:latin typeface="Times New Roman" panose="02020603050405020304" pitchFamily="18" charset="0"/>
              <a:cs typeface="Times New Roman" panose="02020603050405020304" pitchFamily="18" charset="0"/>
            </a:endParaRPr>
          </a:p>
        </p:txBody>
      </p:sp>
      <p:sp>
        <p:nvSpPr>
          <p:cNvPr id="98" name="TextBox 97">
            <a:extLst>
              <a:ext uri="{FF2B5EF4-FFF2-40B4-BE49-F238E27FC236}">
                <a16:creationId xmlns:a16="http://schemas.microsoft.com/office/drawing/2014/main" id="{4BD0D4C0-D924-0F08-D38B-80A04892DC28}"/>
              </a:ext>
            </a:extLst>
          </p:cNvPr>
          <p:cNvSpPr txBox="1"/>
          <p:nvPr/>
        </p:nvSpPr>
        <p:spPr>
          <a:xfrm>
            <a:off x="7834528" y="5031007"/>
            <a:ext cx="834948" cy="369332"/>
          </a:xfrm>
          <a:prstGeom prst="rect">
            <a:avLst/>
          </a:prstGeom>
          <a:noFill/>
        </p:spPr>
        <p:txBody>
          <a:bodyPr wrap="square">
            <a:spAutoFit/>
          </a:bodyPr>
          <a:lstStyle/>
          <a:p>
            <a:pPr algn="ctr"/>
            <a:r>
              <a:rPr lang="en-IN" sz="1800" b="1" dirty="0">
                <a:latin typeface="Times New Roman" panose="02020603050405020304" pitchFamily="18" charset="0"/>
                <a:cs typeface="Times New Roman" panose="02020603050405020304" pitchFamily="18" charset="0"/>
              </a:rPr>
              <a:t>8.17</a:t>
            </a:r>
          </a:p>
        </p:txBody>
      </p:sp>
      <p:sp>
        <p:nvSpPr>
          <p:cNvPr id="99" name="TextBox 98">
            <a:extLst>
              <a:ext uri="{FF2B5EF4-FFF2-40B4-BE49-F238E27FC236}">
                <a16:creationId xmlns:a16="http://schemas.microsoft.com/office/drawing/2014/main" id="{B156F3CE-242A-E5AE-F917-D89006BBC973}"/>
              </a:ext>
            </a:extLst>
          </p:cNvPr>
          <p:cNvSpPr txBox="1"/>
          <p:nvPr/>
        </p:nvSpPr>
        <p:spPr>
          <a:xfrm>
            <a:off x="7822650" y="5786275"/>
            <a:ext cx="834949" cy="369332"/>
          </a:xfrm>
          <a:prstGeom prst="rect">
            <a:avLst/>
          </a:prstGeom>
          <a:noFill/>
        </p:spPr>
        <p:txBody>
          <a:bodyPr wrap="square">
            <a:spAutoFit/>
          </a:bodyPr>
          <a:lstStyle/>
          <a:p>
            <a:pPr algn="ctr"/>
            <a:r>
              <a:rPr lang="en-IN" sz="1800" b="1" dirty="0">
                <a:latin typeface="Times New Roman" panose="02020603050405020304" pitchFamily="18" charset="0"/>
                <a:cs typeface="Times New Roman" panose="02020603050405020304" pitchFamily="18" charset="0"/>
              </a:rPr>
              <a:t>82.5</a:t>
            </a:r>
            <a:endParaRPr lang="en-IN" dirty="0"/>
          </a:p>
        </p:txBody>
      </p:sp>
      <p:sp>
        <p:nvSpPr>
          <p:cNvPr id="100" name="TextBox 99">
            <a:extLst>
              <a:ext uri="{FF2B5EF4-FFF2-40B4-BE49-F238E27FC236}">
                <a16:creationId xmlns:a16="http://schemas.microsoft.com/office/drawing/2014/main" id="{40AF59FC-827C-329B-1BEB-FC59DD0BABDC}"/>
              </a:ext>
            </a:extLst>
          </p:cNvPr>
          <p:cNvSpPr txBox="1"/>
          <p:nvPr/>
        </p:nvSpPr>
        <p:spPr>
          <a:xfrm>
            <a:off x="9769155" y="1428549"/>
            <a:ext cx="1280624" cy="369332"/>
          </a:xfrm>
          <a:prstGeom prst="rect">
            <a:avLst/>
          </a:prstGeom>
          <a:noFill/>
        </p:spPr>
        <p:txBody>
          <a:bodyPr wrap="square">
            <a:spAutoFit/>
          </a:bodyPr>
          <a:lstStyle/>
          <a:p>
            <a:pPr algn="ctr"/>
            <a:r>
              <a:rPr lang="en-IN" sz="1800" b="1" dirty="0">
                <a:latin typeface="Times New Roman" panose="02020603050405020304" pitchFamily="18" charset="0"/>
                <a:cs typeface="Times New Roman" panose="02020603050405020304" pitchFamily="18" charset="0"/>
              </a:rPr>
              <a:t>3.13-15.14</a:t>
            </a:r>
          </a:p>
        </p:txBody>
      </p:sp>
      <p:sp>
        <p:nvSpPr>
          <p:cNvPr id="101" name="TextBox 100">
            <a:extLst>
              <a:ext uri="{FF2B5EF4-FFF2-40B4-BE49-F238E27FC236}">
                <a16:creationId xmlns:a16="http://schemas.microsoft.com/office/drawing/2014/main" id="{06F82037-BD9C-8F37-2AEE-1FAF7CE77ED4}"/>
              </a:ext>
            </a:extLst>
          </p:cNvPr>
          <p:cNvSpPr txBox="1"/>
          <p:nvPr/>
        </p:nvSpPr>
        <p:spPr>
          <a:xfrm>
            <a:off x="10019021" y="2168526"/>
            <a:ext cx="767442" cy="369332"/>
          </a:xfrm>
          <a:prstGeom prst="rect">
            <a:avLst/>
          </a:prstGeom>
          <a:noFill/>
        </p:spPr>
        <p:txBody>
          <a:bodyPr wrap="square">
            <a:spAutoFit/>
          </a:bodyPr>
          <a:lstStyle/>
          <a:p>
            <a:pPr algn="ctr"/>
            <a:r>
              <a:rPr lang="en-IN" sz="1800" b="1" dirty="0">
                <a:latin typeface="Times New Roman" panose="02020603050405020304" pitchFamily="18" charset="0"/>
                <a:cs typeface="Times New Roman" panose="02020603050405020304" pitchFamily="18" charset="0"/>
              </a:rPr>
              <a:t>12.01</a:t>
            </a:r>
          </a:p>
        </p:txBody>
      </p:sp>
      <p:sp>
        <p:nvSpPr>
          <p:cNvPr id="102" name="TextBox 101">
            <a:extLst>
              <a:ext uri="{FF2B5EF4-FFF2-40B4-BE49-F238E27FC236}">
                <a16:creationId xmlns:a16="http://schemas.microsoft.com/office/drawing/2014/main" id="{CC737D13-A466-3A5F-A06D-A2E36ED5FE49}"/>
              </a:ext>
            </a:extLst>
          </p:cNvPr>
          <p:cNvSpPr txBox="1"/>
          <p:nvPr/>
        </p:nvSpPr>
        <p:spPr>
          <a:xfrm>
            <a:off x="9991988" y="2885044"/>
            <a:ext cx="834957" cy="369332"/>
          </a:xfrm>
          <a:prstGeom prst="rect">
            <a:avLst/>
          </a:prstGeom>
          <a:noFill/>
        </p:spPr>
        <p:txBody>
          <a:bodyPr wrap="square">
            <a:spAutoFit/>
          </a:bodyPr>
          <a:lstStyle/>
          <a:p>
            <a:pPr algn="ctr"/>
            <a:r>
              <a:rPr lang="en-IN" sz="1800" b="1" dirty="0">
                <a:latin typeface="Times New Roman" panose="02020603050405020304" pitchFamily="18" charset="0"/>
                <a:cs typeface="Times New Roman" panose="02020603050405020304" pitchFamily="18" charset="0"/>
              </a:rPr>
              <a:t>-47.52</a:t>
            </a:r>
          </a:p>
        </p:txBody>
      </p:sp>
      <p:sp>
        <p:nvSpPr>
          <p:cNvPr id="103" name="TextBox 102">
            <a:extLst>
              <a:ext uri="{FF2B5EF4-FFF2-40B4-BE49-F238E27FC236}">
                <a16:creationId xmlns:a16="http://schemas.microsoft.com/office/drawing/2014/main" id="{D32C298C-0374-76FB-EE30-7BB3D7E853A8}"/>
              </a:ext>
            </a:extLst>
          </p:cNvPr>
          <p:cNvSpPr txBox="1"/>
          <p:nvPr/>
        </p:nvSpPr>
        <p:spPr>
          <a:xfrm>
            <a:off x="9980117" y="3567726"/>
            <a:ext cx="834951" cy="369332"/>
          </a:xfrm>
          <a:prstGeom prst="rect">
            <a:avLst/>
          </a:prstGeom>
          <a:noFill/>
        </p:spPr>
        <p:txBody>
          <a:bodyPr wrap="square">
            <a:spAutoFit/>
          </a:bodyPr>
          <a:lstStyle/>
          <a:p>
            <a:pPr algn="ctr"/>
            <a:r>
              <a:rPr lang="en-IN" sz="1800" b="1" dirty="0">
                <a:latin typeface="Times New Roman" panose="02020603050405020304" pitchFamily="18" charset="0"/>
                <a:cs typeface="Times New Roman" panose="02020603050405020304" pitchFamily="18" charset="0"/>
              </a:rPr>
              <a:t>1.008</a:t>
            </a:r>
          </a:p>
        </p:txBody>
      </p:sp>
      <p:sp>
        <p:nvSpPr>
          <p:cNvPr id="104" name="TextBox 103">
            <a:extLst>
              <a:ext uri="{FF2B5EF4-FFF2-40B4-BE49-F238E27FC236}">
                <a16:creationId xmlns:a16="http://schemas.microsoft.com/office/drawing/2014/main" id="{0FCB9FE4-EA10-7AA8-E762-9318E19E6A91}"/>
              </a:ext>
            </a:extLst>
          </p:cNvPr>
          <p:cNvSpPr txBox="1"/>
          <p:nvPr/>
        </p:nvSpPr>
        <p:spPr>
          <a:xfrm>
            <a:off x="9951512" y="4330184"/>
            <a:ext cx="834951" cy="369332"/>
          </a:xfrm>
          <a:prstGeom prst="rect">
            <a:avLst/>
          </a:prstGeom>
          <a:noFill/>
        </p:spPr>
        <p:txBody>
          <a:bodyPr wrap="square">
            <a:spAutoFit/>
          </a:bodyPr>
          <a:lstStyle/>
          <a:p>
            <a:pPr algn="ctr"/>
            <a:r>
              <a:rPr lang="en-IN" sz="1800" b="1" dirty="0">
                <a:latin typeface="Times New Roman" panose="02020603050405020304" pitchFamily="18" charset="0"/>
                <a:cs typeface="Times New Roman" panose="02020603050405020304" pitchFamily="18" charset="0"/>
              </a:rPr>
              <a:t>7.52</a:t>
            </a:r>
          </a:p>
        </p:txBody>
      </p:sp>
      <p:sp>
        <p:nvSpPr>
          <p:cNvPr id="105" name="TextBox 104">
            <a:extLst>
              <a:ext uri="{FF2B5EF4-FFF2-40B4-BE49-F238E27FC236}">
                <a16:creationId xmlns:a16="http://schemas.microsoft.com/office/drawing/2014/main" id="{816932A3-870D-8ED7-EE09-ECBAFD99B774}"/>
              </a:ext>
            </a:extLst>
          </p:cNvPr>
          <p:cNvSpPr txBox="1"/>
          <p:nvPr/>
        </p:nvSpPr>
        <p:spPr>
          <a:xfrm>
            <a:off x="9991997" y="5031007"/>
            <a:ext cx="834948" cy="369332"/>
          </a:xfrm>
          <a:prstGeom prst="rect">
            <a:avLst/>
          </a:prstGeom>
          <a:noFill/>
        </p:spPr>
        <p:txBody>
          <a:bodyPr wrap="square">
            <a:spAutoFit/>
          </a:bodyPr>
          <a:lstStyle/>
          <a:p>
            <a:pPr algn="ctr"/>
            <a:r>
              <a:rPr lang="en-IN" sz="1800" b="1" dirty="0">
                <a:latin typeface="Times New Roman" panose="02020603050405020304" pitchFamily="18" charset="0"/>
                <a:cs typeface="Times New Roman" panose="02020603050405020304" pitchFamily="18" charset="0"/>
              </a:rPr>
              <a:t>7.7</a:t>
            </a:r>
            <a:r>
              <a:rPr lang="en-IN" b="1" dirty="0">
                <a:latin typeface="Times New Roman" panose="02020603050405020304" pitchFamily="18" charset="0"/>
                <a:cs typeface="Times New Roman" panose="02020603050405020304" pitchFamily="18" charset="0"/>
              </a:rPr>
              <a:t>9</a:t>
            </a:r>
            <a:endParaRPr lang="en-IN" sz="1800" b="1" dirty="0">
              <a:latin typeface="Times New Roman" panose="02020603050405020304" pitchFamily="18" charset="0"/>
              <a:cs typeface="Times New Roman" panose="02020603050405020304" pitchFamily="18" charset="0"/>
            </a:endParaRPr>
          </a:p>
        </p:txBody>
      </p:sp>
      <p:sp>
        <p:nvSpPr>
          <p:cNvPr id="106" name="TextBox 105">
            <a:extLst>
              <a:ext uri="{FF2B5EF4-FFF2-40B4-BE49-F238E27FC236}">
                <a16:creationId xmlns:a16="http://schemas.microsoft.com/office/drawing/2014/main" id="{CDEE9C5C-CEB9-1D49-9E90-FED1A5CE43DB}"/>
              </a:ext>
            </a:extLst>
          </p:cNvPr>
          <p:cNvSpPr txBox="1"/>
          <p:nvPr/>
        </p:nvSpPr>
        <p:spPr>
          <a:xfrm>
            <a:off x="9980119" y="5786275"/>
            <a:ext cx="834949" cy="369332"/>
          </a:xfrm>
          <a:prstGeom prst="rect">
            <a:avLst/>
          </a:prstGeom>
          <a:noFill/>
        </p:spPr>
        <p:txBody>
          <a:bodyPr wrap="square">
            <a:spAutoFit/>
          </a:bodyPr>
          <a:lstStyle/>
          <a:p>
            <a:pPr algn="ctr"/>
            <a:r>
              <a:rPr lang="en-IN" sz="1800" b="1" dirty="0">
                <a:latin typeface="Times New Roman" panose="02020603050405020304" pitchFamily="18" charset="0"/>
                <a:cs typeface="Times New Roman" panose="02020603050405020304" pitchFamily="18" charset="0"/>
              </a:rPr>
              <a:t>86.4</a:t>
            </a:r>
            <a:endParaRPr lang="en-IN" dirty="0"/>
          </a:p>
        </p:txBody>
      </p:sp>
    </p:spTree>
    <p:extLst>
      <p:ext uri="{BB962C8B-B14F-4D97-AF65-F5344CB8AC3E}">
        <p14:creationId xmlns:p14="http://schemas.microsoft.com/office/powerpoint/2010/main" val="12693156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DC9CC9-FCF0-8F34-7A0D-2A091EECCD7A}"/>
              </a:ext>
            </a:extLst>
          </p:cNvPr>
          <p:cNvSpPr txBox="1">
            <a:spLocks/>
          </p:cNvSpPr>
          <p:nvPr/>
        </p:nvSpPr>
        <p:spPr>
          <a:xfrm>
            <a:off x="228601" y="356031"/>
            <a:ext cx="11734800" cy="4431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u="sng" dirty="0">
                <a:solidFill>
                  <a:schemeClr val="tx1">
                    <a:lumMod val="75000"/>
                    <a:lumOff val="25000"/>
                  </a:schemeClr>
                </a:solidFill>
                <a:latin typeface="Times New Roman" panose="02020603050405020304" pitchFamily="18" charset="0"/>
                <a:cs typeface="Times New Roman" panose="02020603050405020304" pitchFamily="18" charset="0"/>
              </a:rPr>
              <a:t>CONCLUSION</a:t>
            </a:r>
            <a:endParaRPr lang="en-US" sz="2800" b="1" u="sng" dirty="0">
              <a:solidFill>
                <a:schemeClr val="tx1">
                  <a:lumMod val="75000"/>
                  <a:lumOff val="25000"/>
                </a:schemeClr>
              </a:solidFill>
            </a:endParaRPr>
          </a:p>
        </p:txBody>
      </p:sp>
      <p:cxnSp>
        <p:nvCxnSpPr>
          <p:cNvPr id="4" name="Straight Connector 3">
            <a:extLst>
              <a:ext uri="{FF2B5EF4-FFF2-40B4-BE49-F238E27FC236}">
                <a16:creationId xmlns:a16="http://schemas.microsoft.com/office/drawing/2014/main" id="{5DA33765-5F6E-30FE-D796-2B6B60065641}"/>
              </a:ext>
              <a:ext uri="{C183D7F6-B498-43B3-948B-1728B52AA6E4}">
                <adec:decorative xmlns:adec="http://schemas.microsoft.com/office/drawing/2017/decorative" val="1"/>
              </a:ext>
            </a:extLst>
          </p:cNvPr>
          <p:cNvCxnSpPr>
            <a:cxnSpLocks/>
          </p:cNvCxnSpPr>
          <p:nvPr/>
        </p:nvCxnSpPr>
        <p:spPr>
          <a:xfrm>
            <a:off x="0" y="597546"/>
            <a:ext cx="322072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Footer Placeholder 3">
            <a:extLst>
              <a:ext uri="{FF2B5EF4-FFF2-40B4-BE49-F238E27FC236}">
                <a16:creationId xmlns:a16="http://schemas.microsoft.com/office/drawing/2014/main" id="{DD018141-EC5C-87E7-206A-D117865792CF}"/>
              </a:ext>
            </a:extLst>
          </p:cNvPr>
          <p:cNvSpPr>
            <a:spLocks noGrp="1"/>
          </p:cNvSpPr>
          <p:nvPr>
            <p:ph type="ftr" sz="quarter" idx="11"/>
          </p:nvPr>
        </p:nvSpPr>
        <p:spPr>
          <a:xfrm>
            <a:off x="0" y="6492875"/>
            <a:ext cx="6672887" cy="365125"/>
          </a:xfrm>
        </p:spPr>
        <p:txBody>
          <a:bodyPr/>
          <a:lstStyle/>
          <a:p>
            <a:pPr algn="l"/>
            <a:r>
              <a:rPr lang="en-US" sz="1400" b="1">
                <a:solidFill>
                  <a:schemeClr val="tx1"/>
                </a:solidFill>
                <a:latin typeface="Times New Roman" panose="02020603050405020304" pitchFamily="18" charset="0"/>
                <a:cs typeface="Times New Roman" panose="02020603050405020304" pitchFamily="18" charset="0"/>
              </a:rPr>
              <a:t>8th SEM DEPT OF ECE DR TTIT, KGF</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715FB19-EC09-458A-F185-DB7FAEA5B34C}"/>
              </a:ext>
            </a:extLst>
          </p:cNvPr>
          <p:cNvSpPr txBox="1"/>
          <p:nvPr/>
        </p:nvSpPr>
        <p:spPr>
          <a:xfrm>
            <a:off x="11094393" y="104004"/>
            <a:ext cx="1077391"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2023-2024</a:t>
            </a:r>
            <a:endParaRPr lang="en-IN" sz="1400" b="1" dirty="0"/>
          </a:p>
        </p:txBody>
      </p:sp>
      <p:cxnSp>
        <p:nvCxnSpPr>
          <p:cNvPr id="8" name="Straight Connector 7">
            <a:extLst>
              <a:ext uri="{FF2B5EF4-FFF2-40B4-BE49-F238E27FC236}">
                <a16:creationId xmlns:a16="http://schemas.microsoft.com/office/drawing/2014/main" id="{A2BAA170-D618-173C-7B86-92B36665F253}"/>
              </a:ext>
              <a:ext uri="{C183D7F6-B498-43B3-948B-1728B52AA6E4}">
                <adec:decorative xmlns:adec="http://schemas.microsoft.com/office/drawing/2017/decorative" val="1"/>
              </a:ext>
            </a:extLst>
          </p:cNvPr>
          <p:cNvCxnSpPr>
            <a:cxnSpLocks/>
          </p:cNvCxnSpPr>
          <p:nvPr/>
        </p:nvCxnSpPr>
        <p:spPr>
          <a:xfrm flipH="1">
            <a:off x="8610600" y="597546"/>
            <a:ext cx="3581400" cy="32779"/>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BA171FC-44CF-9183-D448-E6BD7DB3AFAE}"/>
              </a:ext>
            </a:extLst>
          </p:cNvPr>
          <p:cNvSpPr txBox="1"/>
          <p:nvPr/>
        </p:nvSpPr>
        <p:spPr>
          <a:xfrm>
            <a:off x="348343" y="863078"/>
            <a:ext cx="11495314" cy="556594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400" kern="0" dirty="0">
                <a:solidFill>
                  <a:srgbClr val="000000"/>
                </a:solidFill>
                <a:effectLst/>
                <a:latin typeface="Times New Roman" panose="02020603050405020304" pitchFamily="18" charset="0"/>
                <a:ea typeface="Calibri" panose="020F0502020204030204" pitchFamily="34" charset="0"/>
              </a:rPr>
              <a:t>The literature survey and methodology for the Design and Analysis of a Slotted Vivaldi Antenna for Microwave Imaging Applications have been carefully studied. </a:t>
            </a:r>
          </a:p>
          <a:p>
            <a:pPr marL="285750" indent="-285750" algn="just">
              <a:lnSpc>
                <a:spcPct val="150000"/>
              </a:lnSpc>
              <a:buFont typeface="Arial" panose="020B0604020202020204" pitchFamily="34" charset="0"/>
              <a:buChar char="•"/>
            </a:pPr>
            <a:r>
              <a:rPr lang="en-US" sz="2400" kern="0" dirty="0">
                <a:solidFill>
                  <a:srgbClr val="000000"/>
                </a:solidFill>
                <a:effectLst/>
                <a:latin typeface="Times New Roman" panose="02020603050405020304" pitchFamily="18" charset="0"/>
                <a:ea typeface="Calibri" panose="020F0502020204030204" pitchFamily="34" charset="0"/>
              </a:rPr>
              <a:t>The project has progressed through multiple design stages, successfully analyzing and optimizing a Vivaldi Antenna for microwave imaging applications.</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designed antenna exhibits a significantly broader bandwidth across all stages compared to previous models. Stage 4 achieved a bandwidth of 12 GHz, exceeding the initial limitations reported in the literature.</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project achieved a steady increase in maximum gain across all stages. The final stage boasts a maximum gain of 7.52 dB, a substantial improvement over previous low-gain limitations.</a:t>
            </a:r>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B96FFB4-AB80-6985-BACA-28F8743F1973}"/>
              </a:ext>
            </a:extLst>
          </p:cNvPr>
          <p:cNvSpPr txBox="1"/>
          <p:nvPr/>
        </p:nvSpPr>
        <p:spPr>
          <a:xfrm>
            <a:off x="0" y="926"/>
            <a:ext cx="7756041" cy="35278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600" b="1" dirty="0">
                <a:latin typeface="Times New Roman" panose="02020603050405020304" pitchFamily="18" charset="0"/>
                <a:cs typeface="Times New Roman" panose="02020603050405020304" pitchFamily="18" charset="0"/>
              </a:rPr>
              <a:t>Design and analysis of a Slotted Vivaldi Antenna for Microwave Imaging Applications</a:t>
            </a:r>
          </a:p>
        </p:txBody>
      </p:sp>
      <p:sp>
        <p:nvSpPr>
          <p:cNvPr id="11" name="Slide Number Placeholder 23">
            <a:extLst>
              <a:ext uri="{FF2B5EF4-FFF2-40B4-BE49-F238E27FC236}">
                <a16:creationId xmlns:a16="http://schemas.microsoft.com/office/drawing/2014/main" id="{C7EC5738-2024-10F8-29F9-B7EA23E1CC2A}"/>
              </a:ext>
            </a:extLst>
          </p:cNvPr>
          <p:cNvSpPr>
            <a:spLocks noGrp="1"/>
          </p:cNvSpPr>
          <p:nvPr>
            <p:ph type="sldNum" sz="quarter" idx="12"/>
          </p:nvPr>
        </p:nvSpPr>
        <p:spPr>
          <a:xfrm>
            <a:off x="9151859" y="6384186"/>
            <a:ext cx="2743200" cy="365125"/>
          </a:xfrm>
        </p:spPr>
        <p:txBody>
          <a:bodyPr/>
          <a:lstStyle/>
          <a:p>
            <a:fld id="{06FEDF93-2BFD-41CA-ABC7-B039102F3792}" type="slidenum">
              <a:rPr lang="en-US" sz="2400" b="1" smtClean="0">
                <a:solidFill>
                  <a:schemeClr val="tx1"/>
                </a:solidFill>
                <a:latin typeface="Times New Roman" panose="02020603050405020304" pitchFamily="18" charset="0"/>
                <a:cs typeface="Times New Roman" panose="02020603050405020304" pitchFamily="18" charset="0"/>
              </a:rPr>
              <a:t>42</a:t>
            </a:fld>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81166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69553"/>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47954"/>
            <a:ext cx="11734800" cy="4431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u="sng" dirty="0">
                <a:solidFill>
                  <a:schemeClr val="tx1">
                    <a:lumMod val="75000"/>
                    <a:lumOff val="25000"/>
                  </a:schemeClr>
                </a:solidFill>
                <a:latin typeface="Times New Roman" panose="02020603050405020304" pitchFamily="18" charset="0"/>
                <a:cs typeface="Times New Roman" panose="02020603050405020304" pitchFamily="18" charset="0"/>
              </a:rPr>
              <a:t>REFERENCE</a:t>
            </a:r>
            <a:endParaRPr lang="en-US" sz="2800" b="1" u="sng"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69553"/>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0" name="Footer Placeholder 3">
            <a:extLst>
              <a:ext uri="{FF2B5EF4-FFF2-40B4-BE49-F238E27FC236}">
                <a16:creationId xmlns:a16="http://schemas.microsoft.com/office/drawing/2014/main" id="{9873296C-47F6-4373-BC70-496796CB0A1E}"/>
              </a:ext>
            </a:extLst>
          </p:cNvPr>
          <p:cNvSpPr>
            <a:spLocks noGrp="1"/>
          </p:cNvSpPr>
          <p:nvPr>
            <p:ph type="ftr" sz="quarter" idx="11"/>
          </p:nvPr>
        </p:nvSpPr>
        <p:spPr>
          <a:xfrm>
            <a:off x="0" y="6492875"/>
            <a:ext cx="6672887" cy="365125"/>
          </a:xfrm>
        </p:spPr>
        <p:txBody>
          <a:bodyPr/>
          <a:lstStyle/>
          <a:p>
            <a:pPr algn="l"/>
            <a:r>
              <a:rPr lang="en-US" sz="1400" b="1">
                <a:solidFill>
                  <a:schemeClr val="tx1"/>
                </a:solidFill>
                <a:latin typeface="Times New Roman" panose="02020603050405020304" pitchFamily="18" charset="0"/>
                <a:cs typeface="Times New Roman" panose="02020603050405020304" pitchFamily="18" charset="0"/>
              </a:rPr>
              <a:t>8th SEM DEPT OF ECE DR TTIT, KGF</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5B92385-64F4-A8CF-BE6C-95C893671068}"/>
              </a:ext>
            </a:extLst>
          </p:cNvPr>
          <p:cNvSpPr txBox="1"/>
          <p:nvPr/>
        </p:nvSpPr>
        <p:spPr>
          <a:xfrm>
            <a:off x="548950" y="1122618"/>
            <a:ext cx="11094100" cy="4770537"/>
          </a:xfrm>
          <a:prstGeom prst="rect">
            <a:avLst/>
          </a:prstGeom>
          <a:noFill/>
        </p:spPr>
        <p:txBody>
          <a:bodyPr wrap="square">
            <a:spAutoFit/>
          </a:bodyPr>
          <a:lstStyle/>
          <a:p>
            <a:pPr marL="514350" indent="-514350" algn="just">
              <a:buFont typeface="+mj-lt"/>
              <a:buAutoNum type="arabicPeriod"/>
            </a:pPr>
            <a:r>
              <a:rPr lang="en-IN" sz="2600" dirty="0" err="1">
                <a:latin typeface="Times New Roman" panose="02020603050405020304" pitchFamily="18" charset="0"/>
                <a:cs typeface="Times New Roman" panose="02020603050405020304" pitchFamily="18" charset="0"/>
              </a:rPr>
              <a:t>Norhayati</a:t>
            </a:r>
            <a:r>
              <a:rPr lang="en-IN" sz="2600" dirty="0">
                <a:latin typeface="Times New Roman" panose="02020603050405020304" pitchFamily="18" charset="0"/>
                <a:cs typeface="Times New Roman" panose="02020603050405020304" pitchFamily="18" charset="0"/>
              </a:rPr>
              <a:t> Hamzah, Kama Azura Othman, “</a:t>
            </a:r>
            <a:r>
              <a:rPr lang="en-US" sz="2600" dirty="0">
                <a:latin typeface="Times New Roman" panose="02020603050405020304" pitchFamily="18" charset="0"/>
                <a:cs typeface="Times New Roman" panose="02020603050405020304" pitchFamily="18" charset="0"/>
              </a:rPr>
              <a:t>Designing Vivaldi Antenna with Various Sizes using CST Software” Proceedings of the World Congress on Engineering 2011 Vol II.</a:t>
            </a:r>
            <a:endParaRPr lang="en-IN" sz="2600"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sz="2600" dirty="0">
                <a:latin typeface="Times New Roman" panose="02020603050405020304" pitchFamily="18" charset="0"/>
                <a:cs typeface="Times New Roman" panose="02020603050405020304" pitchFamily="18" charset="0"/>
              </a:rPr>
              <a:t>A. T. Mobashsher, et al., “Performance of directional and omnidirectional antennas in wideband head imaging.” IEEE Antennas and Wireless Propagation Letters 15 (2016): 1618-1621.</a:t>
            </a:r>
            <a:endParaRPr lang="en-IN" sz="2600"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IN" sz="2600" dirty="0">
                <a:latin typeface="Times New Roman" panose="02020603050405020304" pitchFamily="18" charset="0"/>
                <a:cs typeface="Times New Roman" panose="02020603050405020304" pitchFamily="18" charset="0"/>
              </a:rPr>
              <a:t>Md Masud Rana, Reshma Khanom and Md Mostafizur Rahman, “</a:t>
            </a:r>
            <a:r>
              <a:rPr lang="en-US" sz="2600" dirty="0">
                <a:latin typeface="Times New Roman" panose="02020603050405020304" pitchFamily="18" charset="0"/>
                <a:cs typeface="Times New Roman" panose="02020603050405020304" pitchFamily="18" charset="0"/>
              </a:rPr>
              <a:t>Design and Analysis of Vivaldi Antennas” in 2018.</a:t>
            </a:r>
            <a:endParaRPr lang="en-IN" sz="2600"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sz="2600" dirty="0">
                <a:latin typeface="Times New Roman" panose="02020603050405020304" pitchFamily="18" charset="0"/>
                <a:cs typeface="Times New Roman" panose="02020603050405020304" pitchFamily="18" charset="0"/>
              </a:rPr>
              <a:t>N. S. B. Hasim, et al., “A slotted UWB antipodal Vivaldi antenna for microwave imaging applications.” Progress In Electromagnetics Research M 80 (2019).</a:t>
            </a:r>
          </a:p>
          <a:p>
            <a:pPr algn="just"/>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372CC89-A1B3-345C-C7F3-DF0EDD983C97}"/>
              </a:ext>
            </a:extLst>
          </p:cNvPr>
          <p:cNvSpPr txBox="1"/>
          <p:nvPr/>
        </p:nvSpPr>
        <p:spPr>
          <a:xfrm>
            <a:off x="11094393" y="104004"/>
            <a:ext cx="1077391"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2023-2024</a:t>
            </a:r>
            <a:endParaRPr lang="en-IN" sz="1400" b="1" dirty="0"/>
          </a:p>
        </p:txBody>
      </p:sp>
      <p:sp>
        <p:nvSpPr>
          <p:cNvPr id="3" name="TextBox 2">
            <a:extLst>
              <a:ext uri="{FF2B5EF4-FFF2-40B4-BE49-F238E27FC236}">
                <a16:creationId xmlns:a16="http://schemas.microsoft.com/office/drawing/2014/main" id="{F2C16F6B-929A-9940-637E-C82972D3314C}"/>
              </a:ext>
            </a:extLst>
          </p:cNvPr>
          <p:cNvSpPr txBox="1"/>
          <p:nvPr/>
        </p:nvSpPr>
        <p:spPr>
          <a:xfrm>
            <a:off x="0" y="926"/>
            <a:ext cx="7756041" cy="35278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600" b="1" dirty="0">
                <a:latin typeface="Times New Roman" panose="02020603050405020304" pitchFamily="18" charset="0"/>
                <a:cs typeface="Times New Roman" panose="02020603050405020304" pitchFamily="18" charset="0"/>
              </a:rPr>
              <a:t>Design and analysis of a Slotted Vivaldi Antenna for Microwave Imaging Applications</a:t>
            </a:r>
          </a:p>
        </p:txBody>
      </p:sp>
      <p:sp>
        <p:nvSpPr>
          <p:cNvPr id="5" name="Slide Number Placeholder 23">
            <a:extLst>
              <a:ext uri="{FF2B5EF4-FFF2-40B4-BE49-F238E27FC236}">
                <a16:creationId xmlns:a16="http://schemas.microsoft.com/office/drawing/2014/main" id="{64A4A8EA-82E7-5FCF-145D-B2E5A0EE3DED}"/>
              </a:ext>
            </a:extLst>
          </p:cNvPr>
          <p:cNvSpPr>
            <a:spLocks noGrp="1"/>
          </p:cNvSpPr>
          <p:nvPr>
            <p:ph type="sldNum" sz="quarter" idx="12"/>
          </p:nvPr>
        </p:nvSpPr>
        <p:spPr>
          <a:xfrm>
            <a:off x="9151859" y="6384186"/>
            <a:ext cx="2743200" cy="365125"/>
          </a:xfrm>
        </p:spPr>
        <p:txBody>
          <a:bodyPr/>
          <a:lstStyle/>
          <a:p>
            <a:fld id="{06FEDF93-2BFD-41CA-ABC7-B039102F3792}" type="slidenum">
              <a:rPr lang="en-US" sz="2400" b="1" smtClean="0">
                <a:solidFill>
                  <a:schemeClr val="tx1"/>
                </a:solidFill>
                <a:latin typeface="Times New Roman" panose="02020603050405020304" pitchFamily="18" charset="0"/>
                <a:cs typeface="Times New Roman" panose="02020603050405020304" pitchFamily="18" charset="0"/>
              </a:rPr>
              <a:t>43</a:t>
            </a:fld>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45278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97546"/>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75947"/>
            <a:ext cx="11734800" cy="4431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u="sng" dirty="0">
                <a:solidFill>
                  <a:schemeClr val="tx1">
                    <a:lumMod val="75000"/>
                    <a:lumOff val="25000"/>
                  </a:schemeClr>
                </a:solidFill>
                <a:latin typeface="Times New Roman" panose="02020603050405020304" pitchFamily="18" charset="0"/>
                <a:cs typeface="Times New Roman" panose="02020603050405020304" pitchFamily="18" charset="0"/>
              </a:rPr>
              <a:t>REFERENCE</a:t>
            </a:r>
            <a:endParaRPr lang="en-US" sz="2800" b="1" u="sng"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97546"/>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0" name="Footer Placeholder 3">
            <a:extLst>
              <a:ext uri="{FF2B5EF4-FFF2-40B4-BE49-F238E27FC236}">
                <a16:creationId xmlns:a16="http://schemas.microsoft.com/office/drawing/2014/main" id="{9873296C-47F6-4373-BC70-496796CB0A1E}"/>
              </a:ext>
            </a:extLst>
          </p:cNvPr>
          <p:cNvSpPr>
            <a:spLocks noGrp="1"/>
          </p:cNvSpPr>
          <p:nvPr>
            <p:ph type="ftr" sz="quarter" idx="11"/>
          </p:nvPr>
        </p:nvSpPr>
        <p:spPr>
          <a:xfrm>
            <a:off x="0" y="6492875"/>
            <a:ext cx="6672887" cy="365125"/>
          </a:xfrm>
        </p:spPr>
        <p:txBody>
          <a:bodyPr/>
          <a:lstStyle/>
          <a:p>
            <a:pPr algn="l"/>
            <a:r>
              <a:rPr lang="en-US" sz="1400" b="1">
                <a:solidFill>
                  <a:schemeClr val="tx1"/>
                </a:solidFill>
                <a:latin typeface="Times New Roman" panose="02020603050405020304" pitchFamily="18" charset="0"/>
                <a:cs typeface="Times New Roman" panose="02020603050405020304" pitchFamily="18" charset="0"/>
              </a:rPr>
              <a:t>8th SEM DEPT OF ECE DR TTIT, KGF</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5B92385-64F4-A8CF-BE6C-95C893671068}"/>
              </a:ext>
            </a:extLst>
          </p:cNvPr>
          <p:cNvSpPr txBox="1"/>
          <p:nvPr/>
        </p:nvSpPr>
        <p:spPr>
          <a:xfrm>
            <a:off x="548950" y="1045425"/>
            <a:ext cx="11094100" cy="5262979"/>
          </a:xfrm>
          <a:prstGeom prst="rect">
            <a:avLst/>
          </a:prstGeom>
          <a:noFill/>
        </p:spPr>
        <p:txBody>
          <a:bodyPr wrap="square">
            <a:spAutoFit/>
          </a:bodyPr>
          <a:lstStyle/>
          <a:p>
            <a:pPr marL="457200" indent="-457200" algn="just">
              <a:buFont typeface="+mj-lt"/>
              <a:buAutoNum type="arabicPeriod" startAt="5"/>
            </a:pPr>
            <a:r>
              <a:rPr lang="en-US" sz="2400" dirty="0">
                <a:latin typeface="Times New Roman" panose="02020603050405020304" pitchFamily="18" charset="0"/>
                <a:cs typeface="Times New Roman" panose="02020603050405020304" pitchFamily="18" charset="0"/>
              </a:rPr>
              <a:t>C. Tian, et al., “A design of miniaturized Vivaldi antenna for UWB applications.” In 2019 International Symposium on Antennas and Propagation (ISAP), pp. 1-3. IEEE, 2019.</a:t>
            </a:r>
            <a:endParaRPr lang="en-IN" sz="24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5"/>
            </a:pPr>
            <a:r>
              <a:rPr lang="en-IN" sz="2400" dirty="0">
                <a:latin typeface="Times New Roman" panose="02020603050405020304" pitchFamily="18" charset="0"/>
                <a:cs typeface="Times New Roman" panose="02020603050405020304" pitchFamily="18" charset="0"/>
              </a:rPr>
              <a:t>E. R. Alagee, Eng Reem, et al., “Brain cancer detection using U-shaped slot VIVALDI antenna and confocal radar based microwave imaging algorithm.” American Academic Scientific Research Journal for </a:t>
            </a:r>
            <a:r>
              <a:rPr lang="en-US" sz="2400" dirty="0">
                <a:latin typeface="Times New Roman" panose="02020603050405020304" pitchFamily="18" charset="0"/>
                <a:cs typeface="Times New Roman" panose="02020603050405020304" pitchFamily="18" charset="0"/>
              </a:rPr>
              <a:t>Engineering, Technology, and Sciences 66, no. 1 (2020).</a:t>
            </a:r>
            <a:endParaRPr lang="en-IN" sz="24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5"/>
            </a:pPr>
            <a:r>
              <a:rPr lang="en-US" sz="2400" dirty="0">
                <a:latin typeface="Times New Roman" panose="02020603050405020304" pitchFamily="18" charset="0"/>
                <a:cs typeface="Times New Roman" panose="02020603050405020304" pitchFamily="18" charset="0"/>
              </a:rPr>
              <a:t>A. Balaji, et al., “A unique technique to improve the performance of antipodal Vivaldi antenna for microwave imaging application.” In IOP Conference Series: Materials Science and Engineering, vol. 1055, no. 1, p. 012100. IOP Publishing, 2021.</a:t>
            </a:r>
          </a:p>
          <a:p>
            <a:pPr marL="457200" indent="-457200" algn="just">
              <a:buFont typeface="+mj-lt"/>
              <a:buAutoNum type="arabicPeriod" startAt="5"/>
            </a:pPr>
            <a:r>
              <a:rPr lang="en-US" sz="2400" dirty="0" err="1">
                <a:latin typeface="Times New Roman" panose="02020603050405020304" pitchFamily="18" charset="0"/>
                <a:cs typeface="Times New Roman" panose="02020603050405020304" pitchFamily="18" charset="0"/>
              </a:rPr>
              <a:t>Liton</a:t>
            </a:r>
            <a:r>
              <a:rPr lang="en-US" sz="2400" dirty="0">
                <a:latin typeface="Times New Roman" panose="02020603050405020304" pitchFamily="18" charset="0"/>
                <a:cs typeface="Times New Roman" panose="02020603050405020304" pitchFamily="18" charset="0"/>
              </a:rPr>
              <a:t> Chandra Paul, Akash Majumder, Tithi Rani “Design and Analysis of a UWB Slotted Vivaldi Antenna for Microwave Imaging Applications” IEIE Transactions on Smart Processing and Computing, vol. 12, no. 4, August 2023</a:t>
            </a:r>
          </a:p>
        </p:txBody>
      </p:sp>
      <p:sp>
        <p:nvSpPr>
          <p:cNvPr id="4" name="TextBox 3">
            <a:extLst>
              <a:ext uri="{FF2B5EF4-FFF2-40B4-BE49-F238E27FC236}">
                <a16:creationId xmlns:a16="http://schemas.microsoft.com/office/drawing/2014/main" id="{4372CC89-A1B3-345C-C7F3-DF0EDD983C97}"/>
              </a:ext>
            </a:extLst>
          </p:cNvPr>
          <p:cNvSpPr txBox="1"/>
          <p:nvPr/>
        </p:nvSpPr>
        <p:spPr>
          <a:xfrm>
            <a:off x="11094393" y="104004"/>
            <a:ext cx="1077391"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2023-2024</a:t>
            </a:r>
            <a:endParaRPr lang="en-IN" sz="1400" b="1" dirty="0"/>
          </a:p>
        </p:txBody>
      </p:sp>
      <p:sp>
        <p:nvSpPr>
          <p:cNvPr id="3" name="TextBox 2">
            <a:extLst>
              <a:ext uri="{FF2B5EF4-FFF2-40B4-BE49-F238E27FC236}">
                <a16:creationId xmlns:a16="http://schemas.microsoft.com/office/drawing/2014/main" id="{F2C16F6B-929A-9940-637E-C82972D3314C}"/>
              </a:ext>
            </a:extLst>
          </p:cNvPr>
          <p:cNvSpPr txBox="1"/>
          <p:nvPr/>
        </p:nvSpPr>
        <p:spPr>
          <a:xfrm>
            <a:off x="0" y="926"/>
            <a:ext cx="7756041" cy="35278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600" b="1" dirty="0">
                <a:latin typeface="Times New Roman" panose="02020603050405020304" pitchFamily="18" charset="0"/>
                <a:cs typeface="Times New Roman" panose="02020603050405020304" pitchFamily="18" charset="0"/>
              </a:rPr>
              <a:t>Design and analysis of a Slotted Vivaldi Antenna for Microwave Imaging Applications</a:t>
            </a:r>
          </a:p>
        </p:txBody>
      </p:sp>
      <p:sp>
        <p:nvSpPr>
          <p:cNvPr id="5" name="Slide Number Placeholder 23">
            <a:extLst>
              <a:ext uri="{FF2B5EF4-FFF2-40B4-BE49-F238E27FC236}">
                <a16:creationId xmlns:a16="http://schemas.microsoft.com/office/drawing/2014/main" id="{64A4A8EA-82E7-5FCF-145D-B2E5A0EE3DED}"/>
              </a:ext>
            </a:extLst>
          </p:cNvPr>
          <p:cNvSpPr>
            <a:spLocks noGrp="1"/>
          </p:cNvSpPr>
          <p:nvPr>
            <p:ph type="sldNum" sz="quarter" idx="12"/>
          </p:nvPr>
        </p:nvSpPr>
        <p:spPr>
          <a:xfrm>
            <a:off x="9151859" y="6384186"/>
            <a:ext cx="2743200" cy="365125"/>
          </a:xfrm>
        </p:spPr>
        <p:txBody>
          <a:bodyPr/>
          <a:lstStyle/>
          <a:p>
            <a:fld id="{06FEDF93-2BFD-41CA-ABC7-B039102F3792}" type="slidenum">
              <a:rPr lang="en-US" sz="2400" b="1" smtClean="0">
                <a:solidFill>
                  <a:schemeClr val="tx1"/>
                </a:solidFill>
                <a:latin typeface="Times New Roman" panose="02020603050405020304" pitchFamily="18" charset="0"/>
                <a:cs typeface="Times New Roman" panose="02020603050405020304" pitchFamily="18" charset="0"/>
              </a:rPr>
              <a:t>44</a:t>
            </a:fld>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43804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97546"/>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75947"/>
            <a:ext cx="11734800" cy="4431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u="sng" dirty="0">
                <a:solidFill>
                  <a:schemeClr val="tx1">
                    <a:lumMod val="75000"/>
                    <a:lumOff val="25000"/>
                  </a:schemeClr>
                </a:solidFill>
                <a:latin typeface="Times New Roman" panose="02020603050405020304" pitchFamily="18" charset="0"/>
                <a:cs typeface="Times New Roman" panose="02020603050405020304" pitchFamily="18" charset="0"/>
              </a:rPr>
              <a:t>REFERENCE</a:t>
            </a:r>
            <a:endParaRPr lang="en-US" sz="2800" b="1" u="sng"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97546"/>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0" name="Footer Placeholder 3">
            <a:extLst>
              <a:ext uri="{FF2B5EF4-FFF2-40B4-BE49-F238E27FC236}">
                <a16:creationId xmlns:a16="http://schemas.microsoft.com/office/drawing/2014/main" id="{9873296C-47F6-4373-BC70-496796CB0A1E}"/>
              </a:ext>
            </a:extLst>
          </p:cNvPr>
          <p:cNvSpPr>
            <a:spLocks noGrp="1"/>
          </p:cNvSpPr>
          <p:nvPr>
            <p:ph type="ftr" sz="quarter" idx="11"/>
          </p:nvPr>
        </p:nvSpPr>
        <p:spPr>
          <a:xfrm>
            <a:off x="0" y="6492875"/>
            <a:ext cx="6672887" cy="365125"/>
          </a:xfrm>
        </p:spPr>
        <p:txBody>
          <a:bodyPr/>
          <a:lstStyle/>
          <a:p>
            <a:pPr algn="l"/>
            <a:r>
              <a:rPr lang="en-US" sz="1400" b="1">
                <a:solidFill>
                  <a:schemeClr val="tx1"/>
                </a:solidFill>
                <a:latin typeface="Times New Roman" panose="02020603050405020304" pitchFamily="18" charset="0"/>
                <a:cs typeface="Times New Roman" panose="02020603050405020304" pitchFamily="18" charset="0"/>
              </a:rPr>
              <a:t>8th SEM DEPT OF ECE DR TTIT, KGF</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5B92385-64F4-A8CF-BE6C-95C893671068}"/>
              </a:ext>
            </a:extLst>
          </p:cNvPr>
          <p:cNvSpPr txBox="1"/>
          <p:nvPr/>
        </p:nvSpPr>
        <p:spPr>
          <a:xfrm>
            <a:off x="548950" y="1062976"/>
            <a:ext cx="11094100" cy="5319726"/>
          </a:xfrm>
          <a:prstGeom prst="rect">
            <a:avLst/>
          </a:prstGeom>
          <a:noFill/>
        </p:spPr>
        <p:txBody>
          <a:bodyPr wrap="square">
            <a:spAutoFit/>
          </a:bodyPr>
          <a:lstStyle/>
          <a:p>
            <a:pPr marL="342900" lvl="0" indent="-342900" algn="just">
              <a:lnSpc>
                <a:spcPct val="150000"/>
              </a:lnSpc>
              <a:spcAft>
                <a:spcPts val="1200"/>
              </a:spcAft>
              <a:buFont typeface="+mj-lt"/>
              <a:buAutoNum type="arabicPeriod" startAt="9"/>
            </a:pPr>
            <a:r>
              <a:rPr lang="en-US" sz="2400" dirty="0">
                <a:effectLst/>
                <a:latin typeface="Times New Roman" panose="02020603050405020304" pitchFamily="18" charset="0"/>
                <a:ea typeface="Times New Roman" panose="02020603050405020304" pitchFamily="18" charset="0"/>
              </a:rPr>
              <a:t>H. Yu, G.H. Yang, Q. Wu and M.H. </a:t>
            </a:r>
            <a:r>
              <a:rPr lang="en-US" sz="2400" dirty="0" err="1">
                <a:effectLst/>
                <a:latin typeface="Times New Roman" panose="02020603050405020304" pitchFamily="18" charset="0"/>
                <a:ea typeface="Times New Roman" panose="02020603050405020304" pitchFamily="18" charset="0"/>
              </a:rPr>
              <a:t>Su,“Design</a:t>
            </a:r>
            <a:r>
              <a:rPr lang="en-US" sz="2400" dirty="0">
                <a:effectLst/>
                <a:latin typeface="Times New Roman" panose="02020603050405020304" pitchFamily="18" charset="0"/>
                <a:ea typeface="Times New Roman" panose="02020603050405020304" pitchFamily="18" charset="0"/>
              </a:rPr>
              <a:t> and Optimization of UWB Vivaldi Antenna for Brain Tumor Detection,” IEEE International Conference on Microwave and Millimeter Wave Technology (ICMMT), pp.1-3, 5-8 June 2016. </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1200"/>
              </a:spcAft>
              <a:buFont typeface="+mj-lt"/>
              <a:buAutoNum type="arabicPeriod" startAt="9"/>
            </a:pPr>
            <a:r>
              <a:rPr lang="en-US" sz="2400" dirty="0">
                <a:effectLst/>
                <a:latin typeface="Times New Roman" panose="02020603050405020304" pitchFamily="18" charset="0"/>
                <a:ea typeface="Times New Roman" panose="02020603050405020304" pitchFamily="18" charset="0"/>
              </a:rPr>
              <a:t>M.A. </a:t>
            </a:r>
            <a:r>
              <a:rPr lang="en-US" sz="2400" dirty="0" err="1">
                <a:effectLst/>
                <a:latin typeface="Times New Roman" panose="02020603050405020304" pitchFamily="18" charset="0"/>
                <a:ea typeface="Times New Roman" panose="02020603050405020304" pitchFamily="18" charset="0"/>
              </a:rPr>
              <a:t>Alzabidi</a:t>
            </a:r>
            <a:r>
              <a:rPr lang="en-US" sz="2400" dirty="0">
                <a:effectLst/>
                <a:latin typeface="Times New Roman" panose="02020603050405020304" pitchFamily="18" charset="0"/>
                <a:ea typeface="Times New Roman" panose="02020603050405020304" pitchFamily="18" charset="0"/>
              </a:rPr>
              <a:t>, M. A. </a:t>
            </a:r>
            <a:r>
              <a:rPr lang="en-US" sz="2400" dirty="0" err="1">
                <a:effectLst/>
                <a:latin typeface="Times New Roman" panose="02020603050405020304" pitchFamily="18" charset="0"/>
                <a:ea typeface="Times New Roman" panose="02020603050405020304" pitchFamily="18" charset="0"/>
              </a:rPr>
              <a:t>Aldhaeebi</a:t>
            </a:r>
            <a:r>
              <a:rPr lang="en-US" sz="2400" dirty="0">
                <a:effectLst/>
                <a:latin typeface="Times New Roman" panose="02020603050405020304" pitchFamily="18" charset="0"/>
                <a:ea typeface="Times New Roman" panose="02020603050405020304" pitchFamily="18" charset="0"/>
              </a:rPr>
              <a:t> and I. </a:t>
            </a:r>
            <a:r>
              <a:rPr lang="en-US" sz="2400" dirty="0" err="1">
                <a:effectLst/>
                <a:latin typeface="Times New Roman" panose="02020603050405020304" pitchFamily="18" charset="0"/>
                <a:ea typeface="Times New Roman" panose="02020603050405020304" pitchFamily="18" charset="0"/>
              </a:rPr>
              <a:t>Elshafiey</a:t>
            </a:r>
            <a:r>
              <a:rPr lang="en-US" sz="2400" dirty="0">
                <a:effectLst/>
                <a:latin typeface="Times New Roman" panose="02020603050405020304" pitchFamily="18" charset="0"/>
                <a:ea typeface="Times New Roman" panose="02020603050405020304" pitchFamily="18" charset="0"/>
              </a:rPr>
              <a:t>,“Optimization of UWB Vivaldi Antenna for Tumor Detection,” IEEE 1st International Conference, Modelling and Simulation, pp.71-76, 3-5 Dec. 2013.</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1200"/>
              </a:spcAft>
              <a:buFont typeface="+mj-lt"/>
              <a:buAutoNum type="arabicPeriod" startAt="9"/>
            </a:pPr>
            <a:r>
              <a:rPr lang="en-US" sz="2400" dirty="0">
                <a:effectLst/>
                <a:latin typeface="Times New Roman" panose="02020603050405020304" pitchFamily="18" charset="0"/>
                <a:ea typeface="Times New Roman" panose="02020603050405020304" pitchFamily="18" charset="0"/>
              </a:rPr>
              <a:t>P. Fei, Y. C. Jiao, Y. Ding and F. S. Zhang, “A compact coplanar waveguide fed wide tapered slot ultra-wideband antenna”, Progress In Electromagnetics Research Letters, Vol. 25, pp.77–85, 2011. </a:t>
            </a:r>
            <a:endParaRPr lang="en-IN" sz="240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4372CC89-A1B3-345C-C7F3-DF0EDD983C97}"/>
              </a:ext>
            </a:extLst>
          </p:cNvPr>
          <p:cNvSpPr txBox="1"/>
          <p:nvPr/>
        </p:nvSpPr>
        <p:spPr>
          <a:xfrm>
            <a:off x="11094393" y="104004"/>
            <a:ext cx="1077391"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2023-2024</a:t>
            </a:r>
            <a:endParaRPr lang="en-IN" sz="1400" b="1" dirty="0"/>
          </a:p>
        </p:txBody>
      </p:sp>
      <p:sp>
        <p:nvSpPr>
          <p:cNvPr id="3" name="TextBox 2">
            <a:extLst>
              <a:ext uri="{FF2B5EF4-FFF2-40B4-BE49-F238E27FC236}">
                <a16:creationId xmlns:a16="http://schemas.microsoft.com/office/drawing/2014/main" id="{F2C16F6B-929A-9940-637E-C82972D3314C}"/>
              </a:ext>
            </a:extLst>
          </p:cNvPr>
          <p:cNvSpPr txBox="1"/>
          <p:nvPr/>
        </p:nvSpPr>
        <p:spPr>
          <a:xfrm>
            <a:off x="0" y="926"/>
            <a:ext cx="7756041" cy="35278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600" b="1" dirty="0">
                <a:latin typeface="Times New Roman" panose="02020603050405020304" pitchFamily="18" charset="0"/>
                <a:cs typeface="Times New Roman" panose="02020603050405020304" pitchFamily="18" charset="0"/>
              </a:rPr>
              <a:t>Design and analysis of a Slotted Vivaldi Antenna for Microwave Imaging Applications</a:t>
            </a:r>
          </a:p>
        </p:txBody>
      </p:sp>
      <p:sp>
        <p:nvSpPr>
          <p:cNvPr id="5" name="Slide Number Placeholder 23">
            <a:extLst>
              <a:ext uri="{FF2B5EF4-FFF2-40B4-BE49-F238E27FC236}">
                <a16:creationId xmlns:a16="http://schemas.microsoft.com/office/drawing/2014/main" id="{64A4A8EA-82E7-5FCF-145D-B2E5A0EE3DED}"/>
              </a:ext>
            </a:extLst>
          </p:cNvPr>
          <p:cNvSpPr>
            <a:spLocks noGrp="1"/>
          </p:cNvSpPr>
          <p:nvPr>
            <p:ph type="sldNum" sz="quarter" idx="12"/>
          </p:nvPr>
        </p:nvSpPr>
        <p:spPr>
          <a:xfrm>
            <a:off x="9151859" y="6384186"/>
            <a:ext cx="2743200" cy="365125"/>
          </a:xfrm>
        </p:spPr>
        <p:txBody>
          <a:bodyPr/>
          <a:lstStyle/>
          <a:p>
            <a:fld id="{06FEDF93-2BFD-41CA-ABC7-B039102F3792}" type="slidenum">
              <a:rPr lang="en-US" sz="2400" b="1" smtClean="0">
                <a:solidFill>
                  <a:schemeClr val="tx1"/>
                </a:solidFill>
                <a:latin typeface="Times New Roman" panose="02020603050405020304" pitchFamily="18" charset="0"/>
                <a:cs typeface="Times New Roman" panose="02020603050405020304" pitchFamily="18" charset="0"/>
              </a:rPr>
              <a:t>45</a:t>
            </a:fld>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1870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97546"/>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75947"/>
            <a:ext cx="11734800" cy="4431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u="sng" dirty="0">
                <a:solidFill>
                  <a:schemeClr val="tx1">
                    <a:lumMod val="75000"/>
                    <a:lumOff val="25000"/>
                  </a:schemeClr>
                </a:solidFill>
                <a:latin typeface="Times New Roman" panose="02020603050405020304" pitchFamily="18" charset="0"/>
                <a:cs typeface="Times New Roman" panose="02020603050405020304" pitchFamily="18" charset="0"/>
              </a:rPr>
              <a:t>REFERENCE</a:t>
            </a:r>
            <a:endParaRPr lang="en-US" sz="2800" b="1" u="sng"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97546"/>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0" name="Footer Placeholder 3">
            <a:extLst>
              <a:ext uri="{FF2B5EF4-FFF2-40B4-BE49-F238E27FC236}">
                <a16:creationId xmlns:a16="http://schemas.microsoft.com/office/drawing/2014/main" id="{9873296C-47F6-4373-BC70-496796CB0A1E}"/>
              </a:ext>
            </a:extLst>
          </p:cNvPr>
          <p:cNvSpPr>
            <a:spLocks noGrp="1"/>
          </p:cNvSpPr>
          <p:nvPr>
            <p:ph type="ftr" sz="quarter" idx="11"/>
          </p:nvPr>
        </p:nvSpPr>
        <p:spPr>
          <a:xfrm>
            <a:off x="0" y="6492875"/>
            <a:ext cx="6672887" cy="365125"/>
          </a:xfrm>
        </p:spPr>
        <p:txBody>
          <a:bodyPr/>
          <a:lstStyle/>
          <a:p>
            <a:pPr algn="l"/>
            <a:r>
              <a:rPr lang="en-US" sz="1400" b="1">
                <a:solidFill>
                  <a:schemeClr val="tx1"/>
                </a:solidFill>
                <a:latin typeface="Times New Roman" panose="02020603050405020304" pitchFamily="18" charset="0"/>
                <a:cs typeface="Times New Roman" panose="02020603050405020304" pitchFamily="18" charset="0"/>
              </a:rPr>
              <a:t>8th SEM DEPT OF ECE DR TTIT, KGF</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5B92385-64F4-A8CF-BE6C-95C893671068}"/>
              </a:ext>
            </a:extLst>
          </p:cNvPr>
          <p:cNvSpPr txBox="1"/>
          <p:nvPr/>
        </p:nvSpPr>
        <p:spPr>
          <a:xfrm>
            <a:off x="548950" y="910572"/>
            <a:ext cx="11094100" cy="5473614"/>
          </a:xfrm>
          <a:prstGeom prst="rect">
            <a:avLst/>
          </a:prstGeom>
          <a:noFill/>
        </p:spPr>
        <p:txBody>
          <a:bodyPr wrap="square">
            <a:spAutoFit/>
          </a:bodyPr>
          <a:lstStyle/>
          <a:p>
            <a:pPr marL="457200" lvl="0" indent="-457200" algn="just">
              <a:lnSpc>
                <a:spcPct val="150000"/>
              </a:lnSpc>
              <a:spcAft>
                <a:spcPts val="1200"/>
              </a:spcAft>
              <a:buFont typeface="+mj-lt"/>
              <a:buAutoNum type="arabicPeriod" startAt="12"/>
            </a:pPr>
            <a:r>
              <a:rPr lang="en-IN" sz="2400" dirty="0">
                <a:effectLst/>
                <a:latin typeface="Times New Roman" panose="02020603050405020304" pitchFamily="18" charset="0"/>
                <a:ea typeface="Times New Roman" panose="02020603050405020304" pitchFamily="18" charset="0"/>
              </a:rPr>
              <a:t>Victor </a:t>
            </a:r>
            <a:r>
              <a:rPr lang="en-IN" sz="2400" dirty="0" err="1">
                <a:effectLst/>
                <a:latin typeface="Times New Roman" panose="02020603050405020304" pitchFamily="18" charset="0"/>
                <a:ea typeface="Times New Roman" panose="02020603050405020304" pitchFamily="18" charset="0"/>
              </a:rPr>
              <a:t>Naydenko</a:t>
            </a:r>
            <a:r>
              <a:rPr lang="en-IN" sz="2400" dirty="0">
                <a:effectLst/>
                <a:latin typeface="Times New Roman" panose="02020603050405020304" pitchFamily="18" charset="0"/>
                <a:ea typeface="Times New Roman" panose="02020603050405020304" pitchFamily="18" charset="0"/>
              </a:rPr>
              <a:t>, Maxim </a:t>
            </a:r>
            <a:r>
              <a:rPr lang="en-IN" sz="2400" dirty="0" err="1">
                <a:effectLst/>
                <a:latin typeface="Times New Roman" panose="02020603050405020304" pitchFamily="18" charset="0"/>
                <a:ea typeface="Times New Roman" panose="02020603050405020304" pitchFamily="18" charset="0"/>
              </a:rPr>
              <a:t>Kozachuk</a:t>
            </a:r>
            <a:r>
              <a:rPr lang="en-IN" sz="2400" dirty="0">
                <a:effectLst/>
                <a:latin typeface="Times New Roman" panose="02020603050405020304" pitchFamily="18" charset="0"/>
                <a:ea typeface="Times New Roman" panose="02020603050405020304" pitchFamily="18" charset="0"/>
              </a:rPr>
              <a:t>, “Vivaldi Coplanar-Antipodal Antennas”. 2020 IEEE Ukrainian Microwave Week Kharkiv, Ukraine, September 21 – 25 2020 IEEE.</a:t>
            </a:r>
          </a:p>
          <a:p>
            <a:pPr marL="457200" lvl="0" indent="-457200" algn="just">
              <a:lnSpc>
                <a:spcPct val="150000"/>
              </a:lnSpc>
              <a:spcAft>
                <a:spcPts val="1200"/>
              </a:spcAft>
              <a:buFont typeface="+mj-lt"/>
              <a:buAutoNum type="arabicPeriod" startAt="12"/>
            </a:pPr>
            <a:r>
              <a:rPr lang="en-US" sz="2400" dirty="0">
                <a:effectLst/>
                <a:latin typeface="Times New Roman" panose="02020603050405020304" pitchFamily="18" charset="0"/>
                <a:ea typeface="Times New Roman" panose="02020603050405020304" pitchFamily="18" charset="0"/>
              </a:rPr>
              <a:t>Maalik, S., “Antenna design for UWB radar detection application,” Antenna, 2010.</a:t>
            </a:r>
            <a:endParaRPr lang="en-IN" sz="2400" dirty="0">
              <a:effectLst/>
              <a:latin typeface="Times New Roman" panose="02020603050405020304" pitchFamily="18" charset="0"/>
              <a:ea typeface="Times New Roman" panose="02020603050405020304" pitchFamily="18" charset="0"/>
            </a:endParaRPr>
          </a:p>
          <a:p>
            <a:pPr marL="457200" lvl="0" indent="-457200" algn="just">
              <a:lnSpc>
                <a:spcPct val="150000"/>
              </a:lnSpc>
              <a:spcAft>
                <a:spcPts val="1200"/>
              </a:spcAft>
              <a:buFont typeface="+mj-lt"/>
              <a:buAutoNum type="arabicPeriod" startAt="12"/>
            </a:pPr>
            <a:r>
              <a:rPr lang="en-US" sz="2400" dirty="0">
                <a:effectLst/>
                <a:latin typeface="Times New Roman" panose="02020603050405020304" pitchFamily="18" charset="0"/>
                <a:ea typeface="Times New Roman" panose="02020603050405020304" pitchFamily="18" charset="0"/>
              </a:rPr>
              <a:t>Baso </a:t>
            </a:r>
            <a:r>
              <a:rPr lang="en-US" sz="2400" dirty="0" err="1">
                <a:effectLst/>
                <a:latin typeface="Times New Roman" panose="02020603050405020304" pitchFamily="18" charset="0"/>
                <a:ea typeface="Times New Roman" panose="02020603050405020304" pitchFamily="18" charset="0"/>
              </a:rPr>
              <a:t>Maruddani</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Efri</a:t>
            </a:r>
            <a:r>
              <a:rPr lang="en-US" sz="2400" dirty="0">
                <a:effectLst/>
                <a:latin typeface="Times New Roman" panose="02020603050405020304" pitchFamily="18" charset="0"/>
                <a:ea typeface="Times New Roman" panose="02020603050405020304" pitchFamily="18" charset="0"/>
              </a:rPr>
              <a:t> Sandi, and Md Fadhil Naufal Salam, (2019), “Design and Implementation of Low-cost Wideband Vivaldi Antenna for Ground Penetrating Radar” in 3rd UNJ International Conference on Technical, pages 498–506. DOI 10.18502/kss.v3i12.4118.</a:t>
            </a:r>
            <a:endParaRPr lang="en-IN" sz="2400" dirty="0">
              <a:effectLst/>
              <a:latin typeface="Times New Roman" panose="02020603050405020304" pitchFamily="18" charset="0"/>
              <a:ea typeface="Times New Roman" panose="02020603050405020304" pitchFamily="18" charset="0"/>
            </a:endParaRPr>
          </a:p>
          <a:p>
            <a:pPr marL="457200" lvl="0" indent="-457200" algn="just">
              <a:lnSpc>
                <a:spcPct val="150000"/>
              </a:lnSpc>
              <a:spcAft>
                <a:spcPts val="1200"/>
              </a:spcAft>
              <a:buFont typeface="+mj-lt"/>
              <a:buAutoNum type="arabicPeriod" startAt="12"/>
            </a:pPr>
            <a:r>
              <a:rPr lang="en-US" sz="2400" dirty="0">
                <a:effectLst/>
                <a:latin typeface="Times New Roman" panose="02020603050405020304" pitchFamily="18" charset="0"/>
                <a:ea typeface="Times New Roman" panose="02020603050405020304" pitchFamily="18" charset="0"/>
              </a:rPr>
              <a:t>Y. Erdogan, "Parametric Study and Design of Vivaldi Antennas and Arrays", Ankara, Turki: Middle East Technical University, 2009.</a:t>
            </a:r>
            <a:endParaRPr lang="en-IN" sz="240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4372CC89-A1B3-345C-C7F3-DF0EDD983C97}"/>
              </a:ext>
            </a:extLst>
          </p:cNvPr>
          <p:cNvSpPr txBox="1"/>
          <p:nvPr/>
        </p:nvSpPr>
        <p:spPr>
          <a:xfrm>
            <a:off x="11094393" y="104004"/>
            <a:ext cx="1077391"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2023-2024</a:t>
            </a:r>
            <a:endParaRPr lang="en-IN" sz="1400" b="1" dirty="0"/>
          </a:p>
        </p:txBody>
      </p:sp>
      <p:sp>
        <p:nvSpPr>
          <p:cNvPr id="3" name="TextBox 2">
            <a:extLst>
              <a:ext uri="{FF2B5EF4-FFF2-40B4-BE49-F238E27FC236}">
                <a16:creationId xmlns:a16="http://schemas.microsoft.com/office/drawing/2014/main" id="{F2C16F6B-929A-9940-637E-C82972D3314C}"/>
              </a:ext>
            </a:extLst>
          </p:cNvPr>
          <p:cNvSpPr txBox="1"/>
          <p:nvPr/>
        </p:nvSpPr>
        <p:spPr>
          <a:xfrm>
            <a:off x="0" y="926"/>
            <a:ext cx="7756041" cy="35278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600" b="1" dirty="0">
                <a:latin typeface="Times New Roman" panose="02020603050405020304" pitchFamily="18" charset="0"/>
                <a:cs typeface="Times New Roman" panose="02020603050405020304" pitchFamily="18" charset="0"/>
              </a:rPr>
              <a:t>Design and analysis of a Slotted Vivaldi Antenna for Microwave Imaging Applications</a:t>
            </a:r>
          </a:p>
        </p:txBody>
      </p:sp>
      <p:sp>
        <p:nvSpPr>
          <p:cNvPr id="5" name="Slide Number Placeholder 23">
            <a:extLst>
              <a:ext uri="{FF2B5EF4-FFF2-40B4-BE49-F238E27FC236}">
                <a16:creationId xmlns:a16="http://schemas.microsoft.com/office/drawing/2014/main" id="{64A4A8EA-82E7-5FCF-145D-B2E5A0EE3DED}"/>
              </a:ext>
            </a:extLst>
          </p:cNvPr>
          <p:cNvSpPr>
            <a:spLocks noGrp="1"/>
          </p:cNvSpPr>
          <p:nvPr>
            <p:ph type="sldNum" sz="quarter" idx="12"/>
          </p:nvPr>
        </p:nvSpPr>
        <p:spPr>
          <a:xfrm>
            <a:off x="9151859" y="6384186"/>
            <a:ext cx="2743200" cy="365125"/>
          </a:xfrm>
        </p:spPr>
        <p:txBody>
          <a:bodyPr/>
          <a:lstStyle/>
          <a:p>
            <a:fld id="{06FEDF93-2BFD-41CA-ABC7-B039102F3792}" type="slidenum">
              <a:rPr lang="en-US" sz="2400" b="1" smtClean="0">
                <a:solidFill>
                  <a:schemeClr val="tx1"/>
                </a:solidFill>
                <a:latin typeface="Times New Roman" panose="02020603050405020304" pitchFamily="18" charset="0"/>
                <a:cs typeface="Times New Roman" panose="02020603050405020304" pitchFamily="18" charset="0"/>
              </a:rPr>
              <a:t>46</a:t>
            </a:fld>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03327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latin typeface="Times New Roman" panose="02020603050405020304" pitchFamily="18" charset="0"/>
                <a:cs typeface="Times New Roman" panose="02020603050405020304" pitchFamily="18" charset="0"/>
              </a:rPr>
              <a:t>Thank You</a:t>
            </a:r>
          </a:p>
        </p:txBody>
      </p:sp>
      <p:sp>
        <p:nvSpPr>
          <p:cNvPr id="2" name="Slide Number Placeholder 1">
            <a:extLst>
              <a:ext uri="{FF2B5EF4-FFF2-40B4-BE49-F238E27FC236}">
                <a16:creationId xmlns:a16="http://schemas.microsoft.com/office/drawing/2014/main" id="{50192D9A-A53D-6609-77B2-04BC1018A740}"/>
              </a:ext>
            </a:extLst>
          </p:cNvPr>
          <p:cNvSpPr>
            <a:spLocks noGrp="1"/>
          </p:cNvSpPr>
          <p:nvPr>
            <p:ph type="sldNum" sz="quarter" idx="12"/>
          </p:nvPr>
        </p:nvSpPr>
        <p:spPr/>
        <p:txBody>
          <a:bodyPr/>
          <a:lstStyle/>
          <a:p>
            <a:fld id="{06FEDF93-2BFD-41CA-ABC7-B039102F3792}" type="slidenum">
              <a:rPr lang="en-US" smtClean="0"/>
              <a:t>47</a:t>
            </a:fld>
            <a:endParaRPr lang="en-US" dirty="0"/>
          </a:p>
        </p:txBody>
      </p:sp>
    </p:spTree>
    <p:extLst>
      <p:ext uri="{BB962C8B-B14F-4D97-AF65-F5344CB8AC3E}">
        <p14:creationId xmlns:p14="http://schemas.microsoft.com/office/powerpoint/2010/main" val="192303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flipV="1">
            <a:off x="9498563" y="578884"/>
            <a:ext cx="2693437" cy="5540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599" y="45366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solidFill>
                  <a:schemeClr val="tx1">
                    <a:lumMod val="75000"/>
                    <a:lumOff val="25000"/>
                  </a:schemeClr>
                </a:solidFill>
                <a:latin typeface="Times New Roman" panose="02020603050405020304" pitchFamily="18" charset="0"/>
                <a:cs typeface="Times New Roman" panose="02020603050405020304" pitchFamily="18" charset="0"/>
              </a:rPr>
              <a:t>Reason for Selecting this Project </a:t>
            </a:r>
            <a:endParaRPr lang="en-US" sz="2800" b="1" u="sng"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672190"/>
            <a:ext cx="268721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0BEF3C1-F1F9-21E7-B8E9-4051CAE3A65A}"/>
              </a:ext>
            </a:extLst>
          </p:cNvPr>
          <p:cNvSpPr txBox="1"/>
          <p:nvPr/>
        </p:nvSpPr>
        <p:spPr>
          <a:xfrm>
            <a:off x="350674" y="1287657"/>
            <a:ext cx="11490650" cy="445795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design involves sophisticated elements such as radial stubs, tapered slots, and resonant cavities. This complexity provides an opportunity to engage in innovative design techniques and explore advanced concepts in microwave engineering.</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antenna is great for UWB microwave imaging because it's compact, has a wide bandwidth, and produces strong radiation. It improves performance in various imaging situations.</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Microwave imaging is super important and growing, used in medical imaging, security screening, and industrial inspections.</a:t>
            </a:r>
          </a:p>
        </p:txBody>
      </p:sp>
      <p:sp>
        <p:nvSpPr>
          <p:cNvPr id="5" name="Footer Placeholder 3">
            <a:extLst>
              <a:ext uri="{FF2B5EF4-FFF2-40B4-BE49-F238E27FC236}">
                <a16:creationId xmlns:a16="http://schemas.microsoft.com/office/drawing/2014/main" id="{DEB8B031-ED5D-A27A-3D3A-5C6C811EF4A5}"/>
              </a:ext>
            </a:extLst>
          </p:cNvPr>
          <p:cNvSpPr>
            <a:spLocks noGrp="1"/>
          </p:cNvSpPr>
          <p:nvPr>
            <p:ph type="ftr" sz="quarter" idx="11"/>
          </p:nvPr>
        </p:nvSpPr>
        <p:spPr>
          <a:xfrm>
            <a:off x="0" y="6492875"/>
            <a:ext cx="6672887" cy="365125"/>
          </a:xfrm>
        </p:spPr>
        <p:txBody>
          <a:bodyPr/>
          <a:lstStyle/>
          <a:p>
            <a:pPr algn="l"/>
            <a:r>
              <a:rPr lang="en-US" sz="1400" b="1">
                <a:solidFill>
                  <a:schemeClr val="tx1"/>
                </a:solidFill>
                <a:latin typeface="Times New Roman" panose="02020603050405020304" pitchFamily="18" charset="0"/>
                <a:cs typeface="Times New Roman" panose="02020603050405020304" pitchFamily="18" charset="0"/>
              </a:rPr>
              <a:t>8th SEM DEPT OF ECE DR TTIT, KGF</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B461A82-5496-3CA4-E010-62FC04A1D8CA}"/>
              </a:ext>
            </a:extLst>
          </p:cNvPr>
          <p:cNvSpPr txBox="1"/>
          <p:nvPr/>
        </p:nvSpPr>
        <p:spPr>
          <a:xfrm>
            <a:off x="11094393" y="104004"/>
            <a:ext cx="1077391"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2023-2024</a:t>
            </a:r>
            <a:endParaRPr lang="en-IN" sz="1400" b="1" dirty="0"/>
          </a:p>
        </p:txBody>
      </p:sp>
      <p:sp>
        <p:nvSpPr>
          <p:cNvPr id="2" name="TextBox 1">
            <a:extLst>
              <a:ext uri="{FF2B5EF4-FFF2-40B4-BE49-F238E27FC236}">
                <a16:creationId xmlns:a16="http://schemas.microsoft.com/office/drawing/2014/main" id="{3CE232D5-A1F4-0CF9-4F76-B2720083AE70}"/>
              </a:ext>
            </a:extLst>
          </p:cNvPr>
          <p:cNvSpPr txBox="1"/>
          <p:nvPr/>
        </p:nvSpPr>
        <p:spPr>
          <a:xfrm>
            <a:off x="0" y="926"/>
            <a:ext cx="7756041" cy="35278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600" b="1" dirty="0">
                <a:latin typeface="Times New Roman" panose="02020603050405020304" pitchFamily="18" charset="0"/>
                <a:cs typeface="Times New Roman" panose="02020603050405020304" pitchFamily="18" charset="0"/>
              </a:rPr>
              <a:t>Design and analysis of a Slotted Vivaldi Antenna for Microwave Imaging Applications</a:t>
            </a:r>
          </a:p>
        </p:txBody>
      </p:sp>
      <p:sp>
        <p:nvSpPr>
          <p:cNvPr id="7" name="Slide Number Placeholder 23">
            <a:extLst>
              <a:ext uri="{FF2B5EF4-FFF2-40B4-BE49-F238E27FC236}">
                <a16:creationId xmlns:a16="http://schemas.microsoft.com/office/drawing/2014/main" id="{16DA3A7D-4100-CCBF-9719-AED54A3876AA}"/>
              </a:ext>
            </a:extLst>
          </p:cNvPr>
          <p:cNvSpPr>
            <a:spLocks noGrp="1"/>
          </p:cNvSpPr>
          <p:nvPr>
            <p:ph type="sldNum" sz="quarter" idx="12"/>
          </p:nvPr>
        </p:nvSpPr>
        <p:spPr>
          <a:xfrm>
            <a:off x="9151859" y="6384186"/>
            <a:ext cx="2743200" cy="365125"/>
          </a:xfrm>
        </p:spPr>
        <p:txBody>
          <a:bodyPr/>
          <a:lstStyle/>
          <a:p>
            <a:fld id="{06FEDF93-2BFD-41CA-ABC7-B039102F3792}" type="slidenum">
              <a:rPr lang="en-US" sz="2400" b="1" smtClean="0">
                <a:solidFill>
                  <a:schemeClr val="tx1"/>
                </a:solidFill>
                <a:latin typeface="Times New Roman" panose="02020603050405020304" pitchFamily="18" charset="0"/>
                <a:cs typeface="Times New Roman" panose="02020603050405020304" pitchFamily="18" charset="0"/>
              </a:rPr>
              <a:t>5</a:t>
            </a:fld>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6141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50891"/>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20864"/>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latin typeface="Times New Roman" panose="02020603050405020304" pitchFamily="18" charset="0"/>
                <a:cs typeface="Times New Roman" panose="02020603050405020304" pitchFamily="18" charset="0"/>
              </a:rPr>
              <a:t>Literature Survey</a:t>
            </a:r>
            <a:endParaRPr lang="en-US" sz="2800" b="1"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50891"/>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215058" y="826303"/>
            <a:ext cx="2477278" cy="465993"/>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Times New Roman" panose="02020603050405020304" pitchFamily="18" charset="0"/>
                <a:cs typeface="Times New Roman" panose="02020603050405020304" pitchFamily="18" charset="0"/>
              </a:rPr>
              <a:t>YEAR</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3085324" y="812286"/>
            <a:ext cx="2615680" cy="428681"/>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AUTHOR</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360006" y="2543143"/>
            <a:ext cx="1149064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2849985" y="1399622"/>
            <a:ext cx="0" cy="494334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2D7AB354-4D4F-B12F-BF1F-507FE41B12B2}"/>
              </a:ext>
            </a:extLst>
          </p:cNvPr>
          <p:cNvSpPr/>
          <p:nvPr/>
        </p:nvSpPr>
        <p:spPr>
          <a:xfrm>
            <a:off x="6168054" y="812286"/>
            <a:ext cx="2615680" cy="428681"/>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TITLE</a:t>
            </a:r>
          </a:p>
        </p:txBody>
      </p:sp>
      <p:sp>
        <p:nvSpPr>
          <p:cNvPr id="4" name="Rectangle: Rounded Corners 3">
            <a:extLst>
              <a:ext uri="{FF2B5EF4-FFF2-40B4-BE49-F238E27FC236}">
                <a16:creationId xmlns:a16="http://schemas.microsoft.com/office/drawing/2014/main" id="{4F0B0A50-A134-E344-9366-61A83D81F98A}"/>
              </a:ext>
            </a:extLst>
          </p:cNvPr>
          <p:cNvSpPr/>
          <p:nvPr/>
        </p:nvSpPr>
        <p:spPr>
          <a:xfrm>
            <a:off x="9250784" y="812287"/>
            <a:ext cx="2615680" cy="428681"/>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DESCRIPTION</a:t>
            </a:r>
          </a:p>
        </p:txBody>
      </p:sp>
      <p:cxnSp>
        <p:nvCxnSpPr>
          <p:cNvPr id="5" name="Straight Connector 4">
            <a:extLst>
              <a:ext uri="{FF2B5EF4-FFF2-40B4-BE49-F238E27FC236}">
                <a16:creationId xmlns:a16="http://schemas.microsoft.com/office/drawing/2014/main" id="{4270339C-1DAA-A831-BAB0-90EF85B0CDDD}"/>
              </a:ext>
              <a:ext uri="{C183D7F6-B498-43B3-948B-1728B52AA6E4}">
                <adec:decorative xmlns:adec="http://schemas.microsoft.com/office/drawing/2017/decorative" val="1"/>
              </a:ext>
            </a:extLst>
          </p:cNvPr>
          <p:cNvCxnSpPr>
            <a:cxnSpLocks/>
          </p:cNvCxnSpPr>
          <p:nvPr/>
        </p:nvCxnSpPr>
        <p:spPr>
          <a:xfrm>
            <a:off x="5960190" y="1399622"/>
            <a:ext cx="0" cy="494334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AB9E9FC-27F1-3DF4-7A53-2CEC706188CE}"/>
              </a:ext>
              <a:ext uri="{C183D7F6-B498-43B3-948B-1728B52AA6E4}">
                <adec:decorative xmlns:adec="http://schemas.microsoft.com/office/drawing/2017/decorative" val="1"/>
              </a:ext>
            </a:extLst>
          </p:cNvPr>
          <p:cNvCxnSpPr>
            <a:cxnSpLocks/>
          </p:cNvCxnSpPr>
          <p:nvPr/>
        </p:nvCxnSpPr>
        <p:spPr>
          <a:xfrm>
            <a:off x="8983308" y="1399622"/>
            <a:ext cx="55852" cy="494334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10EA518-B2F1-A38E-6FC1-9C5D98D48485}"/>
              </a:ext>
              <a:ext uri="{C183D7F6-B498-43B3-948B-1728B52AA6E4}">
                <adec:decorative xmlns:adec="http://schemas.microsoft.com/office/drawing/2017/decorative" val="1"/>
              </a:ext>
            </a:extLst>
          </p:cNvPr>
          <p:cNvCxnSpPr>
            <a:cxnSpLocks/>
          </p:cNvCxnSpPr>
          <p:nvPr/>
        </p:nvCxnSpPr>
        <p:spPr>
          <a:xfrm>
            <a:off x="360006" y="3946878"/>
            <a:ext cx="1149064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7B4DA56-5D7E-4B6B-27CF-73BC5577FB29}"/>
              </a:ext>
              <a:ext uri="{C183D7F6-B498-43B3-948B-1728B52AA6E4}">
                <adec:decorative xmlns:adec="http://schemas.microsoft.com/office/drawing/2017/decorative" val="1"/>
              </a:ext>
            </a:extLst>
          </p:cNvPr>
          <p:cNvCxnSpPr>
            <a:cxnSpLocks/>
          </p:cNvCxnSpPr>
          <p:nvPr/>
        </p:nvCxnSpPr>
        <p:spPr>
          <a:xfrm>
            <a:off x="471650" y="5217918"/>
            <a:ext cx="1149064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142AAF0-608F-DA1A-BB8D-9A83C8BEB2EE}"/>
              </a:ext>
            </a:extLst>
          </p:cNvPr>
          <p:cNvSpPr txBox="1"/>
          <p:nvPr/>
        </p:nvSpPr>
        <p:spPr>
          <a:xfrm>
            <a:off x="6004316" y="1578558"/>
            <a:ext cx="2635307" cy="830997"/>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Designing Vivaldi Antenna with Various Sizes </a:t>
            </a:r>
          </a:p>
          <a:p>
            <a:r>
              <a:rPr lang="en-US" sz="1600" b="1" dirty="0">
                <a:latin typeface="Times New Roman" panose="02020603050405020304" pitchFamily="18" charset="0"/>
                <a:cs typeface="Times New Roman" panose="02020603050405020304" pitchFamily="18" charset="0"/>
              </a:rPr>
              <a:t>using CST Software</a:t>
            </a:r>
            <a:endParaRPr lang="en-IN" sz="1600" b="1"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AC1BAA29-8A80-E534-BC8C-A5C5BABAA2FA}"/>
              </a:ext>
            </a:extLst>
          </p:cNvPr>
          <p:cNvSpPr txBox="1"/>
          <p:nvPr/>
        </p:nvSpPr>
        <p:spPr>
          <a:xfrm>
            <a:off x="3106578" y="1670795"/>
            <a:ext cx="2509932" cy="646331"/>
          </a:xfrm>
          <a:prstGeom prst="rect">
            <a:avLst/>
          </a:prstGeom>
          <a:noFill/>
        </p:spPr>
        <p:txBody>
          <a:bodyPr wrap="square">
            <a:spAutoFit/>
          </a:bodyPr>
          <a:lstStyle/>
          <a:p>
            <a:r>
              <a:rPr lang="de-DE" b="1" dirty="0">
                <a:latin typeface="Times New Roman" panose="02020603050405020304" pitchFamily="18" charset="0"/>
                <a:cs typeface="Times New Roman" panose="02020603050405020304" pitchFamily="18" charset="0"/>
              </a:rPr>
              <a:t>Norhayati Hamzah, Kama Azura Othman</a:t>
            </a:r>
            <a:endParaRPr lang="en-IN" b="1"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ADA86BBB-2B97-3042-FF2D-A099F560102E}"/>
              </a:ext>
            </a:extLst>
          </p:cNvPr>
          <p:cNvSpPr txBox="1"/>
          <p:nvPr/>
        </p:nvSpPr>
        <p:spPr>
          <a:xfrm>
            <a:off x="6097487" y="2764634"/>
            <a:ext cx="2626627" cy="1077218"/>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Performance of Directional and Omnidirectional </a:t>
            </a:r>
          </a:p>
          <a:p>
            <a:r>
              <a:rPr lang="en-US" sz="1600" b="1" dirty="0">
                <a:latin typeface="Times New Roman" panose="02020603050405020304" pitchFamily="18" charset="0"/>
                <a:cs typeface="Times New Roman" panose="02020603050405020304" pitchFamily="18" charset="0"/>
              </a:rPr>
              <a:t>Antennas in Wideband Head Imaging</a:t>
            </a:r>
            <a:endParaRPr lang="en-IN" sz="1600" b="1"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65CCE9E0-3A1C-B6BA-DBAB-E8F669B281A4}"/>
              </a:ext>
            </a:extLst>
          </p:cNvPr>
          <p:cNvSpPr txBox="1"/>
          <p:nvPr/>
        </p:nvSpPr>
        <p:spPr>
          <a:xfrm>
            <a:off x="3051112" y="2835514"/>
            <a:ext cx="2649892" cy="923330"/>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Ahmed Toaha Mobashsher, A.M. Abbosh</a:t>
            </a:r>
          </a:p>
        </p:txBody>
      </p:sp>
      <p:sp>
        <p:nvSpPr>
          <p:cNvPr id="36" name="TextBox 35">
            <a:extLst>
              <a:ext uri="{FF2B5EF4-FFF2-40B4-BE49-F238E27FC236}">
                <a16:creationId xmlns:a16="http://schemas.microsoft.com/office/drawing/2014/main" id="{E2245BD5-234E-ED15-4D1F-B9025ABF5513}"/>
              </a:ext>
            </a:extLst>
          </p:cNvPr>
          <p:cNvSpPr txBox="1"/>
          <p:nvPr/>
        </p:nvSpPr>
        <p:spPr>
          <a:xfrm>
            <a:off x="6105330" y="4237116"/>
            <a:ext cx="2797560" cy="584775"/>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Design and Analysis of Vivaldi Antennas</a:t>
            </a:r>
            <a:endParaRPr lang="en-IN" sz="1600" b="1"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34AAB35E-E4F5-0A27-C535-717B85B5D71F}"/>
              </a:ext>
            </a:extLst>
          </p:cNvPr>
          <p:cNvSpPr txBox="1"/>
          <p:nvPr/>
        </p:nvSpPr>
        <p:spPr>
          <a:xfrm>
            <a:off x="3021822" y="4177261"/>
            <a:ext cx="2708472" cy="923330"/>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Md Masud Rana, Reshma Khanom and Md Mostafizur Rahman</a:t>
            </a:r>
          </a:p>
        </p:txBody>
      </p:sp>
      <p:sp>
        <p:nvSpPr>
          <p:cNvPr id="48" name="TextBox 47">
            <a:extLst>
              <a:ext uri="{FF2B5EF4-FFF2-40B4-BE49-F238E27FC236}">
                <a16:creationId xmlns:a16="http://schemas.microsoft.com/office/drawing/2014/main" id="{03AE98B6-5823-F148-4F05-9B09D38256F8}"/>
              </a:ext>
            </a:extLst>
          </p:cNvPr>
          <p:cNvSpPr txBox="1"/>
          <p:nvPr/>
        </p:nvSpPr>
        <p:spPr>
          <a:xfrm>
            <a:off x="6103431" y="5369475"/>
            <a:ext cx="2799455" cy="1077218"/>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A Slotted UWB Antipodal Vivaldi Antenna</a:t>
            </a:r>
          </a:p>
          <a:p>
            <a:r>
              <a:rPr lang="en-US" sz="1600" b="1" dirty="0">
                <a:latin typeface="Times New Roman" panose="02020603050405020304" pitchFamily="18" charset="0"/>
                <a:cs typeface="Times New Roman" panose="02020603050405020304" pitchFamily="18" charset="0"/>
              </a:rPr>
              <a:t>for Microwave Imaging Applications</a:t>
            </a:r>
            <a:endParaRPr lang="en-IN" sz="1600" b="1" dirty="0">
              <a:latin typeface="Times New Roman" panose="02020603050405020304" pitchFamily="18" charset="0"/>
              <a:cs typeface="Times New Roman" panose="02020603050405020304" pitchFamily="18" charset="0"/>
            </a:endParaRPr>
          </a:p>
        </p:txBody>
      </p:sp>
      <p:sp>
        <p:nvSpPr>
          <p:cNvPr id="50" name="TextBox 49">
            <a:extLst>
              <a:ext uri="{FF2B5EF4-FFF2-40B4-BE49-F238E27FC236}">
                <a16:creationId xmlns:a16="http://schemas.microsoft.com/office/drawing/2014/main" id="{D64550B7-C990-CAE7-69BE-D545E5726E80}"/>
              </a:ext>
            </a:extLst>
          </p:cNvPr>
          <p:cNvSpPr txBox="1"/>
          <p:nvPr/>
        </p:nvSpPr>
        <p:spPr>
          <a:xfrm>
            <a:off x="3106578" y="5472774"/>
            <a:ext cx="2623715" cy="923330"/>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Nurul S. Hasim, Kismet A. H. Ping, Mohammad T. Islam</a:t>
            </a:r>
          </a:p>
        </p:txBody>
      </p:sp>
      <p:sp>
        <p:nvSpPr>
          <p:cNvPr id="52" name="TextBox 51">
            <a:extLst>
              <a:ext uri="{FF2B5EF4-FFF2-40B4-BE49-F238E27FC236}">
                <a16:creationId xmlns:a16="http://schemas.microsoft.com/office/drawing/2014/main" id="{295887C6-670E-6AA6-B338-99082715B244}"/>
              </a:ext>
            </a:extLst>
          </p:cNvPr>
          <p:cNvSpPr txBox="1"/>
          <p:nvPr/>
        </p:nvSpPr>
        <p:spPr>
          <a:xfrm>
            <a:off x="821615" y="1759132"/>
            <a:ext cx="1418252" cy="368755"/>
          </a:xfrm>
          <a:prstGeom prst="rect">
            <a:avLst/>
          </a:prstGeom>
          <a:noFill/>
        </p:spPr>
        <p:txBody>
          <a:bodyPr wrap="square">
            <a:spAutoFit/>
          </a:bodyPr>
          <a:lstStyle/>
          <a:p>
            <a:pPr algn="ctr">
              <a:lnSpc>
                <a:spcPct val="107000"/>
              </a:lnSpc>
              <a:spcAft>
                <a:spcPts val="800"/>
              </a:spcAft>
              <a:tabLst>
                <a:tab pos="713740" algn="l"/>
              </a:tabLst>
            </a:pPr>
            <a:r>
              <a:rPr lang="en-IN" b="1" kern="100" dirty="0">
                <a:latin typeface="Times New Roman" panose="02020603050405020304" pitchFamily="18" charset="0"/>
                <a:cs typeface="Times New Roman" panose="02020603050405020304" pitchFamily="18" charset="0"/>
              </a:rPr>
              <a:t>2011</a:t>
            </a:r>
            <a:endPar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3" name="TextBox 52">
            <a:extLst>
              <a:ext uri="{FF2B5EF4-FFF2-40B4-BE49-F238E27FC236}">
                <a16:creationId xmlns:a16="http://schemas.microsoft.com/office/drawing/2014/main" id="{C1A29F19-A953-F79F-FCBE-526451446B13}"/>
              </a:ext>
            </a:extLst>
          </p:cNvPr>
          <p:cNvSpPr txBox="1"/>
          <p:nvPr/>
        </p:nvSpPr>
        <p:spPr>
          <a:xfrm>
            <a:off x="821615" y="3060633"/>
            <a:ext cx="1418252" cy="368755"/>
          </a:xfrm>
          <a:prstGeom prst="rect">
            <a:avLst/>
          </a:prstGeom>
          <a:noFill/>
        </p:spPr>
        <p:txBody>
          <a:bodyPr wrap="square">
            <a:spAutoFit/>
          </a:bodyPr>
          <a:lstStyle/>
          <a:p>
            <a:pPr algn="ctr">
              <a:lnSpc>
                <a:spcPct val="107000"/>
              </a:lnSpc>
              <a:spcAft>
                <a:spcPts val="800"/>
              </a:spcAft>
              <a:tabLst>
                <a:tab pos="713740" algn="l"/>
              </a:tabLst>
            </a:pPr>
            <a:r>
              <a:rPr lang="en-IN"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2016</a:t>
            </a:r>
            <a:endPar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4" name="TextBox 53">
            <a:extLst>
              <a:ext uri="{FF2B5EF4-FFF2-40B4-BE49-F238E27FC236}">
                <a16:creationId xmlns:a16="http://schemas.microsoft.com/office/drawing/2014/main" id="{2C8F1758-D95D-0515-A6EE-DFE805960EB2}"/>
              </a:ext>
            </a:extLst>
          </p:cNvPr>
          <p:cNvSpPr txBox="1"/>
          <p:nvPr/>
        </p:nvSpPr>
        <p:spPr>
          <a:xfrm>
            <a:off x="821615" y="4413715"/>
            <a:ext cx="1418252" cy="368755"/>
          </a:xfrm>
          <a:prstGeom prst="rect">
            <a:avLst/>
          </a:prstGeom>
          <a:noFill/>
        </p:spPr>
        <p:txBody>
          <a:bodyPr wrap="square">
            <a:spAutoFit/>
          </a:bodyPr>
          <a:lstStyle/>
          <a:p>
            <a:pPr algn="ctr">
              <a:lnSpc>
                <a:spcPct val="107000"/>
              </a:lnSpc>
              <a:spcAft>
                <a:spcPts val="800"/>
              </a:spcAft>
              <a:tabLst>
                <a:tab pos="713740" algn="l"/>
              </a:tabLst>
            </a:pPr>
            <a:r>
              <a:rPr lang="en-IN" b="1" kern="100" dirty="0">
                <a:latin typeface="Times New Roman" panose="02020603050405020304" pitchFamily="18" charset="0"/>
                <a:cs typeface="Times New Roman" panose="02020603050405020304" pitchFamily="18" charset="0"/>
              </a:rPr>
              <a:t>2018</a:t>
            </a:r>
            <a:endPar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5" name="TextBox 54">
            <a:extLst>
              <a:ext uri="{FF2B5EF4-FFF2-40B4-BE49-F238E27FC236}">
                <a16:creationId xmlns:a16="http://schemas.microsoft.com/office/drawing/2014/main" id="{9980F1F5-1D31-7FD7-2495-9A4AA35588CA}"/>
              </a:ext>
            </a:extLst>
          </p:cNvPr>
          <p:cNvSpPr txBox="1"/>
          <p:nvPr/>
        </p:nvSpPr>
        <p:spPr>
          <a:xfrm>
            <a:off x="821615" y="5582451"/>
            <a:ext cx="1418252" cy="368755"/>
          </a:xfrm>
          <a:prstGeom prst="rect">
            <a:avLst/>
          </a:prstGeom>
          <a:noFill/>
        </p:spPr>
        <p:txBody>
          <a:bodyPr wrap="square">
            <a:spAutoFit/>
          </a:bodyPr>
          <a:lstStyle/>
          <a:p>
            <a:pPr algn="ctr">
              <a:lnSpc>
                <a:spcPct val="107000"/>
              </a:lnSpc>
              <a:spcAft>
                <a:spcPts val="800"/>
              </a:spcAft>
              <a:tabLst>
                <a:tab pos="713740" algn="l"/>
              </a:tabLst>
            </a:pPr>
            <a:r>
              <a:rPr lang="en-IN" b="1" kern="100" dirty="0">
                <a:latin typeface="Times New Roman" panose="02020603050405020304" pitchFamily="18" charset="0"/>
                <a:cs typeface="Times New Roman" panose="02020603050405020304" pitchFamily="18" charset="0"/>
              </a:rPr>
              <a:t>2019</a:t>
            </a:r>
            <a:endPar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7" name="TextBox 56">
            <a:extLst>
              <a:ext uri="{FF2B5EF4-FFF2-40B4-BE49-F238E27FC236}">
                <a16:creationId xmlns:a16="http://schemas.microsoft.com/office/drawing/2014/main" id="{C4CAD431-7862-8C41-96FD-DD725A119FD2}"/>
              </a:ext>
            </a:extLst>
          </p:cNvPr>
          <p:cNvSpPr txBox="1"/>
          <p:nvPr/>
        </p:nvSpPr>
        <p:spPr>
          <a:xfrm>
            <a:off x="9039160" y="1495242"/>
            <a:ext cx="3057590" cy="1015663"/>
          </a:xfrm>
          <a:prstGeom prst="rect">
            <a:avLst/>
          </a:prstGeom>
          <a:noFill/>
        </p:spPr>
        <p:txBody>
          <a:bodyPr wrap="square">
            <a:spAutoFit/>
          </a:bodyPr>
          <a:lstStyle/>
          <a:p>
            <a:r>
              <a:rPr lang="en-US" sz="1500" b="1" dirty="0">
                <a:latin typeface="Times New Roman" panose="02020603050405020304" pitchFamily="18" charset="0"/>
                <a:cs typeface="Times New Roman" panose="02020603050405020304" pitchFamily="18" charset="0"/>
              </a:rPr>
              <a:t>The study investigates how these variations influence parameters like VSWR and S11 across the 2 to 18 GHz frequency range.</a:t>
            </a:r>
            <a:endParaRPr lang="en-IN" sz="1500" b="1" dirty="0">
              <a:latin typeface="Times New Roman" panose="02020603050405020304" pitchFamily="18" charset="0"/>
              <a:cs typeface="Times New Roman" panose="02020603050405020304" pitchFamily="18" charset="0"/>
            </a:endParaRPr>
          </a:p>
        </p:txBody>
      </p:sp>
      <p:sp>
        <p:nvSpPr>
          <p:cNvPr id="59" name="TextBox 58">
            <a:extLst>
              <a:ext uri="{FF2B5EF4-FFF2-40B4-BE49-F238E27FC236}">
                <a16:creationId xmlns:a16="http://schemas.microsoft.com/office/drawing/2014/main" id="{2C9F4905-E66A-066C-DCE5-0ABFCA9A8FFD}"/>
              </a:ext>
            </a:extLst>
          </p:cNvPr>
          <p:cNvSpPr txBox="1"/>
          <p:nvPr/>
        </p:nvSpPr>
        <p:spPr>
          <a:xfrm>
            <a:off x="9039160" y="2696686"/>
            <a:ext cx="3070681" cy="1246495"/>
          </a:xfrm>
          <a:prstGeom prst="rect">
            <a:avLst/>
          </a:prstGeom>
          <a:noFill/>
        </p:spPr>
        <p:txBody>
          <a:bodyPr wrap="square">
            <a:spAutoFit/>
          </a:bodyPr>
          <a:lstStyle/>
          <a:p>
            <a:r>
              <a:rPr lang="en-US" sz="1500" b="1" dirty="0">
                <a:latin typeface="Times New Roman" panose="02020603050405020304" pitchFamily="18" charset="0"/>
                <a:cs typeface="Times New Roman" panose="02020603050405020304" pitchFamily="18" charset="0"/>
              </a:rPr>
              <a:t>The designed antennas cover a wide bandwidth of 1.25-2.4 GHz, aligning with the typical frequency range used in microwave head imaging applications.</a:t>
            </a:r>
            <a:endParaRPr lang="en-IN" sz="1500" b="1" dirty="0">
              <a:latin typeface="Times New Roman" panose="02020603050405020304" pitchFamily="18" charset="0"/>
              <a:cs typeface="Times New Roman" panose="02020603050405020304" pitchFamily="18" charset="0"/>
            </a:endParaRPr>
          </a:p>
        </p:txBody>
      </p:sp>
      <p:sp>
        <p:nvSpPr>
          <p:cNvPr id="61" name="TextBox 60">
            <a:extLst>
              <a:ext uri="{FF2B5EF4-FFF2-40B4-BE49-F238E27FC236}">
                <a16:creationId xmlns:a16="http://schemas.microsoft.com/office/drawing/2014/main" id="{CAE37F16-1685-C9BB-9842-B9FA712D5723}"/>
              </a:ext>
            </a:extLst>
          </p:cNvPr>
          <p:cNvSpPr txBox="1"/>
          <p:nvPr/>
        </p:nvSpPr>
        <p:spPr>
          <a:xfrm>
            <a:off x="9113720" y="4172739"/>
            <a:ext cx="2736935" cy="784830"/>
          </a:xfrm>
          <a:prstGeom prst="rect">
            <a:avLst/>
          </a:prstGeom>
          <a:noFill/>
        </p:spPr>
        <p:txBody>
          <a:bodyPr wrap="square">
            <a:spAutoFit/>
          </a:bodyPr>
          <a:lstStyle/>
          <a:p>
            <a:r>
              <a:rPr lang="en-US" sz="1500" b="1" dirty="0">
                <a:latin typeface="Times New Roman" panose="02020603050405020304" pitchFamily="18" charset="0"/>
                <a:cs typeface="Times New Roman" panose="02020603050405020304" pitchFamily="18" charset="0"/>
              </a:rPr>
              <a:t>The focus on the application of Vivaldi antennas in biomedical scenarios</a:t>
            </a:r>
            <a:endParaRPr lang="en-IN" sz="1500" b="1" dirty="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985B763B-5386-4B06-6951-672D25D0E9EF}"/>
              </a:ext>
            </a:extLst>
          </p:cNvPr>
          <p:cNvSpPr txBox="1"/>
          <p:nvPr/>
        </p:nvSpPr>
        <p:spPr>
          <a:xfrm>
            <a:off x="9150807" y="5369475"/>
            <a:ext cx="2945943" cy="1015663"/>
          </a:xfrm>
          <a:prstGeom prst="rect">
            <a:avLst/>
          </a:prstGeom>
          <a:noFill/>
        </p:spPr>
        <p:txBody>
          <a:bodyPr wrap="square">
            <a:spAutoFit/>
          </a:bodyPr>
          <a:lstStyle/>
          <a:p>
            <a:r>
              <a:rPr lang="en-US" sz="1500" b="1" dirty="0">
                <a:latin typeface="Times New Roman" panose="02020603050405020304" pitchFamily="18" charset="0"/>
                <a:cs typeface="Times New Roman" panose="02020603050405020304" pitchFamily="18" charset="0"/>
              </a:rPr>
              <a:t>T</a:t>
            </a:r>
            <a:r>
              <a:rPr lang="en-US" sz="1500" b="1" i="0" dirty="0">
                <a:effectLst/>
                <a:latin typeface="Times New Roman" panose="02020603050405020304" pitchFamily="18" charset="0"/>
                <a:cs typeface="Times New Roman" panose="02020603050405020304" pitchFamily="18" charset="0"/>
              </a:rPr>
              <a:t>he introduction of a slotted design for the ultra-wideband (UWB) antipodal Vivaldi antenna (APVA)</a:t>
            </a:r>
            <a:endParaRPr lang="en-IN" sz="1500" b="1" dirty="0">
              <a:latin typeface="Times New Roman" panose="02020603050405020304" pitchFamily="18" charset="0"/>
              <a:cs typeface="Times New Roman" panose="02020603050405020304" pitchFamily="18" charset="0"/>
            </a:endParaRPr>
          </a:p>
        </p:txBody>
      </p:sp>
      <p:sp>
        <p:nvSpPr>
          <p:cNvPr id="18" name="Footer Placeholder 3">
            <a:extLst>
              <a:ext uri="{FF2B5EF4-FFF2-40B4-BE49-F238E27FC236}">
                <a16:creationId xmlns:a16="http://schemas.microsoft.com/office/drawing/2014/main" id="{3A929135-7005-3A4C-FF0D-D3B25589B7E2}"/>
              </a:ext>
            </a:extLst>
          </p:cNvPr>
          <p:cNvSpPr>
            <a:spLocks noGrp="1"/>
          </p:cNvSpPr>
          <p:nvPr>
            <p:ph type="ftr" sz="quarter" idx="11"/>
          </p:nvPr>
        </p:nvSpPr>
        <p:spPr>
          <a:xfrm>
            <a:off x="0" y="6520867"/>
            <a:ext cx="6672887" cy="365125"/>
          </a:xfrm>
        </p:spPr>
        <p:txBody>
          <a:bodyPr/>
          <a:lstStyle/>
          <a:p>
            <a:pPr algn="l"/>
            <a:r>
              <a:rPr lang="en-US" sz="1400" b="1" dirty="0">
                <a:solidFill>
                  <a:schemeClr val="tx1"/>
                </a:solidFill>
                <a:latin typeface="Times New Roman" panose="02020603050405020304" pitchFamily="18" charset="0"/>
                <a:cs typeface="Times New Roman" panose="02020603050405020304" pitchFamily="18" charset="0"/>
              </a:rPr>
              <a:t>8th SEM DEPT OF ECE DR TTIT, KGF</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9F1688D1-A738-CE21-3163-C2D0B1D201C9}"/>
              </a:ext>
            </a:extLst>
          </p:cNvPr>
          <p:cNvSpPr txBox="1"/>
          <p:nvPr/>
        </p:nvSpPr>
        <p:spPr>
          <a:xfrm>
            <a:off x="11094393" y="104004"/>
            <a:ext cx="1077391"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2023-2024</a:t>
            </a:r>
            <a:endParaRPr lang="en-IN" sz="1400" b="1" dirty="0"/>
          </a:p>
        </p:txBody>
      </p:sp>
      <p:sp>
        <p:nvSpPr>
          <p:cNvPr id="10" name="TextBox 9">
            <a:extLst>
              <a:ext uri="{FF2B5EF4-FFF2-40B4-BE49-F238E27FC236}">
                <a16:creationId xmlns:a16="http://schemas.microsoft.com/office/drawing/2014/main" id="{C7D63A67-A11C-D419-3E10-EAD4DEAFAF5B}"/>
              </a:ext>
            </a:extLst>
          </p:cNvPr>
          <p:cNvSpPr txBox="1"/>
          <p:nvPr/>
        </p:nvSpPr>
        <p:spPr>
          <a:xfrm>
            <a:off x="0" y="926"/>
            <a:ext cx="7756041" cy="35278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600" b="1" dirty="0">
                <a:latin typeface="Times New Roman" panose="02020603050405020304" pitchFamily="18" charset="0"/>
                <a:cs typeface="Times New Roman" panose="02020603050405020304" pitchFamily="18" charset="0"/>
              </a:rPr>
              <a:t>Design and analysis of a Slotted Vivaldi Antenna for Microwave Imaging Applications</a:t>
            </a:r>
          </a:p>
        </p:txBody>
      </p:sp>
      <p:sp>
        <p:nvSpPr>
          <p:cNvPr id="15" name="Slide Number Placeholder 23">
            <a:extLst>
              <a:ext uri="{FF2B5EF4-FFF2-40B4-BE49-F238E27FC236}">
                <a16:creationId xmlns:a16="http://schemas.microsoft.com/office/drawing/2014/main" id="{1FE35D94-A2A8-12CC-C3F0-6751818E9B65}"/>
              </a:ext>
            </a:extLst>
          </p:cNvPr>
          <p:cNvSpPr>
            <a:spLocks noGrp="1"/>
          </p:cNvSpPr>
          <p:nvPr>
            <p:ph type="sldNum" sz="quarter" idx="12"/>
          </p:nvPr>
        </p:nvSpPr>
        <p:spPr>
          <a:xfrm>
            <a:off x="9151859" y="6384186"/>
            <a:ext cx="2743200" cy="365125"/>
          </a:xfrm>
        </p:spPr>
        <p:txBody>
          <a:bodyPr/>
          <a:lstStyle/>
          <a:p>
            <a:fld id="{06FEDF93-2BFD-41CA-ABC7-B039102F3792}" type="slidenum">
              <a:rPr lang="en-US" sz="2400" b="1" smtClean="0">
                <a:solidFill>
                  <a:schemeClr val="tx1"/>
                </a:solidFill>
                <a:latin typeface="Times New Roman" panose="02020603050405020304" pitchFamily="18" charset="0"/>
                <a:cs typeface="Times New Roman" panose="02020603050405020304" pitchFamily="18" charset="0"/>
              </a:rPr>
              <a:t>6</a:t>
            </a:fld>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4949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60222"/>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21338"/>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latin typeface="Times New Roman" panose="02020603050405020304" pitchFamily="18" charset="0"/>
                <a:cs typeface="Times New Roman" panose="02020603050405020304" pitchFamily="18" charset="0"/>
              </a:rPr>
              <a:t>Literature Survey</a:t>
            </a:r>
            <a:endParaRPr lang="en-US" sz="2800" b="1"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60222"/>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47249" y="793629"/>
            <a:ext cx="2471025" cy="465993"/>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YEAR</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3085324" y="812286"/>
            <a:ext cx="2615680" cy="428681"/>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AUTHOR</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350675" y="2560041"/>
            <a:ext cx="1149064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2840654" y="1416520"/>
            <a:ext cx="0" cy="495870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2D7AB354-4D4F-B12F-BF1F-507FE41B12B2}"/>
              </a:ext>
            </a:extLst>
          </p:cNvPr>
          <p:cNvSpPr/>
          <p:nvPr/>
        </p:nvSpPr>
        <p:spPr>
          <a:xfrm>
            <a:off x="6168054" y="812286"/>
            <a:ext cx="2615680" cy="428681"/>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TITLE</a:t>
            </a:r>
          </a:p>
        </p:txBody>
      </p:sp>
      <p:sp>
        <p:nvSpPr>
          <p:cNvPr id="4" name="Rectangle: Rounded Corners 3">
            <a:extLst>
              <a:ext uri="{FF2B5EF4-FFF2-40B4-BE49-F238E27FC236}">
                <a16:creationId xmlns:a16="http://schemas.microsoft.com/office/drawing/2014/main" id="{4F0B0A50-A134-E344-9366-61A83D81F98A}"/>
              </a:ext>
            </a:extLst>
          </p:cNvPr>
          <p:cNvSpPr/>
          <p:nvPr/>
        </p:nvSpPr>
        <p:spPr>
          <a:xfrm>
            <a:off x="9250784" y="812287"/>
            <a:ext cx="2615680" cy="428681"/>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DESCRIPTION</a:t>
            </a:r>
          </a:p>
        </p:txBody>
      </p:sp>
      <p:cxnSp>
        <p:nvCxnSpPr>
          <p:cNvPr id="5" name="Straight Connector 4">
            <a:extLst>
              <a:ext uri="{FF2B5EF4-FFF2-40B4-BE49-F238E27FC236}">
                <a16:creationId xmlns:a16="http://schemas.microsoft.com/office/drawing/2014/main" id="{4270339C-1DAA-A831-BAB0-90EF85B0CDDD}"/>
              </a:ext>
              <a:ext uri="{C183D7F6-B498-43B3-948B-1728B52AA6E4}">
                <adec:decorative xmlns:adec="http://schemas.microsoft.com/office/drawing/2017/decorative" val="1"/>
              </a:ext>
            </a:extLst>
          </p:cNvPr>
          <p:cNvCxnSpPr>
            <a:cxnSpLocks/>
          </p:cNvCxnSpPr>
          <p:nvPr/>
        </p:nvCxnSpPr>
        <p:spPr>
          <a:xfrm>
            <a:off x="5950859" y="1416520"/>
            <a:ext cx="0" cy="495870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AB9E9FC-27F1-3DF4-7A53-2CEC706188CE}"/>
              </a:ext>
              <a:ext uri="{C183D7F6-B498-43B3-948B-1728B52AA6E4}">
                <adec:decorative xmlns:adec="http://schemas.microsoft.com/office/drawing/2017/decorative" val="1"/>
              </a:ext>
            </a:extLst>
          </p:cNvPr>
          <p:cNvCxnSpPr>
            <a:cxnSpLocks/>
          </p:cNvCxnSpPr>
          <p:nvPr/>
        </p:nvCxnSpPr>
        <p:spPr>
          <a:xfrm>
            <a:off x="8973977" y="1416520"/>
            <a:ext cx="0" cy="486519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10EA518-B2F1-A38E-6FC1-9C5D98D48485}"/>
              </a:ext>
              <a:ext uri="{C183D7F6-B498-43B3-948B-1728B52AA6E4}">
                <adec:decorative xmlns:adec="http://schemas.microsoft.com/office/drawing/2017/decorative" val="1"/>
              </a:ext>
            </a:extLst>
          </p:cNvPr>
          <p:cNvCxnSpPr>
            <a:cxnSpLocks/>
          </p:cNvCxnSpPr>
          <p:nvPr/>
        </p:nvCxnSpPr>
        <p:spPr>
          <a:xfrm>
            <a:off x="350675" y="3856711"/>
            <a:ext cx="1149064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7B4DA56-5D7E-4B6B-27CF-73BC5577FB29}"/>
              </a:ext>
              <a:ext uri="{C183D7F6-B498-43B3-948B-1728B52AA6E4}">
                <adec:decorative xmlns:adec="http://schemas.microsoft.com/office/drawing/2017/decorative" val="1"/>
              </a:ext>
            </a:extLst>
          </p:cNvPr>
          <p:cNvCxnSpPr>
            <a:cxnSpLocks/>
          </p:cNvCxnSpPr>
          <p:nvPr/>
        </p:nvCxnSpPr>
        <p:spPr>
          <a:xfrm>
            <a:off x="472751" y="5139569"/>
            <a:ext cx="1149064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1E2317D-E6F0-2EF9-047A-2B44C36E64ED}"/>
              </a:ext>
            </a:extLst>
          </p:cNvPr>
          <p:cNvSpPr txBox="1"/>
          <p:nvPr/>
        </p:nvSpPr>
        <p:spPr>
          <a:xfrm>
            <a:off x="6140580" y="1477844"/>
            <a:ext cx="2738534" cy="1077218"/>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Tapered Slot Ultra Wide Band Vivaldi Antenna </a:t>
            </a:r>
          </a:p>
          <a:p>
            <a:r>
              <a:rPr lang="en-US" sz="1600" b="1" dirty="0">
                <a:latin typeface="Times New Roman" panose="02020603050405020304" pitchFamily="18" charset="0"/>
                <a:cs typeface="Times New Roman" panose="02020603050405020304" pitchFamily="18" charset="0"/>
              </a:rPr>
              <a:t>For Microwave Imaging Applications</a:t>
            </a:r>
            <a:endParaRPr lang="en-IN" sz="1600" b="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DAD3A6DD-7A53-07B7-E221-4E15F528F8DD}"/>
              </a:ext>
            </a:extLst>
          </p:cNvPr>
          <p:cNvSpPr txBox="1"/>
          <p:nvPr/>
        </p:nvSpPr>
        <p:spPr>
          <a:xfrm>
            <a:off x="3085324" y="1564263"/>
            <a:ext cx="2615678" cy="923330"/>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Liton Chandra Paul, Md. Nur Hossain, Md. Mamun Ur Rashid</a:t>
            </a:r>
          </a:p>
        </p:txBody>
      </p:sp>
      <p:sp>
        <p:nvSpPr>
          <p:cNvPr id="17" name="TextBox 16">
            <a:extLst>
              <a:ext uri="{FF2B5EF4-FFF2-40B4-BE49-F238E27FC236}">
                <a16:creationId xmlns:a16="http://schemas.microsoft.com/office/drawing/2014/main" id="{CEE8A052-626C-18A4-DADC-B9F70F46E300}"/>
              </a:ext>
            </a:extLst>
          </p:cNvPr>
          <p:cNvSpPr txBox="1"/>
          <p:nvPr/>
        </p:nvSpPr>
        <p:spPr>
          <a:xfrm>
            <a:off x="6150075" y="2791939"/>
            <a:ext cx="2800026" cy="830997"/>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U-Shaped Slot VIVALDI</a:t>
            </a:r>
          </a:p>
          <a:p>
            <a:r>
              <a:rPr lang="en-US" sz="1600" b="1" dirty="0">
                <a:latin typeface="Times New Roman" panose="02020603050405020304" pitchFamily="18" charset="0"/>
                <a:cs typeface="Times New Roman" panose="02020603050405020304" pitchFamily="18" charset="0"/>
              </a:rPr>
              <a:t>Antenna and Confocal Radar Based Microwave Imaging</a:t>
            </a:r>
            <a:endParaRPr lang="en-IN" sz="1600" b="1"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378A6456-AEC2-29A6-C012-026015FE4476}"/>
              </a:ext>
            </a:extLst>
          </p:cNvPr>
          <p:cNvSpPr txBox="1"/>
          <p:nvPr/>
        </p:nvSpPr>
        <p:spPr>
          <a:xfrm>
            <a:off x="3090512" y="2745954"/>
            <a:ext cx="2470024" cy="923330"/>
          </a:xfrm>
          <a:prstGeom prst="rect">
            <a:avLst/>
          </a:prstGeom>
          <a:noFill/>
        </p:spPr>
        <p:txBody>
          <a:bodyPr wrap="square">
            <a:spAutoFit/>
          </a:bodyPr>
          <a:lstStyle/>
          <a:p>
            <a:r>
              <a:rPr lang="pt-BR" b="1" dirty="0">
                <a:latin typeface="Times New Roman" panose="02020603050405020304" pitchFamily="18" charset="0"/>
                <a:cs typeface="Times New Roman" panose="02020603050405020304" pitchFamily="18" charset="0"/>
              </a:rPr>
              <a:t>Eng. Reem Alageea, Dr. Abdulkarim Assalemb</a:t>
            </a:r>
            <a:endParaRPr lang="en-IN" b="1"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BEDBBD30-9832-EAF6-A614-E392929CB4A7}"/>
              </a:ext>
            </a:extLst>
          </p:cNvPr>
          <p:cNvSpPr txBox="1"/>
          <p:nvPr/>
        </p:nvSpPr>
        <p:spPr>
          <a:xfrm>
            <a:off x="5976484" y="3874135"/>
            <a:ext cx="2973617" cy="1323439"/>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A Unique Technique to Improve the Performance</a:t>
            </a:r>
          </a:p>
          <a:p>
            <a:r>
              <a:rPr lang="en-US" sz="1600" b="1" dirty="0">
                <a:latin typeface="Times New Roman" panose="02020603050405020304" pitchFamily="18" charset="0"/>
                <a:cs typeface="Times New Roman" panose="02020603050405020304" pitchFamily="18" charset="0"/>
              </a:rPr>
              <a:t>of Antipodal Vivaldi Antenna for Microwave</a:t>
            </a:r>
          </a:p>
          <a:p>
            <a:r>
              <a:rPr lang="en-US" sz="1600" b="1" dirty="0">
                <a:latin typeface="Times New Roman" panose="02020603050405020304" pitchFamily="18" charset="0"/>
                <a:cs typeface="Times New Roman" panose="02020603050405020304" pitchFamily="18" charset="0"/>
              </a:rPr>
              <a:t>Imaging Application</a:t>
            </a:r>
            <a:endParaRPr lang="en-IN" sz="1600" b="1"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9EBE1ACA-8C6F-5CFD-DE80-7C76005C68D1}"/>
              </a:ext>
            </a:extLst>
          </p:cNvPr>
          <p:cNvSpPr txBox="1"/>
          <p:nvPr/>
        </p:nvSpPr>
        <p:spPr>
          <a:xfrm>
            <a:off x="3062773" y="4098505"/>
            <a:ext cx="2133089" cy="923330"/>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A Balaji, J Karthi, V Chinnammal, C Malarvizhi</a:t>
            </a:r>
          </a:p>
        </p:txBody>
      </p:sp>
      <p:sp>
        <p:nvSpPr>
          <p:cNvPr id="28" name="TextBox 27">
            <a:extLst>
              <a:ext uri="{FF2B5EF4-FFF2-40B4-BE49-F238E27FC236}">
                <a16:creationId xmlns:a16="http://schemas.microsoft.com/office/drawing/2014/main" id="{632145F7-72AB-8A5D-B001-3DAE336E9AF2}"/>
              </a:ext>
            </a:extLst>
          </p:cNvPr>
          <p:cNvSpPr txBox="1"/>
          <p:nvPr/>
        </p:nvSpPr>
        <p:spPr>
          <a:xfrm>
            <a:off x="5933459" y="5276004"/>
            <a:ext cx="3022283" cy="1077218"/>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Design and Analysis of a UWB Slotted Vivaldi Antenna for </a:t>
            </a:r>
          </a:p>
          <a:p>
            <a:r>
              <a:rPr lang="en-US" sz="1600" b="1" dirty="0">
                <a:latin typeface="Times New Roman" panose="02020603050405020304" pitchFamily="18" charset="0"/>
                <a:cs typeface="Times New Roman" panose="02020603050405020304" pitchFamily="18" charset="0"/>
              </a:rPr>
              <a:t>Microwave Imaging Applications</a:t>
            </a:r>
            <a:endParaRPr lang="en-IN" sz="1600" b="1"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342C5B86-E3BE-3C81-993F-F5963E1CF8BD}"/>
              </a:ext>
            </a:extLst>
          </p:cNvPr>
          <p:cNvSpPr txBox="1"/>
          <p:nvPr/>
        </p:nvSpPr>
        <p:spPr>
          <a:xfrm>
            <a:off x="3111253" y="5449030"/>
            <a:ext cx="2464572" cy="646331"/>
          </a:xfrm>
          <a:prstGeom prst="rect">
            <a:avLst/>
          </a:prstGeom>
          <a:noFill/>
        </p:spPr>
        <p:txBody>
          <a:bodyPr wrap="square">
            <a:spAutoFit/>
          </a:bodyPr>
          <a:lstStyle/>
          <a:p>
            <a:r>
              <a:rPr lang="fi-FI" b="1" dirty="0">
                <a:latin typeface="Times New Roman" panose="02020603050405020304" pitchFamily="18" charset="0"/>
                <a:cs typeface="Times New Roman" panose="02020603050405020304" pitchFamily="18" charset="0"/>
              </a:rPr>
              <a:t>Akash Majumder,</a:t>
            </a:r>
          </a:p>
          <a:p>
            <a:r>
              <a:rPr lang="fi-FI" b="1" dirty="0">
                <a:latin typeface="Times New Roman" panose="02020603050405020304" pitchFamily="18" charset="0"/>
                <a:cs typeface="Times New Roman" panose="02020603050405020304" pitchFamily="18" charset="0"/>
              </a:rPr>
              <a:t>Tithi Rani</a:t>
            </a:r>
            <a:endParaRPr lang="en-IN" b="1"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7249BC55-7438-3AC5-3125-5D58736B3639}"/>
              </a:ext>
            </a:extLst>
          </p:cNvPr>
          <p:cNvSpPr txBox="1"/>
          <p:nvPr/>
        </p:nvSpPr>
        <p:spPr>
          <a:xfrm>
            <a:off x="760445" y="1682244"/>
            <a:ext cx="1418252" cy="368755"/>
          </a:xfrm>
          <a:prstGeom prst="rect">
            <a:avLst/>
          </a:prstGeom>
          <a:noFill/>
        </p:spPr>
        <p:txBody>
          <a:bodyPr wrap="square">
            <a:spAutoFit/>
          </a:bodyPr>
          <a:lstStyle/>
          <a:p>
            <a:pPr algn="ctr">
              <a:lnSpc>
                <a:spcPct val="107000"/>
              </a:lnSpc>
              <a:spcAft>
                <a:spcPts val="800"/>
              </a:spcAft>
              <a:tabLst>
                <a:tab pos="713740" algn="l"/>
              </a:tabLst>
            </a:pPr>
            <a:r>
              <a:rPr lang="en-IN" b="1" kern="100" dirty="0">
                <a:latin typeface="Times New Roman" panose="02020603050405020304" pitchFamily="18" charset="0"/>
                <a:cs typeface="Times New Roman" panose="02020603050405020304" pitchFamily="18" charset="0"/>
              </a:rPr>
              <a:t>2019</a:t>
            </a:r>
            <a:endPar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2" name="TextBox 31">
            <a:extLst>
              <a:ext uri="{FF2B5EF4-FFF2-40B4-BE49-F238E27FC236}">
                <a16:creationId xmlns:a16="http://schemas.microsoft.com/office/drawing/2014/main" id="{6BD6FD48-31FE-A9BC-EE43-ED83D86A39E3}"/>
              </a:ext>
            </a:extLst>
          </p:cNvPr>
          <p:cNvSpPr txBox="1"/>
          <p:nvPr/>
        </p:nvSpPr>
        <p:spPr>
          <a:xfrm>
            <a:off x="756820" y="2939220"/>
            <a:ext cx="1418252" cy="368755"/>
          </a:xfrm>
          <a:prstGeom prst="rect">
            <a:avLst/>
          </a:prstGeom>
          <a:noFill/>
        </p:spPr>
        <p:txBody>
          <a:bodyPr wrap="square">
            <a:spAutoFit/>
          </a:bodyPr>
          <a:lstStyle/>
          <a:p>
            <a:pPr algn="ctr">
              <a:lnSpc>
                <a:spcPct val="107000"/>
              </a:lnSpc>
              <a:spcAft>
                <a:spcPts val="800"/>
              </a:spcAft>
              <a:tabLst>
                <a:tab pos="713740" algn="l"/>
              </a:tabLst>
            </a:pPr>
            <a:r>
              <a:rPr lang="en-IN" b="1" kern="100" dirty="0">
                <a:latin typeface="Times New Roman" panose="02020603050405020304" pitchFamily="18" charset="0"/>
                <a:cs typeface="Times New Roman" panose="02020603050405020304" pitchFamily="18" charset="0"/>
              </a:rPr>
              <a:t>2020</a:t>
            </a:r>
            <a:endPar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4" name="TextBox 33">
            <a:extLst>
              <a:ext uri="{FF2B5EF4-FFF2-40B4-BE49-F238E27FC236}">
                <a16:creationId xmlns:a16="http://schemas.microsoft.com/office/drawing/2014/main" id="{8685CD4C-5DAF-F21A-55B0-31A4207DCDBE}"/>
              </a:ext>
            </a:extLst>
          </p:cNvPr>
          <p:cNvSpPr txBox="1"/>
          <p:nvPr/>
        </p:nvSpPr>
        <p:spPr>
          <a:xfrm>
            <a:off x="754493" y="4279645"/>
            <a:ext cx="1418252" cy="368755"/>
          </a:xfrm>
          <a:prstGeom prst="rect">
            <a:avLst/>
          </a:prstGeom>
          <a:noFill/>
        </p:spPr>
        <p:txBody>
          <a:bodyPr wrap="square">
            <a:spAutoFit/>
          </a:bodyPr>
          <a:lstStyle/>
          <a:p>
            <a:pPr algn="ctr">
              <a:lnSpc>
                <a:spcPct val="107000"/>
              </a:lnSpc>
              <a:spcAft>
                <a:spcPts val="800"/>
              </a:spcAft>
              <a:tabLst>
                <a:tab pos="713740" algn="l"/>
              </a:tabLst>
            </a:pPr>
            <a:r>
              <a:rPr lang="en-IN" b="1" kern="100" dirty="0">
                <a:latin typeface="Times New Roman" panose="02020603050405020304" pitchFamily="18" charset="0"/>
                <a:ea typeface="Calibri" panose="020F0502020204030204" pitchFamily="34" charset="0"/>
                <a:cs typeface="Times New Roman" panose="02020603050405020304" pitchFamily="18" charset="0"/>
              </a:rPr>
              <a:t>2021</a:t>
            </a:r>
            <a:endPar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5" name="TextBox 34">
            <a:extLst>
              <a:ext uri="{FF2B5EF4-FFF2-40B4-BE49-F238E27FC236}">
                <a16:creationId xmlns:a16="http://schemas.microsoft.com/office/drawing/2014/main" id="{AD2CD037-82A6-2AF4-0DA8-68E020AF5D23}"/>
              </a:ext>
            </a:extLst>
          </p:cNvPr>
          <p:cNvSpPr txBox="1"/>
          <p:nvPr/>
        </p:nvSpPr>
        <p:spPr>
          <a:xfrm>
            <a:off x="754493" y="5543001"/>
            <a:ext cx="1418252" cy="368755"/>
          </a:xfrm>
          <a:prstGeom prst="rect">
            <a:avLst/>
          </a:prstGeom>
          <a:noFill/>
        </p:spPr>
        <p:txBody>
          <a:bodyPr wrap="square">
            <a:spAutoFit/>
          </a:bodyPr>
          <a:lstStyle/>
          <a:p>
            <a:pPr algn="ctr">
              <a:lnSpc>
                <a:spcPct val="107000"/>
              </a:lnSpc>
              <a:spcAft>
                <a:spcPts val="800"/>
              </a:spcAft>
              <a:tabLst>
                <a:tab pos="713740" algn="l"/>
              </a:tabLst>
            </a:pPr>
            <a:r>
              <a:rPr lang="en-IN" b="1" kern="100" dirty="0">
                <a:latin typeface="Times New Roman" panose="02020603050405020304" pitchFamily="18" charset="0"/>
                <a:cs typeface="Times New Roman" panose="02020603050405020304" pitchFamily="18" charset="0"/>
              </a:rPr>
              <a:t>2023</a:t>
            </a:r>
            <a:endPar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7" name="TextBox 36">
            <a:extLst>
              <a:ext uri="{FF2B5EF4-FFF2-40B4-BE49-F238E27FC236}">
                <a16:creationId xmlns:a16="http://schemas.microsoft.com/office/drawing/2014/main" id="{5B4B6572-D29B-3E24-5CF4-A862324212B8}"/>
              </a:ext>
            </a:extLst>
          </p:cNvPr>
          <p:cNvSpPr txBox="1"/>
          <p:nvPr/>
        </p:nvSpPr>
        <p:spPr>
          <a:xfrm>
            <a:off x="9073806" y="1449856"/>
            <a:ext cx="2772736" cy="1015663"/>
          </a:xfrm>
          <a:prstGeom prst="rect">
            <a:avLst/>
          </a:prstGeom>
          <a:noFill/>
        </p:spPr>
        <p:txBody>
          <a:bodyPr wrap="square">
            <a:spAutoFit/>
          </a:bodyPr>
          <a:lstStyle/>
          <a:p>
            <a:r>
              <a:rPr lang="en-US" sz="1500" b="1" dirty="0">
                <a:latin typeface="Times New Roman" panose="02020603050405020304" pitchFamily="18" charset="0"/>
                <a:cs typeface="Times New Roman" panose="02020603050405020304" pitchFamily="18" charset="0"/>
              </a:rPr>
              <a:t>This design approach aims to achieve improved performance and miniaturization of the antenna.</a:t>
            </a:r>
            <a:endParaRPr lang="en-IN" sz="1500" b="1"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D9DCCDFD-BC37-2CF2-EFE1-574D091A719C}"/>
              </a:ext>
            </a:extLst>
          </p:cNvPr>
          <p:cNvSpPr txBox="1"/>
          <p:nvPr/>
        </p:nvSpPr>
        <p:spPr>
          <a:xfrm>
            <a:off x="9061064" y="2611035"/>
            <a:ext cx="2868901" cy="1246495"/>
          </a:xfrm>
          <a:prstGeom prst="rect">
            <a:avLst/>
          </a:prstGeom>
          <a:noFill/>
        </p:spPr>
        <p:txBody>
          <a:bodyPr wrap="square">
            <a:spAutoFit/>
          </a:bodyPr>
          <a:lstStyle/>
          <a:p>
            <a:r>
              <a:rPr lang="en-US" sz="1500" b="1" dirty="0">
                <a:latin typeface="Times New Roman" panose="02020603050405020304" pitchFamily="18" charset="0"/>
                <a:cs typeface="Times New Roman" panose="02020603050405020304" pitchFamily="18" charset="0"/>
              </a:rPr>
              <a:t>The significant enhancement achieved in the performance of the VIVALDI antenna through the incorporation of a U-shaped slot on the upper layer</a:t>
            </a:r>
            <a:endParaRPr lang="en-IN" sz="1500" b="1" dirty="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61A67BB4-599B-BE78-61E5-057F5234DD77}"/>
              </a:ext>
            </a:extLst>
          </p:cNvPr>
          <p:cNvSpPr txBox="1"/>
          <p:nvPr/>
        </p:nvSpPr>
        <p:spPr>
          <a:xfrm>
            <a:off x="9068841" y="4117055"/>
            <a:ext cx="2738536" cy="784830"/>
          </a:xfrm>
          <a:prstGeom prst="rect">
            <a:avLst/>
          </a:prstGeom>
          <a:noFill/>
        </p:spPr>
        <p:txBody>
          <a:bodyPr wrap="square">
            <a:spAutoFit/>
          </a:bodyPr>
          <a:lstStyle/>
          <a:p>
            <a:r>
              <a:rPr lang="en-US" sz="1500" b="1" dirty="0">
                <a:latin typeface="Times New Roman" panose="02020603050405020304" pitchFamily="18" charset="0"/>
                <a:cs typeface="Times New Roman" panose="02020603050405020304" pitchFamily="18" charset="0"/>
              </a:rPr>
              <a:t>The resulting antenna design operates in a frequency range from 1.45 GHz to 9.8 GHz. </a:t>
            </a:r>
            <a:endParaRPr lang="en-IN" sz="1500" b="1"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847364CE-FA53-14A0-FF3C-6D67580AA8F7}"/>
              </a:ext>
            </a:extLst>
          </p:cNvPr>
          <p:cNvSpPr txBox="1"/>
          <p:nvPr/>
        </p:nvSpPr>
        <p:spPr>
          <a:xfrm>
            <a:off x="9061064" y="5220228"/>
            <a:ext cx="2916627" cy="1246495"/>
          </a:xfrm>
          <a:prstGeom prst="rect">
            <a:avLst/>
          </a:prstGeom>
          <a:noFill/>
        </p:spPr>
        <p:txBody>
          <a:bodyPr wrap="square">
            <a:spAutoFit/>
          </a:bodyPr>
          <a:lstStyle/>
          <a:p>
            <a:r>
              <a:rPr lang="en-US" sz="1500" b="1" dirty="0">
                <a:latin typeface="Times New Roman" panose="02020603050405020304" pitchFamily="18" charset="0"/>
                <a:cs typeface="Times New Roman" panose="02020603050405020304" pitchFamily="18" charset="0"/>
              </a:rPr>
              <a:t>The use of a microstrip line feed with specific design features such as radial stubs, tapered slots, and resonant cavities contributed to the antenna's performance.</a:t>
            </a:r>
            <a:endParaRPr lang="en-IN" sz="1500" b="1" dirty="0">
              <a:latin typeface="Times New Roman" panose="02020603050405020304" pitchFamily="18" charset="0"/>
              <a:cs typeface="Times New Roman" panose="02020603050405020304" pitchFamily="18" charset="0"/>
            </a:endParaRPr>
          </a:p>
        </p:txBody>
      </p:sp>
      <p:sp>
        <p:nvSpPr>
          <p:cNvPr id="27" name="Footer Placeholder 3">
            <a:extLst>
              <a:ext uri="{FF2B5EF4-FFF2-40B4-BE49-F238E27FC236}">
                <a16:creationId xmlns:a16="http://schemas.microsoft.com/office/drawing/2014/main" id="{44BFB28E-34FA-CBB9-2D10-AA57F7743F30}"/>
              </a:ext>
            </a:extLst>
          </p:cNvPr>
          <p:cNvSpPr>
            <a:spLocks noGrp="1"/>
          </p:cNvSpPr>
          <p:nvPr>
            <p:ph type="ftr" sz="quarter" idx="11"/>
          </p:nvPr>
        </p:nvSpPr>
        <p:spPr>
          <a:xfrm>
            <a:off x="0" y="6492875"/>
            <a:ext cx="6672887" cy="365125"/>
          </a:xfrm>
        </p:spPr>
        <p:txBody>
          <a:bodyPr/>
          <a:lstStyle/>
          <a:p>
            <a:pPr algn="l"/>
            <a:r>
              <a:rPr lang="en-US" sz="1400" b="1">
                <a:solidFill>
                  <a:schemeClr val="tx1"/>
                </a:solidFill>
                <a:latin typeface="Times New Roman" panose="02020603050405020304" pitchFamily="18" charset="0"/>
                <a:cs typeface="Times New Roman" panose="02020603050405020304" pitchFamily="18" charset="0"/>
              </a:rPr>
              <a:t>8th SEM DEPT OF ECE DR TTIT, KGF</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2A9E71CD-B8A4-1642-DA85-328D48077ACA}"/>
              </a:ext>
            </a:extLst>
          </p:cNvPr>
          <p:cNvSpPr txBox="1"/>
          <p:nvPr/>
        </p:nvSpPr>
        <p:spPr>
          <a:xfrm>
            <a:off x="11094393" y="104004"/>
            <a:ext cx="1077391"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2023-2024</a:t>
            </a:r>
            <a:endParaRPr lang="en-IN" sz="1400" b="1" dirty="0"/>
          </a:p>
        </p:txBody>
      </p:sp>
      <p:sp>
        <p:nvSpPr>
          <p:cNvPr id="10" name="TextBox 9">
            <a:extLst>
              <a:ext uri="{FF2B5EF4-FFF2-40B4-BE49-F238E27FC236}">
                <a16:creationId xmlns:a16="http://schemas.microsoft.com/office/drawing/2014/main" id="{E1A76499-E663-95E7-C2AB-39D128A3F018}"/>
              </a:ext>
            </a:extLst>
          </p:cNvPr>
          <p:cNvSpPr txBox="1"/>
          <p:nvPr/>
        </p:nvSpPr>
        <p:spPr>
          <a:xfrm>
            <a:off x="0" y="926"/>
            <a:ext cx="7756041" cy="35278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600" b="1" dirty="0">
                <a:latin typeface="Times New Roman" panose="02020603050405020304" pitchFamily="18" charset="0"/>
                <a:cs typeface="Times New Roman" panose="02020603050405020304" pitchFamily="18" charset="0"/>
              </a:rPr>
              <a:t>Design and analysis of a Slotted Vivaldi Antenna for Microwave Imaging Applications</a:t>
            </a:r>
          </a:p>
        </p:txBody>
      </p:sp>
      <p:sp>
        <p:nvSpPr>
          <p:cNvPr id="18" name="Slide Number Placeholder 23">
            <a:extLst>
              <a:ext uri="{FF2B5EF4-FFF2-40B4-BE49-F238E27FC236}">
                <a16:creationId xmlns:a16="http://schemas.microsoft.com/office/drawing/2014/main" id="{6ADB2697-2057-05C7-73EA-E9C282B66C55}"/>
              </a:ext>
            </a:extLst>
          </p:cNvPr>
          <p:cNvSpPr>
            <a:spLocks noGrp="1"/>
          </p:cNvSpPr>
          <p:nvPr>
            <p:ph type="sldNum" sz="quarter" idx="12"/>
          </p:nvPr>
        </p:nvSpPr>
        <p:spPr>
          <a:xfrm>
            <a:off x="9151859" y="6384186"/>
            <a:ext cx="2743200" cy="365125"/>
          </a:xfrm>
        </p:spPr>
        <p:txBody>
          <a:bodyPr/>
          <a:lstStyle/>
          <a:p>
            <a:fld id="{06FEDF93-2BFD-41CA-ABC7-B039102F3792}" type="slidenum">
              <a:rPr lang="en-US" sz="2400" b="1" smtClean="0">
                <a:solidFill>
                  <a:schemeClr val="tx1"/>
                </a:solidFill>
                <a:latin typeface="Times New Roman" panose="02020603050405020304" pitchFamily="18" charset="0"/>
                <a:cs typeface="Times New Roman" panose="02020603050405020304" pitchFamily="18" charset="0"/>
              </a:rPr>
              <a:t>7</a:t>
            </a:fld>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2044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60222"/>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15050"/>
            <a:ext cx="11734800" cy="4431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u="sng" dirty="0">
                <a:solidFill>
                  <a:schemeClr val="tx1">
                    <a:lumMod val="75000"/>
                    <a:lumOff val="25000"/>
                  </a:schemeClr>
                </a:solidFill>
                <a:latin typeface="Times New Roman" panose="02020603050405020304" pitchFamily="18" charset="0"/>
                <a:cs typeface="Times New Roman" panose="02020603050405020304" pitchFamily="18" charset="0"/>
              </a:rPr>
              <a:t>Problem Statement</a:t>
            </a:r>
            <a:endParaRPr lang="en-US" sz="2800" b="1" u="sng"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60222"/>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7FC7E31-AFE1-6903-E67A-156988D89796}"/>
              </a:ext>
            </a:extLst>
          </p:cNvPr>
          <p:cNvSpPr txBox="1"/>
          <p:nvPr/>
        </p:nvSpPr>
        <p:spPr>
          <a:xfrm>
            <a:off x="1276350" y="2128900"/>
            <a:ext cx="9639299" cy="2600199"/>
          </a:xfrm>
          <a:prstGeom prst="rect">
            <a:avLst/>
          </a:prstGeom>
          <a:noFill/>
        </p:spPr>
        <p:txBody>
          <a:bodyPr wrap="square">
            <a:spAutoFit/>
          </a:bodyPr>
          <a:lstStyle/>
          <a:p>
            <a:pPr marL="285750" indent="-285750" algn="just">
              <a:lnSpc>
                <a:spcPct val="150000"/>
              </a:lnSpc>
              <a:spcBef>
                <a:spcPts val="1200"/>
              </a:spcBef>
              <a:spcAft>
                <a:spcPts val="1185"/>
              </a:spcAft>
              <a:buFont typeface="Wingdings" panose="05000000000000000000" pitchFamily="2" charset="2"/>
              <a:buChar char="Ø"/>
            </a:pPr>
            <a:r>
              <a:rPr lang="en-IN" sz="2800" b="0" dirty="0">
                <a:solidFill>
                  <a:srgbClr val="000000"/>
                </a:solidFill>
                <a:effectLst/>
                <a:latin typeface="Times New Roman" panose="02020603050405020304" pitchFamily="18" charset="0"/>
                <a:ea typeface="Calibri" panose="020F0502020204030204" pitchFamily="34" charset="0"/>
              </a:rPr>
              <a:t>In the </a:t>
            </a:r>
            <a:r>
              <a:rPr lang="en-US" sz="2800" b="0" dirty="0">
                <a:solidFill>
                  <a:srgbClr val="000000"/>
                </a:solidFill>
                <a:effectLst/>
                <a:latin typeface="Times New Roman" panose="02020603050405020304" pitchFamily="18" charset="0"/>
                <a:ea typeface="Calibri" panose="020F0502020204030204" pitchFamily="34" charset="0"/>
              </a:rPr>
              <a:t>existing</a:t>
            </a:r>
            <a:r>
              <a:rPr lang="en-IN" sz="2800" b="0" dirty="0">
                <a:solidFill>
                  <a:srgbClr val="000000"/>
                </a:solidFill>
                <a:effectLst/>
                <a:latin typeface="Times New Roman" panose="02020603050405020304" pitchFamily="18" charset="0"/>
                <a:ea typeface="Calibri" panose="020F0502020204030204" pitchFamily="34" charset="0"/>
              </a:rPr>
              <a:t> papers, it has been found that microwave imaging Vivaldi antennas are limited by their narrow bandwidth and low gain, which struggles to detect objects and capture fine details, resulting in blurry images.</a:t>
            </a:r>
            <a:endParaRPr lang="en-IN" sz="2800" b="1" dirty="0">
              <a:solidFill>
                <a:srgbClr val="000000"/>
              </a:solidFill>
              <a:effectLst/>
              <a:latin typeface="Times New Roman" panose="02020603050405020304" pitchFamily="18" charset="0"/>
              <a:ea typeface="Times New Roman" panose="02020603050405020304" pitchFamily="18" charset="0"/>
            </a:endParaRPr>
          </a:p>
        </p:txBody>
      </p:sp>
      <p:sp>
        <p:nvSpPr>
          <p:cNvPr id="6" name="Footer Placeholder 3">
            <a:extLst>
              <a:ext uri="{FF2B5EF4-FFF2-40B4-BE49-F238E27FC236}">
                <a16:creationId xmlns:a16="http://schemas.microsoft.com/office/drawing/2014/main" id="{74B0E5AC-E0F3-E0D2-19E1-64EDB4EDADA5}"/>
              </a:ext>
            </a:extLst>
          </p:cNvPr>
          <p:cNvSpPr>
            <a:spLocks noGrp="1"/>
          </p:cNvSpPr>
          <p:nvPr>
            <p:ph type="ftr" sz="quarter" idx="11"/>
          </p:nvPr>
        </p:nvSpPr>
        <p:spPr>
          <a:xfrm>
            <a:off x="0" y="6492875"/>
            <a:ext cx="6672887" cy="365125"/>
          </a:xfrm>
        </p:spPr>
        <p:txBody>
          <a:bodyPr/>
          <a:lstStyle/>
          <a:p>
            <a:pPr algn="l"/>
            <a:r>
              <a:rPr lang="en-US" sz="1400" b="1">
                <a:solidFill>
                  <a:schemeClr val="tx1"/>
                </a:solidFill>
                <a:latin typeface="Times New Roman" panose="02020603050405020304" pitchFamily="18" charset="0"/>
                <a:cs typeface="Times New Roman" panose="02020603050405020304" pitchFamily="18" charset="0"/>
              </a:rPr>
              <a:t>8th SEM DEPT OF ECE DR TTIT, KGF</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DD09EF4-93E3-7BA7-0B34-2D48BF6F3677}"/>
              </a:ext>
            </a:extLst>
          </p:cNvPr>
          <p:cNvSpPr txBox="1"/>
          <p:nvPr/>
        </p:nvSpPr>
        <p:spPr>
          <a:xfrm>
            <a:off x="11094393" y="104004"/>
            <a:ext cx="1077391"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2023-2024</a:t>
            </a:r>
            <a:endParaRPr lang="en-IN" sz="1400" b="1" dirty="0"/>
          </a:p>
        </p:txBody>
      </p:sp>
      <p:sp>
        <p:nvSpPr>
          <p:cNvPr id="2" name="TextBox 1">
            <a:extLst>
              <a:ext uri="{FF2B5EF4-FFF2-40B4-BE49-F238E27FC236}">
                <a16:creationId xmlns:a16="http://schemas.microsoft.com/office/drawing/2014/main" id="{155BB0FC-49DA-AF9D-5922-5D3425A02F83}"/>
              </a:ext>
            </a:extLst>
          </p:cNvPr>
          <p:cNvSpPr txBox="1"/>
          <p:nvPr/>
        </p:nvSpPr>
        <p:spPr>
          <a:xfrm>
            <a:off x="0" y="926"/>
            <a:ext cx="7756041" cy="35278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600" b="1" dirty="0">
                <a:latin typeface="Times New Roman" panose="02020603050405020304" pitchFamily="18" charset="0"/>
                <a:cs typeface="Times New Roman" panose="02020603050405020304" pitchFamily="18" charset="0"/>
              </a:rPr>
              <a:t>Design and analysis of a Slotted Vivaldi Antenna for Microwave Imaging Applications</a:t>
            </a:r>
          </a:p>
        </p:txBody>
      </p:sp>
      <p:sp>
        <p:nvSpPr>
          <p:cNvPr id="10" name="Slide Number Placeholder 23">
            <a:extLst>
              <a:ext uri="{FF2B5EF4-FFF2-40B4-BE49-F238E27FC236}">
                <a16:creationId xmlns:a16="http://schemas.microsoft.com/office/drawing/2014/main" id="{C0D5155C-6223-7664-7488-7E7B3B8820D4}"/>
              </a:ext>
            </a:extLst>
          </p:cNvPr>
          <p:cNvSpPr>
            <a:spLocks noGrp="1"/>
          </p:cNvSpPr>
          <p:nvPr>
            <p:ph type="sldNum" sz="quarter" idx="12"/>
          </p:nvPr>
        </p:nvSpPr>
        <p:spPr>
          <a:xfrm>
            <a:off x="9151859" y="6384186"/>
            <a:ext cx="2743200" cy="365125"/>
          </a:xfrm>
        </p:spPr>
        <p:txBody>
          <a:bodyPr/>
          <a:lstStyle/>
          <a:p>
            <a:fld id="{06FEDF93-2BFD-41CA-ABC7-B039102F3792}" type="slidenum">
              <a:rPr lang="en-US" sz="2400" b="1" smtClean="0">
                <a:solidFill>
                  <a:schemeClr val="tx1"/>
                </a:solidFill>
                <a:latin typeface="Times New Roman" panose="02020603050405020304" pitchFamily="18" charset="0"/>
                <a:cs typeface="Times New Roman" panose="02020603050405020304" pitchFamily="18" charset="0"/>
              </a:rPr>
              <a:t>8</a:t>
            </a:fld>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8528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78884"/>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57285"/>
            <a:ext cx="11734800" cy="4431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u="sng" dirty="0">
                <a:solidFill>
                  <a:schemeClr val="tx1">
                    <a:lumMod val="75000"/>
                    <a:lumOff val="25000"/>
                  </a:schemeClr>
                </a:solidFill>
                <a:latin typeface="Times New Roman" panose="02020603050405020304" pitchFamily="18" charset="0"/>
                <a:cs typeface="Times New Roman" panose="02020603050405020304" pitchFamily="18" charset="0"/>
              </a:rPr>
              <a:t>Objectives</a:t>
            </a:r>
            <a:endParaRPr lang="en-US" sz="2800" b="1" u="sng"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78884"/>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7FC7E31-AFE1-6903-E67A-156988D89796}"/>
              </a:ext>
            </a:extLst>
          </p:cNvPr>
          <p:cNvSpPr txBox="1"/>
          <p:nvPr/>
        </p:nvSpPr>
        <p:spPr>
          <a:xfrm>
            <a:off x="1567543" y="2128900"/>
            <a:ext cx="9056914" cy="2600199"/>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800" b="0" i="0" dirty="0">
                <a:effectLst/>
                <a:latin typeface="Times New Roman" panose="02020603050405020304" pitchFamily="18" charset="0"/>
                <a:cs typeface="Times New Roman" panose="02020603050405020304" pitchFamily="18" charset="0"/>
              </a:rPr>
              <a:t>Develop and optimize a Vivaldi antennas to achieve a broader bandwidth.</a:t>
            </a:r>
          </a:p>
          <a:p>
            <a:pPr marL="342900" indent="-342900" algn="just">
              <a:lnSpc>
                <a:spcPct val="150000"/>
              </a:lnSpc>
              <a:buFont typeface="Wingdings" panose="05000000000000000000" pitchFamily="2" charset="2"/>
              <a:buChar char="Ø"/>
            </a:pPr>
            <a:r>
              <a:rPr lang="en-US" sz="2800" b="0" i="0" dirty="0">
                <a:effectLst/>
                <a:latin typeface="Times New Roman" panose="02020603050405020304" pitchFamily="18" charset="0"/>
                <a:cs typeface="Times New Roman" panose="02020603050405020304" pitchFamily="18" charset="0"/>
              </a:rPr>
              <a:t>Enhance the gain of Slotted Vivaldi antennas for improved signal strength and directionality</a:t>
            </a:r>
          </a:p>
        </p:txBody>
      </p:sp>
      <p:sp>
        <p:nvSpPr>
          <p:cNvPr id="6" name="Footer Placeholder 3">
            <a:extLst>
              <a:ext uri="{FF2B5EF4-FFF2-40B4-BE49-F238E27FC236}">
                <a16:creationId xmlns:a16="http://schemas.microsoft.com/office/drawing/2014/main" id="{147F199F-5757-40CA-6A45-CC1ED8C4C1B5}"/>
              </a:ext>
            </a:extLst>
          </p:cNvPr>
          <p:cNvSpPr>
            <a:spLocks noGrp="1"/>
          </p:cNvSpPr>
          <p:nvPr>
            <p:ph type="ftr" sz="quarter" idx="11"/>
          </p:nvPr>
        </p:nvSpPr>
        <p:spPr>
          <a:xfrm>
            <a:off x="0" y="6492875"/>
            <a:ext cx="6672887" cy="365125"/>
          </a:xfrm>
        </p:spPr>
        <p:txBody>
          <a:bodyPr/>
          <a:lstStyle/>
          <a:p>
            <a:pPr algn="l"/>
            <a:r>
              <a:rPr lang="en-US" sz="1400" b="1">
                <a:solidFill>
                  <a:schemeClr val="tx1"/>
                </a:solidFill>
                <a:latin typeface="Times New Roman" panose="02020603050405020304" pitchFamily="18" charset="0"/>
                <a:cs typeface="Times New Roman" panose="02020603050405020304" pitchFamily="18" charset="0"/>
              </a:rPr>
              <a:t>8th SEM DEPT OF ECE DR TTIT, KGF</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78A3E97-9A73-387D-6263-098AC6DDBEBE}"/>
              </a:ext>
            </a:extLst>
          </p:cNvPr>
          <p:cNvSpPr txBox="1"/>
          <p:nvPr/>
        </p:nvSpPr>
        <p:spPr>
          <a:xfrm>
            <a:off x="11094393" y="104004"/>
            <a:ext cx="1077391"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2023-2024</a:t>
            </a:r>
            <a:endParaRPr lang="en-IN" sz="1400" b="1" dirty="0"/>
          </a:p>
        </p:txBody>
      </p:sp>
      <p:sp>
        <p:nvSpPr>
          <p:cNvPr id="2" name="TextBox 1">
            <a:extLst>
              <a:ext uri="{FF2B5EF4-FFF2-40B4-BE49-F238E27FC236}">
                <a16:creationId xmlns:a16="http://schemas.microsoft.com/office/drawing/2014/main" id="{61175F65-29BD-7B49-7266-240C2CECA679}"/>
              </a:ext>
            </a:extLst>
          </p:cNvPr>
          <p:cNvSpPr txBox="1"/>
          <p:nvPr/>
        </p:nvSpPr>
        <p:spPr>
          <a:xfrm>
            <a:off x="0" y="926"/>
            <a:ext cx="7756041" cy="35278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600" b="1" dirty="0">
                <a:latin typeface="Times New Roman" panose="02020603050405020304" pitchFamily="18" charset="0"/>
                <a:cs typeface="Times New Roman" panose="02020603050405020304" pitchFamily="18" charset="0"/>
              </a:rPr>
              <a:t>Design and analysis of a Slotted Vivaldi Antenna for Microwave Imaging Applications</a:t>
            </a:r>
          </a:p>
        </p:txBody>
      </p:sp>
      <p:sp>
        <p:nvSpPr>
          <p:cNvPr id="10" name="Slide Number Placeholder 23">
            <a:extLst>
              <a:ext uri="{FF2B5EF4-FFF2-40B4-BE49-F238E27FC236}">
                <a16:creationId xmlns:a16="http://schemas.microsoft.com/office/drawing/2014/main" id="{39B7F730-C451-1DA6-30A5-7B0CC3F21993}"/>
              </a:ext>
            </a:extLst>
          </p:cNvPr>
          <p:cNvSpPr>
            <a:spLocks noGrp="1"/>
          </p:cNvSpPr>
          <p:nvPr>
            <p:ph type="sldNum" sz="quarter" idx="12"/>
          </p:nvPr>
        </p:nvSpPr>
        <p:spPr>
          <a:xfrm>
            <a:off x="9151859" y="6384186"/>
            <a:ext cx="2743200" cy="365125"/>
          </a:xfrm>
        </p:spPr>
        <p:txBody>
          <a:bodyPr/>
          <a:lstStyle/>
          <a:p>
            <a:fld id="{06FEDF93-2BFD-41CA-ABC7-B039102F3792}" type="slidenum">
              <a:rPr lang="en-US" sz="2400" b="1" smtClean="0">
                <a:solidFill>
                  <a:schemeClr val="tx1"/>
                </a:solidFill>
                <a:latin typeface="Times New Roman" panose="02020603050405020304" pitchFamily="18" charset="0"/>
                <a:cs typeface="Times New Roman" panose="02020603050405020304" pitchFamily="18" charset="0"/>
              </a:rPr>
              <a:t>9</a:t>
            </a:fld>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7560075"/>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2209</TotalTime>
  <Words>3252</Words>
  <Application>Microsoft Office PowerPoint</Application>
  <PresentationFormat>Widescreen</PresentationFormat>
  <Paragraphs>474</Paragraphs>
  <Slides>47</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Cambria Math</vt:lpstr>
      <vt:lpstr>Century Gothic</vt:lpstr>
      <vt:lpstr>Segoe UI Light</vt:lpstr>
      <vt:lpstr>Times New Roman</vt:lpstr>
      <vt:lpstr>Wingdings</vt:lpstr>
      <vt:lpstr>Office Theme</vt:lpstr>
      <vt:lpstr>Project analysis slide 3</vt:lpstr>
      <vt:lpstr>Project analysis slide 2</vt:lpstr>
      <vt:lpstr>Project analysis slide 3</vt:lpstr>
      <vt:lpstr>Project analysis slide 3</vt:lpstr>
      <vt:lpstr>Project analysis slide 3</vt:lpstr>
      <vt:lpstr>Project analysis slide 8</vt:lpstr>
      <vt:lpstr>Project analysis slide 8</vt:lpstr>
      <vt:lpstr>Project analysis slide 3</vt:lpstr>
      <vt:lpstr>Project analysis slide 3</vt:lpstr>
      <vt:lpstr>Project analysis slide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analysis slide 3</vt:lpstr>
      <vt:lpstr>Project analysis slide 3</vt:lpstr>
      <vt:lpstr>Project analysis slide 3</vt:lpstr>
      <vt:lpstr>Project analysis slide 3</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 S</dc:creator>
  <cp:lastModifiedBy>harsha11s@outlook.com</cp:lastModifiedBy>
  <cp:revision>124</cp:revision>
  <dcterms:created xsi:type="dcterms:W3CDTF">2023-10-11T06:32:59Z</dcterms:created>
  <dcterms:modified xsi:type="dcterms:W3CDTF">2024-05-28T13:23:39Z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