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67" r:id="rId4"/>
    <p:sldId id="280" r:id="rId5"/>
    <p:sldId id="258" r:id="rId6"/>
    <p:sldId id="259" r:id="rId7"/>
    <p:sldId id="260" r:id="rId8"/>
    <p:sldId id="261" r:id="rId9"/>
    <p:sldId id="262" r:id="rId10"/>
    <p:sldId id="272" r:id="rId11"/>
    <p:sldId id="273" r:id="rId12"/>
    <p:sldId id="268" r:id="rId13"/>
    <p:sldId id="270" r:id="rId14"/>
    <p:sldId id="274" r:id="rId15"/>
    <p:sldId id="275" r:id="rId16"/>
    <p:sldId id="276" r:id="rId17"/>
    <p:sldId id="278" r:id="rId18"/>
    <p:sldId id="279" r:id="rId19"/>
    <p:sldId id="271" r:id="rId20"/>
    <p:sldId id="265" r:id="rId21"/>
    <p:sldId id="266" r:id="rId22"/>
  </p:sldIdLst>
  <p:sldSz cx="12192000" cy="6858000"/>
  <p:notesSz cx="6858000" cy="9144000"/>
  <p:embeddedFontLst>
    <p:embeddedFont>
      <p:font typeface="Quattrocento Sans" panose="020B05020500000200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480">
          <p15:clr>
            <a:srgbClr val="A4A3A4"/>
          </p15:clr>
        </p15:guide>
        <p15:guide id="3" pos="7200">
          <p15:clr>
            <a:srgbClr val="A4A3A4"/>
          </p15:clr>
        </p15:guide>
        <p15:guide id="4" pos="436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USPMAVOLtBYHmtIfCo72yEoBD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CA590-A818-CC63-6CF8-A29BAFA70422}" v="12" dt="2024-03-03T09:14:31.608"/>
  </p1510:revLst>
</p1510:revInfo>
</file>

<file path=ppt/tableStyles.xml><?xml version="1.0" encoding="utf-8"?>
<a:tblStyleLst xmlns:a="http://schemas.openxmlformats.org/drawingml/2006/main" def="{974D44C2-BC05-4319-94F6-111F6C9595DF}">
  <a:tblStyle styleId="{974D44C2-BC05-4319-94F6-111F6C9595DF}" styleName="Table_0">
    <a:wholeTbl>
      <a:tcTxStyle b="off" i="off">
        <a:font>
          <a:latin typeface="Segoe UI"/>
          <a:ea typeface="Segoe UI"/>
          <a:cs typeface="Segoe U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7ECE7"/>
          </a:solidFill>
        </a:fill>
      </a:tcStyle>
    </a:wholeTbl>
    <a:band1H>
      <a:tcTxStyle b="off" i="off"/>
      <a:tcStyle>
        <a:tcBdr/>
        <a:fill>
          <a:solidFill>
            <a:srgbClr val="CBD6CB"/>
          </a:solidFill>
        </a:fill>
      </a:tcStyle>
    </a:band1H>
    <a:band2H>
      <a:tcTxStyle b="off" i="off"/>
      <a:tcStyle>
        <a:tcBdr/>
      </a:tcStyle>
    </a:band2H>
    <a:band1V>
      <a:tcTxStyle b="off" i="off"/>
      <a:tcStyle>
        <a:tcBdr/>
        <a:fill>
          <a:solidFill>
            <a:srgbClr val="CBD6CB"/>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7ECE7"/>
          </a:solidFill>
        </a:fill>
      </a:tcStyle>
    </a:lastRow>
    <a:seCell>
      <a:tcTxStyle b="off" i="off"/>
      <a:tcStyle>
        <a:tcBdr/>
      </a:tcStyle>
    </a:seCell>
    <a:swCell>
      <a:tcTxStyle b="off" i="off"/>
      <a:tcStyle>
        <a:tcBdr/>
      </a:tcStyle>
    </a:swCell>
    <a:firstRow>
      <a:tcTxStyle b="on" i="off">
        <a:font>
          <a:latin typeface="Segoe UI"/>
          <a:ea typeface="Segoe UI"/>
          <a:cs typeface="Segoe UI"/>
        </a:font>
        <a:schemeClr val="lt1"/>
      </a:tcTxStyle>
      <a:tcStyle>
        <a:tcBdr/>
        <a:fill>
          <a:solidFill>
            <a:schemeClr val="accent4"/>
          </a:solidFill>
        </a:fill>
      </a:tcStyle>
    </a:firstRow>
    <a:neCell>
      <a:tcTxStyle b="off" i="off"/>
      <a:tcStyle>
        <a:tcBdr/>
      </a:tcStyle>
    </a:neCell>
    <a:nwCell>
      <a:tcTxStyle b="off" i="off"/>
      <a:tcStyle>
        <a:tcBdr/>
      </a:tcStyle>
    </a:nwCell>
  </a:tblStyle>
  <a:tblStyle styleId="{90F406C0-FEBD-4E24-8D3D-A860286871C1}" styleName="Table_1">
    <a:wholeTbl>
      <a:tcTxStyle b="off" i="off">
        <a:font>
          <a:latin typeface="Segoe UI"/>
          <a:ea typeface="Segoe UI"/>
          <a:cs typeface="Segoe U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7"/>
          </a:solidFill>
        </a:fill>
      </a:tcStyle>
    </a:wholeTbl>
    <a:band1H>
      <a:tcTxStyle b="off" i="off"/>
      <a:tcStyle>
        <a:tcBdr/>
        <a:fill>
          <a:solidFill>
            <a:srgbClr val="CAD5EF"/>
          </a:solidFill>
        </a:fill>
      </a:tcStyle>
    </a:band1H>
    <a:band2H>
      <a:tcTxStyle b="off" i="off"/>
      <a:tcStyle>
        <a:tcBdr/>
      </a:tcStyle>
    </a:band2H>
    <a:band1V>
      <a:tcTxStyle b="off" i="off"/>
      <a:tcStyle>
        <a:tcBdr/>
        <a:fill>
          <a:solidFill>
            <a:srgbClr val="CAD5EF"/>
          </a:solidFill>
        </a:fill>
      </a:tcStyle>
    </a:band1V>
    <a:band2V>
      <a:tcTxStyle b="off" i="off"/>
      <a:tcStyle>
        <a:tcBdr/>
      </a:tcStyle>
    </a:band2V>
    <a:lastCol>
      <a:tcTxStyle b="on" i="off">
        <a:font>
          <a:latin typeface="Segoe UI"/>
          <a:ea typeface="Segoe UI"/>
          <a:cs typeface="Segoe UI"/>
        </a:font>
        <a:schemeClr val="lt1"/>
      </a:tcTxStyle>
      <a:tcStyle>
        <a:tcBdr/>
        <a:fill>
          <a:solidFill>
            <a:schemeClr val="accent1"/>
          </a:solidFill>
        </a:fill>
      </a:tcStyle>
    </a:lastCol>
    <a:firstCol>
      <a:tcTxStyle b="on" i="off">
        <a:font>
          <a:latin typeface="Segoe UI"/>
          <a:ea typeface="Segoe UI"/>
          <a:cs typeface="Segoe UI"/>
        </a:font>
        <a:schemeClr val="lt1"/>
      </a:tcTxStyle>
      <a:tcStyle>
        <a:tcBdr/>
        <a:fill>
          <a:solidFill>
            <a:schemeClr val="accent1"/>
          </a:solidFill>
        </a:fill>
      </a:tcStyle>
    </a:firstCol>
    <a:lastRow>
      <a:tcTxStyle b="on" i="off">
        <a:font>
          <a:latin typeface="Segoe UI"/>
          <a:ea typeface="Segoe UI"/>
          <a:cs typeface="Segoe U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Segoe UI"/>
          <a:ea typeface="Segoe UI"/>
          <a:cs typeface="Segoe U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480"/>
        <p:guide pos="7200"/>
        <p:guide pos="4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186" name="Google Shape;1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2" name="Google Shape;1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9" name="Google Shape;2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5" name="Google Shape;2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1" name="Google Shape;2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6" name="Google Shape;2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2" name="Google Shape;2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fetti Content Blue">
  <p:cSld name="Confetti Content Blue">
    <p:bg>
      <p:bgPr>
        <a:solidFill>
          <a:schemeClr val="accent2"/>
        </a:solidFill>
        <a:effectLst/>
      </p:bgPr>
    </p:bg>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1525301" y="1995467"/>
            <a:ext cx="9141300" cy="615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lt1"/>
              </a:buClr>
              <a:buSzPts val="4000"/>
              <a:buFont typeface="Quattrocento Sans"/>
              <a:buNone/>
              <a:defRPr sz="4000" b="1" i="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2"/>
          <p:cNvSpPr txBox="1">
            <a:spLocks noGrp="1"/>
          </p:cNvSpPr>
          <p:nvPr>
            <p:ph type="body" idx="1"/>
          </p:nvPr>
        </p:nvSpPr>
        <p:spPr>
          <a:xfrm>
            <a:off x="2196307" y="3260705"/>
            <a:ext cx="7799400" cy="15348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9" name="Google Shape;119;p22"/>
          <p:cNvSpPr/>
          <p:nvPr/>
        </p:nvSpPr>
        <p:spPr>
          <a:xfrm>
            <a:off x="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0" name="Google Shape;120;p22"/>
          <p:cNvSpPr/>
          <p:nvPr/>
        </p:nvSpPr>
        <p:spPr>
          <a:xfrm>
            <a:off x="4032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1" name="Google Shape;121;p22"/>
          <p:cNvSpPr/>
          <p:nvPr/>
        </p:nvSpPr>
        <p:spPr>
          <a:xfrm>
            <a:off x="8064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2" name="Google Shape;122;p22"/>
          <p:cNvSpPr/>
          <p:nvPr/>
        </p:nvSpPr>
        <p:spPr>
          <a:xfrm>
            <a:off x="12096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22"/>
          <p:cNvSpPr/>
          <p:nvPr/>
        </p:nvSpPr>
        <p:spPr>
          <a:xfrm>
            <a:off x="16129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4" name="Google Shape;124;p22"/>
          <p:cNvSpPr/>
          <p:nvPr/>
        </p:nvSpPr>
        <p:spPr>
          <a:xfrm>
            <a:off x="20161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5" name="Google Shape;125;p22"/>
          <p:cNvSpPr/>
          <p:nvPr/>
        </p:nvSpPr>
        <p:spPr>
          <a:xfrm>
            <a:off x="24193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6" name="Google Shape;126;p22"/>
          <p:cNvSpPr/>
          <p:nvPr/>
        </p:nvSpPr>
        <p:spPr>
          <a:xfrm>
            <a:off x="28225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 name="Google Shape;127;p22"/>
          <p:cNvSpPr/>
          <p:nvPr/>
        </p:nvSpPr>
        <p:spPr>
          <a:xfrm>
            <a:off x="32258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22"/>
          <p:cNvSpPr/>
          <p:nvPr/>
        </p:nvSpPr>
        <p:spPr>
          <a:xfrm>
            <a:off x="36290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 name="Google Shape;129;p22"/>
          <p:cNvSpPr/>
          <p:nvPr/>
        </p:nvSpPr>
        <p:spPr>
          <a:xfrm>
            <a:off x="40322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 name="Google Shape;130;p22"/>
          <p:cNvSpPr/>
          <p:nvPr/>
        </p:nvSpPr>
        <p:spPr>
          <a:xfrm>
            <a:off x="44354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 name="Google Shape;131;p22"/>
          <p:cNvSpPr/>
          <p:nvPr/>
        </p:nvSpPr>
        <p:spPr>
          <a:xfrm>
            <a:off x="48387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22"/>
          <p:cNvSpPr/>
          <p:nvPr/>
        </p:nvSpPr>
        <p:spPr>
          <a:xfrm>
            <a:off x="52419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3" name="Google Shape;133;p22"/>
          <p:cNvSpPr/>
          <p:nvPr/>
        </p:nvSpPr>
        <p:spPr>
          <a:xfrm>
            <a:off x="56451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4" name="Google Shape;134;p22"/>
          <p:cNvSpPr/>
          <p:nvPr/>
        </p:nvSpPr>
        <p:spPr>
          <a:xfrm>
            <a:off x="60483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 name="Google Shape;135;p22"/>
          <p:cNvSpPr/>
          <p:nvPr/>
        </p:nvSpPr>
        <p:spPr>
          <a:xfrm>
            <a:off x="64516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 name="Google Shape;136;p22"/>
          <p:cNvSpPr/>
          <p:nvPr/>
        </p:nvSpPr>
        <p:spPr>
          <a:xfrm>
            <a:off x="68548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7" name="Google Shape;137;p22"/>
          <p:cNvSpPr/>
          <p:nvPr/>
        </p:nvSpPr>
        <p:spPr>
          <a:xfrm>
            <a:off x="72580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Google Shape;138;p22"/>
          <p:cNvSpPr/>
          <p:nvPr/>
        </p:nvSpPr>
        <p:spPr>
          <a:xfrm>
            <a:off x="76612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 name="Google Shape;139;p22"/>
          <p:cNvSpPr/>
          <p:nvPr/>
        </p:nvSpPr>
        <p:spPr>
          <a:xfrm>
            <a:off x="80645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 name="Google Shape;140;p22"/>
          <p:cNvSpPr/>
          <p:nvPr/>
        </p:nvSpPr>
        <p:spPr>
          <a:xfrm>
            <a:off x="84677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 name="Google Shape;141;p22"/>
          <p:cNvSpPr/>
          <p:nvPr/>
        </p:nvSpPr>
        <p:spPr>
          <a:xfrm>
            <a:off x="88709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2" name="Google Shape;142;p22"/>
          <p:cNvSpPr/>
          <p:nvPr/>
        </p:nvSpPr>
        <p:spPr>
          <a:xfrm>
            <a:off x="92741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 name="Google Shape;143;p22"/>
          <p:cNvSpPr/>
          <p:nvPr/>
        </p:nvSpPr>
        <p:spPr>
          <a:xfrm>
            <a:off x="104838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4" name="Google Shape;144;p22"/>
          <p:cNvSpPr/>
          <p:nvPr/>
        </p:nvSpPr>
        <p:spPr>
          <a:xfrm>
            <a:off x="96774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 name="Google Shape;145;p22"/>
          <p:cNvSpPr/>
          <p:nvPr/>
        </p:nvSpPr>
        <p:spPr>
          <a:xfrm>
            <a:off x="100806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6" name="Google Shape;146;p22"/>
          <p:cNvSpPr/>
          <p:nvPr/>
        </p:nvSpPr>
        <p:spPr>
          <a:xfrm>
            <a:off x="108870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7" name="Google Shape;147;p22"/>
          <p:cNvSpPr/>
          <p:nvPr/>
        </p:nvSpPr>
        <p:spPr>
          <a:xfrm>
            <a:off x="112903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8" name="Google Shape;148;p22"/>
          <p:cNvSpPr/>
          <p:nvPr/>
        </p:nvSpPr>
        <p:spPr>
          <a:xfrm>
            <a:off x="116935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 name="Google Shape;149;p22"/>
          <p:cNvSpPr/>
          <p:nvPr/>
        </p:nvSpPr>
        <p:spPr>
          <a:xfrm>
            <a:off x="12096738"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0" name="Google Shape;150;p22"/>
          <p:cNvSpPr/>
          <p:nvPr/>
        </p:nvSpPr>
        <p:spPr>
          <a:xfrm>
            <a:off x="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1" name="Google Shape;151;p22"/>
          <p:cNvSpPr/>
          <p:nvPr/>
        </p:nvSpPr>
        <p:spPr>
          <a:xfrm>
            <a:off x="4032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2" name="Google Shape;152;p22"/>
          <p:cNvSpPr/>
          <p:nvPr/>
        </p:nvSpPr>
        <p:spPr>
          <a:xfrm>
            <a:off x="8064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3" name="Google Shape;153;p22"/>
          <p:cNvSpPr/>
          <p:nvPr/>
        </p:nvSpPr>
        <p:spPr>
          <a:xfrm>
            <a:off x="12096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p22"/>
          <p:cNvSpPr/>
          <p:nvPr/>
        </p:nvSpPr>
        <p:spPr>
          <a:xfrm>
            <a:off x="16129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22"/>
          <p:cNvSpPr/>
          <p:nvPr/>
        </p:nvSpPr>
        <p:spPr>
          <a:xfrm>
            <a:off x="20161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6" name="Google Shape;156;p22"/>
          <p:cNvSpPr/>
          <p:nvPr/>
        </p:nvSpPr>
        <p:spPr>
          <a:xfrm>
            <a:off x="24193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7" name="Google Shape;157;p22"/>
          <p:cNvSpPr/>
          <p:nvPr/>
        </p:nvSpPr>
        <p:spPr>
          <a:xfrm>
            <a:off x="28225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8" name="Google Shape;158;p22"/>
          <p:cNvSpPr/>
          <p:nvPr/>
        </p:nvSpPr>
        <p:spPr>
          <a:xfrm>
            <a:off x="32258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 name="Google Shape;159;p22"/>
          <p:cNvSpPr/>
          <p:nvPr/>
        </p:nvSpPr>
        <p:spPr>
          <a:xfrm>
            <a:off x="36290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0" name="Google Shape;160;p22"/>
          <p:cNvSpPr/>
          <p:nvPr/>
        </p:nvSpPr>
        <p:spPr>
          <a:xfrm>
            <a:off x="40322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1" name="Google Shape;161;p22"/>
          <p:cNvSpPr/>
          <p:nvPr/>
        </p:nvSpPr>
        <p:spPr>
          <a:xfrm>
            <a:off x="44354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2" name="Google Shape;162;p22"/>
          <p:cNvSpPr/>
          <p:nvPr/>
        </p:nvSpPr>
        <p:spPr>
          <a:xfrm>
            <a:off x="48387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3" name="Google Shape;163;p22"/>
          <p:cNvSpPr/>
          <p:nvPr/>
        </p:nvSpPr>
        <p:spPr>
          <a:xfrm>
            <a:off x="52419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4" name="Google Shape;164;p22"/>
          <p:cNvSpPr/>
          <p:nvPr/>
        </p:nvSpPr>
        <p:spPr>
          <a:xfrm>
            <a:off x="56451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5" name="Google Shape;165;p22"/>
          <p:cNvSpPr/>
          <p:nvPr/>
        </p:nvSpPr>
        <p:spPr>
          <a:xfrm>
            <a:off x="60483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 name="Google Shape;166;p22"/>
          <p:cNvSpPr/>
          <p:nvPr/>
        </p:nvSpPr>
        <p:spPr>
          <a:xfrm>
            <a:off x="64516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7" name="Google Shape;167;p22"/>
          <p:cNvSpPr/>
          <p:nvPr/>
        </p:nvSpPr>
        <p:spPr>
          <a:xfrm>
            <a:off x="68548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 name="Google Shape;168;p22"/>
          <p:cNvSpPr/>
          <p:nvPr/>
        </p:nvSpPr>
        <p:spPr>
          <a:xfrm>
            <a:off x="72580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9" name="Google Shape;169;p22"/>
          <p:cNvSpPr/>
          <p:nvPr/>
        </p:nvSpPr>
        <p:spPr>
          <a:xfrm>
            <a:off x="76612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0" name="Google Shape;170;p22"/>
          <p:cNvSpPr/>
          <p:nvPr/>
        </p:nvSpPr>
        <p:spPr>
          <a:xfrm>
            <a:off x="80645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1" name="Google Shape;171;p22"/>
          <p:cNvSpPr/>
          <p:nvPr/>
        </p:nvSpPr>
        <p:spPr>
          <a:xfrm>
            <a:off x="84677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2" name="Google Shape;172;p22"/>
          <p:cNvSpPr/>
          <p:nvPr/>
        </p:nvSpPr>
        <p:spPr>
          <a:xfrm>
            <a:off x="88709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3" name="Google Shape;173;p22"/>
          <p:cNvSpPr/>
          <p:nvPr/>
        </p:nvSpPr>
        <p:spPr>
          <a:xfrm>
            <a:off x="92741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4" name="Google Shape;174;p22"/>
          <p:cNvSpPr/>
          <p:nvPr/>
        </p:nvSpPr>
        <p:spPr>
          <a:xfrm>
            <a:off x="104838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5" name="Google Shape;175;p22"/>
          <p:cNvSpPr/>
          <p:nvPr/>
        </p:nvSpPr>
        <p:spPr>
          <a:xfrm>
            <a:off x="96774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6" name="Google Shape;176;p22"/>
          <p:cNvSpPr/>
          <p:nvPr/>
        </p:nvSpPr>
        <p:spPr>
          <a:xfrm>
            <a:off x="100806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7" name="Google Shape;177;p22"/>
          <p:cNvSpPr/>
          <p:nvPr/>
        </p:nvSpPr>
        <p:spPr>
          <a:xfrm>
            <a:off x="108870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8" name="Google Shape;178;p22"/>
          <p:cNvSpPr/>
          <p:nvPr/>
        </p:nvSpPr>
        <p:spPr>
          <a:xfrm>
            <a:off x="112903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9" name="Google Shape;179;p22"/>
          <p:cNvSpPr/>
          <p:nvPr/>
        </p:nvSpPr>
        <p:spPr>
          <a:xfrm>
            <a:off x="116935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0" name="Google Shape;180;p22"/>
          <p:cNvSpPr/>
          <p:nvPr/>
        </p:nvSpPr>
        <p:spPr>
          <a:xfrm>
            <a:off x="12096738"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accent3"/>
        </a:solidFill>
        <a:effectLst/>
      </p:bgPr>
    </p:bg>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a:off x="762000" y="1783952"/>
            <a:ext cx="10668000" cy="111150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3" name="Google Shape;183;p23"/>
          <p:cNvSpPr txBox="1">
            <a:spLocks noGrp="1"/>
          </p:cNvSpPr>
          <p:nvPr>
            <p:ph type="title"/>
          </p:nvPr>
        </p:nvSpPr>
        <p:spPr>
          <a:xfrm>
            <a:off x="762000" y="715964"/>
            <a:ext cx="10591800" cy="646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1000"/>
              </a:spcBef>
              <a:spcAft>
                <a:spcPts val="0"/>
              </a:spcAft>
              <a:buClr>
                <a:schemeClr val="lt1"/>
              </a:buClr>
              <a:buSzPts val="4000"/>
              <a:buFont typeface="Quattrocento Sans"/>
              <a:buNone/>
              <a:defRPr sz="4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ght Pattern Content">
  <p:cSld name="Right Pattern Content">
    <p:bg>
      <p:bgPr>
        <a:solidFill>
          <a:schemeClr val="lt1"/>
        </a:solidFill>
        <a:effectLst/>
      </p:bgPr>
    </p:bg>
    <p:spTree>
      <p:nvGrpSpPr>
        <p:cNvPr id="1" name="Shape 19"/>
        <p:cNvGrpSpPr/>
        <p:nvPr/>
      </p:nvGrpSpPr>
      <p:grpSpPr>
        <a:xfrm>
          <a:off x="0" y="0"/>
          <a:ext cx="0" cy="0"/>
          <a:chOff x="0" y="0"/>
          <a:chExt cx="0" cy="0"/>
        </a:xfrm>
      </p:grpSpPr>
      <p:pic>
        <p:nvPicPr>
          <p:cNvPr id="20" name="Google Shape;20;p14"/>
          <p:cNvPicPr preferRelativeResize="0"/>
          <p:nvPr/>
        </p:nvPicPr>
        <p:blipFill rotWithShape="1">
          <a:blip r:embed="rId2">
            <a:alphaModFix/>
          </a:blip>
          <a:srcRect/>
          <a:stretch/>
        </p:blipFill>
        <p:spPr>
          <a:xfrm>
            <a:off x="7721600" y="0"/>
            <a:ext cx="4470400" cy="6857999"/>
          </a:xfrm>
          <a:prstGeom prst="rect">
            <a:avLst/>
          </a:prstGeom>
          <a:noFill/>
          <a:ln>
            <a:noFill/>
          </a:ln>
        </p:spPr>
      </p:pic>
      <p:sp>
        <p:nvSpPr>
          <p:cNvPr id="21" name="Google Shape;21;p14"/>
          <p:cNvSpPr txBox="1">
            <a:spLocks noGrp="1"/>
          </p:cNvSpPr>
          <p:nvPr>
            <p:ph type="body" idx="1"/>
          </p:nvPr>
        </p:nvSpPr>
        <p:spPr>
          <a:xfrm>
            <a:off x="762000" y="1905000"/>
            <a:ext cx="6477000" cy="3276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000"/>
              <a:buNone/>
              <a:defRPr sz="2000" b="1">
                <a:solidFill>
                  <a:schemeClr val="dk2"/>
                </a:solidFill>
              </a:defRPr>
            </a:lvl1pPr>
            <a:lvl2pPr marL="914400" lvl="1" indent="-342900" algn="l">
              <a:lnSpc>
                <a:spcPct val="90000"/>
              </a:lnSpc>
              <a:spcBef>
                <a:spcPts val="1000"/>
              </a:spcBef>
              <a:spcAft>
                <a:spcPts val="0"/>
              </a:spcAft>
              <a:buClr>
                <a:schemeClr val="dk2"/>
              </a:buClr>
              <a:buSzPts val="1800"/>
              <a:buChar char="•"/>
              <a:defRPr sz="1800">
                <a:solidFill>
                  <a:schemeClr val="dk2"/>
                </a:solidFill>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22" name="Google Shape;22;p14"/>
          <p:cNvPicPr preferRelativeResize="0"/>
          <p:nvPr/>
        </p:nvPicPr>
        <p:blipFill rotWithShape="1">
          <a:blip r:embed="rId3">
            <a:alphaModFix/>
          </a:blip>
          <a:srcRect/>
          <a:stretch/>
        </p:blipFill>
        <p:spPr>
          <a:xfrm>
            <a:off x="7721600" y="0"/>
            <a:ext cx="4470400" cy="6857999"/>
          </a:xfrm>
          <a:prstGeom prst="rect">
            <a:avLst/>
          </a:prstGeom>
          <a:noFill/>
          <a:ln>
            <a:noFill/>
          </a:ln>
        </p:spPr>
      </p:pic>
      <p:sp>
        <p:nvSpPr>
          <p:cNvPr id="23" name="Google Shape;23;p14"/>
          <p:cNvSpPr txBox="1">
            <a:spLocks noGrp="1"/>
          </p:cNvSpPr>
          <p:nvPr>
            <p:ph type="title"/>
          </p:nvPr>
        </p:nvSpPr>
        <p:spPr>
          <a:xfrm>
            <a:off x="762000" y="715961"/>
            <a:ext cx="6477000" cy="1188900"/>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accent2"/>
              </a:buClr>
              <a:buSzPts val="4000"/>
              <a:buFont typeface="Quattrocento Sans"/>
              <a:buNone/>
              <a:defRPr sz="4000" b="1">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Photo Content">
  <p:cSld name="One Photo Content">
    <p:bg>
      <p:bgPr>
        <a:solidFill>
          <a:schemeClr val="accent2"/>
        </a:solidFill>
        <a:effectLst/>
      </p:bgPr>
    </p:bg>
    <p:spTree>
      <p:nvGrpSpPr>
        <p:cNvPr id="1" name="Shape 24"/>
        <p:cNvGrpSpPr/>
        <p:nvPr/>
      </p:nvGrpSpPr>
      <p:grpSpPr>
        <a:xfrm>
          <a:off x="0" y="0"/>
          <a:ext cx="0" cy="0"/>
          <a:chOff x="0" y="0"/>
          <a:chExt cx="0" cy="0"/>
        </a:xfrm>
      </p:grpSpPr>
      <p:sp>
        <p:nvSpPr>
          <p:cNvPr id="25" name="Google Shape;25;p15"/>
          <p:cNvSpPr txBox="1">
            <a:spLocks noGrp="1"/>
          </p:cNvSpPr>
          <p:nvPr>
            <p:ph type="body" idx="1"/>
          </p:nvPr>
        </p:nvSpPr>
        <p:spPr>
          <a:xfrm>
            <a:off x="762000" y="1905000"/>
            <a:ext cx="5334000" cy="3276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342900" algn="l">
              <a:lnSpc>
                <a:spcPct val="90000"/>
              </a:lnSpc>
              <a:spcBef>
                <a:spcPts val="1000"/>
              </a:spcBef>
              <a:spcAft>
                <a:spcPts val="0"/>
              </a:spcAft>
              <a:buClr>
                <a:schemeClr val="lt1"/>
              </a:buClr>
              <a:buSzPts val="1800"/>
              <a:buChar char="•"/>
              <a:defRPr sz="18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 name="Google Shape;26;p15"/>
          <p:cNvSpPr>
            <a:spLocks noGrp="1"/>
          </p:cNvSpPr>
          <p:nvPr>
            <p:ph type="pic" idx="2"/>
          </p:nvPr>
        </p:nvSpPr>
        <p:spPr>
          <a:xfrm>
            <a:off x="6858000" y="715963"/>
            <a:ext cx="4572000" cy="5113200"/>
          </a:xfrm>
          <a:prstGeom prst="rect">
            <a:avLst/>
          </a:prstGeom>
          <a:noFill/>
          <a:ln>
            <a:noFill/>
          </a:ln>
        </p:spPr>
      </p:sp>
      <p:pic>
        <p:nvPicPr>
          <p:cNvPr id="27" name="Google Shape;27;p15"/>
          <p:cNvPicPr preferRelativeResize="0"/>
          <p:nvPr/>
        </p:nvPicPr>
        <p:blipFill rotWithShape="1">
          <a:blip r:embed="rId2">
            <a:alphaModFix/>
          </a:blip>
          <a:srcRect/>
          <a:stretch/>
        </p:blipFill>
        <p:spPr>
          <a:xfrm rot="5400000">
            <a:off x="5753100" y="419100"/>
            <a:ext cx="685800" cy="12192000"/>
          </a:xfrm>
          <a:prstGeom prst="rect">
            <a:avLst/>
          </a:prstGeom>
          <a:noFill/>
          <a:ln>
            <a:noFill/>
          </a:ln>
        </p:spPr>
      </p:pic>
      <p:sp>
        <p:nvSpPr>
          <p:cNvPr id="28" name="Google Shape;28;p15"/>
          <p:cNvSpPr txBox="1">
            <a:spLocks noGrp="1"/>
          </p:cNvSpPr>
          <p:nvPr>
            <p:ph type="title"/>
          </p:nvPr>
        </p:nvSpPr>
        <p:spPr>
          <a:xfrm>
            <a:off x="762000" y="715962"/>
            <a:ext cx="5334000" cy="1188900"/>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4000"/>
              <a:buFont typeface="Quattrocento Sans"/>
              <a:buNone/>
              <a:defRPr sz="4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ft Pattern Content">
  <p:cSld name="Left Pattern Content">
    <p:bg>
      <p:bgPr>
        <a:solidFill>
          <a:schemeClr val="lt1"/>
        </a:solidFill>
        <a:effectLst/>
      </p:bgPr>
    </p:bg>
    <p:spTree>
      <p:nvGrpSpPr>
        <p:cNvPr id="1" name="Shape 29"/>
        <p:cNvGrpSpPr/>
        <p:nvPr/>
      </p:nvGrpSpPr>
      <p:grpSpPr>
        <a:xfrm>
          <a:off x="0" y="0"/>
          <a:ext cx="0" cy="0"/>
          <a:chOff x="0" y="0"/>
          <a:chExt cx="0" cy="0"/>
        </a:xfrm>
      </p:grpSpPr>
      <p:sp>
        <p:nvSpPr>
          <p:cNvPr id="30" name="Google Shape;30;p16"/>
          <p:cNvSpPr txBox="1">
            <a:spLocks noGrp="1"/>
          </p:cNvSpPr>
          <p:nvPr>
            <p:ph type="body" idx="1"/>
          </p:nvPr>
        </p:nvSpPr>
        <p:spPr>
          <a:xfrm>
            <a:off x="5199743" y="1905000"/>
            <a:ext cx="6477000" cy="3276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000"/>
              <a:buNone/>
              <a:defRPr sz="2000" b="1">
                <a:solidFill>
                  <a:schemeClr val="dk2"/>
                </a:solidFill>
              </a:defRPr>
            </a:lvl1pPr>
            <a:lvl2pPr marL="914400" lvl="1" indent="-342900" algn="l">
              <a:lnSpc>
                <a:spcPct val="90000"/>
              </a:lnSpc>
              <a:spcBef>
                <a:spcPts val="1000"/>
              </a:spcBef>
              <a:spcAft>
                <a:spcPts val="0"/>
              </a:spcAft>
              <a:buClr>
                <a:schemeClr val="dk2"/>
              </a:buClr>
              <a:buSzPts val="1800"/>
              <a:buChar char="•"/>
              <a:defRPr sz="1800">
                <a:solidFill>
                  <a:schemeClr val="dk2"/>
                </a:solidFill>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31" name="Google Shape;31;p16"/>
          <p:cNvPicPr preferRelativeResize="0"/>
          <p:nvPr/>
        </p:nvPicPr>
        <p:blipFill rotWithShape="1">
          <a:blip r:embed="rId2">
            <a:alphaModFix/>
          </a:blip>
          <a:srcRect/>
          <a:stretch/>
        </p:blipFill>
        <p:spPr>
          <a:xfrm rot="-5400000">
            <a:off x="-1200150" y="1200150"/>
            <a:ext cx="6858001" cy="4457700"/>
          </a:xfrm>
          <a:prstGeom prst="rect">
            <a:avLst/>
          </a:prstGeom>
          <a:noFill/>
          <a:ln>
            <a:noFill/>
          </a:ln>
        </p:spPr>
      </p:pic>
      <p:sp>
        <p:nvSpPr>
          <p:cNvPr id="32" name="Google Shape;32;p16"/>
          <p:cNvSpPr txBox="1">
            <a:spLocks noGrp="1"/>
          </p:cNvSpPr>
          <p:nvPr>
            <p:ph type="title"/>
          </p:nvPr>
        </p:nvSpPr>
        <p:spPr>
          <a:xfrm>
            <a:off x="5199742" y="715961"/>
            <a:ext cx="6477000" cy="118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accent4"/>
              </a:buClr>
              <a:buSzPts val="4000"/>
              <a:buFont typeface="Quattrocento Sans"/>
              <a:buNone/>
              <a:defRPr sz="4000" b="1">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2808">
          <p15:clr>
            <a:srgbClr val="5ACBF0"/>
          </p15:clr>
        </p15:guide>
        <p15:guide id="3" orient="horz" pos="2240">
          <p15:clr>
            <a:srgbClr val="5ACBF0"/>
          </p15:clr>
        </p15:guide>
        <p15:guide id="4" orient="horz" pos="2487">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ottom Pattern Black">
  <p:cSld name="Bottom Pattern Black">
    <p:spTree>
      <p:nvGrpSpPr>
        <p:cNvPr id="1" name="Shape 33"/>
        <p:cNvGrpSpPr/>
        <p:nvPr/>
      </p:nvGrpSpPr>
      <p:grpSpPr>
        <a:xfrm>
          <a:off x="0" y="0"/>
          <a:ext cx="0" cy="0"/>
          <a:chOff x="0" y="0"/>
          <a:chExt cx="0" cy="0"/>
        </a:xfrm>
      </p:grpSpPr>
      <p:sp>
        <p:nvSpPr>
          <p:cNvPr id="34" name="Google Shape;34;p17"/>
          <p:cNvSpPr txBox="1">
            <a:spLocks noGrp="1"/>
          </p:cNvSpPr>
          <p:nvPr>
            <p:ph type="body" idx="1"/>
          </p:nvPr>
        </p:nvSpPr>
        <p:spPr>
          <a:xfrm>
            <a:off x="2196307" y="3260705"/>
            <a:ext cx="7799400" cy="15348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7"/>
          <p:cNvSpPr txBox="1">
            <a:spLocks noGrp="1"/>
          </p:cNvSpPr>
          <p:nvPr>
            <p:ph type="title"/>
          </p:nvPr>
        </p:nvSpPr>
        <p:spPr>
          <a:xfrm>
            <a:off x="1525301" y="1995467"/>
            <a:ext cx="9141300" cy="615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lt1"/>
              </a:buClr>
              <a:buSzPts val="4000"/>
              <a:buFont typeface="Quattrocento Sans"/>
              <a:buNone/>
              <a:defRPr sz="4000" b="1" i="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6" name="Google Shape;36;p17"/>
          <p:cNvPicPr preferRelativeResize="0"/>
          <p:nvPr/>
        </p:nvPicPr>
        <p:blipFill rotWithShape="1">
          <a:blip r:embed="rId2">
            <a:alphaModFix/>
          </a:blip>
          <a:srcRect/>
          <a:stretch/>
        </p:blipFill>
        <p:spPr>
          <a:xfrm rot="5400000">
            <a:off x="5753100" y="419100"/>
            <a:ext cx="685800" cy="12192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p:cSld name="Title ">
    <p:spTree>
      <p:nvGrpSpPr>
        <p:cNvPr id="1" name="Shape 37"/>
        <p:cNvGrpSpPr/>
        <p:nvPr/>
      </p:nvGrpSpPr>
      <p:grpSpPr>
        <a:xfrm>
          <a:off x="0" y="0"/>
          <a:ext cx="0" cy="0"/>
          <a:chOff x="0" y="0"/>
          <a:chExt cx="0" cy="0"/>
        </a:xfrm>
      </p:grpSpPr>
      <p:sp>
        <p:nvSpPr>
          <p:cNvPr id="38" name="Google Shape;38;p18"/>
          <p:cNvSpPr txBox="1">
            <a:spLocks noGrp="1"/>
          </p:cNvSpPr>
          <p:nvPr>
            <p:ph type="body" idx="1"/>
          </p:nvPr>
        </p:nvSpPr>
        <p:spPr>
          <a:xfrm>
            <a:off x="4612641" y="3554917"/>
            <a:ext cx="6438900" cy="7632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None/>
              <a:defRPr sz="4000">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lt1"/>
              </a:buClr>
              <a:buSzPts val="2400"/>
              <a:buNone/>
              <a:defRPr/>
            </a:lvl2pPr>
            <a:lvl3pPr marL="1371600" lvl="2" indent="-228600" algn="l">
              <a:lnSpc>
                <a:spcPct val="90000"/>
              </a:lnSpc>
              <a:spcBef>
                <a:spcPts val="500"/>
              </a:spcBef>
              <a:spcAft>
                <a:spcPts val="0"/>
              </a:spcAft>
              <a:buClr>
                <a:schemeClr val="lt1"/>
              </a:buClr>
              <a:buSzPts val="2000"/>
              <a:buNone/>
              <a:defRPr/>
            </a:lvl3pPr>
            <a:lvl4pPr marL="1828800" lvl="3" indent="-228600" algn="l">
              <a:lnSpc>
                <a:spcPct val="90000"/>
              </a:lnSpc>
              <a:spcBef>
                <a:spcPts val="500"/>
              </a:spcBef>
              <a:spcAft>
                <a:spcPts val="0"/>
              </a:spcAft>
              <a:buClr>
                <a:schemeClr val="lt1"/>
              </a:buClr>
              <a:buSzPts val="1800"/>
              <a:buNone/>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18"/>
          <p:cNvSpPr txBox="1">
            <a:spLocks noGrp="1"/>
          </p:cNvSpPr>
          <p:nvPr>
            <p:ph type="ctrTitle"/>
          </p:nvPr>
        </p:nvSpPr>
        <p:spPr>
          <a:xfrm>
            <a:off x="4612640" y="2311400"/>
            <a:ext cx="5156100" cy="11175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Quattrocento Sans"/>
              <a:buNone/>
              <a:defRPr>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0" name="Google Shape;40;p18"/>
          <p:cNvPicPr preferRelativeResize="0"/>
          <p:nvPr/>
        </p:nvPicPr>
        <p:blipFill rotWithShape="1">
          <a:blip r:embed="rId2">
            <a:alphaModFix/>
          </a:blip>
          <a:srcRect/>
          <a:stretch/>
        </p:blipFill>
        <p:spPr>
          <a:xfrm>
            <a:off x="0" y="0"/>
            <a:ext cx="3527592" cy="6857999"/>
          </a:xfrm>
          <a:prstGeom prst="rect">
            <a:avLst/>
          </a:prstGeom>
          <a:noFill/>
          <a:ln>
            <a:noFill/>
          </a:ln>
        </p:spPr>
      </p:pic>
    </p:spTree>
  </p:cSld>
  <p:clrMapOvr>
    <a:masterClrMapping/>
  </p:clrMapOvr>
  <p:extLst>
    <p:ext uri="{DCECCB84-F9BA-43D5-87BE-67443E8EF086}">
      <p15:sldGuideLst xmlns:p15="http://schemas.microsoft.com/office/powerpoint/2012/main">
        <p15:guide id="1" pos="280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ttom Pattern White">
  <p:cSld name="Bottom Pattern White">
    <p:bg>
      <p:bgPr>
        <a:solidFill>
          <a:schemeClr val="lt1"/>
        </a:solidFill>
        <a:effectLst/>
      </p:bgPr>
    </p:bg>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2000" y="716577"/>
            <a:ext cx="10668000" cy="615600"/>
          </a:xfrm>
          <a:prstGeom prst="rect">
            <a:avLst/>
          </a:prstGeom>
          <a:noFill/>
          <a:ln>
            <a:noFill/>
          </a:ln>
        </p:spPr>
        <p:txBody>
          <a:bodyPr spcFirstLastPara="1" wrap="square" lIns="91425" tIns="0" rIns="91425" bIns="0" anchor="b" anchorCtr="0">
            <a:spAutoFit/>
          </a:bodyPr>
          <a:lstStyle>
            <a:lvl1pPr lvl="0" algn="l">
              <a:lnSpc>
                <a:spcPct val="100000"/>
              </a:lnSpc>
              <a:spcBef>
                <a:spcPts val="0"/>
              </a:spcBef>
              <a:spcAft>
                <a:spcPts val="0"/>
              </a:spcAft>
              <a:buClr>
                <a:schemeClr val="accent1"/>
              </a:buClr>
              <a:buSzPts val="4000"/>
              <a:buFont typeface="Quattrocento Sans"/>
              <a:buNone/>
              <a:defRPr sz="4000" b="1" i="0" cap="none">
                <a:solidFill>
                  <a:schemeClr val="accen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62000" y="1790699"/>
            <a:ext cx="10668000" cy="68580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Clr>
                <a:schemeClr val="dk2"/>
              </a:buClr>
              <a:buSzPts val="1800"/>
              <a:buFont typeface="Arial"/>
              <a:buNone/>
              <a:defRPr sz="1800">
                <a:solidFill>
                  <a:schemeClr val="dk2"/>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44" name="Google Shape;44;p19"/>
          <p:cNvPicPr preferRelativeResize="0"/>
          <p:nvPr/>
        </p:nvPicPr>
        <p:blipFill rotWithShape="1">
          <a:blip r:embed="rId2">
            <a:alphaModFix/>
          </a:blip>
          <a:srcRect/>
          <a:stretch/>
        </p:blipFill>
        <p:spPr>
          <a:xfrm rot="5400000">
            <a:off x="5753100" y="419100"/>
            <a:ext cx="685800" cy="121919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Photo Content">
  <p:cSld name="Two Photo Content">
    <p:bg>
      <p:bgPr>
        <a:solidFill>
          <a:schemeClr val="accent2"/>
        </a:solidFill>
        <a:effectLst/>
      </p:bgPr>
    </p:bg>
    <p:spTree>
      <p:nvGrpSpPr>
        <p:cNvPr id="1" name="Shape 45"/>
        <p:cNvGrpSpPr/>
        <p:nvPr/>
      </p:nvGrpSpPr>
      <p:grpSpPr>
        <a:xfrm>
          <a:off x="0" y="0"/>
          <a:ext cx="0" cy="0"/>
          <a:chOff x="0" y="0"/>
          <a:chExt cx="0" cy="0"/>
        </a:xfrm>
      </p:grpSpPr>
      <p:sp>
        <p:nvSpPr>
          <p:cNvPr id="46" name="Google Shape;46;p20"/>
          <p:cNvSpPr txBox="1">
            <a:spLocks noGrp="1"/>
          </p:cNvSpPr>
          <p:nvPr>
            <p:ph type="body" idx="1"/>
          </p:nvPr>
        </p:nvSpPr>
        <p:spPr>
          <a:xfrm>
            <a:off x="762000" y="1905000"/>
            <a:ext cx="5334000" cy="3276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342900" algn="l">
              <a:lnSpc>
                <a:spcPct val="90000"/>
              </a:lnSpc>
              <a:spcBef>
                <a:spcPts val="1000"/>
              </a:spcBef>
              <a:spcAft>
                <a:spcPts val="0"/>
              </a:spcAft>
              <a:buClr>
                <a:schemeClr val="lt1"/>
              </a:buClr>
              <a:buSzPts val="1800"/>
              <a:buChar char="•"/>
              <a:defRPr sz="18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20"/>
          <p:cNvSpPr>
            <a:spLocks noGrp="1"/>
          </p:cNvSpPr>
          <p:nvPr>
            <p:ph type="pic" idx="2"/>
          </p:nvPr>
        </p:nvSpPr>
        <p:spPr>
          <a:xfrm>
            <a:off x="6858000" y="3444081"/>
            <a:ext cx="4572000" cy="2362200"/>
          </a:xfrm>
          <a:prstGeom prst="rect">
            <a:avLst/>
          </a:prstGeom>
          <a:noFill/>
          <a:ln>
            <a:noFill/>
          </a:ln>
        </p:spPr>
      </p:sp>
      <p:sp>
        <p:nvSpPr>
          <p:cNvPr id="48" name="Google Shape;48;p20"/>
          <p:cNvSpPr>
            <a:spLocks noGrp="1"/>
          </p:cNvSpPr>
          <p:nvPr>
            <p:ph type="pic" idx="3"/>
          </p:nvPr>
        </p:nvSpPr>
        <p:spPr>
          <a:xfrm>
            <a:off x="6858000" y="715963"/>
            <a:ext cx="4572000" cy="2362200"/>
          </a:xfrm>
          <a:prstGeom prst="rect">
            <a:avLst/>
          </a:prstGeom>
          <a:noFill/>
          <a:ln>
            <a:noFill/>
          </a:ln>
        </p:spPr>
      </p:sp>
      <p:pic>
        <p:nvPicPr>
          <p:cNvPr id="49" name="Google Shape;49;p20"/>
          <p:cNvPicPr preferRelativeResize="0"/>
          <p:nvPr/>
        </p:nvPicPr>
        <p:blipFill rotWithShape="1">
          <a:blip r:embed="rId2">
            <a:alphaModFix/>
          </a:blip>
          <a:srcRect/>
          <a:stretch/>
        </p:blipFill>
        <p:spPr>
          <a:xfrm rot="5400000">
            <a:off x="5753100" y="419100"/>
            <a:ext cx="685800" cy="12192001"/>
          </a:xfrm>
          <a:prstGeom prst="rect">
            <a:avLst/>
          </a:prstGeom>
          <a:noFill/>
          <a:ln>
            <a:noFill/>
          </a:ln>
        </p:spPr>
      </p:pic>
      <p:sp>
        <p:nvSpPr>
          <p:cNvPr id="50" name="Google Shape;50;p20"/>
          <p:cNvSpPr txBox="1">
            <a:spLocks noGrp="1"/>
          </p:cNvSpPr>
          <p:nvPr>
            <p:ph type="title"/>
          </p:nvPr>
        </p:nvSpPr>
        <p:spPr>
          <a:xfrm>
            <a:off x="762000" y="715963"/>
            <a:ext cx="5334000" cy="118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4000"/>
              <a:buFont typeface="Quattrocento Sans"/>
              <a:buNone/>
              <a:defRPr sz="4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67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fetti Content Purple">
  <p:cSld name="Confetti Content Purple">
    <p:bg>
      <p:bgPr>
        <a:solidFill>
          <a:schemeClr val="accent3"/>
        </a:solidFill>
        <a:effectLst/>
      </p:bgPr>
    </p:bg>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1525301" y="1995467"/>
            <a:ext cx="9141300" cy="615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lt1"/>
              </a:buClr>
              <a:buSzPts val="4000"/>
              <a:buFont typeface="Quattrocento Sans"/>
              <a:buNone/>
              <a:defRPr sz="4000" b="1" i="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2196307" y="3260705"/>
            <a:ext cx="7799400" cy="15348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 name="Google Shape;54;p21"/>
          <p:cNvSpPr/>
          <p:nvPr/>
        </p:nvSpPr>
        <p:spPr>
          <a:xfrm>
            <a:off x="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 name="Google Shape;55;p21"/>
          <p:cNvSpPr/>
          <p:nvPr/>
        </p:nvSpPr>
        <p:spPr>
          <a:xfrm>
            <a:off x="4032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 name="Google Shape;56;p21"/>
          <p:cNvSpPr/>
          <p:nvPr/>
        </p:nvSpPr>
        <p:spPr>
          <a:xfrm>
            <a:off x="8064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21"/>
          <p:cNvSpPr/>
          <p:nvPr/>
        </p:nvSpPr>
        <p:spPr>
          <a:xfrm>
            <a:off x="12096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21"/>
          <p:cNvSpPr/>
          <p:nvPr/>
        </p:nvSpPr>
        <p:spPr>
          <a:xfrm>
            <a:off x="16129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 name="Google Shape;59;p21"/>
          <p:cNvSpPr/>
          <p:nvPr/>
        </p:nvSpPr>
        <p:spPr>
          <a:xfrm>
            <a:off x="20161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 name="Google Shape;60;p21"/>
          <p:cNvSpPr/>
          <p:nvPr/>
        </p:nvSpPr>
        <p:spPr>
          <a:xfrm>
            <a:off x="24193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 name="Google Shape;61;p21"/>
          <p:cNvSpPr/>
          <p:nvPr/>
        </p:nvSpPr>
        <p:spPr>
          <a:xfrm>
            <a:off x="28225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 name="Google Shape;62;p21"/>
          <p:cNvSpPr/>
          <p:nvPr/>
        </p:nvSpPr>
        <p:spPr>
          <a:xfrm>
            <a:off x="32258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 name="Google Shape;63;p21"/>
          <p:cNvSpPr/>
          <p:nvPr/>
        </p:nvSpPr>
        <p:spPr>
          <a:xfrm>
            <a:off x="36290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 name="Google Shape;64;p21"/>
          <p:cNvSpPr/>
          <p:nvPr/>
        </p:nvSpPr>
        <p:spPr>
          <a:xfrm>
            <a:off x="40322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 name="Google Shape;65;p21"/>
          <p:cNvSpPr/>
          <p:nvPr/>
        </p:nvSpPr>
        <p:spPr>
          <a:xfrm>
            <a:off x="44354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6" name="Google Shape;66;p21"/>
          <p:cNvSpPr/>
          <p:nvPr/>
        </p:nvSpPr>
        <p:spPr>
          <a:xfrm>
            <a:off x="48387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 name="Google Shape;67;p21"/>
          <p:cNvSpPr/>
          <p:nvPr/>
        </p:nvSpPr>
        <p:spPr>
          <a:xfrm>
            <a:off x="52419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8" name="Google Shape;68;p21"/>
          <p:cNvSpPr/>
          <p:nvPr/>
        </p:nvSpPr>
        <p:spPr>
          <a:xfrm>
            <a:off x="56451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21"/>
          <p:cNvSpPr/>
          <p:nvPr/>
        </p:nvSpPr>
        <p:spPr>
          <a:xfrm>
            <a:off x="60483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0" name="Google Shape;70;p21"/>
          <p:cNvSpPr/>
          <p:nvPr/>
        </p:nvSpPr>
        <p:spPr>
          <a:xfrm>
            <a:off x="64516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1" name="Google Shape;71;p21"/>
          <p:cNvSpPr/>
          <p:nvPr/>
        </p:nvSpPr>
        <p:spPr>
          <a:xfrm>
            <a:off x="68548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2" name="Google Shape;72;p21"/>
          <p:cNvSpPr/>
          <p:nvPr/>
        </p:nvSpPr>
        <p:spPr>
          <a:xfrm>
            <a:off x="72580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3" name="Google Shape;73;p21"/>
          <p:cNvSpPr/>
          <p:nvPr/>
        </p:nvSpPr>
        <p:spPr>
          <a:xfrm>
            <a:off x="76612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4" name="Google Shape;74;p21"/>
          <p:cNvSpPr/>
          <p:nvPr/>
        </p:nvSpPr>
        <p:spPr>
          <a:xfrm>
            <a:off x="80645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5" name="Google Shape;75;p21"/>
          <p:cNvSpPr/>
          <p:nvPr/>
        </p:nvSpPr>
        <p:spPr>
          <a:xfrm>
            <a:off x="84677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 name="Google Shape;76;p21"/>
          <p:cNvSpPr/>
          <p:nvPr/>
        </p:nvSpPr>
        <p:spPr>
          <a:xfrm>
            <a:off x="88709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 name="Google Shape;77;p21"/>
          <p:cNvSpPr/>
          <p:nvPr/>
        </p:nvSpPr>
        <p:spPr>
          <a:xfrm>
            <a:off x="92741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 name="Google Shape;78;p21"/>
          <p:cNvSpPr/>
          <p:nvPr/>
        </p:nvSpPr>
        <p:spPr>
          <a:xfrm>
            <a:off x="104838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9" name="Google Shape;79;p21"/>
          <p:cNvSpPr/>
          <p:nvPr/>
        </p:nvSpPr>
        <p:spPr>
          <a:xfrm>
            <a:off x="96774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Google Shape;80;p21"/>
          <p:cNvSpPr/>
          <p:nvPr/>
        </p:nvSpPr>
        <p:spPr>
          <a:xfrm>
            <a:off x="100806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1" name="Google Shape;81;p21"/>
          <p:cNvSpPr/>
          <p:nvPr/>
        </p:nvSpPr>
        <p:spPr>
          <a:xfrm>
            <a:off x="108870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 name="Google Shape;82;p21"/>
          <p:cNvSpPr/>
          <p:nvPr/>
        </p:nvSpPr>
        <p:spPr>
          <a:xfrm>
            <a:off x="112903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Google Shape;83;p21"/>
          <p:cNvSpPr/>
          <p:nvPr/>
        </p:nvSpPr>
        <p:spPr>
          <a:xfrm>
            <a:off x="116935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21"/>
          <p:cNvSpPr/>
          <p:nvPr/>
        </p:nvSpPr>
        <p:spPr>
          <a:xfrm>
            <a:off x="12096738"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1"/>
          <p:cNvSpPr/>
          <p:nvPr/>
        </p:nvSpPr>
        <p:spPr>
          <a:xfrm>
            <a:off x="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21"/>
          <p:cNvSpPr/>
          <p:nvPr/>
        </p:nvSpPr>
        <p:spPr>
          <a:xfrm>
            <a:off x="4032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7" name="Google Shape;87;p21"/>
          <p:cNvSpPr/>
          <p:nvPr/>
        </p:nvSpPr>
        <p:spPr>
          <a:xfrm>
            <a:off x="8064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8" name="Google Shape;88;p21"/>
          <p:cNvSpPr/>
          <p:nvPr/>
        </p:nvSpPr>
        <p:spPr>
          <a:xfrm>
            <a:off x="12096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Google Shape;89;p21"/>
          <p:cNvSpPr/>
          <p:nvPr/>
        </p:nvSpPr>
        <p:spPr>
          <a:xfrm>
            <a:off x="16129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0" name="Google Shape;90;p21"/>
          <p:cNvSpPr/>
          <p:nvPr/>
        </p:nvSpPr>
        <p:spPr>
          <a:xfrm>
            <a:off x="20161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21"/>
          <p:cNvSpPr/>
          <p:nvPr/>
        </p:nvSpPr>
        <p:spPr>
          <a:xfrm>
            <a:off x="24193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21"/>
          <p:cNvSpPr/>
          <p:nvPr/>
        </p:nvSpPr>
        <p:spPr>
          <a:xfrm>
            <a:off x="28225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3" name="Google Shape;93;p21"/>
          <p:cNvSpPr/>
          <p:nvPr/>
        </p:nvSpPr>
        <p:spPr>
          <a:xfrm>
            <a:off x="32258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21"/>
          <p:cNvSpPr/>
          <p:nvPr/>
        </p:nvSpPr>
        <p:spPr>
          <a:xfrm>
            <a:off x="36290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Google Shape;95;p21"/>
          <p:cNvSpPr/>
          <p:nvPr/>
        </p:nvSpPr>
        <p:spPr>
          <a:xfrm>
            <a:off x="40322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21"/>
          <p:cNvSpPr/>
          <p:nvPr/>
        </p:nvSpPr>
        <p:spPr>
          <a:xfrm>
            <a:off x="44354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7" name="Google Shape;97;p21"/>
          <p:cNvSpPr/>
          <p:nvPr/>
        </p:nvSpPr>
        <p:spPr>
          <a:xfrm>
            <a:off x="48387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8" name="Google Shape;98;p21"/>
          <p:cNvSpPr/>
          <p:nvPr/>
        </p:nvSpPr>
        <p:spPr>
          <a:xfrm>
            <a:off x="52419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21"/>
          <p:cNvSpPr/>
          <p:nvPr/>
        </p:nvSpPr>
        <p:spPr>
          <a:xfrm>
            <a:off x="56451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21"/>
          <p:cNvSpPr/>
          <p:nvPr/>
        </p:nvSpPr>
        <p:spPr>
          <a:xfrm>
            <a:off x="60483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21"/>
          <p:cNvSpPr/>
          <p:nvPr/>
        </p:nvSpPr>
        <p:spPr>
          <a:xfrm>
            <a:off x="64516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2" name="Google Shape;102;p21"/>
          <p:cNvSpPr/>
          <p:nvPr/>
        </p:nvSpPr>
        <p:spPr>
          <a:xfrm>
            <a:off x="68548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 name="Google Shape;103;p21"/>
          <p:cNvSpPr/>
          <p:nvPr/>
        </p:nvSpPr>
        <p:spPr>
          <a:xfrm>
            <a:off x="72580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4" name="Google Shape;104;p21"/>
          <p:cNvSpPr/>
          <p:nvPr/>
        </p:nvSpPr>
        <p:spPr>
          <a:xfrm>
            <a:off x="76612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5" name="Google Shape;105;p21"/>
          <p:cNvSpPr/>
          <p:nvPr/>
        </p:nvSpPr>
        <p:spPr>
          <a:xfrm>
            <a:off x="80645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 name="Google Shape;106;p21"/>
          <p:cNvSpPr/>
          <p:nvPr/>
        </p:nvSpPr>
        <p:spPr>
          <a:xfrm>
            <a:off x="84677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21"/>
          <p:cNvSpPr/>
          <p:nvPr/>
        </p:nvSpPr>
        <p:spPr>
          <a:xfrm>
            <a:off x="88709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21"/>
          <p:cNvSpPr/>
          <p:nvPr/>
        </p:nvSpPr>
        <p:spPr>
          <a:xfrm>
            <a:off x="92741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9" name="Google Shape;109;p21"/>
          <p:cNvSpPr/>
          <p:nvPr/>
        </p:nvSpPr>
        <p:spPr>
          <a:xfrm>
            <a:off x="104838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0" name="Google Shape;110;p21"/>
          <p:cNvSpPr/>
          <p:nvPr/>
        </p:nvSpPr>
        <p:spPr>
          <a:xfrm>
            <a:off x="96774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1" name="Google Shape;111;p21"/>
          <p:cNvSpPr/>
          <p:nvPr/>
        </p:nvSpPr>
        <p:spPr>
          <a:xfrm>
            <a:off x="100806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2" name="Google Shape;112;p21"/>
          <p:cNvSpPr/>
          <p:nvPr/>
        </p:nvSpPr>
        <p:spPr>
          <a:xfrm>
            <a:off x="108870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3" name="Google Shape;113;p21"/>
          <p:cNvSpPr/>
          <p:nvPr/>
        </p:nvSpPr>
        <p:spPr>
          <a:xfrm>
            <a:off x="112903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4" name="Google Shape;114;p21"/>
          <p:cNvSpPr/>
          <p:nvPr/>
        </p:nvSpPr>
        <p:spPr>
          <a:xfrm>
            <a:off x="116935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21"/>
          <p:cNvSpPr/>
          <p:nvPr/>
        </p:nvSpPr>
        <p:spPr>
          <a:xfrm>
            <a:off x="12096738"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Quattrocento Sans"/>
              <a:buNone/>
              <a:defRPr sz="44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12" name="Google Shape;12;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3" name="Google Shape;13;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4" name="Google Shape;14;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drive/folders/1vdsMuTLC2OxboYeuE5oZ45UsZKYsG-EM"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abstract/document/8578776"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link.springer.com/chapter/10.1007/978-3-642-23678-5_39" TargetMode="External"/><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10341243" TargetMode="External"/><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609382" TargetMode="External"/><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rsha-Vardhan-Tangudu/Anomaly-Detection-in-college-environment-Using-Computer-Vision" TargetMode="External"/><Relationship Id="rId7"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image" Target="../media/image24.jpg"/><Relationship Id="rId3" Type="http://schemas.openxmlformats.org/officeDocument/2006/relationships/image" Target="../media/image14.jpg"/><Relationship Id="rId7" Type="http://schemas.openxmlformats.org/officeDocument/2006/relationships/image" Target="../media/image18.jpg"/><Relationship Id="rId12"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jpg"/><Relationship Id="rId11" Type="http://schemas.openxmlformats.org/officeDocument/2006/relationships/image" Target="../media/image22.jpg"/><Relationship Id="rId5" Type="http://schemas.openxmlformats.org/officeDocument/2006/relationships/image" Target="../media/image16.jpg"/><Relationship Id="rId10" Type="http://schemas.openxmlformats.org/officeDocument/2006/relationships/image" Target="../media/image21.jpg"/><Relationship Id="rId4" Type="http://schemas.openxmlformats.org/officeDocument/2006/relationships/image" Target="../media/image15.jpg"/><Relationship Id="rId9"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minhajuddinmeraj/anomalydetectiondatasetucf?resource=download"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97764C3-381E-5525-B9CE-9B80F941AD0A}"/>
              </a:ext>
            </a:extLst>
          </p:cNvPr>
          <p:cNvSpPr>
            <a:spLocks noGrp="1"/>
          </p:cNvSpPr>
          <p:nvPr>
            <p:ph type="body" idx="1"/>
          </p:nvPr>
        </p:nvSpPr>
        <p:spPr>
          <a:xfrm>
            <a:off x="3984171" y="811850"/>
            <a:ext cx="4080098" cy="1534800"/>
          </a:xfrm>
        </p:spPr>
        <p:txBody>
          <a:bodyPr/>
          <a:lstStyle/>
          <a:p>
            <a:r>
              <a:rPr lang="en-US" sz="2500" b="1" dirty="0">
                <a:latin typeface="Times New Roman" panose="02020603050405020304" pitchFamily="18" charset="0"/>
                <a:cs typeface="Times New Roman" panose="02020603050405020304" pitchFamily="18" charset="0"/>
              </a:rPr>
              <a:t>Custom Dataset</a:t>
            </a:r>
            <a:endParaRPr lang="en-IN" sz="2500" b="1"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CC065B05-C6B5-474B-6CA7-70ABDF407911}"/>
              </a:ext>
            </a:extLst>
          </p:cNvPr>
          <p:cNvSpPr>
            <a:spLocks noGrp="1"/>
          </p:cNvSpPr>
          <p:nvPr>
            <p:ph type="title"/>
          </p:nvPr>
        </p:nvSpPr>
        <p:spPr>
          <a:xfrm>
            <a:off x="1637268" y="82692"/>
            <a:ext cx="9141300" cy="615600"/>
          </a:xfrm>
        </p:spPr>
        <p:txBody>
          <a:bodyPr/>
          <a:lstStyle/>
          <a:p>
            <a:r>
              <a:rPr lang="en-US" dirty="0">
                <a:latin typeface="Times New Roman" panose="02020603050405020304" pitchFamily="18" charset="0"/>
                <a:cs typeface="Times New Roman" panose="02020603050405020304" pitchFamily="18" charset="0"/>
              </a:rPr>
              <a:t>Dataset Detail</a:t>
            </a:r>
            <a:endParaRPr lang="en-IN" dirty="0">
              <a:latin typeface="Times New Roman" panose="02020603050405020304" pitchFamily="18" charset="0"/>
              <a:cs typeface="Times New Roman" panose="02020603050405020304" pitchFamily="18" charset="0"/>
            </a:endParaRPr>
          </a:p>
        </p:txBody>
      </p:sp>
      <p:sp>
        <p:nvSpPr>
          <p:cNvPr id="10" name="Google Shape;239;p7">
            <a:extLst>
              <a:ext uri="{FF2B5EF4-FFF2-40B4-BE49-F238E27FC236}">
                <a16:creationId xmlns:a16="http://schemas.microsoft.com/office/drawing/2014/main" id="{1338FEBA-B53D-C202-889D-F95106CB6A69}"/>
              </a:ext>
            </a:extLst>
          </p:cNvPr>
          <p:cNvSpPr txBox="1"/>
          <p:nvPr/>
        </p:nvSpPr>
        <p:spPr>
          <a:xfrm>
            <a:off x="291150" y="1745583"/>
            <a:ext cx="11609700" cy="120028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800"/>
              <a:buFont typeface="+mj-lt"/>
              <a:buAutoNum type="arabicPeriod"/>
            </a:pPr>
            <a:r>
              <a:rPr lang="en-US" sz="1800" dirty="0">
                <a:solidFill>
                  <a:schemeClr val="lt1"/>
                </a:solidFill>
                <a:latin typeface="Times New Roman" panose="02020603050405020304" pitchFamily="18" charset="0"/>
                <a:ea typeface="Quattrocento Sans"/>
                <a:cs typeface="Times New Roman" panose="02020603050405020304" pitchFamily="18" charset="0"/>
                <a:sym typeface="Quattrocento Sans"/>
              </a:rPr>
              <a:t>This dataset consists of  Images of 60 in .jpg format and Videos of 200 in .mp4 format in below mentioned Drive link. </a:t>
            </a:r>
          </a:p>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dirty="0">
                <a:solidFill>
                  <a:schemeClr val="lt1"/>
                </a:solidFill>
                <a:latin typeface="Times New Roman" panose="02020603050405020304" pitchFamily="18" charset="0"/>
                <a:ea typeface="Quattrocento Sans"/>
                <a:cs typeface="Times New Roman" panose="02020603050405020304" pitchFamily="18" charset="0"/>
                <a:sym typeface="Quattrocento Sans"/>
              </a:rPr>
              <a:t>This dataset is purely collected from our college environment which consist of maximum anomaly behaviors of students.</a:t>
            </a:r>
          </a:p>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dirty="0">
                <a:solidFill>
                  <a:schemeClr val="lt1"/>
                </a:solidFill>
                <a:latin typeface="Times New Roman" panose="02020603050405020304" pitchFamily="18" charset="0"/>
                <a:ea typeface="Quattrocento Sans"/>
                <a:cs typeface="Times New Roman" panose="02020603050405020304" pitchFamily="18" charset="0"/>
                <a:sym typeface="Quattrocento Sans"/>
              </a:rPr>
              <a:t> As we planned for this phase update </a:t>
            </a:r>
            <a:r>
              <a:rPr lang="en-US" sz="1800" dirty="0">
                <a:solidFill>
                  <a:schemeClr val="lt1"/>
                </a:solidFill>
                <a:latin typeface="Times New Roman" panose="02020603050405020304" pitchFamily="18" charset="0"/>
                <a:ea typeface="Quattrocento Sans"/>
                <a:cs typeface="Times New Roman" panose="02020603050405020304" pitchFamily="18" charset="0"/>
                <a:sym typeface="Quattrocento Sans"/>
              </a:rPr>
              <a:t>- </a:t>
            </a:r>
            <a:r>
              <a:rPr lang="en-US" sz="1800" b="0" i="0" u="none" strike="noStrike" cap="none" dirty="0">
                <a:solidFill>
                  <a:schemeClr val="lt1"/>
                </a:solidFill>
                <a:latin typeface="Times New Roman" panose="02020603050405020304" pitchFamily="18" charset="0"/>
                <a:ea typeface="Quattrocento Sans"/>
                <a:cs typeface="Times New Roman" panose="02020603050405020304" pitchFamily="18" charset="0"/>
                <a:sym typeface="Quattrocento Sans"/>
              </a:rPr>
              <a:t>collected only anomaly consisting Dataset.</a:t>
            </a:r>
          </a:p>
          <a:p>
            <a:pPr marL="342900" marR="0" lvl="0" indent="-342900" algn="l" rtl="0">
              <a:lnSpc>
                <a:spcPct val="100000"/>
              </a:lnSpc>
              <a:spcBef>
                <a:spcPts val="0"/>
              </a:spcBef>
              <a:spcAft>
                <a:spcPts val="0"/>
              </a:spcAft>
              <a:buClr>
                <a:srgbClr val="000000"/>
              </a:buClr>
              <a:buSzPts val="1800"/>
              <a:buFont typeface="+mj-lt"/>
              <a:buAutoNum type="arabicPeriod"/>
            </a:pPr>
            <a:endParaRPr sz="1800" b="0" i="0" u="none" strike="noStrike" cap="none" dirty="0">
              <a:solidFill>
                <a:schemeClr val="lt1"/>
              </a:solidFill>
              <a:latin typeface="Times New Roman" panose="02020603050405020304" pitchFamily="18" charset="0"/>
              <a:ea typeface="Quattrocento Sans"/>
              <a:cs typeface="Times New Roman" panose="02020603050405020304" pitchFamily="18" charset="0"/>
              <a:sym typeface="Quattrocento Sans"/>
            </a:endParaRPr>
          </a:p>
        </p:txBody>
      </p:sp>
      <p:sp>
        <p:nvSpPr>
          <p:cNvPr id="11" name="Text Placeholder 8">
            <a:extLst>
              <a:ext uri="{FF2B5EF4-FFF2-40B4-BE49-F238E27FC236}">
                <a16:creationId xmlns:a16="http://schemas.microsoft.com/office/drawing/2014/main" id="{F96FCDD9-24FA-EAE4-368D-99DBFD9E3DCD}"/>
              </a:ext>
            </a:extLst>
          </p:cNvPr>
          <p:cNvSpPr txBox="1">
            <a:spLocks/>
          </p:cNvSpPr>
          <p:nvPr/>
        </p:nvSpPr>
        <p:spPr>
          <a:xfrm>
            <a:off x="-402781" y="1347474"/>
            <a:ext cx="4080098" cy="3981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0"/>
              </a:spcBef>
              <a:spcAft>
                <a:spcPts val="0"/>
              </a:spcAft>
              <a:buClr>
                <a:schemeClr val="lt1"/>
              </a:buClr>
              <a:buSzPts val="1800"/>
              <a:buFont typeface="Arial"/>
              <a:buNone/>
              <a:defRPr sz="1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90000"/>
              </a:lnSpc>
              <a:spcBef>
                <a:spcPts val="500"/>
              </a:spcBef>
              <a:spcAft>
                <a:spcPts val="0"/>
              </a:spcAft>
              <a:buClr>
                <a:schemeClr val="lt1"/>
              </a:buClr>
              <a:buSzPts val="1800"/>
              <a:buFont typeface="Arial"/>
              <a:buChar char="•"/>
              <a:defRPr sz="2400" b="0" i="0" u="none" strike="noStrike" cap="none">
                <a:solidFill>
                  <a:schemeClr val="lt1"/>
                </a:solidFill>
                <a:latin typeface="Quattrocento Sans"/>
                <a:ea typeface="Quattrocento Sans"/>
                <a:cs typeface="Quattrocento Sans"/>
                <a:sym typeface="Quattrocento Sans"/>
              </a:defRPr>
            </a:lvl2pPr>
            <a:lvl3pPr marL="1371600" marR="0" lvl="2"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9pPr>
          </a:lstStyle>
          <a:p>
            <a:r>
              <a:rPr lang="en-US" sz="2500" b="1" dirty="0">
                <a:latin typeface="Times New Roman" panose="02020603050405020304" pitchFamily="18" charset="0"/>
                <a:cs typeface="Times New Roman" panose="02020603050405020304" pitchFamily="18" charset="0"/>
              </a:rPr>
              <a:t>Present Scope : </a:t>
            </a:r>
            <a:endParaRPr lang="en-IN" sz="2500" b="1" dirty="0">
              <a:latin typeface="Times New Roman" panose="02020603050405020304" pitchFamily="18" charset="0"/>
              <a:cs typeface="Times New Roman" panose="02020603050405020304" pitchFamily="18" charset="0"/>
            </a:endParaRPr>
          </a:p>
        </p:txBody>
      </p:sp>
      <p:graphicFrame>
        <p:nvGraphicFramePr>
          <p:cNvPr id="12" name="Google Shape;240;p7">
            <a:extLst>
              <a:ext uri="{FF2B5EF4-FFF2-40B4-BE49-F238E27FC236}">
                <a16:creationId xmlns:a16="http://schemas.microsoft.com/office/drawing/2014/main" id="{667CE877-4CBA-7CEF-128D-3B99297C32C2}"/>
              </a:ext>
            </a:extLst>
          </p:cNvPr>
          <p:cNvGraphicFramePr/>
          <p:nvPr>
            <p:extLst>
              <p:ext uri="{D42A27DB-BD31-4B8C-83A1-F6EECF244321}">
                <p14:modId xmlns:p14="http://schemas.microsoft.com/office/powerpoint/2010/main" val="4006460061"/>
              </p:ext>
            </p:extLst>
          </p:nvPr>
        </p:nvGraphicFramePr>
        <p:xfrm>
          <a:off x="822408" y="2792874"/>
          <a:ext cx="10771019" cy="1219220"/>
        </p:xfrm>
        <a:graphic>
          <a:graphicData uri="http://schemas.openxmlformats.org/drawingml/2006/table">
            <a:tbl>
              <a:tblPr firstRow="1" bandRow="1">
                <a:noFill/>
                <a:tableStyleId>{90F406C0-FEBD-4E24-8D3D-A860286871C1}</a:tableStyleId>
              </a:tblPr>
              <a:tblGrid>
                <a:gridCol w="1538717">
                  <a:extLst>
                    <a:ext uri="{9D8B030D-6E8A-4147-A177-3AD203B41FA5}">
                      <a16:colId xmlns:a16="http://schemas.microsoft.com/office/drawing/2014/main" val="20000"/>
                    </a:ext>
                  </a:extLst>
                </a:gridCol>
                <a:gridCol w="1538717">
                  <a:extLst>
                    <a:ext uri="{9D8B030D-6E8A-4147-A177-3AD203B41FA5}">
                      <a16:colId xmlns:a16="http://schemas.microsoft.com/office/drawing/2014/main" val="20001"/>
                    </a:ext>
                  </a:extLst>
                </a:gridCol>
                <a:gridCol w="1538717">
                  <a:extLst>
                    <a:ext uri="{9D8B030D-6E8A-4147-A177-3AD203B41FA5}">
                      <a16:colId xmlns:a16="http://schemas.microsoft.com/office/drawing/2014/main" val="20002"/>
                    </a:ext>
                  </a:extLst>
                </a:gridCol>
                <a:gridCol w="1538717">
                  <a:extLst>
                    <a:ext uri="{9D8B030D-6E8A-4147-A177-3AD203B41FA5}">
                      <a16:colId xmlns:a16="http://schemas.microsoft.com/office/drawing/2014/main" val="20003"/>
                    </a:ext>
                  </a:extLst>
                </a:gridCol>
                <a:gridCol w="1538717">
                  <a:extLst>
                    <a:ext uri="{9D8B030D-6E8A-4147-A177-3AD203B41FA5}">
                      <a16:colId xmlns:a16="http://schemas.microsoft.com/office/drawing/2014/main" val="20004"/>
                    </a:ext>
                  </a:extLst>
                </a:gridCol>
                <a:gridCol w="1538717">
                  <a:extLst>
                    <a:ext uri="{9D8B030D-6E8A-4147-A177-3AD203B41FA5}">
                      <a16:colId xmlns:a16="http://schemas.microsoft.com/office/drawing/2014/main" val="20005"/>
                    </a:ext>
                  </a:extLst>
                </a:gridCol>
                <a:gridCol w="1538717">
                  <a:extLst>
                    <a:ext uri="{9D8B030D-6E8A-4147-A177-3AD203B41FA5}">
                      <a16:colId xmlns:a16="http://schemas.microsoft.com/office/drawing/2014/main" val="20006"/>
                    </a:ext>
                  </a:extLst>
                </a:gridCol>
              </a:tblGrid>
              <a:tr h="481658">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t>S.no</a:t>
                      </a:r>
                      <a:endParaRPr sz="1600" b="1"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t>Data-set </a:t>
                      </a:r>
                      <a:r>
                        <a:rPr lang="en-US" sz="1600" b="1" u="none" strike="noStrike" cap="none" dirty="0">
                          <a:solidFill>
                            <a:schemeClr val="lt1"/>
                          </a:solidFill>
                          <a:latin typeface="Quattrocento Sans"/>
                          <a:ea typeface="Quattrocento Sans"/>
                          <a:cs typeface="Quattrocento Sans"/>
                          <a:sym typeface="Quattrocento Sans"/>
                        </a:rPr>
                        <a:t>name</a:t>
                      </a:r>
                      <a:endParaRPr sz="1600" b="1" u="none" strike="noStrike" cap="none" dirty="0">
                        <a:solidFill>
                          <a:schemeClr val="lt1"/>
                        </a:solidFill>
                        <a:latin typeface="Quattrocento Sans"/>
                        <a:ea typeface="Quattrocento Sans"/>
                        <a:cs typeface="Quattrocento Sans"/>
                        <a:sym typeface="Quattrocento Sans"/>
                      </a:endParaRPr>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t>No. of Files</a:t>
                      </a:r>
                      <a:endParaRPr sz="1600" b="1"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t>Resolution</a:t>
                      </a:r>
                      <a:endParaRPr sz="1600" b="1"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t>Environment</a:t>
                      </a:r>
                      <a:endParaRPr sz="1600" b="1"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t>Color</a:t>
                      </a:r>
                      <a:endParaRPr sz="1600" b="1"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t>Image/Video Format</a:t>
                      </a:r>
                      <a:endParaRPr sz="1600" b="1" u="none" strike="noStrike" cap="none" dirty="0"/>
                    </a:p>
                  </a:txBody>
                  <a:tcPr marL="91450" marR="91450" marT="45725" marB="45725" anchor="ctr">
                    <a:solidFill>
                      <a:schemeClr val="accent5"/>
                    </a:solidFill>
                  </a:tcPr>
                </a:tc>
                <a:extLst>
                  <a:ext uri="{0D108BD9-81ED-4DB2-BD59-A6C34878D82A}">
                    <a16:rowId xmlns:a16="http://schemas.microsoft.com/office/drawing/2014/main" val="10000"/>
                  </a:ext>
                </a:extLst>
              </a:tr>
              <a:tr h="532358">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1</a:t>
                      </a:r>
                      <a:endParaRPr sz="18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200" u="none" strike="noStrike" cap="none" dirty="0">
                          <a:solidFill>
                            <a:schemeClr val="tx1"/>
                          </a:solidFill>
                        </a:rPr>
                        <a:t>Anomaly detection in college environment</a:t>
                      </a:r>
                      <a:endParaRPr sz="1200" u="none" strike="noStrike" cap="none" dirty="0">
                        <a:solidFill>
                          <a:schemeClr val="tx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400" u="none" strike="noStrike" cap="none" dirty="0"/>
                        <a:t>260</a:t>
                      </a:r>
                      <a:endParaRPr sz="14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400" u="none" strike="noStrike" cap="none" dirty="0"/>
                        <a:t>Multiple Resolutions</a:t>
                      </a:r>
                      <a:endParaRPr sz="14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400" u="none" strike="noStrike" cap="none" dirty="0"/>
                        <a:t>Indoor and Outdoor</a:t>
                      </a:r>
                      <a:endParaRPr sz="14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400" u="none" strike="noStrike" cap="none" dirty="0"/>
                        <a:t>All Colors</a:t>
                      </a:r>
                      <a:endParaRPr sz="14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400" u="none" strike="noStrike" cap="none" dirty="0"/>
                        <a:t>.mp4 &amp; .jpg</a:t>
                      </a:r>
                      <a:endParaRPr sz="1400" u="none" strike="noStrike" cap="none" dirty="0"/>
                    </a:p>
                    <a:p>
                      <a:pPr marL="0" marR="0" lvl="0" indent="0" algn="ctr" rtl="0">
                        <a:lnSpc>
                          <a:spcPct val="100000"/>
                        </a:lnSpc>
                        <a:spcBef>
                          <a:spcPts val="0"/>
                        </a:spcBef>
                        <a:spcAft>
                          <a:spcPts val="0"/>
                        </a:spcAft>
                        <a:buClr>
                          <a:srgbClr val="000000"/>
                        </a:buClr>
                        <a:buSzPts val="1800"/>
                        <a:buFont typeface="Arial"/>
                        <a:buNone/>
                      </a:pPr>
                      <a:endParaRPr sz="1400" u="none" strike="noStrike" cap="none" dirty="0"/>
                    </a:p>
                  </a:txBody>
                  <a:tcPr marL="91450" marR="91450" marT="45725" marB="45725" anchor="ctr">
                    <a:solidFill>
                      <a:schemeClr val="accent5"/>
                    </a:solidFill>
                  </a:tcPr>
                </a:tc>
                <a:extLst>
                  <a:ext uri="{0D108BD9-81ED-4DB2-BD59-A6C34878D82A}">
                    <a16:rowId xmlns:a16="http://schemas.microsoft.com/office/drawing/2014/main" val="10001"/>
                  </a:ext>
                </a:extLst>
              </a:tr>
            </a:tbl>
          </a:graphicData>
        </a:graphic>
      </p:graphicFrame>
      <p:sp>
        <p:nvSpPr>
          <p:cNvPr id="13" name="Text Placeholder 8">
            <a:extLst>
              <a:ext uri="{FF2B5EF4-FFF2-40B4-BE49-F238E27FC236}">
                <a16:creationId xmlns:a16="http://schemas.microsoft.com/office/drawing/2014/main" id="{A7263317-2FD1-BD66-8D69-A2AD9FBF39B2}"/>
              </a:ext>
            </a:extLst>
          </p:cNvPr>
          <p:cNvSpPr txBox="1">
            <a:spLocks/>
          </p:cNvSpPr>
          <p:nvPr/>
        </p:nvSpPr>
        <p:spPr>
          <a:xfrm>
            <a:off x="-402781" y="4233744"/>
            <a:ext cx="4080098" cy="3981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0"/>
              </a:spcBef>
              <a:spcAft>
                <a:spcPts val="0"/>
              </a:spcAft>
              <a:buClr>
                <a:schemeClr val="lt1"/>
              </a:buClr>
              <a:buSzPts val="1800"/>
              <a:buFont typeface="Arial"/>
              <a:buNone/>
              <a:defRPr sz="1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90000"/>
              </a:lnSpc>
              <a:spcBef>
                <a:spcPts val="500"/>
              </a:spcBef>
              <a:spcAft>
                <a:spcPts val="0"/>
              </a:spcAft>
              <a:buClr>
                <a:schemeClr val="lt1"/>
              </a:buClr>
              <a:buSzPts val="1800"/>
              <a:buFont typeface="Arial"/>
              <a:buChar char="•"/>
              <a:defRPr sz="2400" b="0" i="0" u="none" strike="noStrike" cap="none">
                <a:solidFill>
                  <a:schemeClr val="lt1"/>
                </a:solidFill>
                <a:latin typeface="Quattrocento Sans"/>
                <a:ea typeface="Quattrocento Sans"/>
                <a:cs typeface="Quattrocento Sans"/>
                <a:sym typeface="Quattrocento Sans"/>
              </a:defRPr>
            </a:lvl2pPr>
            <a:lvl3pPr marL="1371600" marR="0" lvl="2"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9pPr>
          </a:lstStyle>
          <a:p>
            <a:r>
              <a:rPr lang="en-US" sz="2500" b="1" dirty="0">
                <a:latin typeface="Times New Roman" panose="02020603050405020304" pitchFamily="18" charset="0"/>
                <a:cs typeface="Times New Roman" panose="02020603050405020304" pitchFamily="18" charset="0"/>
              </a:rPr>
              <a:t>Future Scope : </a:t>
            </a:r>
            <a:endParaRPr lang="en-IN" sz="2500" b="1" dirty="0">
              <a:latin typeface="Times New Roman" panose="02020603050405020304" pitchFamily="18" charset="0"/>
              <a:cs typeface="Times New Roman" panose="02020603050405020304" pitchFamily="18" charset="0"/>
            </a:endParaRPr>
          </a:p>
        </p:txBody>
      </p:sp>
      <p:sp>
        <p:nvSpPr>
          <p:cNvPr id="14" name="Google Shape;239;p7">
            <a:extLst>
              <a:ext uri="{FF2B5EF4-FFF2-40B4-BE49-F238E27FC236}">
                <a16:creationId xmlns:a16="http://schemas.microsoft.com/office/drawing/2014/main" id="{00D71338-C245-E65D-7A08-CC859A8078A6}"/>
              </a:ext>
            </a:extLst>
          </p:cNvPr>
          <p:cNvSpPr txBox="1"/>
          <p:nvPr/>
        </p:nvSpPr>
        <p:spPr>
          <a:xfrm>
            <a:off x="291150" y="4631853"/>
            <a:ext cx="11609700" cy="64629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800"/>
              <a:buFont typeface="+mj-lt"/>
              <a:buAutoNum type="arabicPeriod"/>
            </a:pPr>
            <a:r>
              <a:rPr lang="en-US" sz="1800" dirty="0">
                <a:solidFill>
                  <a:schemeClr val="lt1"/>
                </a:solidFill>
                <a:latin typeface="Times New Roman" panose="02020603050405020304" pitchFamily="18" charset="0"/>
                <a:ea typeface="Quattrocento Sans"/>
                <a:cs typeface="Times New Roman" panose="02020603050405020304" pitchFamily="18" charset="0"/>
                <a:sym typeface="Quattrocento Sans"/>
              </a:rPr>
              <a:t>We will try to collect dataset as much as we can which helps for training in all ways and also for testing . </a:t>
            </a:r>
          </a:p>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dirty="0">
                <a:solidFill>
                  <a:schemeClr val="lt1"/>
                </a:solidFill>
                <a:latin typeface="Times New Roman" panose="02020603050405020304" pitchFamily="18" charset="0"/>
                <a:ea typeface="Quattrocento Sans"/>
                <a:cs typeface="Times New Roman" panose="02020603050405020304" pitchFamily="18" charset="0"/>
                <a:sym typeface="Quattrocento Sans"/>
              </a:rPr>
              <a:t>We are planning to  collect all anomaly and non-anomaly behavior consisting dataset</a:t>
            </a:r>
            <a:endParaRPr sz="1800" b="0" i="0" u="none" strike="noStrike" cap="none" dirty="0">
              <a:solidFill>
                <a:schemeClr val="lt1"/>
              </a:solidFill>
              <a:latin typeface="Times New Roman" panose="02020603050405020304" pitchFamily="18" charset="0"/>
              <a:ea typeface="Quattrocento Sans"/>
              <a:cs typeface="Times New Roman" panose="02020603050405020304" pitchFamily="18" charset="0"/>
              <a:sym typeface="Quattrocento Sans"/>
            </a:endParaRPr>
          </a:p>
        </p:txBody>
      </p:sp>
      <p:sp>
        <p:nvSpPr>
          <p:cNvPr id="16" name="TextBox 15">
            <a:extLst>
              <a:ext uri="{FF2B5EF4-FFF2-40B4-BE49-F238E27FC236}">
                <a16:creationId xmlns:a16="http://schemas.microsoft.com/office/drawing/2014/main" id="{AE61ECA4-EE1D-B7ED-7A46-9F7E828A5B11}"/>
              </a:ext>
            </a:extLst>
          </p:cNvPr>
          <p:cNvSpPr txBox="1"/>
          <p:nvPr/>
        </p:nvSpPr>
        <p:spPr>
          <a:xfrm>
            <a:off x="1362412" y="5168420"/>
            <a:ext cx="10231015" cy="1015663"/>
          </a:xfrm>
          <a:prstGeom prst="rect">
            <a:avLst/>
          </a:prstGeom>
          <a:noFill/>
        </p:spPr>
        <p:txBody>
          <a:bodyPr wrap="square">
            <a:spAutoFit/>
          </a:bodyPr>
          <a:lstStyle/>
          <a:p>
            <a:endParaRPr lang="en-IN" sz="2000" dirty="0">
              <a:solidFill>
                <a:schemeClr val="bg1"/>
              </a:solidFill>
              <a:hlinkClick r:id="rId2">
                <a:extLst>
                  <a:ext uri="{A12FA001-AC4F-418D-AE19-62706E023703}">
                    <ahyp:hlinkClr xmlns:ahyp="http://schemas.microsoft.com/office/drawing/2018/hyperlinkcolor" val="tx"/>
                  </a:ext>
                </a:extLst>
              </a:hlinkClick>
            </a:endParaRPr>
          </a:p>
          <a:p>
            <a:r>
              <a:rPr lang="en-IN" sz="2000" dirty="0">
                <a:solidFill>
                  <a:srgbClr val="51E5FF"/>
                </a:solidFill>
                <a:hlinkClick r:id="rId2">
                  <a:extLst>
                    <a:ext uri="{A12FA001-AC4F-418D-AE19-62706E023703}">
                      <ahyp:hlinkClr xmlns:ahyp="http://schemas.microsoft.com/office/drawing/2018/hyperlinkcolor" val="tx"/>
                    </a:ext>
                  </a:extLst>
                </a:hlinkClick>
              </a:rPr>
              <a:t>https://drive.google.com/drive/folders/1vdsMuTLC2OxboYeuE5oZ45UsZKYsG-EM</a:t>
            </a:r>
            <a:endParaRPr lang="en-IN" sz="2000" dirty="0"/>
          </a:p>
          <a:p>
            <a:endParaRPr lang="en-IN" sz="2000" dirty="0"/>
          </a:p>
        </p:txBody>
      </p:sp>
    </p:spTree>
    <p:extLst>
      <p:ext uri="{BB962C8B-B14F-4D97-AF65-F5344CB8AC3E}">
        <p14:creationId xmlns:p14="http://schemas.microsoft.com/office/powerpoint/2010/main" val="4195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92783B-56BD-90FA-1105-907A1545DBE3}"/>
              </a:ext>
            </a:extLst>
          </p:cNvPr>
          <p:cNvSpPr>
            <a:spLocks noGrp="1"/>
          </p:cNvSpPr>
          <p:nvPr>
            <p:ph type="body" idx="1"/>
          </p:nvPr>
        </p:nvSpPr>
        <p:spPr/>
        <p:txBody>
          <a:bodyPr/>
          <a:lstStyle/>
          <a:p>
            <a:endParaRPr lang="en-IN" dirty="0"/>
          </a:p>
        </p:txBody>
      </p:sp>
      <p:graphicFrame>
        <p:nvGraphicFramePr>
          <p:cNvPr id="4" name="Table 3">
            <a:extLst>
              <a:ext uri="{FF2B5EF4-FFF2-40B4-BE49-F238E27FC236}">
                <a16:creationId xmlns:a16="http://schemas.microsoft.com/office/drawing/2014/main" id="{A20B1242-3608-A3BF-1494-2AF0FF11FE92}"/>
              </a:ext>
            </a:extLst>
          </p:cNvPr>
          <p:cNvGraphicFramePr>
            <a:graphicFrameLocks noGrp="1"/>
          </p:cNvGraphicFramePr>
          <p:nvPr>
            <p:extLst>
              <p:ext uri="{D42A27DB-BD31-4B8C-83A1-F6EECF244321}">
                <p14:modId xmlns:p14="http://schemas.microsoft.com/office/powerpoint/2010/main" val="3324118375"/>
              </p:ext>
            </p:extLst>
          </p:nvPr>
        </p:nvGraphicFramePr>
        <p:xfrm>
          <a:off x="129073" y="1183005"/>
          <a:ext cx="11933853" cy="4491990"/>
        </p:xfrm>
        <a:graphic>
          <a:graphicData uri="http://schemas.openxmlformats.org/drawingml/2006/table">
            <a:tbl>
              <a:tblPr firstRow="1" firstCol="1" bandRow="1">
                <a:tableStyleId>{974D44C2-BC05-4319-94F6-111F6C9595DF}</a:tableStyleId>
              </a:tblPr>
              <a:tblGrid>
                <a:gridCol w="2724539">
                  <a:extLst>
                    <a:ext uri="{9D8B030D-6E8A-4147-A177-3AD203B41FA5}">
                      <a16:colId xmlns:a16="http://schemas.microsoft.com/office/drawing/2014/main" val="2438664898"/>
                    </a:ext>
                  </a:extLst>
                </a:gridCol>
                <a:gridCol w="1971003">
                  <a:extLst>
                    <a:ext uri="{9D8B030D-6E8A-4147-A177-3AD203B41FA5}">
                      <a16:colId xmlns:a16="http://schemas.microsoft.com/office/drawing/2014/main" val="852861589"/>
                    </a:ext>
                  </a:extLst>
                </a:gridCol>
                <a:gridCol w="2365105">
                  <a:extLst>
                    <a:ext uri="{9D8B030D-6E8A-4147-A177-3AD203B41FA5}">
                      <a16:colId xmlns:a16="http://schemas.microsoft.com/office/drawing/2014/main" val="1255326557"/>
                    </a:ext>
                  </a:extLst>
                </a:gridCol>
                <a:gridCol w="2157998">
                  <a:extLst>
                    <a:ext uri="{9D8B030D-6E8A-4147-A177-3AD203B41FA5}">
                      <a16:colId xmlns:a16="http://schemas.microsoft.com/office/drawing/2014/main" val="4246744377"/>
                    </a:ext>
                  </a:extLst>
                </a:gridCol>
                <a:gridCol w="2715208">
                  <a:extLst>
                    <a:ext uri="{9D8B030D-6E8A-4147-A177-3AD203B41FA5}">
                      <a16:colId xmlns:a16="http://schemas.microsoft.com/office/drawing/2014/main" val="3118539445"/>
                    </a:ext>
                  </a:extLst>
                </a:gridCol>
              </a:tblGrid>
              <a:tr h="4366727">
                <a:tc>
                  <a:txBody>
                    <a:bodyPr/>
                    <a:lstStyle/>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Camera</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Front 16MP / Rear 64MP+2MP+2MP</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Aperture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Front f/2.0(16MP), Rear f/1.79(64MP) + f/2.4 (2MP) + f/2.4 (2MP)</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Flash</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Rear flash</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Scene Mode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Night (front &amp; rear), Portrait, Photo, Video, </a:t>
                      </a:r>
                      <a:r>
                        <a:rPr lang="en-US" sz="1600" b="0" kern="100" dirty="0" err="1">
                          <a:effectLst/>
                          <a:latin typeface="Times New Roman" panose="02020603050405020304" pitchFamily="18" charset="0"/>
                          <a:cs typeface="Times New Roman" panose="02020603050405020304" pitchFamily="18" charset="0"/>
                        </a:rPr>
                        <a:t>Pano</a:t>
                      </a:r>
                      <a:r>
                        <a:rPr lang="en-US" sz="1600" b="0" kern="100" dirty="0">
                          <a:effectLst/>
                          <a:latin typeface="Times New Roman" panose="02020603050405020304" pitchFamily="18" charset="0"/>
                          <a:cs typeface="Times New Roman" panose="02020603050405020304" pitchFamily="18" charset="0"/>
                        </a:rPr>
                        <a:t>, Live Photo, </a:t>
                      </a:r>
                      <a:r>
                        <a:rPr lang="en-US" sz="1600" b="0" kern="100" dirty="0" err="1">
                          <a:effectLst/>
                          <a:latin typeface="Times New Roman" panose="02020603050405020304" pitchFamily="18" charset="0"/>
                          <a:cs typeface="Times New Roman" panose="02020603050405020304" pitchFamily="18" charset="0"/>
                        </a:rPr>
                        <a:t>Slo</a:t>
                      </a:r>
                      <a:r>
                        <a:rPr lang="en-US" sz="1600" b="0" kern="100" dirty="0">
                          <a:effectLst/>
                          <a:latin typeface="Times New Roman" panose="02020603050405020304" pitchFamily="18" charset="0"/>
                          <a:cs typeface="Times New Roman" panose="02020603050405020304" pitchFamily="18" charset="0"/>
                        </a:rPr>
                        <a:t>-Mo, Time-Lapse, Pro, DOC, AI 64MP</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Ultra wide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50 MP</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Samsung JN1 sensor</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ƒ/2.2 aperture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1/2.76” sensor size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EIS image </a:t>
                      </a:r>
                      <a:r>
                        <a:rPr lang="en-US" sz="1600" b="0" kern="100" dirty="0" err="1">
                          <a:effectLst/>
                          <a:latin typeface="Times New Roman" panose="02020603050405020304" pitchFamily="18" charset="0"/>
                          <a:cs typeface="Times New Roman" panose="02020603050405020304" pitchFamily="18" charset="0"/>
                        </a:rPr>
                        <a:t>stabilisation</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114° field of view</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Night Mode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Macro (4 cm)</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HDR</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 </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Front Camera</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16 MP</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Sony IMX471 sensor</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ƒ/2.45 aperture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1/3.1” sensor size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Live Photo</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HD Portrait</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Google Filter</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Beauty Mode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Night Mode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1080p video recording at 30 fps</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 </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Video</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4K recording at 30 fps</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1080p recording at 30 or 60 fps</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Live HDR at 30 fps</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err="1">
                          <a:effectLst/>
                          <a:latin typeface="Times New Roman" panose="02020603050405020304" pitchFamily="18" charset="0"/>
                          <a:cs typeface="Times New Roman" panose="02020603050405020304" pitchFamily="18" charset="0"/>
                        </a:rPr>
                        <a:t>Slo-mo</a:t>
                      </a:r>
                      <a:r>
                        <a:rPr lang="en-US" sz="1600" b="0" kern="100" dirty="0">
                          <a:effectLst/>
                          <a:latin typeface="Times New Roman" panose="02020603050405020304" pitchFamily="18" charset="0"/>
                          <a:cs typeface="Times New Roman" panose="02020603050405020304" pitchFamily="18" charset="0"/>
                        </a:rPr>
                        <a:t> (120 fps)</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Night Mode (720p/1080p at 30 fps)</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OIS and EIS image </a:t>
                      </a:r>
                      <a:r>
                        <a:rPr lang="en-US" sz="1600" b="0" kern="100" dirty="0" err="1">
                          <a:effectLst/>
                          <a:latin typeface="Times New Roman" panose="02020603050405020304" pitchFamily="18" charset="0"/>
                          <a:cs typeface="Times New Roman" panose="02020603050405020304" pitchFamily="18" charset="0"/>
                        </a:rPr>
                        <a:t>stabilisation</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 </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Main Camera</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50 MP</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Sony IMX766 sensor</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ƒ/1.88 aperture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1/1.56” sensor size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1 µm pixel size</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Focal length: 24 mm</a:t>
                      </a:r>
                      <a:endParaRPr lang="en-IN" sz="1600" b="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b="0" kern="100" dirty="0">
                          <a:effectLst/>
                          <a:latin typeface="Times New Roman" panose="02020603050405020304" pitchFamily="18" charset="0"/>
                          <a:cs typeface="Times New Roman" panose="02020603050405020304" pitchFamily="18" charset="0"/>
                        </a:rPr>
                        <a:t> </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1360896"/>
                  </a:ext>
                </a:extLst>
              </a:tr>
            </a:tbl>
          </a:graphicData>
        </a:graphic>
      </p:graphicFrame>
      <p:sp>
        <p:nvSpPr>
          <p:cNvPr id="5" name="Google Shape;239;p7">
            <a:extLst>
              <a:ext uri="{FF2B5EF4-FFF2-40B4-BE49-F238E27FC236}">
                <a16:creationId xmlns:a16="http://schemas.microsoft.com/office/drawing/2014/main" id="{50F750B6-55DF-D425-975F-831C2A94E1C7}"/>
              </a:ext>
            </a:extLst>
          </p:cNvPr>
          <p:cNvSpPr txBox="1"/>
          <p:nvPr/>
        </p:nvSpPr>
        <p:spPr>
          <a:xfrm>
            <a:off x="129073" y="480087"/>
            <a:ext cx="11609700" cy="4770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500" b="1" i="0" u="none" strike="noStrike" cap="none" dirty="0">
                <a:solidFill>
                  <a:srgbClr val="FFFFFF"/>
                </a:solidFill>
                <a:latin typeface="Times New Roman" panose="02020603050405020304" pitchFamily="18" charset="0"/>
                <a:ea typeface="Quattrocento Sans"/>
                <a:cs typeface="Times New Roman" panose="02020603050405020304" pitchFamily="18" charset="0"/>
                <a:sym typeface="Quattrocento Sans"/>
              </a:rPr>
              <a:t>Extra </a:t>
            </a:r>
            <a:r>
              <a:rPr lang="en-US" sz="2500" b="1" dirty="0">
                <a:solidFill>
                  <a:srgbClr val="FFFFFF"/>
                </a:solidFill>
                <a:latin typeface="Times New Roman" panose="02020603050405020304" pitchFamily="18" charset="0"/>
                <a:ea typeface="Quattrocento Sans"/>
                <a:cs typeface="Times New Roman" panose="02020603050405020304" pitchFamily="18" charset="0"/>
                <a:sym typeface="Quattrocento Sans"/>
              </a:rPr>
              <a:t>Information on Dataset :</a:t>
            </a:r>
            <a:endParaRPr sz="2500" b="0" i="0" u="none" strike="noStrike" cap="none" dirty="0">
              <a:solidFill>
                <a:schemeClr val="lt1"/>
              </a:solidFill>
              <a:latin typeface="Times New Roman" panose="02020603050405020304" pitchFamily="18" charset="0"/>
              <a:ea typeface="Quattrocento Sans"/>
              <a:cs typeface="Times New Roman" panose="02020603050405020304" pitchFamily="18" charset="0"/>
              <a:sym typeface="Quattrocento Sans"/>
            </a:endParaRPr>
          </a:p>
        </p:txBody>
      </p:sp>
    </p:spTree>
    <p:extLst>
      <p:ext uri="{BB962C8B-B14F-4D97-AF65-F5344CB8AC3E}">
        <p14:creationId xmlns:p14="http://schemas.microsoft.com/office/powerpoint/2010/main" val="415648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8E93FA-1560-5544-AC02-EE190F03659C}"/>
              </a:ext>
            </a:extLst>
          </p:cNvPr>
          <p:cNvSpPr>
            <a:spLocks noGrp="1"/>
          </p:cNvSpPr>
          <p:nvPr>
            <p:ph type="body" idx="1"/>
          </p:nvPr>
        </p:nvSpPr>
        <p:spPr>
          <a:xfrm>
            <a:off x="-149290" y="1244871"/>
            <a:ext cx="12195110" cy="3961190"/>
          </a:xfrm>
        </p:spPr>
        <p:txBody>
          <a:bodyPr/>
          <a:lstStyle/>
          <a:p>
            <a:r>
              <a:rPr lang="en-US" sz="2000" dirty="0">
                <a:latin typeface="Times New Roman" panose="02020603050405020304" pitchFamily="18" charset="0"/>
                <a:cs typeface="Times New Roman" panose="02020603050405020304" pitchFamily="18" charset="0"/>
              </a:rPr>
              <a:t>This paper proposes a novel approach for anomaly detection in surveillance videos without annotating anomalous segments. The method utilizes a deep multiple instance ranking framework with weakly labeled training videos, treating normal and anomalous videos as bags and video segments as instances. Sparsity and temporal smoothness constraints are introduced in the ranking loss function for improved anomaly localization during training. A new dataset comprising 128 hours of real-world surveillance videos with 13 anomalies is introduced, serving two tasks: general anomaly detection and recognizing specific anomalous activities. Experimental results demonstrate significant improvement over state-of-the-art approaches, and the challenging nature of the dataset highlights opportunities for future research. </a:t>
            </a:r>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1EF2C90-9274-53CF-A56D-1E62C780FE64}"/>
              </a:ext>
            </a:extLst>
          </p:cNvPr>
          <p:cNvSpPr>
            <a:spLocks noGrp="1"/>
          </p:cNvSpPr>
          <p:nvPr>
            <p:ph type="title"/>
          </p:nvPr>
        </p:nvSpPr>
        <p:spPr>
          <a:xfrm>
            <a:off x="1525349" y="266109"/>
            <a:ext cx="9141300" cy="615600"/>
          </a:xfrm>
        </p:spPr>
        <p:txBody>
          <a:bodyPr/>
          <a:lstStyle/>
          <a:p>
            <a:r>
              <a:rPr lang="en-US" dirty="0">
                <a:latin typeface="Times New Roman" panose="02020603050405020304" pitchFamily="18" charset="0"/>
                <a:cs typeface="Times New Roman" panose="02020603050405020304" pitchFamily="18" charset="0"/>
              </a:rPr>
              <a:t>Literature Survey - Dataset Detail</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F37F300-55B2-7E42-CEED-C03A0CCE92BA}"/>
              </a:ext>
            </a:extLst>
          </p:cNvPr>
          <p:cNvSpPr txBox="1"/>
          <p:nvPr/>
        </p:nvSpPr>
        <p:spPr>
          <a:xfrm>
            <a:off x="301689" y="3736559"/>
            <a:ext cx="11684259" cy="369332"/>
          </a:xfrm>
          <a:prstGeom prst="rect">
            <a:avLst/>
          </a:prstGeom>
          <a:noFill/>
        </p:spPr>
        <p:txBody>
          <a:bodyPr wrap="square" lIns="91440" tIns="45720" rIns="91440" bIns="45720" anchor="t">
            <a:spAutoFit/>
          </a:bodyPr>
          <a:lstStyle/>
          <a:p>
            <a:r>
              <a:rPr lang="en-IN" sz="1800" dirty="0">
                <a:latin typeface="Times New Roman" panose="02020603050405020304" pitchFamily="18" charset="0"/>
                <a:cs typeface="Times New Roman" panose="02020603050405020304" pitchFamily="18" charset="0"/>
                <a:hlinkClick r:id="rId2"/>
              </a:rPr>
              <a:t>Real-World Anomaly Detection in Surveillance Videos | IEEE Conference Publication | IEEE Xplore</a:t>
            </a:r>
            <a:endParaRPr lang="en-US" dirty="0">
              <a:latin typeface="Times New Roman" panose="02020603050405020304" pitchFamily="18" charset="0"/>
              <a:cs typeface="Times New Roman" panose="02020603050405020304" pitchFamily="18" charset="0"/>
            </a:endParaRPr>
          </a:p>
        </p:txBody>
      </p:sp>
      <p:sp>
        <p:nvSpPr>
          <p:cNvPr id="8" name="Text Placeholder 1">
            <a:extLst>
              <a:ext uri="{FF2B5EF4-FFF2-40B4-BE49-F238E27FC236}">
                <a16:creationId xmlns:a16="http://schemas.microsoft.com/office/drawing/2014/main" id="{54C92C7B-2BB2-35E2-E5EB-FC0431CBB0F7}"/>
              </a:ext>
            </a:extLst>
          </p:cNvPr>
          <p:cNvSpPr txBox="1">
            <a:spLocks/>
          </p:cNvSpPr>
          <p:nvPr/>
        </p:nvSpPr>
        <p:spPr>
          <a:xfrm>
            <a:off x="153954" y="4391214"/>
            <a:ext cx="11588621" cy="20969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0"/>
              </a:spcBef>
              <a:spcAft>
                <a:spcPts val="0"/>
              </a:spcAft>
              <a:buClr>
                <a:schemeClr val="lt1"/>
              </a:buClr>
              <a:buSzPts val="1800"/>
              <a:buFont typeface="Arial"/>
              <a:buNone/>
              <a:defRPr sz="1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90000"/>
              </a:lnSpc>
              <a:spcBef>
                <a:spcPts val="500"/>
              </a:spcBef>
              <a:spcAft>
                <a:spcPts val="0"/>
              </a:spcAft>
              <a:buClr>
                <a:schemeClr val="lt1"/>
              </a:buClr>
              <a:buSzPts val="1800"/>
              <a:buFont typeface="Arial"/>
              <a:buChar char="•"/>
              <a:defRPr sz="2400" b="0" i="0" u="none" strike="noStrike" cap="none">
                <a:solidFill>
                  <a:schemeClr val="lt1"/>
                </a:solidFill>
                <a:latin typeface="Quattrocento Sans"/>
                <a:ea typeface="Quattrocento Sans"/>
                <a:cs typeface="Quattrocento Sans"/>
                <a:sym typeface="Quattrocento Sans"/>
              </a:defRPr>
            </a:lvl2pPr>
            <a:lvl3pPr marL="1371600" marR="0" lvl="2"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9pPr>
          </a:lstStyle>
          <a:p>
            <a:pPr algn="l"/>
            <a:r>
              <a:rPr lang="en-US" dirty="0">
                <a:latin typeface="Times New Roman" panose="02020603050405020304" pitchFamily="18" charset="0"/>
                <a:cs typeface="Times New Roman" panose="02020603050405020304" pitchFamily="18" charset="0"/>
              </a:rPr>
              <a:t>DATA FORMAT  :  .MP4</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TITLE </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a:t>
            </a:r>
            <a:r>
              <a:rPr lang="en-US" dirty="0">
                <a:solidFill>
                  <a:schemeClr val="bg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Real-World Anomaly Detection in Surveillance Videos</a:t>
            </a:r>
          </a:p>
          <a:p>
            <a:pPr algn="l"/>
            <a:endParaRPr lang="en-US" b="0" i="0" dirty="0">
              <a:solidFill>
                <a:schemeClr val="bg1"/>
              </a:solidFill>
              <a:effectLst/>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50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72C513-F400-7798-4436-A041BD75955F}"/>
              </a:ext>
            </a:extLst>
          </p:cNvPr>
          <p:cNvSpPr>
            <a:spLocks noGrp="1"/>
          </p:cNvSpPr>
          <p:nvPr>
            <p:ph type="body" idx="1"/>
          </p:nvPr>
        </p:nvSpPr>
        <p:spPr>
          <a:xfrm>
            <a:off x="186613" y="517504"/>
            <a:ext cx="11560629" cy="6340496"/>
          </a:xfrm>
        </p:spPr>
        <p:txBody>
          <a:bodyPr/>
          <a:lstStyle/>
          <a:p>
            <a:pPr algn="l"/>
            <a:r>
              <a:rPr lang="en-US" sz="2000" b="1" dirty="0">
                <a:latin typeface="Times New Roman" panose="02020603050405020304" pitchFamily="18" charset="0"/>
                <a:cs typeface="Times New Roman" panose="02020603050405020304" pitchFamily="18" charset="0"/>
              </a:rPr>
              <a:t>Methodology :</a:t>
            </a:r>
          </a:p>
          <a:p>
            <a:pPr algn="l"/>
            <a:endParaRPr lang="en-US" sz="2000" b="1" dirty="0">
              <a:latin typeface="Times New Roman" panose="02020603050405020304" pitchFamily="18" charset="0"/>
              <a:cs typeface="Times New Roman" panose="02020603050405020304" pitchFamily="18" charset="0"/>
            </a:endParaRPr>
          </a:p>
          <a:p>
            <a:pPr marL="5143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Describes the CNN-</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model architecture for violence detection.</a:t>
            </a:r>
          </a:p>
          <a:p>
            <a:pPr marL="5143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Explains the three components: CNN, Bidirectional LSTM Cells, and Dense Layers.</a:t>
            </a:r>
          </a:p>
          <a:p>
            <a:pPr marL="5143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Outlines the experimental setup, including data preprocessing, model training, and testing.</a:t>
            </a:r>
          </a:p>
          <a:p>
            <a:pPr marL="5143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Lists software, hardware, and resources used in the project.</a:t>
            </a:r>
          </a:p>
          <a:p>
            <a:pPr marL="5143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Describes the datasets used for training and testing, including Hockey Fight, Movies, and Violent Flows datasets.</a:t>
            </a:r>
          </a:p>
          <a:p>
            <a:pPr marL="5143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Summary of Findings:</a:t>
            </a:r>
          </a:p>
          <a:p>
            <a:pPr marL="228600" indent="0" algn="l"/>
            <a:r>
              <a:rPr lang="en-US" sz="2000" dirty="0">
                <a:latin typeface="Times New Roman" panose="02020603050405020304" pitchFamily="18" charset="0"/>
                <a:cs typeface="Times New Roman" panose="02020603050405020304" pitchFamily="18" charset="0"/>
              </a:rPr>
              <a:t>                                    The researchers developed a real-time violent activity monitoring system using computer vision        and neural networks. The system aims to detect violence in public spaces quickly and efficiently by analyzing the speed and movements of individuals through cameras. The proposed model, CNN-</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was trained and tested on datasets related to hockey fights, movies, and crowd violence.</a:t>
            </a:r>
          </a:p>
          <a:p>
            <a:pPr marL="5143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Accuracy:</a:t>
            </a:r>
          </a:p>
          <a:p>
            <a:pPr marL="228600" indent="0" algn="l"/>
            <a:r>
              <a:rPr lang="en-US" sz="2000" dirty="0">
                <a:latin typeface="Times New Roman" panose="02020603050405020304" pitchFamily="18" charset="0"/>
                <a:cs typeface="Times New Roman" panose="02020603050405020304" pitchFamily="18" charset="0"/>
              </a:rPr>
              <a:t>                                   For the Hockey Fight dataset, the model achieved a maximum accuracy of 94.9% for training and 96.94% for validation. When trained on the Movies dataset, the model reached a maximum accuracy of 92.92% for training and 96.94% for validation. Training on the Violent Flows dataset resulted in a maximum accuracy of 77.31% for training and 80% for validation.</a:t>
            </a:r>
          </a:p>
        </p:txBody>
      </p:sp>
    </p:spTree>
    <p:extLst>
      <p:ext uri="{BB962C8B-B14F-4D97-AF65-F5344CB8AC3E}">
        <p14:creationId xmlns:p14="http://schemas.microsoft.com/office/powerpoint/2010/main" val="72902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A7D061-308F-06F4-F9E0-2A834D38CE9E}"/>
              </a:ext>
            </a:extLst>
          </p:cNvPr>
          <p:cNvSpPr>
            <a:spLocks noGrp="1"/>
          </p:cNvSpPr>
          <p:nvPr>
            <p:ph type="body" idx="1"/>
          </p:nvPr>
        </p:nvSpPr>
        <p:spPr/>
        <p:txBody>
          <a:bodyPr/>
          <a:lstStyle/>
          <a:p>
            <a:endParaRPr lang="en-IN" dirty="0"/>
          </a:p>
        </p:txBody>
      </p:sp>
      <p:sp>
        <p:nvSpPr>
          <p:cNvPr id="3" name="Title 2">
            <a:extLst>
              <a:ext uri="{FF2B5EF4-FFF2-40B4-BE49-F238E27FC236}">
                <a16:creationId xmlns:a16="http://schemas.microsoft.com/office/drawing/2014/main" id="{2B6B8BA0-49B6-1CA4-33EC-841858986312}"/>
              </a:ext>
            </a:extLst>
          </p:cNvPr>
          <p:cNvSpPr>
            <a:spLocks noGrp="1"/>
          </p:cNvSpPr>
          <p:nvPr>
            <p:ph type="title"/>
          </p:nvPr>
        </p:nvSpPr>
        <p:spPr>
          <a:xfrm>
            <a:off x="1525350" y="83775"/>
            <a:ext cx="9141300" cy="384721"/>
          </a:xfrm>
        </p:spPr>
        <p:txBody>
          <a:bodyPr/>
          <a:lstStyle/>
          <a:p>
            <a:r>
              <a:rPr lang="en-US" sz="2500" dirty="0">
                <a:latin typeface="Times New Roman" panose="02020603050405020304" pitchFamily="18" charset="0"/>
                <a:cs typeface="Times New Roman" panose="02020603050405020304" pitchFamily="18" charset="0"/>
              </a:rPr>
              <a:t>Literature Survey 1 – Algorithm Detail</a:t>
            </a:r>
            <a:endParaRPr lang="en-IN" sz="2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1587D6-6C4E-CF3E-6B93-3968351BA7DE}"/>
              </a:ext>
            </a:extLst>
          </p:cNvPr>
          <p:cNvPicPr>
            <a:picLocks noChangeAspect="1"/>
          </p:cNvPicPr>
          <p:nvPr/>
        </p:nvPicPr>
        <p:blipFill>
          <a:blip r:embed="rId2"/>
          <a:stretch>
            <a:fillRect/>
          </a:stretch>
        </p:blipFill>
        <p:spPr>
          <a:xfrm>
            <a:off x="1101010" y="1291572"/>
            <a:ext cx="10170369" cy="5631743"/>
          </a:xfrm>
          <a:prstGeom prst="rect">
            <a:avLst/>
          </a:prstGeom>
        </p:spPr>
      </p:pic>
      <p:sp>
        <p:nvSpPr>
          <p:cNvPr id="6" name="Title 2">
            <a:extLst>
              <a:ext uri="{FF2B5EF4-FFF2-40B4-BE49-F238E27FC236}">
                <a16:creationId xmlns:a16="http://schemas.microsoft.com/office/drawing/2014/main" id="{273C28B9-2F1E-0D9B-7DFA-BE9CCA4E1A41}"/>
              </a:ext>
            </a:extLst>
          </p:cNvPr>
          <p:cNvSpPr txBox="1">
            <a:spLocks/>
          </p:cNvSpPr>
          <p:nvPr/>
        </p:nvSpPr>
        <p:spPr>
          <a:xfrm>
            <a:off x="1615545" y="539599"/>
            <a:ext cx="9141300" cy="307777"/>
          </a:xfrm>
          <a:prstGeom prst="rect">
            <a:avLst/>
          </a:prstGeom>
          <a:noFill/>
          <a:ln>
            <a:noFill/>
          </a:ln>
        </p:spPr>
        <p:txBody>
          <a:bodyPr spcFirstLastPara="1" wrap="square" lIns="0" tIns="0" rIns="0" bIns="0" anchor="b"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000"/>
              <a:buFont typeface="Quattrocento Sans"/>
              <a:buNone/>
              <a:defRPr sz="400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latin typeface="Times New Roman" panose="02020603050405020304" pitchFamily="18" charset="0"/>
                <a:cs typeface="Times New Roman" panose="02020603050405020304" pitchFamily="18" charset="0"/>
              </a:rPr>
              <a:t>Violence Detection in Video Using Computer Vision Techniques</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ED21ABD-548C-56BD-4790-E1D84AA3B4F6}"/>
              </a:ext>
            </a:extLst>
          </p:cNvPr>
          <p:cNvSpPr txBox="1"/>
          <p:nvPr/>
        </p:nvSpPr>
        <p:spPr>
          <a:xfrm>
            <a:off x="2964802" y="873658"/>
            <a:ext cx="7476153" cy="307777"/>
          </a:xfrm>
          <a:prstGeom prst="rect">
            <a:avLst/>
          </a:prstGeom>
          <a:noFill/>
        </p:spPr>
        <p:txBody>
          <a:bodyPr wrap="square">
            <a:spAutoFit/>
          </a:bodyPr>
          <a:lstStyle/>
          <a:p>
            <a:r>
              <a:rPr lang="en-US" dirty="0">
                <a:hlinkClick r:id="rId3"/>
              </a:rPr>
              <a:t>Violence Detection in Video Using Computer Vision Techniques | SpringerLink</a:t>
            </a:r>
            <a:endParaRPr lang="en-IN" dirty="0"/>
          </a:p>
        </p:txBody>
      </p:sp>
    </p:spTree>
    <p:extLst>
      <p:ext uri="{BB962C8B-B14F-4D97-AF65-F5344CB8AC3E}">
        <p14:creationId xmlns:p14="http://schemas.microsoft.com/office/powerpoint/2010/main" val="357271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EF6CC6-6BBA-963C-5111-05BF8DCB7B7B}"/>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19238CAC-5904-00F0-3442-57B56FD87E50}"/>
              </a:ext>
            </a:extLst>
          </p:cNvPr>
          <p:cNvSpPr>
            <a:spLocks noGrp="1"/>
          </p:cNvSpPr>
          <p:nvPr>
            <p:ph type="title"/>
          </p:nvPr>
        </p:nvSpPr>
        <p:spPr/>
        <p:txBody>
          <a:bodyPr/>
          <a:lstStyle/>
          <a:p>
            <a:endParaRPr lang="en-IN"/>
          </a:p>
        </p:txBody>
      </p:sp>
      <p:sp>
        <p:nvSpPr>
          <p:cNvPr id="4" name="Title 2">
            <a:extLst>
              <a:ext uri="{FF2B5EF4-FFF2-40B4-BE49-F238E27FC236}">
                <a16:creationId xmlns:a16="http://schemas.microsoft.com/office/drawing/2014/main" id="{7FD40284-83E1-9A35-6822-B4D80F8D7AAA}"/>
              </a:ext>
            </a:extLst>
          </p:cNvPr>
          <p:cNvSpPr txBox="1">
            <a:spLocks/>
          </p:cNvSpPr>
          <p:nvPr/>
        </p:nvSpPr>
        <p:spPr>
          <a:xfrm>
            <a:off x="1525350" y="83775"/>
            <a:ext cx="9141300" cy="384721"/>
          </a:xfrm>
          <a:prstGeom prst="rect">
            <a:avLst/>
          </a:prstGeom>
          <a:noFill/>
          <a:ln>
            <a:noFill/>
          </a:ln>
        </p:spPr>
        <p:txBody>
          <a:bodyPr spcFirstLastPara="1" wrap="square" lIns="0" tIns="0" rIns="0" bIns="0" anchor="b"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000"/>
              <a:buFont typeface="Quattrocento Sans"/>
              <a:buNone/>
              <a:defRPr sz="400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500" dirty="0">
                <a:latin typeface="Times New Roman" panose="02020603050405020304" pitchFamily="18" charset="0"/>
                <a:cs typeface="Times New Roman" panose="02020603050405020304" pitchFamily="18" charset="0"/>
              </a:rPr>
              <a:t>Literature Survey 2 – Algorithm Detail</a:t>
            </a:r>
            <a:endParaRPr lang="en-IN" sz="2500" dirty="0">
              <a:latin typeface="Times New Roman" panose="02020603050405020304" pitchFamily="18" charset="0"/>
              <a:cs typeface="Times New Roman" panose="02020603050405020304" pitchFamily="18" charset="0"/>
            </a:endParaRPr>
          </a:p>
        </p:txBody>
      </p:sp>
      <p:sp>
        <p:nvSpPr>
          <p:cNvPr id="6" name="Title 2">
            <a:extLst>
              <a:ext uri="{FF2B5EF4-FFF2-40B4-BE49-F238E27FC236}">
                <a16:creationId xmlns:a16="http://schemas.microsoft.com/office/drawing/2014/main" id="{9E5EE953-1E4D-A150-AB41-B6E1486B27DF}"/>
              </a:ext>
            </a:extLst>
          </p:cNvPr>
          <p:cNvSpPr txBox="1">
            <a:spLocks/>
          </p:cNvSpPr>
          <p:nvPr/>
        </p:nvSpPr>
        <p:spPr>
          <a:xfrm>
            <a:off x="1525300" y="442945"/>
            <a:ext cx="10184617" cy="425758"/>
          </a:xfrm>
          <a:prstGeom prst="rect">
            <a:avLst/>
          </a:prstGeom>
          <a:noFill/>
          <a:ln>
            <a:noFill/>
          </a:ln>
        </p:spPr>
        <p:txBody>
          <a:bodyPr spcFirstLastPara="1" wrap="square" lIns="0" tIns="0" rIns="0" bIns="0" anchor="b"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000"/>
              <a:buFont typeface="Quattrocento Sans"/>
              <a:buNone/>
              <a:defRPr sz="400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105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KianNet: A Violence Detection Model Using an Attention-Based CNN-LSTM Structure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4B839F05-7311-2706-8752-22840DFE081F}"/>
              </a:ext>
            </a:extLst>
          </p:cNvPr>
          <p:cNvPicPr>
            <a:picLocks noChangeAspect="1"/>
          </p:cNvPicPr>
          <p:nvPr/>
        </p:nvPicPr>
        <p:blipFill>
          <a:blip r:embed="rId2"/>
          <a:stretch>
            <a:fillRect/>
          </a:stretch>
        </p:blipFill>
        <p:spPr>
          <a:xfrm>
            <a:off x="1525301" y="1186252"/>
            <a:ext cx="9639932" cy="5683705"/>
          </a:xfrm>
          <a:prstGeom prst="rect">
            <a:avLst/>
          </a:prstGeom>
        </p:spPr>
      </p:pic>
      <p:sp>
        <p:nvSpPr>
          <p:cNvPr id="10" name="TextBox 9">
            <a:extLst>
              <a:ext uri="{FF2B5EF4-FFF2-40B4-BE49-F238E27FC236}">
                <a16:creationId xmlns:a16="http://schemas.microsoft.com/office/drawing/2014/main" id="{EE80A49E-BB75-5C13-C49C-E8107DA2D1B5}"/>
              </a:ext>
            </a:extLst>
          </p:cNvPr>
          <p:cNvSpPr txBox="1"/>
          <p:nvPr/>
        </p:nvSpPr>
        <p:spPr>
          <a:xfrm>
            <a:off x="1243303" y="786045"/>
            <a:ext cx="10808738" cy="307777"/>
          </a:xfrm>
          <a:prstGeom prst="rect">
            <a:avLst/>
          </a:prstGeom>
          <a:noFill/>
        </p:spPr>
        <p:txBody>
          <a:bodyPr wrap="square">
            <a:spAutoFit/>
          </a:bodyPr>
          <a:lstStyle/>
          <a:p>
            <a:r>
              <a:rPr lang="en-IN" dirty="0" err="1">
                <a:hlinkClick r:id="rId3"/>
              </a:rPr>
              <a:t>KianNet</a:t>
            </a:r>
            <a:r>
              <a:rPr lang="en-IN" dirty="0">
                <a:hlinkClick r:id="rId3"/>
              </a:rPr>
              <a:t>: A Violence Detection Model Using an Attention-Based CNN-LSTM Structure | IEEE Journals &amp; Magazine | IEEE Xplore</a:t>
            </a:r>
            <a:endParaRPr lang="en-IN" dirty="0"/>
          </a:p>
        </p:txBody>
      </p:sp>
    </p:spTree>
    <p:extLst>
      <p:ext uri="{BB962C8B-B14F-4D97-AF65-F5344CB8AC3E}">
        <p14:creationId xmlns:p14="http://schemas.microsoft.com/office/powerpoint/2010/main" val="117393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EF6CC6-6BBA-963C-5111-05BF8DCB7B7B}"/>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19238CAC-5904-00F0-3442-57B56FD87E50}"/>
              </a:ext>
            </a:extLst>
          </p:cNvPr>
          <p:cNvSpPr>
            <a:spLocks noGrp="1"/>
          </p:cNvSpPr>
          <p:nvPr>
            <p:ph type="title"/>
          </p:nvPr>
        </p:nvSpPr>
        <p:spPr/>
        <p:txBody>
          <a:bodyPr/>
          <a:lstStyle/>
          <a:p>
            <a:endParaRPr lang="en-IN"/>
          </a:p>
        </p:txBody>
      </p:sp>
      <p:sp>
        <p:nvSpPr>
          <p:cNvPr id="4" name="Title 2">
            <a:extLst>
              <a:ext uri="{FF2B5EF4-FFF2-40B4-BE49-F238E27FC236}">
                <a16:creationId xmlns:a16="http://schemas.microsoft.com/office/drawing/2014/main" id="{7FD40284-83E1-9A35-6822-B4D80F8D7AAA}"/>
              </a:ext>
            </a:extLst>
          </p:cNvPr>
          <p:cNvSpPr txBox="1">
            <a:spLocks/>
          </p:cNvSpPr>
          <p:nvPr/>
        </p:nvSpPr>
        <p:spPr>
          <a:xfrm>
            <a:off x="1525350" y="83775"/>
            <a:ext cx="9141300" cy="384721"/>
          </a:xfrm>
          <a:prstGeom prst="rect">
            <a:avLst/>
          </a:prstGeom>
          <a:noFill/>
          <a:ln>
            <a:noFill/>
          </a:ln>
        </p:spPr>
        <p:txBody>
          <a:bodyPr spcFirstLastPara="1" wrap="square" lIns="0" tIns="0" rIns="0" bIns="0" anchor="b"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000"/>
              <a:buFont typeface="Quattrocento Sans"/>
              <a:buNone/>
              <a:defRPr sz="400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500" dirty="0">
                <a:latin typeface="Times New Roman" panose="02020603050405020304" pitchFamily="18" charset="0"/>
                <a:cs typeface="Times New Roman" panose="02020603050405020304" pitchFamily="18" charset="0"/>
              </a:rPr>
              <a:t>Literature Survey 3 – Algorithm Detail</a:t>
            </a:r>
            <a:endParaRPr lang="en-IN" sz="2500" dirty="0">
              <a:latin typeface="Times New Roman" panose="02020603050405020304" pitchFamily="18" charset="0"/>
              <a:cs typeface="Times New Roman" panose="02020603050405020304" pitchFamily="18" charset="0"/>
            </a:endParaRPr>
          </a:p>
        </p:txBody>
      </p:sp>
      <p:sp>
        <p:nvSpPr>
          <p:cNvPr id="6" name="Title 2">
            <a:extLst>
              <a:ext uri="{FF2B5EF4-FFF2-40B4-BE49-F238E27FC236}">
                <a16:creationId xmlns:a16="http://schemas.microsoft.com/office/drawing/2014/main" id="{9E5EE953-1E4D-A150-AB41-B6E1486B27DF}"/>
              </a:ext>
            </a:extLst>
          </p:cNvPr>
          <p:cNvSpPr txBox="1">
            <a:spLocks/>
          </p:cNvSpPr>
          <p:nvPr/>
        </p:nvSpPr>
        <p:spPr>
          <a:xfrm>
            <a:off x="1615545" y="421618"/>
            <a:ext cx="9141300" cy="425758"/>
          </a:xfrm>
          <a:prstGeom prst="rect">
            <a:avLst/>
          </a:prstGeom>
          <a:noFill/>
          <a:ln>
            <a:noFill/>
          </a:ln>
        </p:spPr>
        <p:txBody>
          <a:bodyPr spcFirstLastPara="1" wrap="square" lIns="0" tIns="0" rIns="0" bIns="0" anchor="b"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000"/>
              <a:buFont typeface="Quattrocento Sans"/>
              <a:buNone/>
              <a:defRPr sz="400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105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Learning and Recognizing Human Dynamics in Video Sequences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00E1CCB-23B6-41EF-73B8-2ACCAF0E7B72}"/>
              </a:ext>
            </a:extLst>
          </p:cNvPr>
          <p:cNvPicPr>
            <a:picLocks noChangeAspect="1"/>
          </p:cNvPicPr>
          <p:nvPr/>
        </p:nvPicPr>
        <p:blipFill>
          <a:blip r:embed="rId2"/>
          <a:stretch>
            <a:fillRect/>
          </a:stretch>
        </p:blipFill>
        <p:spPr>
          <a:xfrm>
            <a:off x="1119675" y="1185219"/>
            <a:ext cx="10531700" cy="5706384"/>
          </a:xfrm>
          <a:prstGeom prst="rect">
            <a:avLst/>
          </a:prstGeom>
        </p:spPr>
      </p:pic>
      <p:sp>
        <p:nvSpPr>
          <p:cNvPr id="10" name="TextBox 9">
            <a:extLst>
              <a:ext uri="{FF2B5EF4-FFF2-40B4-BE49-F238E27FC236}">
                <a16:creationId xmlns:a16="http://schemas.microsoft.com/office/drawing/2014/main" id="{819159C6-757A-439F-0D1A-0820F5979724}"/>
              </a:ext>
            </a:extLst>
          </p:cNvPr>
          <p:cNvSpPr txBox="1"/>
          <p:nvPr/>
        </p:nvSpPr>
        <p:spPr>
          <a:xfrm>
            <a:off x="1966427" y="728157"/>
            <a:ext cx="9105898" cy="523220"/>
          </a:xfrm>
          <a:prstGeom prst="rect">
            <a:avLst/>
          </a:prstGeom>
          <a:noFill/>
        </p:spPr>
        <p:txBody>
          <a:bodyPr wrap="square">
            <a:spAutoFit/>
          </a:bodyPr>
          <a:lstStyle/>
          <a:p>
            <a:r>
              <a:rPr lang="en-US" dirty="0">
                <a:hlinkClick r:id="rId3"/>
              </a:rPr>
              <a:t>Learning and recognizing human dynamics in video sequences | IEEE Conference Publication | IEEE Xplore</a:t>
            </a:r>
            <a:endParaRPr lang="en-US" dirty="0"/>
          </a:p>
          <a:p>
            <a:endParaRPr lang="en-IN" dirty="0"/>
          </a:p>
        </p:txBody>
      </p:sp>
    </p:spTree>
    <p:extLst>
      <p:ext uri="{BB962C8B-B14F-4D97-AF65-F5344CB8AC3E}">
        <p14:creationId xmlns:p14="http://schemas.microsoft.com/office/powerpoint/2010/main" val="596577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9A167C-A872-097B-94EC-0694FC3DF66B}"/>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084D665C-653E-ABD3-721B-F7A228CF35F6}"/>
              </a:ext>
            </a:extLst>
          </p:cNvPr>
          <p:cNvSpPr>
            <a:spLocks noGrp="1"/>
          </p:cNvSpPr>
          <p:nvPr>
            <p:ph type="title"/>
          </p:nvPr>
        </p:nvSpPr>
        <p:spPr>
          <a:xfrm>
            <a:off x="1525350" y="315956"/>
            <a:ext cx="9141300" cy="615600"/>
          </a:xfrm>
        </p:spPr>
        <p:txBody>
          <a:bodyPr/>
          <a:lstStyle/>
          <a:p>
            <a:r>
              <a:rPr lang="en-US" dirty="0">
                <a:latin typeface="Times New Roman" panose="02020603050405020304" pitchFamily="18" charset="0"/>
                <a:cs typeface="Times New Roman" panose="02020603050405020304" pitchFamily="18" charset="0"/>
              </a:rPr>
              <a:t>Preprocessing Methods Contribution</a:t>
            </a:r>
            <a:endParaRPr lang="en-IN"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0EABE73C-6188-0766-CED7-4E6560969A21}"/>
              </a:ext>
            </a:extLst>
          </p:cNvPr>
          <p:cNvGraphicFramePr>
            <a:graphicFrameLocks noGrp="1"/>
          </p:cNvGraphicFramePr>
          <p:nvPr>
            <p:extLst>
              <p:ext uri="{D42A27DB-BD31-4B8C-83A1-F6EECF244321}">
                <p14:modId xmlns:p14="http://schemas.microsoft.com/office/powerpoint/2010/main" val="1462016471"/>
              </p:ext>
            </p:extLst>
          </p:nvPr>
        </p:nvGraphicFramePr>
        <p:xfrm>
          <a:off x="242596" y="1194318"/>
          <a:ext cx="11663264" cy="4881272"/>
        </p:xfrm>
        <a:graphic>
          <a:graphicData uri="http://schemas.openxmlformats.org/drawingml/2006/table">
            <a:tbl>
              <a:tblPr firstRow="1" bandRow="1">
                <a:tableStyleId>{974D44C2-BC05-4319-94F6-111F6C9595DF}</a:tableStyleId>
              </a:tblPr>
              <a:tblGrid>
                <a:gridCol w="709126">
                  <a:extLst>
                    <a:ext uri="{9D8B030D-6E8A-4147-A177-3AD203B41FA5}">
                      <a16:colId xmlns:a16="http://schemas.microsoft.com/office/drawing/2014/main" val="2253635840"/>
                    </a:ext>
                  </a:extLst>
                </a:gridCol>
                <a:gridCol w="2206690">
                  <a:extLst>
                    <a:ext uri="{9D8B030D-6E8A-4147-A177-3AD203B41FA5}">
                      <a16:colId xmlns:a16="http://schemas.microsoft.com/office/drawing/2014/main" val="1745920703"/>
                    </a:ext>
                  </a:extLst>
                </a:gridCol>
                <a:gridCol w="1457908">
                  <a:extLst>
                    <a:ext uri="{9D8B030D-6E8A-4147-A177-3AD203B41FA5}">
                      <a16:colId xmlns:a16="http://schemas.microsoft.com/office/drawing/2014/main" val="1353109922"/>
                    </a:ext>
                  </a:extLst>
                </a:gridCol>
                <a:gridCol w="1457908">
                  <a:extLst>
                    <a:ext uri="{9D8B030D-6E8A-4147-A177-3AD203B41FA5}">
                      <a16:colId xmlns:a16="http://schemas.microsoft.com/office/drawing/2014/main" val="2891079032"/>
                    </a:ext>
                  </a:extLst>
                </a:gridCol>
                <a:gridCol w="1457908">
                  <a:extLst>
                    <a:ext uri="{9D8B030D-6E8A-4147-A177-3AD203B41FA5}">
                      <a16:colId xmlns:a16="http://schemas.microsoft.com/office/drawing/2014/main" val="1031766369"/>
                    </a:ext>
                  </a:extLst>
                </a:gridCol>
                <a:gridCol w="1457908">
                  <a:extLst>
                    <a:ext uri="{9D8B030D-6E8A-4147-A177-3AD203B41FA5}">
                      <a16:colId xmlns:a16="http://schemas.microsoft.com/office/drawing/2014/main" val="1699298407"/>
                    </a:ext>
                  </a:extLst>
                </a:gridCol>
                <a:gridCol w="1525556">
                  <a:extLst>
                    <a:ext uri="{9D8B030D-6E8A-4147-A177-3AD203B41FA5}">
                      <a16:colId xmlns:a16="http://schemas.microsoft.com/office/drawing/2014/main" val="3595887859"/>
                    </a:ext>
                  </a:extLst>
                </a:gridCol>
                <a:gridCol w="1390260">
                  <a:extLst>
                    <a:ext uri="{9D8B030D-6E8A-4147-A177-3AD203B41FA5}">
                      <a16:colId xmlns:a16="http://schemas.microsoft.com/office/drawing/2014/main" val="3037653081"/>
                    </a:ext>
                  </a:extLst>
                </a:gridCol>
              </a:tblGrid>
              <a:tr h="930758">
                <a:tc>
                  <a:txBody>
                    <a:bodyPr/>
                    <a:lstStyle/>
                    <a:p>
                      <a:r>
                        <a:rPr lang="en-US" dirty="0"/>
                        <a:t>S.NO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EDGE DETECTION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FILTERS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CORNER DETECTION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PROJECTION METHODS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HISTOGRAM EQUILLIZATION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COLOUR SPACES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902849"/>
                  </a:ext>
                </a:extLst>
              </a:tr>
              <a:tr h="930758">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JAHNAVI ANALA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Canny Edge Detector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Gaussian Filter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Harris Corner Detector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Perspective projection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Histogram Equillization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HSV</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662174"/>
                  </a:ext>
                </a:extLst>
              </a:tr>
              <a:tr h="930758">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MANTHINI MEHER VARDHAN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Sobel 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Median Filter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Shi-</a:t>
                      </a:r>
                      <a:r>
                        <a:rPr lang="en-IN" dirty="0" err="1"/>
                        <a:t>Tomasi</a:t>
                      </a:r>
                      <a:r>
                        <a:rPr lang="en-IN" dirty="0"/>
                        <a:t> Corner Detector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Orthographic projection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Histogram Equillization</a:t>
                      </a:r>
                      <a:endParaRPr lang="en-IN"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471672"/>
                  </a:ext>
                </a:extLst>
              </a:tr>
              <a:tr h="1119555">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NERELLA GEETHA KRISHNA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Prewitt 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Bilateral Filter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FAST (Features from Accelerated Segment Test)</a:t>
                      </a:r>
                      <a:endParaRPr lang="en-IN"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Parallel projection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Histogram Equillization</a:t>
                      </a:r>
                      <a:endParaRPr lang="en-IN"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CMYK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362191"/>
                  </a:ext>
                </a:extLst>
              </a:tr>
              <a:tr h="930758">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TANGUDU HARSHA VARDHAN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Laplacian of Gaussian (</a:t>
                      </a:r>
                      <a:r>
                        <a:rPr lang="en-IN" dirty="0" err="1"/>
                        <a:t>LoG</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Anisotropic Diffusion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KLT Corner Detector </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Affine projection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Histogram Equillization</a:t>
                      </a:r>
                      <a:endParaRPr lang="en-IN"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HSL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288584"/>
                  </a:ext>
                </a:extLst>
              </a:tr>
            </a:tbl>
          </a:graphicData>
        </a:graphic>
      </p:graphicFrame>
    </p:spTree>
    <p:extLst>
      <p:ext uri="{BB962C8B-B14F-4D97-AF65-F5344CB8AC3E}">
        <p14:creationId xmlns:p14="http://schemas.microsoft.com/office/powerpoint/2010/main" val="191009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E5CAC7-5C7C-3937-AEF1-F33A679BF066}"/>
              </a:ext>
            </a:extLst>
          </p:cNvPr>
          <p:cNvSpPr>
            <a:spLocks noGrp="1"/>
          </p:cNvSpPr>
          <p:nvPr>
            <p:ph type="title"/>
          </p:nvPr>
        </p:nvSpPr>
        <p:spPr>
          <a:xfrm>
            <a:off x="-186612" y="337158"/>
            <a:ext cx="12101804" cy="461665"/>
          </a:xfrm>
        </p:spPr>
        <p:txBody>
          <a:bodyPr/>
          <a:lstStyle/>
          <a:p>
            <a:r>
              <a:rPr lang="en-US" sz="3000" dirty="0">
                <a:latin typeface="Times New Roman" panose="02020603050405020304" pitchFamily="18" charset="0"/>
                <a:cs typeface="Times New Roman" panose="02020603050405020304" pitchFamily="18" charset="0"/>
              </a:rPr>
              <a:t>Final preprocessing methods using for our Project</a:t>
            </a:r>
            <a:endParaRPr lang="en-IN" sz="3000" dirty="0">
              <a:latin typeface="Times New Roman" panose="02020603050405020304" pitchFamily="18"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F47D093F-54A3-553D-3C4C-674206B162F3}"/>
              </a:ext>
            </a:extLst>
          </p:cNvPr>
          <p:cNvGraphicFramePr>
            <a:graphicFrameLocks noGrp="1"/>
          </p:cNvGraphicFramePr>
          <p:nvPr>
            <p:extLst>
              <p:ext uri="{D42A27DB-BD31-4B8C-83A1-F6EECF244321}">
                <p14:modId xmlns:p14="http://schemas.microsoft.com/office/powerpoint/2010/main" val="2938224381"/>
              </p:ext>
            </p:extLst>
          </p:nvPr>
        </p:nvGraphicFramePr>
        <p:xfrm>
          <a:off x="1365898" y="1011387"/>
          <a:ext cx="8996784" cy="2595880"/>
        </p:xfrm>
        <a:graphic>
          <a:graphicData uri="http://schemas.openxmlformats.org/drawingml/2006/table">
            <a:tbl>
              <a:tblPr firstRow="1" bandRow="1">
                <a:tableStyleId>{974D44C2-BC05-4319-94F6-111F6C9595DF}</a:tableStyleId>
              </a:tblPr>
              <a:tblGrid>
                <a:gridCol w="2481000">
                  <a:extLst>
                    <a:ext uri="{9D8B030D-6E8A-4147-A177-3AD203B41FA5}">
                      <a16:colId xmlns:a16="http://schemas.microsoft.com/office/drawing/2014/main" val="4286896182"/>
                    </a:ext>
                  </a:extLst>
                </a:gridCol>
                <a:gridCol w="6515784">
                  <a:extLst>
                    <a:ext uri="{9D8B030D-6E8A-4147-A177-3AD203B41FA5}">
                      <a16:colId xmlns:a16="http://schemas.microsoft.com/office/drawing/2014/main" val="967105460"/>
                    </a:ext>
                  </a:extLst>
                </a:gridCol>
              </a:tblGrid>
              <a:tr h="370840">
                <a:tc>
                  <a:txBody>
                    <a:bodyPr/>
                    <a:lstStyle/>
                    <a:p>
                      <a:r>
                        <a:rPr lang="en-US" dirty="0"/>
                        <a:t>METHOD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TYPE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9088774"/>
                  </a:ext>
                </a:extLst>
              </a:tr>
              <a:tr h="370840">
                <a:tc>
                  <a:txBody>
                    <a:bodyPr/>
                    <a:lstStyle/>
                    <a:p>
                      <a:r>
                        <a:rPr lang="en-IN" dirty="0"/>
                        <a:t>Corner detection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Shi-</a:t>
                      </a:r>
                      <a:r>
                        <a:rPr lang="en-IN" dirty="0" err="1"/>
                        <a:t>Tomasi</a:t>
                      </a:r>
                      <a:r>
                        <a:rPr lang="en-IN" dirty="0"/>
                        <a:t> Corner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2247785"/>
                  </a:ext>
                </a:extLst>
              </a:tr>
              <a:tr h="370840">
                <a:tc>
                  <a:txBody>
                    <a:bodyPr/>
                    <a:lstStyle/>
                    <a:p>
                      <a:r>
                        <a:rPr lang="en-IN" dirty="0"/>
                        <a:t>Edge detection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Canny edge detection for overall edge detection and Laplacian of Gaussian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4992472"/>
                  </a:ext>
                </a:extLst>
              </a:tr>
              <a:tr h="370840">
                <a:tc>
                  <a:txBody>
                    <a:bodyPr/>
                    <a:lstStyle/>
                    <a:p>
                      <a:r>
                        <a:rPr lang="en-US" dirty="0"/>
                        <a:t>Filters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Anisotropic diffusion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4747828"/>
                  </a:ext>
                </a:extLst>
              </a:tr>
              <a:tr h="370840">
                <a:tc>
                  <a:txBody>
                    <a:bodyPr/>
                    <a:lstStyle/>
                    <a:p>
                      <a:r>
                        <a:rPr lang="en-US" dirty="0"/>
                        <a:t>Projection Methods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perspective projection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839367"/>
                  </a:ext>
                </a:extLst>
              </a:tr>
              <a:tr h="370840">
                <a:tc>
                  <a:txBody>
                    <a:bodyPr/>
                    <a:lstStyle/>
                    <a:p>
                      <a:r>
                        <a:rPr lang="en-US" dirty="0"/>
                        <a:t>Color Spaces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HSV and LAB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2995297"/>
                  </a:ext>
                </a:extLst>
              </a:tr>
              <a:tr h="370840">
                <a:tc>
                  <a:txBody>
                    <a:bodyPr/>
                    <a:lstStyle/>
                    <a:p>
                      <a:r>
                        <a:rPr lang="en-US" dirty="0"/>
                        <a:t>Histogram Equalization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311229"/>
                  </a:ext>
                </a:extLst>
              </a:tr>
            </a:tbl>
          </a:graphicData>
        </a:graphic>
      </p:graphicFrame>
      <p:sp>
        <p:nvSpPr>
          <p:cNvPr id="18" name="TextBox 17">
            <a:extLst>
              <a:ext uri="{FF2B5EF4-FFF2-40B4-BE49-F238E27FC236}">
                <a16:creationId xmlns:a16="http://schemas.microsoft.com/office/drawing/2014/main" id="{B613687E-478F-D69D-47CD-C83E738F0753}"/>
              </a:ext>
            </a:extLst>
          </p:cNvPr>
          <p:cNvSpPr txBox="1"/>
          <p:nvPr/>
        </p:nvSpPr>
        <p:spPr>
          <a:xfrm>
            <a:off x="279918" y="3748455"/>
            <a:ext cx="11635274" cy="2477601"/>
          </a:xfrm>
          <a:prstGeom prst="rect">
            <a:avLst/>
          </a:prstGeom>
          <a:noFill/>
        </p:spPr>
        <p:txBody>
          <a:bodyPr wrap="square">
            <a:spAutoFit/>
          </a:bodyPr>
          <a:lstStyle/>
          <a:p>
            <a:r>
              <a:rPr lang="en-US" sz="2500" b="1" dirty="0">
                <a:solidFill>
                  <a:schemeClr val="bg1"/>
                </a:solidFill>
                <a:latin typeface="Times New Roman" panose="02020603050405020304" pitchFamily="18" charset="0"/>
                <a:cs typeface="Times New Roman" panose="02020603050405020304" pitchFamily="18" charset="0"/>
              </a:rPr>
              <a:t>Detection:</a:t>
            </a:r>
          </a:p>
          <a:p>
            <a:r>
              <a:rPr lang="en-US" sz="25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Frame-by-Frame Detection: You can extract frames from the video using the frame rate information you have. Then, you can perform detection on each individual frame using object detection algorithms like YOLO, SSD, or Faster R-CNN. This approach allows for fine-grained detection but might be computationally intensive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500" b="1" dirty="0">
                <a:solidFill>
                  <a:schemeClr val="bg1"/>
                </a:solidFill>
                <a:latin typeface="Times New Roman" panose="02020603050405020304" pitchFamily="18" charset="0"/>
                <a:cs typeface="Times New Roman" panose="02020603050405020304" pitchFamily="18" charset="0"/>
              </a:rPr>
              <a:t>Algorithm: </a:t>
            </a:r>
            <a:r>
              <a:rPr lang="en-US" sz="2500" b="1" dirty="0">
                <a:solidFill>
                  <a:schemeClr val="accent2">
                    <a:lumMod val="60000"/>
                    <a:lumOff val="40000"/>
                  </a:schemeClr>
                </a:solidFill>
                <a:latin typeface="Times New Roman" panose="02020603050405020304" pitchFamily="18" charset="0"/>
                <a:cs typeface="Times New Roman" panose="02020603050405020304" pitchFamily="18" charset="0"/>
              </a:rPr>
              <a:t>CNN</a:t>
            </a:r>
          </a:p>
        </p:txBody>
      </p:sp>
    </p:spTree>
    <p:extLst>
      <p:ext uri="{BB962C8B-B14F-4D97-AF65-F5344CB8AC3E}">
        <p14:creationId xmlns:p14="http://schemas.microsoft.com/office/powerpoint/2010/main" val="228287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C433D26-DED4-C6C6-6B25-0724F6D4B62B}"/>
              </a:ext>
            </a:extLst>
          </p:cNvPr>
          <p:cNvSpPr txBox="1">
            <a:spLocks noGrp="1"/>
          </p:cNvSpPr>
          <p:nvPr>
            <p:ph type="body" idx="1"/>
          </p:nvPr>
        </p:nvSpPr>
        <p:spPr>
          <a:xfrm>
            <a:off x="4108787" y="536433"/>
            <a:ext cx="7591799" cy="5785133"/>
          </a:xfrm>
          <a:prstGeom prst="rect">
            <a:avLst/>
          </a:prstGeom>
          <a:noFill/>
        </p:spPr>
        <p:txBody>
          <a:bodyPr wrap="square">
            <a:spAutoFit/>
          </a:bodyPr>
          <a:lstStyle/>
          <a:p>
            <a:pPr algn="l"/>
            <a:r>
              <a:rPr lang="en-US" sz="2200" b="1" i="0" dirty="0">
                <a:solidFill>
                  <a:schemeClr val="bg1"/>
                </a:solidFill>
                <a:effectLst/>
                <a:latin typeface="Times New Roman" panose="02020603050405020304" pitchFamily="18" charset="0"/>
                <a:cs typeface="Times New Roman" panose="02020603050405020304" pitchFamily="18" charset="0"/>
              </a:rPr>
              <a:t>Future Scope:</a:t>
            </a:r>
            <a:endParaRPr lang="en-US" sz="2200"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0" i="0" dirty="0">
                <a:solidFill>
                  <a:schemeClr val="bg1"/>
                </a:solidFill>
                <a:effectLst/>
                <a:latin typeface="Times New Roman" panose="02020603050405020304" pitchFamily="18" charset="0"/>
                <a:cs typeface="Times New Roman" panose="02020603050405020304" pitchFamily="18" charset="0"/>
              </a:rPr>
              <a:t>The study identifies potential areas for future enhancements and research:</a:t>
            </a:r>
          </a:p>
          <a:p>
            <a:pPr marL="742950" lvl="1" indent="-285750" algn="l">
              <a:buFont typeface="Arial" panose="020B0604020202020204" pitchFamily="34" charset="0"/>
              <a:buChar char="•"/>
            </a:pPr>
            <a:r>
              <a:rPr lang="en-US" sz="2200" b="1" i="0" dirty="0">
                <a:solidFill>
                  <a:schemeClr val="bg1"/>
                </a:solidFill>
                <a:effectLst/>
                <a:latin typeface="Times New Roman" panose="02020603050405020304" pitchFamily="18" charset="0"/>
                <a:cs typeface="Times New Roman" panose="02020603050405020304" pitchFamily="18" charset="0"/>
              </a:rPr>
              <a:t>Extended Validation:</a:t>
            </a:r>
            <a:r>
              <a:rPr lang="en-US" sz="2200" b="0" i="0" dirty="0">
                <a:solidFill>
                  <a:schemeClr val="bg1"/>
                </a:solidFill>
                <a:effectLst/>
                <a:latin typeface="Times New Roman" panose="02020603050405020304" pitchFamily="18" charset="0"/>
                <a:cs typeface="Times New Roman" panose="02020603050405020304" pitchFamily="18" charset="0"/>
              </a:rPr>
              <a:t> Further validation with additional standard datasets is recommended to test the model's generalizability.</a:t>
            </a:r>
          </a:p>
          <a:p>
            <a:pPr marL="742950" lvl="1" indent="-285750" algn="l">
              <a:buFont typeface="Arial" panose="020B0604020202020204" pitchFamily="34" charset="0"/>
              <a:buChar char="•"/>
            </a:pPr>
            <a:r>
              <a:rPr lang="en-US" sz="2200" b="1" i="0" dirty="0">
                <a:solidFill>
                  <a:schemeClr val="bg1"/>
                </a:solidFill>
                <a:effectLst/>
                <a:latin typeface="Times New Roman" panose="02020603050405020304" pitchFamily="18" charset="0"/>
                <a:cs typeface="Times New Roman" panose="02020603050405020304" pitchFamily="18" charset="0"/>
              </a:rPr>
              <a:t>Enhanced Model Architecture:</a:t>
            </a:r>
            <a:r>
              <a:rPr lang="en-US" sz="2200" b="0" i="0" dirty="0">
                <a:solidFill>
                  <a:schemeClr val="bg1"/>
                </a:solidFill>
                <a:effectLst/>
                <a:latin typeface="Times New Roman" panose="02020603050405020304" pitchFamily="18" charset="0"/>
                <a:cs typeface="Times New Roman" panose="02020603050405020304" pitchFamily="18" charset="0"/>
              </a:rPr>
              <a:t> Improving the model architecture could lead to increased accuracy. The researchers plan to maintain and refine the architecture for better results.</a:t>
            </a:r>
          </a:p>
          <a:p>
            <a:pPr marL="742950" lvl="1" indent="-285750" algn="l">
              <a:buFont typeface="Arial" panose="020B0604020202020204" pitchFamily="34" charset="0"/>
              <a:buChar char="•"/>
            </a:pPr>
            <a:r>
              <a:rPr lang="en-US" sz="2200" b="1" i="0" dirty="0">
                <a:solidFill>
                  <a:schemeClr val="bg1"/>
                </a:solidFill>
                <a:effectLst/>
                <a:latin typeface="Times New Roman" panose="02020603050405020304" pitchFamily="18" charset="0"/>
                <a:cs typeface="Times New Roman" panose="02020603050405020304" pitchFamily="18" charset="0"/>
              </a:rPr>
              <a:t>Combined Violence and Weapon Detection:</a:t>
            </a:r>
            <a:r>
              <a:rPr lang="en-US" sz="2200" b="0" i="0" dirty="0">
                <a:solidFill>
                  <a:schemeClr val="bg1"/>
                </a:solidFill>
                <a:effectLst/>
                <a:latin typeface="Times New Roman" panose="02020603050405020304" pitchFamily="18" charset="0"/>
                <a:cs typeface="Times New Roman" panose="02020603050405020304" pitchFamily="18" charset="0"/>
              </a:rPr>
              <a:t> Integrating weapon detection capabilities into the system to address a broader range of security concerns.</a:t>
            </a:r>
          </a:p>
          <a:p>
            <a:pPr marL="742950" lvl="1" indent="-285750" algn="l">
              <a:buFont typeface="Arial" panose="020B0604020202020204" pitchFamily="34" charset="0"/>
              <a:buChar char="•"/>
            </a:pPr>
            <a:r>
              <a:rPr lang="en-US" sz="2200" b="1" i="0" dirty="0">
                <a:solidFill>
                  <a:schemeClr val="bg1"/>
                </a:solidFill>
                <a:effectLst/>
                <a:latin typeface="Times New Roman" panose="02020603050405020304" pitchFamily="18" charset="0"/>
                <a:cs typeface="Times New Roman" panose="02020603050405020304" pitchFamily="18" charset="0"/>
              </a:rPr>
              <a:t>Night Vision and Thermal Imaging:</a:t>
            </a:r>
            <a:r>
              <a:rPr lang="en-US" sz="2200" b="0" i="0" dirty="0">
                <a:solidFill>
                  <a:schemeClr val="bg1"/>
                </a:solidFill>
                <a:effectLst/>
                <a:latin typeface="Times New Roman" panose="02020603050405020304" pitchFamily="18" charset="0"/>
                <a:cs typeface="Times New Roman" panose="02020603050405020304" pitchFamily="18" charset="0"/>
              </a:rPr>
              <a:t> Implementing technologies such as night vision and thermal imaging to enhance the system's capabilities in detecting violent activities.</a:t>
            </a:r>
          </a:p>
        </p:txBody>
      </p:sp>
    </p:spTree>
    <p:extLst>
      <p:ext uri="{BB962C8B-B14F-4D97-AF65-F5344CB8AC3E}">
        <p14:creationId xmlns:p14="http://schemas.microsoft.com/office/powerpoint/2010/main" val="27008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2"/>
          <p:cNvSpPr txBox="1">
            <a:spLocks noGrp="1"/>
          </p:cNvSpPr>
          <p:nvPr>
            <p:ph type="title"/>
          </p:nvPr>
        </p:nvSpPr>
        <p:spPr>
          <a:xfrm>
            <a:off x="-782154" y="222393"/>
            <a:ext cx="6477000" cy="11889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accent2"/>
              </a:buClr>
              <a:buSzPts val="4000"/>
              <a:buFont typeface="Quattrocento Sans"/>
              <a:buNone/>
            </a:pPr>
            <a:r>
              <a:rPr lang="en-US" dirty="0">
                <a:solidFill>
                  <a:schemeClr val="accent2"/>
                </a:solidFill>
                <a:latin typeface="+mn-lt"/>
              </a:rPr>
              <a:t>GROUP DETAILS</a:t>
            </a:r>
            <a:endParaRPr dirty="0">
              <a:latin typeface="+mn-lt"/>
            </a:endParaRPr>
          </a:p>
        </p:txBody>
      </p:sp>
      <p:graphicFrame>
        <p:nvGraphicFramePr>
          <p:cNvPr id="195" name="Google Shape;195;p2"/>
          <p:cNvGraphicFramePr/>
          <p:nvPr>
            <p:extLst>
              <p:ext uri="{D42A27DB-BD31-4B8C-83A1-F6EECF244321}">
                <p14:modId xmlns:p14="http://schemas.microsoft.com/office/powerpoint/2010/main" val="2960187964"/>
              </p:ext>
            </p:extLst>
          </p:nvPr>
        </p:nvGraphicFramePr>
        <p:xfrm>
          <a:off x="348791" y="882532"/>
          <a:ext cx="7056183" cy="5197758"/>
        </p:xfrm>
        <a:graphic>
          <a:graphicData uri="http://schemas.openxmlformats.org/drawingml/2006/table">
            <a:tbl>
              <a:tblPr firstRow="1" bandRow="1">
                <a:noFill/>
                <a:tableStyleId>{974D44C2-BC05-4319-94F6-111F6C9595DF}</a:tableStyleId>
              </a:tblPr>
              <a:tblGrid>
                <a:gridCol w="2574905">
                  <a:extLst>
                    <a:ext uri="{9D8B030D-6E8A-4147-A177-3AD203B41FA5}">
                      <a16:colId xmlns:a16="http://schemas.microsoft.com/office/drawing/2014/main" val="20000"/>
                    </a:ext>
                  </a:extLst>
                </a:gridCol>
                <a:gridCol w="2342962">
                  <a:extLst>
                    <a:ext uri="{9D8B030D-6E8A-4147-A177-3AD203B41FA5}">
                      <a16:colId xmlns:a16="http://schemas.microsoft.com/office/drawing/2014/main" val="20001"/>
                    </a:ext>
                  </a:extLst>
                </a:gridCol>
                <a:gridCol w="2138316">
                  <a:extLst>
                    <a:ext uri="{9D8B030D-6E8A-4147-A177-3AD203B41FA5}">
                      <a16:colId xmlns:a16="http://schemas.microsoft.com/office/drawing/2014/main" val="20002"/>
                    </a:ext>
                  </a:extLst>
                </a:gridCol>
              </a:tblGrid>
              <a:tr h="515031">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panose="02020603050405020304" pitchFamily="18" charset="0"/>
                          <a:cs typeface="Times New Roman" panose="02020603050405020304" pitchFamily="18" charset="0"/>
                        </a:rPr>
                        <a:t>Student Name</a:t>
                      </a:r>
                      <a:endParaRPr sz="1800" b="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panose="02020603050405020304" pitchFamily="18" charset="0"/>
                          <a:cs typeface="Times New Roman" panose="02020603050405020304" pitchFamily="18" charset="0"/>
                        </a:rPr>
                        <a:t>Student Roll Number</a:t>
                      </a:r>
                      <a:endParaRPr sz="1800" b="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panose="02020603050405020304" pitchFamily="18" charset="0"/>
                          <a:cs typeface="Times New Roman" panose="02020603050405020304" pitchFamily="18" charset="0"/>
                        </a:rPr>
                        <a:t>Student Photo</a:t>
                      </a:r>
                      <a:endParaRPr sz="1800" b="0" u="none" strike="noStrike" cap="none">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1085533">
                <a:tc>
                  <a:txBody>
                    <a:bodyPr/>
                    <a:lstStyle/>
                    <a:p>
                      <a:r>
                        <a:rPr lang="en-US" sz="1800" b="0" dirty="0">
                          <a:latin typeface="Times New Roman" panose="02020603050405020304" pitchFamily="18" charset="0"/>
                          <a:cs typeface="Times New Roman" panose="02020603050405020304" pitchFamily="18" charset="0"/>
                        </a:rPr>
                        <a:t>JAHNAVI ANALA</a:t>
                      </a:r>
                      <a:endParaRPr lang="en-IN" sz="18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Quattrocento Sans"/>
                        <a:buNone/>
                      </a:pPr>
                      <a:r>
                        <a:rPr lang="en-US" sz="1800" u="none" strike="noStrike" cap="none">
                          <a:solidFill>
                            <a:schemeClr val="dk1"/>
                          </a:solidFill>
                          <a:latin typeface="Times New Roman" panose="02020603050405020304" pitchFamily="18" charset="0"/>
                          <a:cs typeface="Times New Roman" panose="02020603050405020304" pitchFamily="18" charset="0"/>
                        </a:rPr>
                        <a:t>CB.EN.U4CSE21024</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1136991">
                <a:tc>
                  <a:txBody>
                    <a:bodyPr/>
                    <a:lstStyle/>
                    <a:p>
                      <a:r>
                        <a:rPr lang="en-US" sz="1800" b="0" dirty="0">
                          <a:latin typeface="Times New Roman" panose="02020603050405020304" pitchFamily="18" charset="0"/>
                          <a:cs typeface="Times New Roman" panose="02020603050405020304" pitchFamily="18" charset="0"/>
                        </a:rPr>
                        <a:t>MANTHINI MEHER VARDHAN</a:t>
                      </a:r>
                      <a:endParaRPr lang="en-IN" sz="18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Quattrocento Sans"/>
                        <a:buNone/>
                      </a:pPr>
                      <a:r>
                        <a:rPr lang="en-US" sz="1800" u="none" strike="noStrike" cap="none" dirty="0">
                          <a:solidFill>
                            <a:schemeClr val="dk1"/>
                          </a:solidFill>
                          <a:latin typeface="Times New Roman" panose="02020603050405020304" pitchFamily="18" charset="0"/>
                          <a:cs typeface="Times New Roman" panose="02020603050405020304" pitchFamily="18" charset="0"/>
                        </a:rPr>
                        <a:t>CB.EN.U4CSE21034</a:t>
                      </a:r>
                      <a:endParaRPr sz="14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11902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solidFill>
                            <a:schemeClr val="dk1"/>
                          </a:solidFill>
                          <a:latin typeface="Times New Roman" panose="02020603050405020304" pitchFamily="18" charset="0"/>
                          <a:cs typeface="Times New Roman" panose="02020603050405020304" pitchFamily="18" charset="0"/>
                        </a:rPr>
                        <a:t>NERELLA GEETHA KRISHNA</a:t>
                      </a:r>
                      <a:endParaRPr lang="en-US"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Quattrocento Sans"/>
                        <a:buNone/>
                      </a:pPr>
                      <a:r>
                        <a:rPr lang="en-US" sz="1800" u="none" strike="noStrike" cap="none">
                          <a:solidFill>
                            <a:schemeClr val="dk1"/>
                          </a:solidFill>
                          <a:latin typeface="Times New Roman" panose="02020603050405020304" pitchFamily="18" charset="0"/>
                          <a:cs typeface="Times New Roman" panose="02020603050405020304" pitchFamily="18" charset="0"/>
                        </a:rPr>
                        <a:t>CB.EN.U4CSE21040</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1269912">
                <a:tc>
                  <a:txBody>
                    <a:bodyPr/>
                    <a:lstStyle/>
                    <a:p>
                      <a:r>
                        <a:rPr lang="en-US" sz="1800" b="0" dirty="0">
                          <a:latin typeface="Times New Roman" panose="02020603050405020304" pitchFamily="18" charset="0"/>
                          <a:cs typeface="Times New Roman" panose="02020603050405020304" pitchFamily="18" charset="0"/>
                        </a:rPr>
                        <a:t>TANGUDU HARSHA VARDHAN</a:t>
                      </a:r>
                      <a:endParaRPr lang="en-IN" sz="18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Quattrocento Sans"/>
                        <a:buNone/>
                      </a:pPr>
                      <a:r>
                        <a:rPr lang="en-US" sz="1800" u="none" strike="noStrike" cap="none">
                          <a:solidFill>
                            <a:schemeClr val="dk1"/>
                          </a:solidFill>
                          <a:latin typeface="Times New Roman" panose="02020603050405020304" pitchFamily="18" charset="0"/>
                          <a:cs typeface="Times New Roman" panose="02020603050405020304" pitchFamily="18" charset="0"/>
                        </a:rPr>
                        <a:t>CB.EN.U4CSE21062</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Quattrocento Sans"/>
                        <a:buNone/>
                      </a:pP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bl>
          </a:graphicData>
        </a:graphic>
      </p:graphicFrame>
      <p:sp>
        <p:nvSpPr>
          <p:cNvPr id="196" name="Google Shape;196;p2"/>
          <p:cNvSpPr txBox="1"/>
          <p:nvPr/>
        </p:nvSpPr>
        <p:spPr>
          <a:xfrm>
            <a:off x="223332" y="6181792"/>
            <a:ext cx="7307100"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chemeClr val="dk1"/>
                </a:solidFill>
                <a:latin typeface="+mn-lt"/>
                <a:ea typeface="Quattrocento Sans"/>
                <a:cs typeface="Quattrocento Sans"/>
                <a:sym typeface="Quattrocento Sans"/>
              </a:rPr>
              <a:t>GitHub URL</a:t>
            </a:r>
            <a:r>
              <a:rPr lang="en-US" b="0" i="0" u="none" strike="noStrike" cap="none" dirty="0">
                <a:solidFill>
                  <a:schemeClr val="dk1"/>
                </a:solidFill>
                <a:latin typeface="+mn-lt"/>
                <a:ea typeface="Quattrocento Sans"/>
                <a:cs typeface="Quattrocento Sans"/>
                <a:sym typeface="Quattrocento Sans"/>
              </a:rPr>
              <a:t>: </a:t>
            </a:r>
            <a:r>
              <a:rPr lang="en-US" b="0" i="0" u="sng" strike="noStrike" cap="none" dirty="0">
                <a:solidFill>
                  <a:schemeClr val="tx1"/>
                </a:solidFill>
                <a:latin typeface="+mn-lt"/>
                <a:ea typeface="Quattrocento Sans"/>
                <a:cs typeface="Quattrocento Sans"/>
                <a:sym typeface="Quattrocento Sans"/>
                <a:hlinkClick r:id="rId3">
                  <a:extLst>
                    <a:ext uri="{A12FA001-AC4F-418D-AE19-62706E023703}">
                      <ahyp:hlinkClr xmlns:ahyp="http://schemas.microsoft.com/office/drawing/2018/hyperlinkcolor" val="tx"/>
                    </a:ext>
                  </a:extLst>
                </a:hlinkClick>
              </a:rPr>
              <a:t>https://github.com/Harsha-Vardhan-Tangudu/Anomaly-Detection-in-college-environment-Using-Computer-Vision</a:t>
            </a:r>
            <a:endParaRPr b="0" i="0" u="none" strike="noStrike" cap="none" dirty="0">
              <a:solidFill>
                <a:schemeClr val="tx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800"/>
              <a:buFont typeface="Arial"/>
              <a:buNone/>
            </a:pPr>
            <a:endParaRPr b="0" i="0" u="none" strike="noStrike" cap="none" dirty="0">
              <a:solidFill>
                <a:schemeClr val="dk1"/>
              </a:solidFill>
              <a:latin typeface="+mn-lt"/>
              <a:ea typeface="Quattrocento Sans"/>
              <a:cs typeface="Quattrocento Sans"/>
              <a:sym typeface="Quattrocento Sans"/>
            </a:endParaRPr>
          </a:p>
        </p:txBody>
      </p:sp>
      <p:pic>
        <p:nvPicPr>
          <p:cNvPr id="197" name="Google Shape;197;p2"/>
          <p:cNvPicPr preferRelativeResize="0"/>
          <p:nvPr/>
        </p:nvPicPr>
        <p:blipFill rotWithShape="1">
          <a:blip r:embed="rId4">
            <a:alphaModFix/>
          </a:blip>
          <a:srcRect l="13000" t="4063" r="13383" b="4828"/>
          <a:stretch/>
        </p:blipFill>
        <p:spPr>
          <a:xfrm>
            <a:off x="6142514" y="3794111"/>
            <a:ext cx="797484" cy="881687"/>
          </a:xfrm>
          <a:prstGeom prst="rect">
            <a:avLst/>
          </a:prstGeom>
          <a:noFill/>
          <a:ln>
            <a:noFill/>
          </a:ln>
        </p:spPr>
      </p:pic>
      <p:pic>
        <p:nvPicPr>
          <p:cNvPr id="198" name="Google Shape;198;p2"/>
          <p:cNvPicPr preferRelativeResize="0"/>
          <p:nvPr/>
        </p:nvPicPr>
        <p:blipFill rotWithShape="1">
          <a:blip r:embed="rId5">
            <a:alphaModFix/>
          </a:blip>
          <a:srcRect/>
          <a:stretch/>
        </p:blipFill>
        <p:spPr>
          <a:xfrm>
            <a:off x="6161725" y="2599725"/>
            <a:ext cx="759063" cy="881686"/>
          </a:xfrm>
          <a:prstGeom prst="rect">
            <a:avLst/>
          </a:prstGeom>
          <a:noFill/>
          <a:ln>
            <a:noFill/>
          </a:ln>
        </p:spPr>
      </p:pic>
      <p:pic>
        <p:nvPicPr>
          <p:cNvPr id="199" name="Google Shape;199;p2"/>
          <p:cNvPicPr preferRelativeResize="0"/>
          <p:nvPr/>
        </p:nvPicPr>
        <p:blipFill rotWithShape="1">
          <a:blip r:embed="rId6">
            <a:alphaModFix/>
          </a:blip>
          <a:srcRect l="15938" r="17372"/>
          <a:stretch/>
        </p:blipFill>
        <p:spPr>
          <a:xfrm>
            <a:off x="6161734" y="4988498"/>
            <a:ext cx="797483" cy="881690"/>
          </a:xfrm>
          <a:prstGeom prst="rect">
            <a:avLst/>
          </a:prstGeom>
          <a:noFill/>
          <a:ln>
            <a:noFill/>
          </a:ln>
        </p:spPr>
      </p:pic>
      <p:pic>
        <p:nvPicPr>
          <p:cNvPr id="200" name="Google Shape;200;p2"/>
          <p:cNvPicPr preferRelativeResize="0"/>
          <p:nvPr/>
        </p:nvPicPr>
        <p:blipFill rotWithShape="1">
          <a:blip r:embed="rId7">
            <a:alphaModFix/>
          </a:blip>
          <a:srcRect/>
          <a:stretch/>
        </p:blipFill>
        <p:spPr>
          <a:xfrm>
            <a:off x="6161717" y="1494299"/>
            <a:ext cx="797500" cy="895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37883" y="678340"/>
            <a:ext cx="10668000" cy="615600"/>
          </a:xfrm>
          <a:prstGeom prst="rect">
            <a:avLst/>
          </a:prstGeom>
          <a:noFill/>
          <a:ln>
            <a:noFill/>
          </a:ln>
        </p:spPr>
        <p:txBody>
          <a:bodyPr spcFirstLastPara="1" wrap="square" lIns="91425" tIns="0" rIns="91425" bIns="0" anchor="b" anchorCtr="0">
            <a:spAutoFit/>
          </a:bodyPr>
          <a:lstStyle/>
          <a:p>
            <a:pPr marL="0" lvl="0" indent="0" algn="ctr" rtl="0">
              <a:lnSpc>
                <a:spcPct val="100000"/>
              </a:lnSpc>
              <a:spcBef>
                <a:spcPts val="0"/>
              </a:spcBef>
              <a:spcAft>
                <a:spcPts val="0"/>
              </a:spcAft>
              <a:buClr>
                <a:schemeClr val="lt1"/>
              </a:buClr>
              <a:buSzPts val="4000"/>
              <a:buFont typeface="Quattrocento Sans"/>
              <a:buNone/>
            </a:pPr>
            <a:r>
              <a:rPr lang="en-US" b="1">
                <a:solidFill>
                  <a:schemeClr val="lt1"/>
                </a:solidFill>
              </a:rPr>
              <a:t>Plan of work from Team forward</a:t>
            </a:r>
            <a:endParaRPr/>
          </a:p>
        </p:txBody>
      </p:sp>
      <p:sp>
        <p:nvSpPr>
          <p:cNvPr id="259" name="Google Shape;259;p10"/>
          <p:cNvSpPr txBox="1">
            <a:spLocks noGrp="1"/>
          </p:cNvSpPr>
          <p:nvPr>
            <p:ph type="body" idx="1"/>
          </p:nvPr>
        </p:nvSpPr>
        <p:spPr>
          <a:xfrm>
            <a:off x="188259" y="1745877"/>
            <a:ext cx="11815500" cy="4242600"/>
          </a:xfrm>
          <a:prstGeom prst="rect">
            <a:avLst/>
          </a:prstGeom>
          <a:noFill/>
          <a:ln>
            <a:noFill/>
          </a:ln>
        </p:spPr>
        <p:txBody>
          <a:bodyPr spcFirstLastPara="1" wrap="square" lIns="91425" tIns="0" rIns="91425" bIns="0" anchor="t" anchorCtr="0">
            <a:noAutofit/>
          </a:bodyPr>
          <a:lstStyle/>
          <a:p>
            <a:pPr marL="285750" lvl="0" indent="-285750" algn="just" rtl="0">
              <a:lnSpc>
                <a:spcPct val="90000"/>
              </a:lnSpc>
              <a:spcBef>
                <a:spcPts val="0"/>
              </a:spcBef>
              <a:spcAft>
                <a:spcPts val="0"/>
              </a:spcAft>
              <a:buClr>
                <a:schemeClr val="lt1"/>
              </a:buClr>
              <a:buSzPts val="2400"/>
              <a:buFont typeface="Noto Sans Symbols"/>
              <a:buChar char="❑"/>
            </a:pPr>
            <a:r>
              <a:rPr lang="en-US" sz="2400" i="0" dirty="0">
                <a:solidFill>
                  <a:schemeClr val="lt1"/>
                </a:solidFill>
                <a:latin typeface="Times New Roman" panose="02020603050405020304" pitchFamily="18" charset="0"/>
                <a:ea typeface="Arial"/>
                <a:cs typeface="Times New Roman" panose="02020603050405020304" pitchFamily="18" charset="0"/>
                <a:sym typeface="Arial"/>
              </a:rPr>
              <a:t> Data Acquisition and Preparation: U</a:t>
            </a:r>
            <a:r>
              <a:rPr lang="en-US" sz="2400" dirty="0">
                <a:solidFill>
                  <a:schemeClr val="lt1"/>
                </a:solidFill>
                <a:latin typeface="Times New Roman" panose="02020603050405020304" pitchFamily="18" charset="0"/>
                <a:ea typeface="Arial"/>
                <a:cs typeface="Times New Roman" panose="02020603050405020304" pitchFamily="18" charset="0"/>
                <a:sym typeface="Arial"/>
              </a:rPr>
              <a:t>pon </a:t>
            </a:r>
            <a:r>
              <a:rPr lang="en-US" sz="2400" i="0" dirty="0">
                <a:solidFill>
                  <a:schemeClr val="lt1"/>
                </a:solidFill>
                <a:latin typeface="Times New Roman" panose="02020603050405020304" pitchFamily="18" charset="0"/>
                <a:ea typeface="Arial"/>
                <a:cs typeface="Times New Roman" panose="02020603050405020304" pitchFamily="18" charset="0"/>
                <a:sym typeface="Arial"/>
              </a:rPr>
              <a:t>collecting images and videos from relevant sources while addressing privacy concerns and obtaining necessary permissions.</a:t>
            </a:r>
            <a:endParaRPr sz="2400" i="0" dirty="0">
              <a:solidFill>
                <a:schemeClr val="lt1"/>
              </a:solidFill>
              <a:latin typeface="Times New Roman" panose="02020603050405020304" pitchFamily="18" charset="0"/>
              <a:ea typeface="Arial"/>
              <a:cs typeface="Times New Roman" panose="02020603050405020304" pitchFamily="18" charset="0"/>
              <a:sym typeface="Arial"/>
            </a:endParaRPr>
          </a:p>
          <a:p>
            <a:pPr marL="0" lvl="0" indent="0" algn="just" rtl="0">
              <a:lnSpc>
                <a:spcPct val="90000"/>
              </a:lnSpc>
              <a:spcBef>
                <a:spcPts val="0"/>
              </a:spcBef>
              <a:spcAft>
                <a:spcPts val="0"/>
              </a:spcAft>
              <a:buClr>
                <a:schemeClr val="dk2"/>
              </a:buClr>
              <a:buSzPts val="2400"/>
              <a:buFont typeface="Arial"/>
              <a:buNone/>
            </a:pPr>
            <a:endParaRPr sz="2400" i="0" dirty="0">
              <a:solidFill>
                <a:schemeClr val="lt1"/>
              </a:solidFill>
              <a:latin typeface="Times New Roman" panose="02020603050405020304" pitchFamily="18" charset="0"/>
              <a:cs typeface="Times New Roman" panose="02020603050405020304" pitchFamily="18" charset="0"/>
              <a:sym typeface="Quattrocento Sans"/>
            </a:endParaRPr>
          </a:p>
          <a:p>
            <a:pPr marL="285750" lvl="0" indent="-285750" algn="just" rtl="0">
              <a:lnSpc>
                <a:spcPct val="90000"/>
              </a:lnSpc>
              <a:spcBef>
                <a:spcPts val="0"/>
              </a:spcBef>
              <a:spcAft>
                <a:spcPts val="0"/>
              </a:spcAft>
              <a:buClr>
                <a:schemeClr val="lt1"/>
              </a:buClr>
              <a:buSzPts val="2400"/>
              <a:buFont typeface="Noto Sans Symbols"/>
              <a:buChar char="❑"/>
            </a:pPr>
            <a:r>
              <a:rPr lang="en-US" sz="2400" i="0" dirty="0">
                <a:solidFill>
                  <a:schemeClr val="lt1"/>
                </a:solidFill>
                <a:latin typeface="Times New Roman" panose="02020603050405020304" pitchFamily="18" charset="0"/>
                <a:ea typeface="Arial"/>
                <a:cs typeface="Times New Roman" panose="02020603050405020304" pitchFamily="18" charset="0"/>
                <a:sym typeface="Arial"/>
              </a:rPr>
              <a:t> Algorithm Development and Optimization: this algorithm needs to achieve high accuracy and efficiency in identifying abnormal behaviors</a:t>
            </a:r>
            <a:endParaRPr sz="2400" i="0" dirty="0">
              <a:solidFill>
                <a:schemeClr val="lt1"/>
              </a:solidFill>
              <a:latin typeface="Times New Roman" panose="02020603050405020304" pitchFamily="18" charset="0"/>
              <a:ea typeface="Arial"/>
              <a:cs typeface="Times New Roman" panose="02020603050405020304" pitchFamily="18" charset="0"/>
              <a:sym typeface="Arial"/>
            </a:endParaRPr>
          </a:p>
          <a:p>
            <a:pPr marL="0" lvl="0" indent="0" algn="just" rtl="0">
              <a:lnSpc>
                <a:spcPct val="90000"/>
              </a:lnSpc>
              <a:spcBef>
                <a:spcPts val="0"/>
              </a:spcBef>
              <a:spcAft>
                <a:spcPts val="0"/>
              </a:spcAft>
              <a:buClr>
                <a:schemeClr val="dk2"/>
              </a:buClr>
              <a:buSzPts val="2400"/>
              <a:buFont typeface="Arial"/>
              <a:buNone/>
            </a:pPr>
            <a:endParaRPr sz="2400" dirty="0">
              <a:solidFill>
                <a:schemeClr val="lt1"/>
              </a:solidFill>
              <a:latin typeface="Times New Roman" panose="02020603050405020304" pitchFamily="18" charset="0"/>
              <a:ea typeface="Arial"/>
              <a:cs typeface="Times New Roman" panose="02020603050405020304" pitchFamily="18" charset="0"/>
              <a:sym typeface="Arial"/>
            </a:endParaRPr>
          </a:p>
          <a:p>
            <a:pPr marL="285750" lvl="0" indent="-285750" algn="just" rtl="0">
              <a:lnSpc>
                <a:spcPct val="90000"/>
              </a:lnSpc>
              <a:spcBef>
                <a:spcPts val="0"/>
              </a:spcBef>
              <a:spcAft>
                <a:spcPts val="0"/>
              </a:spcAft>
              <a:buClr>
                <a:schemeClr val="lt1"/>
              </a:buClr>
              <a:buSzPts val="2400"/>
              <a:buFont typeface="Noto Sans Symbols"/>
              <a:buChar char="❑"/>
            </a:pPr>
            <a:r>
              <a:rPr lang="en-US" sz="2400" i="0" dirty="0">
                <a:solidFill>
                  <a:schemeClr val="lt1"/>
                </a:solidFill>
                <a:latin typeface="Times New Roman" panose="02020603050405020304" pitchFamily="18" charset="0"/>
                <a:ea typeface="Arial"/>
                <a:cs typeface="Times New Roman" panose="02020603050405020304" pitchFamily="18" charset="0"/>
                <a:sym typeface="Arial"/>
              </a:rPr>
              <a:t> Integration and Testing: integrating with college security system and testing the dataset and also checking fo</a:t>
            </a:r>
            <a:r>
              <a:rPr lang="en-US" sz="2400" dirty="0">
                <a:solidFill>
                  <a:schemeClr val="lt1"/>
                </a:solidFill>
                <a:latin typeface="Times New Roman" panose="02020603050405020304" pitchFamily="18" charset="0"/>
                <a:ea typeface="Arial"/>
                <a:cs typeface="Times New Roman" panose="02020603050405020304" pitchFamily="18" charset="0"/>
                <a:sym typeface="Arial"/>
              </a:rPr>
              <a:t>r the improvements.</a:t>
            </a:r>
            <a:endParaRPr sz="2400" i="0" dirty="0">
              <a:solidFill>
                <a:schemeClr val="lt1"/>
              </a:solidFill>
              <a:latin typeface="Times New Roman" panose="02020603050405020304" pitchFamily="18" charset="0"/>
              <a:ea typeface="Arial"/>
              <a:cs typeface="Times New Roman" panose="02020603050405020304" pitchFamily="18" charset="0"/>
              <a:sym typeface="Arial"/>
            </a:endParaRPr>
          </a:p>
          <a:p>
            <a:pPr marL="0" lvl="0" indent="0" algn="just" rtl="0">
              <a:lnSpc>
                <a:spcPct val="90000"/>
              </a:lnSpc>
              <a:spcBef>
                <a:spcPts val="0"/>
              </a:spcBef>
              <a:spcAft>
                <a:spcPts val="0"/>
              </a:spcAft>
              <a:buClr>
                <a:schemeClr val="dk2"/>
              </a:buClr>
              <a:buSzPts val="2400"/>
              <a:buFont typeface="Arial"/>
              <a:buNone/>
            </a:pPr>
            <a:endParaRPr sz="2400" i="0" dirty="0">
              <a:solidFill>
                <a:schemeClr val="lt1"/>
              </a:solidFill>
              <a:latin typeface="Times New Roman" panose="02020603050405020304" pitchFamily="18" charset="0"/>
              <a:ea typeface="Arial"/>
              <a:cs typeface="Times New Roman" panose="02020603050405020304" pitchFamily="18" charset="0"/>
              <a:sym typeface="Arial"/>
            </a:endParaRPr>
          </a:p>
          <a:p>
            <a:pPr marL="285750" lvl="0" indent="-285750" algn="just" rtl="0">
              <a:lnSpc>
                <a:spcPct val="90000"/>
              </a:lnSpc>
              <a:spcBef>
                <a:spcPts val="0"/>
              </a:spcBef>
              <a:spcAft>
                <a:spcPts val="0"/>
              </a:spcAft>
              <a:buClr>
                <a:schemeClr val="lt1"/>
              </a:buClr>
              <a:buSzPts val="2400"/>
              <a:buFont typeface="Noto Sans Symbols"/>
              <a:buChar char="❑"/>
            </a:pPr>
            <a:r>
              <a:rPr lang="en-US" sz="2400" i="0" dirty="0">
                <a:solidFill>
                  <a:schemeClr val="lt1"/>
                </a:solidFill>
                <a:latin typeface="Times New Roman" panose="02020603050405020304" pitchFamily="18" charset="0"/>
                <a:ea typeface="Arial"/>
                <a:cs typeface="Times New Roman" panose="02020603050405020304" pitchFamily="18" charset="0"/>
                <a:sym typeface="Arial"/>
              </a:rPr>
              <a:t> Pilot Deployment and Evaluation: Deployment of the system and execution with in the college for monitoring performance.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1"/>
          <p:cNvSpPr txBox="1">
            <a:spLocks noGrp="1"/>
          </p:cNvSpPr>
          <p:nvPr>
            <p:ph type="title"/>
          </p:nvPr>
        </p:nvSpPr>
        <p:spPr>
          <a:xfrm>
            <a:off x="2415900" y="2321100"/>
            <a:ext cx="9776100" cy="1107900"/>
          </a:xfrm>
          <a:prstGeom prst="rect">
            <a:avLst/>
          </a:prstGeom>
          <a:noFill/>
          <a:ln>
            <a:noFill/>
          </a:ln>
        </p:spPr>
        <p:txBody>
          <a:bodyPr spcFirstLastPara="1" wrap="square" lIns="0" tIns="0" rIns="0" bIns="0" anchor="b" anchorCtr="0">
            <a:spAutoFit/>
          </a:bodyPr>
          <a:lstStyle/>
          <a:p>
            <a:pPr marL="0" lvl="0" indent="0" algn="just" rtl="0">
              <a:lnSpc>
                <a:spcPct val="100000"/>
              </a:lnSpc>
              <a:spcBef>
                <a:spcPts val="0"/>
              </a:spcBef>
              <a:spcAft>
                <a:spcPts val="0"/>
              </a:spcAft>
              <a:buClr>
                <a:schemeClr val="lt1"/>
              </a:buClr>
              <a:buSzPts val="7200"/>
              <a:buFont typeface="Quattrocento Sans"/>
              <a:buNone/>
            </a:pPr>
            <a:r>
              <a:rPr lang="en-US" sz="7200" dirty="0">
                <a:latin typeface="Times New Roman" panose="02020603050405020304" pitchFamily="18" charset="0"/>
                <a:cs typeface="Times New Roman" panose="02020603050405020304" pitchFamily="18" charset="0"/>
              </a:rPr>
              <a:t>Thank You…!!!</a:t>
            </a:r>
            <a:endParaRPr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CA1591-C1BC-E11E-BE21-CA9E87F8C5DE}"/>
              </a:ext>
            </a:extLst>
          </p:cNvPr>
          <p:cNvSpPr>
            <a:spLocks noGrp="1"/>
          </p:cNvSpPr>
          <p:nvPr>
            <p:ph type="title"/>
          </p:nvPr>
        </p:nvSpPr>
        <p:spPr>
          <a:xfrm>
            <a:off x="235670" y="254047"/>
            <a:ext cx="6477000" cy="1188900"/>
          </a:xfrm>
        </p:spPr>
        <p:txBody>
          <a:bodyPr/>
          <a:lstStyle/>
          <a:p>
            <a:r>
              <a:rPr lang="en-US" dirty="0"/>
              <a:t>ROLES ASSIGNED FOR THE PROJECT</a:t>
            </a:r>
            <a:endParaRPr lang="en-IN" dirty="0"/>
          </a:p>
        </p:txBody>
      </p:sp>
      <p:graphicFrame>
        <p:nvGraphicFramePr>
          <p:cNvPr id="11" name="Table 10">
            <a:extLst>
              <a:ext uri="{FF2B5EF4-FFF2-40B4-BE49-F238E27FC236}">
                <a16:creationId xmlns:a16="http://schemas.microsoft.com/office/drawing/2014/main" id="{9DF004B9-E285-AAB7-4FB3-DED2CB78AD7C}"/>
              </a:ext>
            </a:extLst>
          </p:cNvPr>
          <p:cNvGraphicFramePr>
            <a:graphicFrameLocks noGrp="1"/>
          </p:cNvGraphicFramePr>
          <p:nvPr>
            <p:extLst>
              <p:ext uri="{D42A27DB-BD31-4B8C-83A1-F6EECF244321}">
                <p14:modId xmlns:p14="http://schemas.microsoft.com/office/powerpoint/2010/main" val="1757879702"/>
              </p:ext>
            </p:extLst>
          </p:nvPr>
        </p:nvGraphicFramePr>
        <p:xfrm>
          <a:off x="235670" y="1621411"/>
          <a:ext cx="7452754" cy="5137179"/>
        </p:xfrm>
        <a:graphic>
          <a:graphicData uri="http://schemas.openxmlformats.org/drawingml/2006/table">
            <a:tbl>
              <a:tblPr firstRow="1" bandRow="1">
                <a:tableStyleId>{974D44C2-BC05-4319-94F6-111F6C9595DF}</a:tableStyleId>
              </a:tblPr>
              <a:tblGrid>
                <a:gridCol w="2409523">
                  <a:extLst>
                    <a:ext uri="{9D8B030D-6E8A-4147-A177-3AD203B41FA5}">
                      <a16:colId xmlns:a16="http://schemas.microsoft.com/office/drawing/2014/main" val="2217145854"/>
                    </a:ext>
                  </a:extLst>
                </a:gridCol>
                <a:gridCol w="2999827">
                  <a:extLst>
                    <a:ext uri="{9D8B030D-6E8A-4147-A177-3AD203B41FA5}">
                      <a16:colId xmlns:a16="http://schemas.microsoft.com/office/drawing/2014/main" val="3720496855"/>
                    </a:ext>
                  </a:extLst>
                </a:gridCol>
                <a:gridCol w="2043404">
                  <a:extLst>
                    <a:ext uri="{9D8B030D-6E8A-4147-A177-3AD203B41FA5}">
                      <a16:colId xmlns:a16="http://schemas.microsoft.com/office/drawing/2014/main" val="522116500"/>
                    </a:ext>
                  </a:extLst>
                </a:gridCol>
              </a:tblGrid>
              <a:tr h="875027">
                <a:tc>
                  <a:txBody>
                    <a:bodyPr/>
                    <a:lstStyle/>
                    <a:p>
                      <a:pPr algn="ctr"/>
                      <a:r>
                        <a:rPr lang="en-US" b="0" dirty="0">
                          <a:latin typeface="Times New Roman" panose="02020603050405020304" pitchFamily="18" charset="0"/>
                          <a:cs typeface="Times New Roman" panose="02020603050405020304" pitchFamily="18" charset="0"/>
                        </a:rPr>
                        <a:t>STUDENT NAME </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ASSIGNED ROLE</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FEAUTRE DESCRIPTOR</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100810"/>
                  </a:ext>
                </a:extLst>
              </a:tr>
              <a:tr h="1284005">
                <a:tc>
                  <a:txBody>
                    <a:bodyPr/>
                    <a:lstStyle/>
                    <a:p>
                      <a:pPr algn="l"/>
                      <a:r>
                        <a:rPr lang="en-US" sz="1500" b="0" dirty="0">
                          <a:latin typeface="Times New Roman" panose="02020603050405020304" pitchFamily="18" charset="0"/>
                          <a:cs typeface="Times New Roman" panose="02020603050405020304" pitchFamily="18" charset="0"/>
                        </a:rPr>
                        <a:t>JAHNAVI ANALA</a:t>
                      </a:r>
                      <a:endParaRPr lang="en-IN" sz="1500" b="0"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Tracking</a:t>
                      </a:r>
                      <a:r>
                        <a:rPr lang="en-US" b="0" dirty="0">
                          <a:latin typeface="Times New Roman" panose="02020603050405020304" pitchFamily="18" charset="0"/>
                          <a:cs typeface="Times New Roman" panose="02020603050405020304" pitchFamily="18" charset="0"/>
                        </a:rPr>
                        <a:t> - Monitoring objects or elements as they move across frames in images or videos, utilizing algorithms like snake algorithm or optical flow algorithm.</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SURF</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22085"/>
                  </a:ext>
                </a:extLst>
              </a:tr>
              <a:tr h="875027">
                <a:tc>
                  <a:txBody>
                    <a:bodyPr/>
                    <a:lstStyle/>
                    <a:p>
                      <a:pPr algn="l"/>
                      <a:r>
                        <a:rPr lang="en-US" sz="1500" b="0" dirty="0">
                          <a:latin typeface="Times New Roman" panose="02020603050405020304" pitchFamily="18" charset="0"/>
                          <a:cs typeface="Times New Roman" panose="02020603050405020304" pitchFamily="18" charset="0"/>
                        </a:rPr>
                        <a:t>MANTHINI MEHER VARDHAN</a:t>
                      </a:r>
                      <a:endParaRPr lang="en-IN" sz="1500" b="0"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Dataset (Images and Videos) </a:t>
                      </a:r>
                      <a:r>
                        <a:rPr lang="en-US" b="0" dirty="0">
                          <a:latin typeface="Times New Roman" panose="02020603050405020304" pitchFamily="18" charset="0"/>
                          <a:cs typeface="Times New Roman" panose="02020603050405020304" pitchFamily="18" charset="0"/>
                        </a:rPr>
                        <a:t>- Describing scenes in images and videos to provide context.</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IN" b="0" dirty="0">
                          <a:latin typeface="Times New Roman" panose="02020603050405020304" pitchFamily="18" charset="0"/>
                          <a:cs typeface="Times New Roman" panose="02020603050405020304" pitchFamily="18" charset="0"/>
                        </a:rPr>
                        <a:t>HARRIS CORNER</a:t>
                      </a:r>
                    </a:p>
                  </a:txBody>
                  <a:tcPr/>
                </a:tc>
                <a:extLst>
                  <a:ext uri="{0D108BD9-81ED-4DB2-BD59-A6C34878D82A}">
                    <a16:rowId xmlns:a16="http://schemas.microsoft.com/office/drawing/2014/main" val="2818011528"/>
                  </a:ext>
                </a:extLst>
              </a:tr>
              <a:tr h="11122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a:solidFill>
                            <a:schemeClr val="dk1"/>
                          </a:solidFill>
                          <a:latin typeface="Times New Roman" panose="02020603050405020304" pitchFamily="18" charset="0"/>
                          <a:cs typeface="Times New Roman" panose="02020603050405020304" pitchFamily="18" charset="0"/>
                        </a:rPr>
                        <a:t>NERELLA GEETHA KRISHNA</a:t>
                      </a:r>
                      <a:endParaRPr lang="en-US" sz="1500" u="none" strike="noStrike" cap="none"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Matching</a:t>
                      </a:r>
                      <a:r>
                        <a:rPr lang="en-US" b="0" dirty="0">
                          <a:latin typeface="Times New Roman" panose="02020603050405020304" pitchFamily="18" charset="0"/>
                          <a:cs typeface="Times New Roman" panose="02020603050405020304" pitchFamily="18" charset="0"/>
                        </a:rPr>
                        <a:t> - Enhancing images, converting color modules, identifying key frames, and utilizing computer vision algorithms for tasks like denoising.</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GOLF</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0106018"/>
                  </a:ext>
                </a:extLst>
              </a:tr>
              <a:tr h="913024">
                <a:tc>
                  <a:txBody>
                    <a:bodyPr/>
                    <a:lstStyle/>
                    <a:p>
                      <a:pPr algn="l"/>
                      <a:r>
                        <a:rPr lang="en-US" sz="1500" b="0" dirty="0">
                          <a:latin typeface="Times New Roman" panose="02020603050405020304" pitchFamily="18" charset="0"/>
                          <a:cs typeface="Times New Roman" panose="02020603050405020304" pitchFamily="18" charset="0"/>
                        </a:rPr>
                        <a:t>TANGUDU HARSHA VARDHAN</a:t>
                      </a:r>
                      <a:endParaRPr lang="en-IN" sz="1500" b="0"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Segoe UI"/>
                          <a:cs typeface="Times New Roman" panose="02020603050405020304" pitchFamily="18" charset="0"/>
                          <a:sym typeface="Arial"/>
                        </a:rPr>
                        <a:t>Detection</a:t>
                      </a:r>
                      <a:r>
                        <a:rPr lang="en-US" sz="1400" b="0" i="0" u="none" strike="noStrike" cap="none" dirty="0">
                          <a:solidFill>
                            <a:schemeClr val="dk1"/>
                          </a:solidFill>
                          <a:effectLst/>
                          <a:latin typeface="Times New Roman" panose="02020603050405020304" pitchFamily="18" charset="0"/>
                          <a:ea typeface="Segoe UI"/>
                          <a:cs typeface="Times New Roman" panose="02020603050405020304" pitchFamily="18" charset="0"/>
                          <a:sym typeface="Arial"/>
                        </a:rPr>
                        <a:t> - Identifying elements within the images/videos, including feature detection and algorithm implementation.</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SIFT</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399086"/>
                  </a:ext>
                </a:extLst>
              </a:tr>
            </a:tbl>
          </a:graphicData>
        </a:graphic>
      </p:graphicFrame>
    </p:spTree>
    <p:extLst>
      <p:ext uri="{BB962C8B-B14F-4D97-AF65-F5344CB8AC3E}">
        <p14:creationId xmlns:p14="http://schemas.microsoft.com/office/powerpoint/2010/main" val="188196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4DA748-19E5-5742-B49B-D3FE469F34FB}"/>
              </a:ext>
            </a:extLst>
          </p:cNvPr>
          <p:cNvSpPr>
            <a:spLocks noGrp="1"/>
          </p:cNvSpPr>
          <p:nvPr>
            <p:ph type="body" idx="1"/>
          </p:nvPr>
        </p:nvSpPr>
        <p:spPr/>
        <p:txBody>
          <a:bodyPr/>
          <a:lstStyle/>
          <a:p>
            <a:endParaRPr lang="en-IN" dirty="0"/>
          </a:p>
        </p:txBody>
      </p:sp>
      <p:sp>
        <p:nvSpPr>
          <p:cNvPr id="3" name="Title 2">
            <a:extLst>
              <a:ext uri="{FF2B5EF4-FFF2-40B4-BE49-F238E27FC236}">
                <a16:creationId xmlns:a16="http://schemas.microsoft.com/office/drawing/2014/main" id="{D45280EC-99D8-8B01-B628-79D60E0EE980}"/>
              </a:ext>
            </a:extLst>
          </p:cNvPr>
          <p:cNvSpPr>
            <a:spLocks noGrp="1"/>
          </p:cNvSpPr>
          <p:nvPr>
            <p:ph type="title"/>
          </p:nvPr>
        </p:nvSpPr>
        <p:spPr>
          <a:xfrm>
            <a:off x="488623" y="317607"/>
            <a:ext cx="6477000" cy="1188900"/>
          </a:xfrm>
        </p:spPr>
        <p:txBody>
          <a:bodyPr/>
          <a:lstStyle/>
          <a:p>
            <a:r>
              <a:rPr lang="en-IN" dirty="0"/>
              <a:t>CONTRIBUTION</a:t>
            </a:r>
            <a:br>
              <a:rPr lang="en-IN" dirty="0"/>
            </a:br>
            <a:endParaRPr lang="en-IN" dirty="0"/>
          </a:p>
        </p:txBody>
      </p:sp>
      <p:graphicFrame>
        <p:nvGraphicFramePr>
          <p:cNvPr id="4" name="Table 3">
            <a:extLst>
              <a:ext uri="{FF2B5EF4-FFF2-40B4-BE49-F238E27FC236}">
                <a16:creationId xmlns:a16="http://schemas.microsoft.com/office/drawing/2014/main" id="{B4461D2F-574D-5BC0-4E4B-00C715E2C7DC}"/>
              </a:ext>
            </a:extLst>
          </p:cNvPr>
          <p:cNvGraphicFramePr>
            <a:graphicFrameLocks noGrp="1"/>
          </p:cNvGraphicFramePr>
          <p:nvPr>
            <p:extLst>
              <p:ext uri="{D42A27DB-BD31-4B8C-83A1-F6EECF244321}">
                <p14:modId xmlns:p14="http://schemas.microsoft.com/office/powerpoint/2010/main" val="1823989146"/>
              </p:ext>
            </p:extLst>
          </p:nvPr>
        </p:nvGraphicFramePr>
        <p:xfrm>
          <a:off x="329938" y="1272619"/>
          <a:ext cx="7268066" cy="5175315"/>
        </p:xfrm>
        <a:graphic>
          <a:graphicData uri="http://schemas.openxmlformats.org/drawingml/2006/table">
            <a:tbl>
              <a:tblPr firstRow="1" firstCol="1" bandRow="1">
                <a:tableStyleId>{974D44C2-BC05-4319-94F6-111F6C9595DF}</a:tableStyleId>
              </a:tblPr>
              <a:tblGrid>
                <a:gridCol w="1602557">
                  <a:extLst>
                    <a:ext uri="{9D8B030D-6E8A-4147-A177-3AD203B41FA5}">
                      <a16:colId xmlns:a16="http://schemas.microsoft.com/office/drawing/2014/main" val="1267632496"/>
                    </a:ext>
                  </a:extLst>
                </a:gridCol>
                <a:gridCol w="2073897">
                  <a:extLst>
                    <a:ext uri="{9D8B030D-6E8A-4147-A177-3AD203B41FA5}">
                      <a16:colId xmlns:a16="http://schemas.microsoft.com/office/drawing/2014/main" val="2557078980"/>
                    </a:ext>
                  </a:extLst>
                </a:gridCol>
                <a:gridCol w="3591612">
                  <a:extLst>
                    <a:ext uri="{9D8B030D-6E8A-4147-A177-3AD203B41FA5}">
                      <a16:colId xmlns:a16="http://schemas.microsoft.com/office/drawing/2014/main" val="3644256055"/>
                    </a:ext>
                  </a:extLst>
                </a:gridCol>
              </a:tblGrid>
              <a:tr h="420066">
                <a:tc>
                  <a:txBody>
                    <a:bodyPr/>
                    <a:lstStyle/>
                    <a:p>
                      <a:pPr>
                        <a:lnSpc>
                          <a:spcPct val="107000"/>
                        </a:lnSpc>
                        <a:spcAft>
                          <a:spcPts val="800"/>
                        </a:spcAft>
                      </a:pPr>
                      <a:r>
                        <a:rPr lang="en-US" sz="1300" kern="100">
                          <a:effectLst/>
                          <a:latin typeface="Times New Roman" panose="02020603050405020304" pitchFamily="18" charset="0"/>
                          <a:cs typeface="Times New Roman" panose="02020603050405020304" pitchFamily="18" charset="0"/>
                        </a:rPr>
                        <a:t>ROLL NUMBER</a:t>
                      </a:r>
                      <a:endParaRPr lang="en-IN"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tc>
                  <a:txBody>
                    <a:bodyPr/>
                    <a:lstStyle/>
                    <a:p>
                      <a:pPr>
                        <a:lnSpc>
                          <a:spcPct val="107000"/>
                        </a:lnSpc>
                        <a:spcAft>
                          <a:spcPts val="800"/>
                        </a:spcAft>
                      </a:pPr>
                      <a:r>
                        <a:rPr lang="en-US" sz="1300" kern="100">
                          <a:effectLst/>
                          <a:latin typeface="Times New Roman" panose="02020603050405020304" pitchFamily="18" charset="0"/>
                          <a:cs typeface="Times New Roman" panose="02020603050405020304" pitchFamily="18" charset="0"/>
                        </a:rPr>
                        <a:t>NAME</a:t>
                      </a:r>
                      <a:endParaRPr lang="en-IN"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tc>
                  <a:txBody>
                    <a:bodyPr/>
                    <a:lstStyle/>
                    <a:p>
                      <a:pPr>
                        <a:lnSpc>
                          <a:spcPct val="107000"/>
                        </a:lnSpc>
                        <a:spcAft>
                          <a:spcPts val="800"/>
                        </a:spcAft>
                      </a:pPr>
                      <a:r>
                        <a:rPr lang="en-US" sz="1300" kern="100">
                          <a:effectLst/>
                          <a:latin typeface="Times New Roman" panose="02020603050405020304" pitchFamily="18" charset="0"/>
                          <a:cs typeface="Times New Roman" panose="02020603050405020304" pitchFamily="18" charset="0"/>
                        </a:rPr>
                        <a:t>Contribution</a:t>
                      </a:r>
                      <a:endParaRPr lang="en-IN"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extLst>
                  <a:ext uri="{0D108BD9-81ED-4DB2-BD59-A6C34878D82A}">
                    <a16:rowId xmlns:a16="http://schemas.microsoft.com/office/drawing/2014/main" val="146201851"/>
                  </a:ext>
                </a:extLst>
              </a:tr>
              <a:tr h="1023713">
                <a:tc>
                  <a:txBody>
                    <a:bodyPr/>
                    <a:lstStyle/>
                    <a:p>
                      <a:pPr>
                        <a:lnSpc>
                          <a:spcPct val="107000"/>
                        </a:lnSpc>
                        <a:spcAft>
                          <a:spcPts val="800"/>
                        </a:spcAft>
                      </a:pPr>
                      <a:r>
                        <a:rPr lang="en-US" sz="1300" kern="100" dirty="0">
                          <a:effectLst/>
                          <a:latin typeface="Times New Roman" panose="02020603050405020304" pitchFamily="18" charset="0"/>
                          <a:cs typeface="Times New Roman" panose="02020603050405020304" pitchFamily="18" charset="0"/>
                        </a:rPr>
                        <a:t>CB.EN.U4CSE21024</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tc>
                  <a:txBody>
                    <a:bodyPr/>
                    <a:lstStyle/>
                    <a:p>
                      <a:pPr>
                        <a:lnSpc>
                          <a:spcPct val="107000"/>
                        </a:lnSpc>
                        <a:spcAft>
                          <a:spcPts val="800"/>
                        </a:spcAft>
                      </a:pPr>
                      <a:r>
                        <a:rPr lang="en-US" sz="1300" kern="100" dirty="0">
                          <a:effectLst/>
                          <a:latin typeface="Times New Roman" panose="02020603050405020304" pitchFamily="18" charset="0"/>
                          <a:cs typeface="Times New Roman" panose="02020603050405020304" pitchFamily="18" charset="0"/>
                        </a:rPr>
                        <a:t>ANALA JAHNAVI</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tc>
                  <a:txBody>
                    <a:bodyPr/>
                    <a:lstStyle/>
                    <a:p>
                      <a:pPr>
                        <a:lnSpc>
                          <a:spcPct val="107000"/>
                        </a:lnSpc>
                        <a:spcAft>
                          <a:spcPts val="800"/>
                        </a:spcAft>
                      </a:pPr>
                      <a:r>
                        <a:rPr lang="en-US" sz="1300" kern="100" dirty="0">
                          <a:effectLst/>
                          <a:latin typeface="Times New Roman" panose="02020603050405020304" pitchFamily="18" charset="0"/>
                          <a:cs typeface="Times New Roman" panose="02020603050405020304" pitchFamily="18" charset="0"/>
                        </a:rPr>
                        <a:t>Literature survey, Tracking, Feature detection (OLB), Corner Detection, Optical Flow algorithm (</a:t>
                      </a:r>
                      <a:r>
                        <a:rPr lang="en-US" sz="1300" kern="100" dirty="0" err="1">
                          <a:effectLst/>
                          <a:latin typeface="Times New Roman" panose="02020603050405020304" pitchFamily="18" charset="0"/>
                          <a:cs typeface="Times New Roman" panose="02020603050405020304" pitchFamily="18" charset="0"/>
                        </a:rPr>
                        <a:t>DenseNet</a:t>
                      </a:r>
                      <a:r>
                        <a:rPr lang="en-US" sz="1300" kern="100" dirty="0">
                          <a:effectLst/>
                          <a:latin typeface="Times New Roman" panose="02020603050405020304" pitchFamily="18" charset="0"/>
                          <a:cs typeface="Times New Roman" panose="02020603050405020304" pitchFamily="18" charset="0"/>
                        </a:rPr>
                        <a:t> Optical Flow), SVM, Documentation.</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extLst>
                  <a:ext uri="{0D108BD9-81ED-4DB2-BD59-A6C34878D82A}">
                    <a16:rowId xmlns:a16="http://schemas.microsoft.com/office/drawing/2014/main" val="3117555014"/>
                  </a:ext>
                </a:extLst>
              </a:tr>
              <a:tr h="1152484">
                <a:tc>
                  <a:txBody>
                    <a:bodyPr/>
                    <a:lstStyle/>
                    <a:p>
                      <a:pPr>
                        <a:lnSpc>
                          <a:spcPct val="107000"/>
                        </a:lnSpc>
                        <a:spcAft>
                          <a:spcPts val="800"/>
                        </a:spcAft>
                      </a:pPr>
                      <a:r>
                        <a:rPr lang="en-US" sz="1300" kern="100" dirty="0">
                          <a:effectLst/>
                          <a:latin typeface="Times New Roman" panose="02020603050405020304" pitchFamily="18" charset="0"/>
                          <a:cs typeface="Times New Roman" panose="02020603050405020304" pitchFamily="18" charset="0"/>
                        </a:rPr>
                        <a:t>CB.EN.U4CSE21034</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tc>
                  <a:txBody>
                    <a:bodyPr/>
                    <a:lstStyle/>
                    <a:p>
                      <a:pPr>
                        <a:lnSpc>
                          <a:spcPct val="107000"/>
                        </a:lnSpc>
                        <a:spcAft>
                          <a:spcPts val="800"/>
                        </a:spcAft>
                      </a:pPr>
                      <a:r>
                        <a:rPr lang="en-US" sz="1300" kern="100" dirty="0">
                          <a:effectLst/>
                          <a:latin typeface="Times New Roman" panose="02020603050405020304" pitchFamily="18" charset="0"/>
                          <a:cs typeface="Times New Roman" panose="02020603050405020304" pitchFamily="18" charset="0"/>
                        </a:rPr>
                        <a:t>MANTHINI MEHER VARDHAN</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tc>
                  <a:txBody>
                    <a:bodyPr/>
                    <a:lstStyle/>
                    <a:p>
                      <a:pPr>
                        <a:lnSpc>
                          <a:spcPct val="107000"/>
                        </a:lnSpc>
                        <a:spcAft>
                          <a:spcPts val="800"/>
                        </a:spcAft>
                      </a:pPr>
                      <a:r>
                        <a:rPr lang="en-US" sz="1300" kern="100">
                          <a:effectLst/>
                          <a:latin typeface="Times New Roman" panose="02020603050405020304" pitchFamily="18" charset="0"/>
                          <a:cs typeface="Times New Roman" panose="02020603050405020304" pitchFamily="18" charset="0"/>
                        </a:rPr>
                        <a:t>Dataset Generation, Literature survey, initial preprocessing techniques, Feature detection (Harris corner), Edge detection, Optical Flow algorithm (PyrLK Optical Flow), PPT.</a:t>
                      </a:r>
                      <a:endParaRPr lang="en-IN"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extLst>
                  <a:ext uri="{0D108BD9-81ED-4DB2-BD59-A6C34878D82A}">
                    <a16:rowId xmlns:a16="http://schemas.microsoft.com/office/drawing/2014/main" val="2710202542"/>
                  </a:ext>
                </a:extLst>
              </a:tr>
              <a:tr h="1289526">
                <a:tc>
                  <a:txBody>
                    <a:bodyPr/>
                    <a:lstStyle/>
                    <a:p>
                      <a:pPr>
                        <a:lnSpc>
                          <a:spcPct val="107000"/>
                        </a:lnSpc>
                        <a:spcAft>
                          <a:spcPts val="800"/>
                        </a:spcAft>
                      </a:pPr>
                      <a:r>
                        <a:rPr lang="en-US" sz="1300" kern="100" dirty="0">
                          <a:effectLst/>
                          <a:latin typeface="Times New Roman" panose="02020603050405020304" pitchFamily="18" charset="0"/>
                          <a:cs typeface="Times New Roman" panose="02020603050405020304" pitchFamily="18" charset="0"/>
                        </a:rPr>
                        <a:t>CB.EN.U4CSE21040</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tc>
                  <a:txBody>
                    <a:bodyPr/>
                    <a:lstStyle/>
                    <a:p>
                      <a:pPr>
                        <a:lnSpc>
                          <a:spcPct val="107000"/>
                        </a:lnSpc>
                        <a:spcAft>
                          <a:spcPts val="800"/>
                        </a:spcAft>
                      </a:pPr>
                      <a:r>
                        <a:rPr lang="en-US" sz="1300" kern="100" dirty="0">
                          <a:effectLst/>
                          <a:latin typeface="Times New Roman" panose="02020603050405020304" pitchFamily="18" charset="0"/>
                          <a:cs typeface="Times New Roman" panose="02020603050405020304" pitchFamily="18" charset="0"/>
                        </a:rPr>
                        <a:t>NERELLA GEETHA KRISHNA</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tc>
                  <a:txBody>
                    <a:bodyPr/>
                    <a:lstStyle/>
                    <a:p>
                      <a:pPr>
                        <a:lnSpc>
                          <a:spcPct val="107000"/>
                        </a:lnSpc>
                        <a:spcAft>
                          <a:spcPts val="800"/>
                        </a:spcAft>
                      </a:pPr>
                      <a:r>
                        <a:rPr lang="en-US" sz="1300" kern="100" dirty="0">
                          <a:effectLst/>
                          <a:latin typeface="Times New Roman" panose="02020603050405020304" pitchFamily="18" charset="0"/>
                          <a:cs typeface="Times New Roman" panose="02020603050405020304" pitchFamily="18" charset="0"/>
                        </a:rPr>
                        <a:t>Matching, Literature survey, Optical Flow Algorithm (</a:t>
                      </a:r>
                      <a:r>
                        <a:rPr lang="en-US" sz="1300" kern="100" dirty="0" err="1">
                          <a:effectLst/>
                          <a:latin typeface="Times New Roman" panose="02020603050405020304" pitchFamily="18" charset="0"/>
                          <a:cs typeface="Times New Roman" panose="02020603050405020304" pitchFamily="18" charset="0"/>
                        </a:rPr>
                        <a:t>Farneback</a:t>
                      </a:r>
                      <a:r>
                        <a:rPr lang="en-US" sz="1300" kern="100" dirty="0">
                          <a:effectLst/>
                          <a:latin typeface="Times New Roman" panose="02020603050405020304" pitchFamily="18" charset="0"/>
                          <a:cs typeface="Times New Roman" panose="02020603050405020304" pitchFamily="18" charset="0"/>
                        </a:rPr>
                        <a:t> Optical Flow), Dataset Alignment, Image Processing Techniques, Feature detection (GOLF), Filters, Testing, PPT.</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extLst>
                  <a:ext uri="{0D108BD9-81ED-4DB2-BD59-A6C34878D82A}">
                    <a16:rowId xmlns:a16="http://schemas.microsoft.com/office/drawing/2014/main" val="1059484595"/>
                  </a:ext>
                </a:extLst>
              </a:tr>
              <a:tr h="1289526">
                <a:tc>
                  <a:txBody>
                    <a:bodyPr/>
                    <a:lstStyle/>
                    <a:p>
                      <a:pPr>
                        <a:lnSpc>
                          <a:spcPct val="107000"/>
                        </a:lnSpc>
                        <a:spcAft>
                          <a:spcPts val="800"/>
                        </a:spcAft>
                      </a:pPr>
                      <a:r>
                        <a:rPr lang="en-US" sz="1300" kern="100">
                          <a:effectLst/>
                          <a:latin typeface="Times New Roman" panose="02020603050405020304" pitchFamily="18" charset="0"/>
                          <a:cs typeface="Times New Roman" panose="02020603050405020304" pitchFamily="18" charset="0"/>
                        </a:rPr>
                        <a:t>CB.EN.U4CSE21062</a:t>
                      </a:r>
                      <a:endParaRPr lang="en-IN"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tc>
                  <a:txBody>
                    <a:bodyPr/>
                    <a:lstStyle/>
                    <a:p>
                      <a:pPr>
                        <a:lnSpc>
                          <a:spcPct val="107000"/>
                        </a:lnSpc>
                        <a:spcAft>
                          <a:spcPts val="800"/>
                        </a:spcAft>
                      </a:pPr>
                      <a:r>
                        <a:rPr lang="en-US" sz="1300" kern="100">
                          <a:effectLst/>
                          <a:latin typeface="Times New Roman" panose="02020603050405020304" pitchFamily="18" charset="0"/>
                          <a:cs typeface="Times New Roman" panose="02020603050405020304" pitchFamily="18" charset="0"/>
                        </a:rPr>
                        <a:t>TANGUDU HARSHA VARDHAN</a:t>
                      </a:r>
                      <a:endParaRPr lang="en-IN"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tc>
                  <a:txBody>
                    <a:bodyPr/>
                    <a:lstStyle/>
                    <a:p>
                      <a:pPr>
                        <a:lnSpc>
                          <a:spcPct val="107000"/>
                        </a:lnSpc>
                        <a:spcAft>
                          <a:spcPts val="800"/>
                        </a:spcAft>
                      </a:pPr>
                      <a:r>
                        <a:rPr lang="en-US" sz="1300" kern="100" dirty="0">
                          <a:effectLst/>
                          <a:latin typeface="Times New Roman" panose="02020603050405020304" pitchFamily="18" charset="0"/>
                          <a:cs typeface="Times New Roman" panose="02020603050405020304" pitchFamily="18" charset="0"/>
                        </a:rPr>
                        <a:t>Feature detection (SIFT), Literature survey, Preprocessing, Projection methods and </a:t>
                      </a:r>
                      <a:r>
                        <a:rPr lang="en-US" sz="1300" kern="100" dirty="0" err="1">
                          <a:effectLst/>
                          <a:latin typeface="Times New Roman" panose="02020603050405020304" pitchFamily="18" charset="0"/>
                          <a:cs typeface="Times New Roman" panose="02020603050405020304" pitchFamily="18" charset="0"/>
                        </a:rPr>
                        <a:t>colour</a:t>
                      </a:r>
                      <a:r>
                        <a:rPr lang="en-US" sz="1300" kern="100" dirty="0">
                          <a:effectLst/>
                          <a:latin typeface="Times New Roman" panose="02020603050405020304" pitchFamily="18" charset="0"/>
                          <a:cs typeface="Times New Roman" panose="02020603050405020304" pitchFamily="18" charset="0"/>
                        </a:rPr>
                        <a:t> spaces, CNN models Training, Optical Flow algorithm (Lucas-Kanade Optical Flow), Documentation.</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45" marR="36145" marT="0" marB="0"/>
                </a:tc>
                <a:extLst>
                  <a:ext uri="{0D108BD9-81ED-4DB2-BD59-A6C34878D82A}">
                    <a16:rowId xmlns:a16="http://schemas.microsoft.com/office/drawing/2014/main" val="397248669"/>
                  </a:ext>
                </a:extLst>
              </a:tr>
            </a:tbl>
          </a:graphicData>
        </a:graphic>
      </p:graphicFrame>
    </p:spTree>
    <p:extLst>
      <p:ext uri="{BB962C8B-B14F-4D97-AF65-F5344CB8AC3E}">
        <p14:creationId xmlns:p14="http://schemas.microsoft.com/office/powerpoint/2010/main" val="401470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762000" y="254787"/>
            <a:ext cx="7109700" cy="1188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000"/>
              <a:buFont typeface="Quattrocento Sans"/>
              <a:buNone/>
            </a:pPr>
            <a:r>
              <a:rPr lang="en-US"/>
              <a:t>Motivation for the Project</a:t>
            </a:r>
            <a:endParaRPr/>
          </a:p>
        </p:txBody>
      </p:sp>
      <p:sp>
        <p:nvSpPr>
          <p:cNvPr id="206" name="Google Shape;206;p3"/>
          <p:cNvSpPr txBox="1">
            <a:spLocks noGrp="1"/>
          </p:cNvSpPr>
          <p:nvPr>
            <p:ph type="body" idx="1"/>
          </p:nvPr>
        </p:nvSpPr>
        <p:spPr>
          <a:xfrm>
            <a:off x="288900" y="1026000"/>
            <a:ext cx="11141100" cy="4806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1"/>
              </a:buClr>
              <a:buSzPts val="1400"/>
              <a:buFont typeface="Noto Sans Symbols"/>
              <a:buChar char="❑"/>
            </a:pPr>
            <a:r>
              <a:rPr lang="en-US" sz="1500" dirty="0">
                <a:latin typeface="Times New Roman" panose="02020603050405020304" pitchFamily="18" charset="0"/>
                <a:cs typeface="Times New Roman" panose="02020603050405020304" pitchFamily="18" charset="0"/>
              </a:rPr>
              <a:t>Safety and Security</a:t>
            </a:r>
            <a:endParaRPr sz="1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1400"/>
              <a:buNone/>
            </a:pPr>
            <a:r>
              <a:rPr lang="en-US" sz="1500" dirty="0">
                <a:latin typeface="Times New Roman" panose="02020603050405020304" pitchFamily="18" charset="0"/>
                <a:cs typeface="Times New Roman" panose="02020603050405020304" pitchFamily="18" charset="0"/>
              </a:rPr>
              <a:t>        </a:t>
            </a:r>
            <a:r>
              <a:rPr lang="en-US" sz="1500" b="0" dirty="0">
                <a:latin typeface="Times New Roman" panose="02020603050405020304" pitchFamily="18" charset="0"/>
                <a:cs typeface="Times New Roman" panose="02020603050405020304" pitchFamily="18" charset="0"/>
              </a:rPr>
              <a:t>🡪 Ensure safety of students, faculty, and staff.</a:t>
            </a:r>
            <a:endParaRPr sz="1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1400"/>
              <a:buNone/>
            </a:pPr>
            <a:r>
              <a:rPr lang="en-US" sz="1500" b="0" dirty="0">
                <a:latin typeface="Times New Roman" panose="02020603050405020304" pitchFamily="18" charset="0"/>
                <a:cs typeface="Times New Roman" panose="02020603050405020304" pitchFamily="18" charset="0"/>
              </a:rPr>
              <a:t>        🡪Detect and prevent violent or harmful behavior.</a:t>
            </a:r>
            <a:endParaRPr sz="1500"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lt1"/>
              </a:buClr>
              <a:buSzPts val="1400"/>
              <a:buFont typeface="Noto Sans Symbols"/>
              <a:buChar char="❑"/>
            </a:pPr>
            <a:r>
              <a:rPr lang="en-US" sz="1500" dirty="0">
                <a:latin typeface="Times New Roman" panose="02020603050405020304" pitchFamily="18" charset="0"/>
                <a:cs typeface="Times New Roman" panose="02020603050405020304" pitchFamily="18" charset="0"/>
              </a:rPr>
              <a:t>Maintaining Order</a:t>
            </a:r>
            <a:endParaRPr sz="1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1400"/>
              <a:buNone/>
            </a:pPr>
            <a:r>
              <a:rPr lang="en-US" sz="1500" dirty="0">
                <a:latin typeface="Times New Roman" panose="02020603050405020304" pitchFamily="18" charset="0"/>
                <a:cs typeface="Times New Roman" panose="02020603050405020304" pitchFamily="18" charset="0"/>
              </a:rPr>
              <a:t>        🡪</a:t>
            </a:r>
            <a:r>
              <a:rPr lang="en-US" sz="1500" b="0" dirty="0">
                <a:latin typeface="Times New Roman" panose="02020603050405020304" pitchFamily="18" charset="0"/>
                <a:cs typeface="Times New Roman" panose="02020603050405020304" pitchFamily="18" charset="0"/>
              </a:rPr>
              <a:t>Identify and address disruptive behaviors like vandalism (E.g. Drawing sketches on walls in college or school)</a:t>
            </a:r>
            <a:endParaRPr sz="1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1400"/>
              <a:buNone/>
            </a:pPr>
            <a:r>
              <a:rPr lang="en-US" sz="1500" b="0" dirty="0">
                <a:latin typeface="Times New Roman" panose="02020603050405020304" pitchFamily="18" charset="0"/>
                <a:cs typeface="Times New Roman" panose="02020603050405020304" pitchFamily="18" charset="0"/>
              </a:rPr>
              <a:t>        🡪 Promptly deal with unauthorized activities</a:t>
            </a:r>
            <a:endParaRPr sz="1500"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lt1"/>
              </a:buClr>
              <a:buSzPts val="1400"/>
              <a:buFont typeface="Noto Sans Symbols"/>
              <a:buChar char="❑"/>
            </a:pPr>
            <a:r>
              <a:rPr lang="en-US" sz="1500" dirty="0">
                <a:latin typeface="Times New Roman" panose="02020603050405020304" pitchFamily="18" charset="0"/>
                <a:cs typeface="Times New Roman" panose="02020603050405020304" pitchFamily="18" charset="0"/>
              </a:rPr>
              <a:t>Protecting Property</a:t>
            </a:r>
            <a:endParaRPr sz="1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1400"/>
              <a:buNone/>
            </a:pPr>
            <a:r>
              <a:rPr lang="en-US" sz="1500" dirty="0">
                <a:latin typeface="Times New Roman" panose="02020603050405020304" pitchFamily="18" charset="0"/>
                <a:cs typeface="Times New Roman" panose="02020603050405020304" pitchFamily="18" charset="0"/>
              </a:rPr>
              <a:t>        🡪</a:t>
            </a:r>
            <a:r>
              <a:rPr lang="en-US" sz="1500" b="0" dirty="0">
                <a:latin typeface="Times New Roman" panose="02020603050405020304" pitchFamily="18" charset="0"/>
                <a:cs typeface="Times New Roman" panose="02020603050405020304" pitchFamily="18" charset="0"/>
              </a:rPr>
              <a:t>Preserve college infrastructure and resources.</a:t>
            </a:r>
            <a:endParaRPr sz="1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1400"/>
              <a:buNone/>
            </a:pPr>
            <a:r>
              <a:rPr lang="en-US" sz="1500" b="0" dirty="0">
                <a:latin typeface="Times New Roman" panose="02020603050405020304" pitchFamily="18" charset="0"/>
                <a:cs typeface="Times New Roman" panose="02020603050405020304" pitchFamily="18" charset="0"/>
              </a:rPr>
              <a:t>        🡪Identify individuals engaged in damaging property</a:t>
            </a:r>
            <a:endParaRPr sz="1500"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lt1"/>
              </a:buClr>
              <a:buSzPts val="1400"/>
              <a:buFont typeface="Noto Sans Symbols"/>
              <a:buChar char="❑"/>
            </a:pPr>
            <a:r>
              <a:rPr lang="en-US" sz="1500" dirty="0">
                <a:latin typeface="Times New Roman" panose="02020603050405020304" pitchFamily="18" charset="0"/>
                <a:cs typeface="Times New Roman" panose="02020603050405020304" pitchFamily="18" charset="0"/>
              </a:rPr>
              <a:t>Promoting Health and Well-being</a:t>
            </a:r>
            <a:endParaRPr sz="1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1400"/>
              <a:buNone/>
            </a:pPr>
            <a:r>
              <a:rPr lang="en-US" sz="1500" dirty="0">
                <a:latin typeface="Times New Roman" panose="02020603050405020304" pitchFamily="18" charset="0"/>
                <a:cs typeface="Times New Roman" panose="02020603050405020304" pitchFamily="18" charset="0"/>
              </a:rPr>
              <a:t>       🡪</a:t>
            </a:r>
            <a:r>
              <a:rPr lang="en-US" sz="1500" b="0" dirty="0">
                <a:latin typeface="Times New Roman" panose="02020603050405020304" pitchFamily="18" charset="0"/>
                <a:cs typeface="Times New Roman" panose="02020603050405020304" pitchFamily="18" charset="0"/>
              </a:rPr>
              <a:t>Identify instances of smoking or excessive drinking.</a:t>
            </a:r>
            <a:endParaRPr sz="1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1400"/>
              <a:buNone/>
            </a:pPr>
            <a:r>
              <a:rPr lang="en-US" sz="1500" b="0" dirty="0">
                <a:latin typeface="Times New Roman" panose="02020603050405020304" pitchFamily="18" charset="0"/>
                <a:cs typeface="Times New Roman" panose="02020603050405020304" pitchFamily="18" charset="0"/>
              </a:rPr>
              <a:t>       🡪Enable interventions for healthier behaviors among students.</a:t>
            </a:r>
            <a:endParaRPr sz="1500"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lt1"/>
              </a:buClr>
              <a:buSzPts val="1400"/>
              <a:buFont typeface="Noto Sans Symbols"/>
              <a:buChar char="❑"/>
            </a:pPr>
            <a:r>
              <a:rPr lang="en-US" sz="1500" dirty="0">
                <a:latin typeface="Times New Roman" panose="02020603050405020304" pitchFamily="18" charset="0"/>
                <a:cs typeface="Times New Roman" panose="02020603050405020304" pitchFamily="18" charset="0"/>
              </a:rPr>
              <a:t>Compliance and Enforcement</a:t>
            </a:r>
            <a:endParaRPr sz="1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1400"/>
              <a:buNone/>
            </a:pPr>
            <a:r>
              <a:rPr lang="en-US" sz="1500" dirty="0">
                <a:latin typeface="Times New Roman" panose="02020603050405020304" pitchFamily="18" charset="0"/>
                <a:cs typeface="Times New Roman" panose="02020603050405020304" pitchFamily="18" charset="0"/>
              </a:rPr>
              <a:t>       🡪 </a:t>
            </a:r>
            <a:r>
              <a:rPr lang="en-US" sz="1500" b="0" dirty="0">
                <a:latin typeface="Times New Roman" panose="02020603050405020304" pitchFamily="18" charset="0"/>
                <a:cs typeface="Times New Roman" panose="02020603050405020304" pitchFamily="18" charset="0"/>
              </a:rPr>
              <a:t>Enforce campus policies and regulations.</a:t>
            </a:r>
            <a:endParaRPr sz="15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1400"/>
              <a:buNone/>
            </a:pPr>
            <a:r>
              <a:rPr lang="en-US" sz="1500" b="0" dirty="0">
                <a:latin typeface="Times New Roman" panose="02020603050405020304" pitchFamily="18" charset="0"/>
                <a:cs typeface="Times New Roman" panose="02020603050405020304" pitchFamily="18" charset="0"/>
              </a:rPr>
              <a:t>       🡪Create a culture of accountability and respect for guidelines.</a:t>
            </a:r>
            <a:endParaRPr sz="1500" b="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4"/>
          <p:cNvSpPr txBox="1">
            <a:spLocks noGrp="1"/>
          </p:cNvSpPr>
          <p:nvPr>
            <p:ph type="title"/>
          </p:nvPr>
        </p:nvSpPr>
        <p:spPr>
          <a:xfrm>
            <a:off x="4500439" y="628497"/>
            <a:ext cx="6477000" cy="11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2625"/>
              </a:buClr>
              <a:buSzPts val="4000"/>
              <a:buFont typeface="Quattrocento Sans"/>
              <a:buNone/>
            </a:pPr>
            <a:r>
              <a:rPr lang="en-US">
                <a:solidFill>
                  <a:srgbClr val="FF2625"/>
                </a:solidFill>
              </a:rPr>
              <a:t>Challenges faced!</a:t>
            </a:r>
            <a:endParaRPr/>
          </a:p>
        </p:txBody>
      </p:sp>
      <p:sp>
        <p:nvSpPr>
          <p:cNvPr id="212" name="Google Shape;212;p4"/>
          <p:cNvSpPr txBox="1">
            <a:spLocks noGrp="1"/>
          </p:cNvSpPr>
          <p:nvPr>
            <p:ph type="body" idx="1"/>
          </p:nvPr>
        </p:nvSpPr>
        <p:spPr>
          <a:xfrm>
            <a:off x="4500439" y="1356358"/>
            <a:ext cx="7561800" cy="5243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000"/>
              <a:buNone/>
            </a:pPr>
            <a:r>
              <a:rPr lang="en-US" dirty="0">
                <a:latin typeface="Times New Roman" panose="02020603050405020304" pitchFamily="18" charset="0"/>
                <a:cs typeface="Times New Roman" panose="02020603050405020304" pitchFamily="18" charset="0"/>
              </a:rPr>
              <a:t>Here are a few challenges that we may encounter while working on this project:</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dk2"/>
              </a:buClr>
              <a:buSzPts val="1800"/>
              <a:buFont typeface="Noto Sans Symbols"/>
              <a:buChar char="✔"/>
            </a:pPr>
            <a:r>
              <a:rPr lang="en-US" sz="1800" b="0" dirty="0">
                <a:latin typeface="Times New Roman" panose="02020603050405020304" pitchFamily="18" charset="0"/>
                <a:cs typeface="Times New Roman" panose="02020603050405020304" pitchFamily="18" charset="0"/>
              </a:rPr>
              <a:t>Noise and errors: Real-world data can be noisy or contain errors. </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dk2"/>
              </a:buClr>
              <a:buSzPts val="1800"/>
              <a:buFont typeface="Noto Sans Symbols"/>
              <a:buChar char="✔"/>
            </a:pPr>
            <a:r>
              <a:rPr lang="en-US" sz="1800" b="0" dirty="0">
                <a:latin typeface="Times New Roman" panose="02020603050405020304" pitchFamily="18" charset="0"/>
                <a:cs typeface="Times New Roman" panose="02020603050405020304" pitchFamily="18" charset="0"/>
              </a:rPr>
              <a:t>Anomaly Detection Accuracy: identify and differentiate between normal and abnormal behaviors in real-time scenarios can be complex.</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dk2"/>
              </a:buClr>
              <a:buSzPts val="1800"/>
              <a:buFont typeface="Noto Sans Symbols"/>
              <a:buChar char="✔"/>
            </a:pPr>
            <a:r>
              <a:rPr lang="en-US" sz="1800" b="0" dirty="0">
                <a:latin typeface="Times New Roman" panose="02020603050405020304" pitchFamily="18" charset="0"/>
                <a:cs typeface="Times New Roman" panose="02020603050405020304" pitchFamily="18" charset="0"/>
              </a:rPr>
              <a:t>Integrating the anomaly detection system: Integrating with current campus security infrastructure, surveillance systems, and policies may encounter compatibility issues.</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dk2"/>
              </a:buClr>
              <a:buSzPts val="1800"/>
              <a:buFont typeface="Noto Sans Symbols"/>
              <a:buChar char="✔"/>
            </a:pPr>
            <a:r>
              <a:rPr lang="en-US" sz="1800" b="0" dirty="0">
                <a:latin typeface="Times New Roman" panose="02020603050405020304" pitchFamily="18" charset="0"/>
                <a:cs typeface="Times New Roman" panose="02020603050405020304" pitchFamily="18" charset="0"/>
              </a:rPr>
              <a:t>Data Collection: Gathering a comprehensive dataset with various scenarios of smoking, drinking, fighting, reckless driving, exam cheating, etc., may be challenging due to privacy concerns, ethical considerations, and access limitations.</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dk2"/>
              </a:buClr>
              <a:buSzPts val="1800"/>
              <a:buFont typeface="Noto Sans Symbols"/>
              <a:buChar char="✔"/>
            </a:pPr>
            <a:r>
              <a:rPr lang="en-US" sz="1800" b="0" dirty="0">
                <a:latin typeface="Times New Roman" panose="02020603050405020304" pitchFamily="18" charset="0"/>
                <a:cs typeface="Times New Roman" panose="02020603050405020304" pitchFamily="18" charset="0"/>
              </a:rPr>
              <a:t>Resource Constraints: Dealing with resource constraints such as limited computational power, storage capacity, and budget for implementing the anomaly detection system</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5"/>
          <p:cNvSpPr txBox="1">
            <a:spLocks noGrp="1"/>
          </p:cNvSpPr>
          <p:nvPr>
            <p:ph type="title"/>
          </p:nvPr>
        </p:nvSpPr>
        <p:spPr>
          <a:xfrm>
            <a:off x="783533" y="604643"/>
            <a:ext cx="6477000" cy="1188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7788"/>
              </a:buClr>
              <a:buSzPts val="4000"/>
              <a:buFont typeface="Quattrocento Sans"/>
              <a:buNone/>
            </a:pPr>
            <a:r>
              <a:rPr lang="en-US">
                <a:solidFill>
                  <a:srgbClr val="007788"/>
                </a:solidFill>
              </a:rPr>
              <a:t>Problem Statement</a:t>
            </a:r>
            <a:endParaRPr/>
          </a:p>
        </p:txBody>
      </p:sp>
      <p:sp>
        <p:nvSpPr>
          <p:cNvPr id="218" name="Google Shape;218;p5"/>
          <p:cNvSpPr txBox="1">
            <a:spLocks noGrp="1"/>
          </p:cNvSpPr>
          <p:nvPr>
            <p:ph type="body" idx="1"/>
          </p:nvPr>
        </p:nvSpPr>
        <p:spPr>
          <a:xfrm>
            <a:off x="143123" y="1412018"/>
            <a:ext cx="7490100" cy="5330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000"/>
              <a:buNone/>
            </a:pPr>
            <a:r>
              <a:rPr lang="en-US" b="0" dirty="0">
                <a:latin typeface="Times New Roman" panose="02020603050405020304" pitchFamily="18" charset="0"/>
                <a:cs typeface="Times New Roman" panose="02020603050405020304" pitchFamily="18" charset="0"/>
              </a:rPr>
              <a:t>Colleges face ongoing difficulties in maintaining safety, order, property integrity, health standards, and college policy. While </a:t>
            </a:r>
            <a:r>
              <a:rPr lang="en-US" dirty="0">
                <a:latin typeface="Times New Roman" panose="02020603050405020304" pitchFamily="18" charset="0"/>
                <a:cs typeface="Times New Roman" panose="02020603050405020304" pitchFamily="18" charset="0"/>
              </a:rPr>
              <a:t>Anomaly detection systems </a:t>
            </a:r>
            <a:r>
              <a:rPr lang="en-US" b="0" dirty="0">
                <a:latin typeface="Times New Roman" panose="02020603050405020304" pitchFamily="18" charset="0"/>
                <a:cs typeface="Times New Roman" panose="02020603050405020304" pitchFamily="18" charset="0"/>
              </a:rPr>
              <a:t>offer promise in addressing these issues, there's a need for a clear plan to effectively implement these systems.</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2"/>
              </a:buClr>
              <a:buSzPts val="2000"/>
              <a:buNone/>
            </a:pPr>
            <a:r>
              <a:rPr lang="en-US" b="0" dirty="0">
                <a:latin typeface="Times New Roman" panose="02020603050405020304" pitchFamily="18" charset="0"/>
                <a:cs typeface="Times New Roman" panose="02020603050405020304" pitchFamily="18" charset="0"/>
              </a:rPr>
              <a:t>This plan should prioritize the safety and well-being of everyone on campus while also supporting an environment conducive to learning.“</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dk2"/>
              </a:buClr>
              <a:buSzPts val="2000"/>
              <a:buFont typeface="Noto Sans Symbols"/>
              <a:buChar char="▪"/>
            </a:pPr>
            <a:r>
              <a:rPr lang="en-US" b="0" dirty="0">
                <a:latin typeface="Times New Roman" panose="02020603050405020304" pitchFamily="18" charset="0"/>
                <a:cs typeface="Times New Roman" panose="02020603050405020304" pitchFamily="18" charset="0"/>
              </a:rPr>
              <a:t>In this project, we will utilize multiple images and videos captured in various scenarios involving smoking, drinking, fighting, reckless driving, exam cheating, hanging out of moving buses, chasing after buses, engaging in ragging, shouting, disrupting the college environment, vandalism, and other related activities.</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00"/>
              </a:spcBef>
              <a:spcAft>
                <a:spcPts val="0"/>
              </a:spcAft>
              <a:buClr>
                <a:schemeClr val="dk2"/>
              </a:buClr>
              <a:buSzPts val="2000"/>
              <a:buFont typeface="Noto Sans Symbols"/>
              <a:buChar char="▪"/>
            </a:pPr>
            <a:r>
              <a:rPr lang="en-US" b="0" dirty="0">
                <a:latin typeface="Times New Roman" panose="02020603050405020304" pitchFamily="18" charset="0"/>
                <a:cs typeface="Times New Roman" panose="02020603050405020304" pitchFamily="18" charset="0"/>
              </a:rPr>
              <a:t>In addition, we will develop a system that concurrently provides solutions when detecting the aforementioned scenarios.</a:t>
            </a:r>
            <a:endParaRPr dirty="0">
              <a:latin typeface="Times New Roman" panose="02020603050405020304" pitchFamily="18" charset="0"/>
              <a:cs typeface="Times New Roman" panose="02020603050405020304" pitchFamily="18" charset="0"/>
            </a:endParaRPr>
          </a:p>
          <a:p>
            <a:pPr marL="342900" lvl="0" indent="-215900" algn="l" rtl="0">
              <a:lnSpc>
                <a:spcPct val="90000"/>
              </a:lnSpc>
              <a:spcBef>
                <a:spcPts val="1000"/>
              </a:spcBef>
              <a:spcAft>
                <a:spcPts val="0"/>
              </a:spcAft>
              <a:buClr>
                <a:schemeClr val="dk2"/>
              </a:buClr>
              <a:buSzPts val="2000"/>
              <a:buFont typeface="Noto Sans Symbols"/>
              <a:buNone/>
            </a:pPr>
            <a:endParaRPr b="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6" descr="Mumbai college students smoke to look cool, relieve stress | Local Press Co"/>
          <p:cNvPicPr preferRelativeResize="0"/>
          <p:nvPr/>
        </p:nvPicPr>
        <p:blipFill rotWithShape="1">
          <a:blip r:embed="rId3">
            <a:alphaModFix/>
          </a:blip>
          <a:srcRect/>
          <a:stretch/>
        </p:blipFill>
        <p:spPr>
          <a:xfrm>
            <a:off x="0" y="0"/>
            <a:ext cx="2695575" cy="1695450"/>
          </a:xfrm>
          <a:prstGeom prst="rect">
            <a:avLst/>
          </a:prstGeom>
          <a:noFill/>
          <a:ln>
            <a:noFill/>
          </a:ln>
        </p:spPr>
      </p:pic>
      <p:pic>
        <p:nvPicPr>
          <p:cNvPr id="224" name="Google Shape;224;p6" descr="Jaipur Students Fight | On Camera, Dozens Of Students Brawl With Sticks At  Jaipur College"/>
          <p:cNvPicPr preferRelativeResize="0"/>
          <p:nvPr/>
        </p:nvPicPr>
        <p:blipFill rotWithShape="1">
          <a:blip r:embed="rId4">
            <a:alphaModFix/>
          </a:blip>
          <a:srcRect/>
          <a:stretch/>
        </p:blipFill>
        <p:spPr>
          <a:xfrm>
            <a:off x="0" y="1695450"/>
            <a:ext cx="2701013" cy="2025760"/>
          </a:xfrm>
          <a:prstGeom prst="rect">
            <a:avLst/>
          </a:prstGeom>
          <a:noFill/>
          <a:ln>
            <a:noFill/>
          </a:ln>
        </p:spPr>
      </p:pic>
      <p:pic>
        <p:nvPicPr>
          <p:cNvPr id="225" name="Google Shape;225;p6" descr="Ragging in India: An Overview"/>
          <p:cNvPicPr preferRelativeResize="0"/>
          <p:nvPr/>
        </p:nvPicPr>
        <p:blipFill rotWithShape="1">
          <a:blip r:embed="rId5">
            <a:alphaModFix/>
          </a:blip>
          <a:srcRect/>
          <a:stretch/>
        </p:blipFill>
        <p:spPr>
          <a:xfrm>
            <a:off x="2695575" y="0"/>
            <a:ext cx="3693707" cy="2355408"/>
          </a:xfrm>
          <a:prstGeom prst="rect">
            <a:avLst/>
          </a:prstGeom>
          <a:noFill/>
          <a:ln>
            <a:noFill/>
          </a:ln>
        </p:spPr>
      </p:pic>
      <p:pic>
        <p:nvPicPr>
          <p:cNvPr id="226" name="Google Shape;226;p6" descr="2,374 School Vandalism Stock Photos - Free &amp; Royalty-Free Stock Photos from  Dreamstime"/>
          <p:cNvPicPr preferRelativeResize="0"/>
          <p:nvPr/>
        </p:nvPicPr>
        <p:blipFill rotWithShape="1">
          <a:blip r:embed="rId6">
            <a:alphaModFix/>
          </a:blip>
          <a:srcRect/>
          <a:stretch/>
        </p:blipFill>
        <p:spPr>
          <a:xfrm>
            <a:off x="2695575" y="2365347"/>
            <a:ext cx="2263525" cy="1847850"/>
          </a:xfrm>
          <a:prstGeom prst="rect">
            <a:avLst/>
          </a:prstGeom>
          <a:noFill/>
          <a:ln>
            <a:noFill/>
          </a:ln>
        </p:spPr>
      </p:pic>
      <p:pic>
        <p:nvPicPr>
          <p:cNvPr id="227" name="Google Shape;227;p6" descr="Vandalism in schools Stock Photo - Alamy"/>
          <p:cNvPicPr preferRelativeResize="0"/>
          <p:nvPr/>
        </p:nvPicPr>
        <p:blipFill rotWithShape="1">
          <a:blip r:embed="rId7">
            <a:alphaModFix/>
          </a:blip>
          <a:srcRect/>
          <a:stretch/>
        </p:blipFill>
        <p:spPr>
          <a:xfrm>
            <a:off x="-5436" y="3731149"/>
            <a:ext cx="2701010" cy="1948951"/>
          </a:xfrm>
          <a:prstGeom prst="rect">
            <a:avLst/>
          </a:prstGeom>
          <a:noFill/>
          <a:ln>
            <a:noFill/>
          </a:ln>
        </p:spPr>
      </p:pic>
      <p:pic>
        <p:nvPicPr>
          <p:cNvPr id="228" name="Google Shape;228;p6" descr="1,317 Broken School Chair Royalty-Free Images, Stock Photos &amp; Pictures |  Shutterstock"/>
          <p:cNvPicPr preferRelativeResize="0"/>
          <p:nvPr/>
        </p:nvPicPr>
        <p:blipFill rotWithShape="1">
          <a:blip r:embed="rId8">
            <a:alphaModFix/>
          </a:blip>
          <a:srcRect/>
          <a:stretch/>
        </p:blipFill>
        <p:spPr>
          <a:xfrm>
            <a:off x="6359718" y="0"/>
            <a:ext cx="5832282" cy="3888188"/>
          </a:xfrm>
          <a:prstGeom prst="rect">
            <a:avLst/>
          </a:prstGeom>
          <a:noFill/>
          <a:ln>
            <a:noFill/>
          </a:ln>
        </p:spPr>
      </p:pic>
      <p:pic>
        <p:nvPicPr>
          <p:cNvPr id="229" name="Google Shape;229;p6" descr="College girls slap fellow student for teasing"/>
          <p:cNvPicPr preferRelativeResize="0"/>
          <p:nvPr/>
        </p:nvPicPr>
        <p:blipFill rotWithShape="1">
          <a:blip r:embed="rId9">
            <a:alphaModFix/>
          </a:blip>
          <a:srcRect l="36574" r="29722" b="2807"/>
          <a:stretch/>
        </p:blipFill>
        <p:spPr>
          <a:xfrm>
            <a:off x="4953664" y="2355408"/>
            <a:ext cx="1400618" cy="2523048"/>
          </a:xfrm>
          <a:prstGeom prst="rect">
            <a:avLst/>
          </a:prstGeom>
          <a:noFill/>
          <a:ln>
            <a:noFill/>
          </a:ln>
        </p:spPr>
      </p:pic>
      <p:pic>
        <p:nvPicPr>
          <p:cNvPr id="230" name="Google Shape;230;p6" descr="Indian Government School Girls Students Friend jumps School-Gate To  bunk-classes"/>
          <p:cNvPicPr preferRelativeResize="0"/>
          <p:nvPr/>
        </p:nvPicPr>
        <p:blipFill rotWithShape="1">
          <a:blip r:embed="rId10">
            <a:alphaModFix/>
          </a:blip>
          <a:srcRect t="17085" r="-441" b="28862"/>
          <a:stretch/>
        </p:blipFill>
        <p:spPr>
          <a:xfrm>
            <a:off x="6354281" y="3888188"/>
            <a:ext cx="3368020" cy="2969812"/>
          </a:xfrm>
          <a:prstGeom prst="rect">
            <a:avLst/>
          </a:prstGeom>
          <a:noFill/>
          <a:ln>
            <a:noFill/>
          </a:ln>
        </p:spPr>
      </p:pic>
      <p:pic>
        <p:nvPicPr>
          <p:cNvPr id="231" name="Google Shape;231;p6" descr="ഓപ്പറേഷന്‍ റാഷ് പണി തുടങ്ങി..! അമിത വേഗത്തില്‍ ബൈക്കുമായി പായുന്ന  ഫ്രീക്കന്‍മാരുടെ ശ്രദ്ധയ്ക്ക്... മോട്ടര്‍ വാഹന വകുപ്പ് പിന്നാലെയുണ്ട്"/>
          <p:cNvPicPr preferRelativeResize="0"/>
          <p:nvPr/>
        </p:nvPicPr>
        <p:blipFill rotWithShape="1">
          <a:blip r:embed="rId11">
            <a:alphaModFix/>
          </a:blip>
          <a:srcRect l="39018" r="9843" b="25683"/>
          <a:stretch/>
        </p:blipFill>
        <p:spPr>
          <a:xfrm>
            <a:off x="2695575" y="4213197"/>
            <a:ext cx="3653271" cy="2654617"/>
          </a:xfrm>
          <a:prstGeom prst="rect">
            <a:avLst/>
          </a:prstGeom>
          <a:noFill/>
          <a:ln>
            <a:noFill/>
          </a:ln>
        </p:spPr>
      </p:pic>
      <p:pic>
        <p:nvPicPr>
          <p:cNvPr id="232" name="Google Shape;232;p6" descr="What are some of the ragging stories you know? - Quora"/>
          <p:cNvPicPr preferRelativeResize="0"/>
          <p:nvPr/>
        </p:nvPicPr>
        <p:blipFill rotWithShape="1">
          <a:blip r:embed="rId12">
            <a:alphaModFix/>
          </a:blip>
          <a:srcRect/>
          <a:stretch/>
        </p:blipFill>
        <p:spPr>
          <a:xfrm>
            <a:off x="9722302" y="3901068"/>
            <a:ext cx="2469698" cy="2956931"/>
          </a:xfrm>
          <a:prstGeom prst="rect">
            <a:avLst/>
          </a:prstGeom>
          <a:noFill/>
          <a:ln>
            <a:noFill/>
          </a:ln>
        </p:spPr>
      </p:pic>
      <p:pic>
        <p:nvPicPr>
          <p:cNvPr id="233" name="Google Shape;233;p6" descr="Where do I throw waste when there is no dustbin around and I cannot roam  around with the waste in my hand till I find a dustbin? - Quora"/>
          <p:cNvPicPr preferRelativeResize="0"/>
          <p:nvPr/>
        </p:nvPicPr>
        <p:blipFill rotWithShape="1">
          <a:blip r:embed="rId13">
            <a:alphaModFix/>
          </a:blip>
          <a:srcRect/>
          <a:stretch/>
        </p:blipFill>
        <p:spPr>
          <a:xfrm>
            <a:off x="-1" y="5162550"/>
            <a:ext cx="2690139" cy="16916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a:spLocks noGrp="1"/>
          </p:cNvSpPr>
          <p:nvPr>
            <p:ph type="title"/>
          </p:nvPr>
        </p:nvSpPr>
        <p:spPr>
          <a:xfrm>
            <a:off x="1525301" y="229420"/>
            <a:ext cx="9141300" cy="615600"/>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Clr>
                <a:schemeClr val="lt1"/>
              </a:buClr>
              <a:buSzPts val="4000"/>
              <a:buFont typeface="Quattrocento Sans"/>
              <a:buNone/>
            </a:pPr>
            <a:r>
              <a:rPr lang="en-US" dirty="0">
                <a:latin typeface="Times New Roman" panose="02020603050405020304" pitchFamily="18" charset="0"/>
                <a:cs typeface="Times New Roman" panose="02020603050405020304" pitchFamily="18" charset="0"/>
              </a:rPr>
              <a:t>Dataset Detail – Kaggle Dataset</a:t>
            </a:r>
            <a:endParaRPr dirty="0">
              <a:latin typeface="Times New Roman" panose="02020603050405020304" pitchFamily="18" charset="0"/>
              <a:cs typeface="Times New Roman" panose="02020603050405020304" pitchFamily="18" charset="0"/>
            </a:endParaRPr>
          </a:p>
        </p:txBody>
      </p:sp>
      <p:sp>
        <p:nvSpPr>
          <p:cNvPr id="239" name="Google Shape;239;p7"/>
          <p:cNvSpPr txBox="1"/>
          <p:nvPr/>
        </p:nvSpPr>
        <p:spPr>
          <a:xfrm>
            <a:off x="291189" y="1512316"/>
            <a:ext cx="116097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FFFFFF"/>
                </a:solidFill>
                <a:latin typeface="Times New Roman" panose="02020603050405020304" pitchFamily="18" charset="0"/>
                <a:ea typeface="Quattrocento Sans"/>
                <a:cs typeface="Times New Roman" panose="02020603050405020304" pitchFamily="18" charset="0"/>
                <a:sym typeface="Quattrocento Sans"/>
              </a:rPr>
              <a:t>These datasets includes videos in .mp4 format, There are many scenarios showing about untrimmed real-world surveillance videos, with 13 realistic anomalies including Abuse, Arrest, Arson, Assault, Road Accident, Burglary, Explosion, Fighting, Robbery, Shooting, Stealing, Shoplifting, and Vandalism.</a:t>
            </a:r>
            <a:endParaRPr sz="1800" b="0" i="0" u="none" strike="noStrike" cap="none" dirty="0">
              <a:solidFill>
                <a:schemeClr val="lt1"/>
              </a:solidFill>
              <a:latin typeface="Times New Roman" panose="02020603050405020304" pitchFamily="18" charset="0"/>
              <a:ea typeface="Quattrocento Sans"/>
              <a:cs typeface="Times New Roman" panose="02020603050405020304" pitchFamily="18" charset="0"/>
              <a:sym typeface="Quattrocento Sans"/>
            </a:endParaRPr>
          </a:p>
        </p:txBody>
      </p:sp>
      <p:graphicFrame>
        <p:nvGraphicFramePr>
          <p:cNvPr id="240" name="Google Shape;240;p7"/>
          <p:cNvGraphicFramePr/>
          <p:nvPr/>
        </p:nvGraphicFramePr>
        <p:xfrm>
          <a:off x="89813" y="2854413"/>
          <a:ext cx="11810925" cy="1990100"/>
        </p:xfrm>
        <a:graphic>
          <a:graphicData uri="http://schemas.openxmlformats.org/drawingml/2006/table">
            <a:tbl>
              <a:tblPr firstRow="1" bandRow="1">
                <a:noFill/>
                <a:tableStyleId>{90F406C0-FEBD-4E24-8D3D-A860286871C1}</a:tableStyleId>
              </a:tblPr>
              <a:tblGrid>
                <a:gridCol w="1687275">
                  <a:extLst>
                    <a:ext uri="{9D8B030D-6E8A-4147-A177-3AD203B41FA5}">
                      <a16:colId xmlns:a16="http://schemas.microsoft.com/office/drawing/2014/main" val="20000"/>
                    </a:ext>
                  </a:extLst>
                </a:gridCol>
                <a:gridCol w="1687275">
                  <a:extLst>
                    <a:ext uri="{9D8B030D-6E8A-4147-A177-3AD203B41FA5}">
                      <a16:colId xmlns:a16="http://schemas.microsoft.com/office/drawing/2014/main" val="20001"/>
                    </a:ext>
                  </a:extLst>
                </a:gridCol>
                <a:gridCol w="1687275">
                  <a:extLst>
                    <a:ext uri="{9D8B030D-6E8A-4147-A177-3AD203B41FA5}">
                      <a16:colId xmlns:a16="http://schemas.microsoft.com/office/drawing/2014/main" val="20002"/>
                    </a:ext>
                  </a:extLst>
                </a:gridCol>
                <a:gridCol w="1687275">
                  <a:extLst>
                    <a:ext uri="{9D8B030D-6E8A-4147-A177-3AD203B41FA5}">
                      <a16:colId xmlns:a16="http://schemas.microsoft.com/office/drawing/2014/main" val="20003"/>
                    </a:ext>
                  </a:extLst>
                </a:gridCol>
                <a:gridCol w="1687275">
                  <a:extLst>
                    <a:ext uri="{9D8B030D-6E8A-4147-A177-3AD203B41FA5}">
                      <a16:colId xmlns:a16="http://schemas.microsoft.com/office/drawing/2014/main" val="20004"/>
                    </a:ext>
                  </a:extLst>
                </a:gridCol>
                <a:gridCol w="1687275">
                  <a:extLst>
                    <a:ext uri="{9D8B030D-6E8A-4147-A177-3AD203B41FA5}">
                      <a16:colId xmlns:a16="http://schemas.microsoft.com/office/drawing/2014/main" val="20005"/>
                    </a:ext>
                  </a:extLst>
                </a:gridCol>
                <a:gridCol w="1687275">
                  <a:extLst>
                    <a:ext uri="{9D8B030D-6E8A-4147-A177-3AD203B41FA5}">
                      <a16:colId xmlns:a16="http://schemas.microsoft.com/office/drawing/2014/main" val="20006"/>
                    </a:ext>
                  </a:extLst>
                </a:gridCol>
              </a:tblGrid>
              <a:tr h="9950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S.no</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Data-set </a:t>
                      </a:r>
                      <a:r>
                        <a:rPr lang="en-US" sz="1800" b="1" u="none" strike="noStrike" cap="none">
                          <a:solidFill>
                            <a:schemeClr val="lt1"/>
                          </a:solidFill>
                          <a:latin typeface="Quattrocento Sans"/>
                          <a:ea typeface="Quattrocento Sans"/>
                          <a:cs typeface="Quattrocento Sans"/>
                          <a:sym typeface="Quattrocento Sans"/>
                        </a:rPr>
                        <a:t>name</a:t>
                      </a:r>
                      <a:endParaRPr sz="1800" b="1" u="none" strike="noStrike" cap="none">
                        <a:solidFill>
                          <a:schemeClr val="lt1"/>
                        </a:solidFill>
                        <a:latin typeface="Quattrocento Sans"/>
                        <a:ea typeface="Quattrocento Sans"/>
                        <a:cs typeface="Quattrocento Sans"/>
                        <a:sym typeface="Quattrocento Sans"/>
                      </a:endParaRPr>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No. of Files</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Resolution</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Environment</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Color</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Image/Video Format</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0"/>
                  </a:ext>
                </a:extLst>
              </a:tr>
              <a:tr h="9950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sng" strike="noStrike" cap="none">
                          <a:solidFill>
                            <a:schemeClr val="hlink"/>
                          </a:solidFill>
                          <a:hlinkClick r:id="rId3"/>
                        </a:rPr>
                        <a:t>Anomaly-Detection-Dataset-UCF</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8369</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320 X 240</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Indoor and Outdoor</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All Colors</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.mp4</a:t>
                      </a:r>
                      <a:endParaRPr sz="1400" u="none" strike="noStrike" cap="none" dirty="0"/>
                    </a:p>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solidFill>
                      <a:schemeClr val="accent5"/>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1992</Words>
  <Application>Microsoft Office PowerPoint</Application>
  <PresentationFormat>Widescreen</PresentationFormat>
  <Paragraphs>264</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Times New Roman</vt:lpstr>
      <vt:lpstr>Quattrocento Sans</vt:lpstr>
      <vt:lpstr>Arial</vt:lpstr>
      <vt:lpstr>Noto Sans Symbols</vt:lpstr>
      <vt:lpstr>Office Theme</vt:lpstr>
      <vt:lpstr>PowerPoint Presentation</vt:lpstr>
      <vt:lpstr>GROUP DETAILS</vt:lpstr>
      <vt:lpstr>ROLES ASSIGNED FOR THE PROJECT</vt:lpstr>
      <vt:lpstr>CONTRIBUTION </vt:lpstr>
      <vt:lpstr>Motivation for the Project</vt:lpstr>
      <vt:lpstr>Challenges faced!</vt:lpstr>
      <vt:lpstr>Problem Statement</vt:lpstr>
      <vt:lpstr>PowerPoint Presentation</vt:lpstr>
      <vt:lpstr>Dataset Detail – Kaggle Dataset</vt:lpstr>
      <vt:lpstr>Dataset Detail</vt:lpstr>
      <vt:lpstr>PowerPoint Presentation</vt:lpstr>
      <vt:lpstr>Literature Survey - Dataset Detail</vt:lpstr>
      <vt:lpstr>PowerPoint Presentation</vt:lpstr>
      <vt:lpstr>Literature Survey 1 – Algorithm Detail</vt:lpstr>
      <vt:lpstr>PowerPoint Presentation</vt:lpstr>
      <vt:lpstr>PowerPoint Presentation</vt:lpstr>
      <vt:lpstr>Preprocessing Methods Contribution</vt:lpstr>
      <vt:lpstr>Final preprocessing methods using for our Project</vt:lpstr>
      <vt:lpstr>PowerPoint Presentation</vt:lpstr>
      <vt:lpstr>Plan of work from Team forward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Harsha</dc:creator>
  <cp:lastModifiedBy>Tangudu Harsha Vardhan</cp:lastModifiedBy>
  <cp:revision>28</cp:revision>
  <dcterms:modified xsi:type="dcterms:W3CDTF">2024-05-29T17:45:00Z</dcterms:modified>
</cp:coreProperties>
</file>