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4"/>
  </p:sldMasterIdLst>
  <p:sldIdLst>
    <p:sldId id="257" r:id="rId5"/>
    <p:sldId id="275" r:id="rId6"/>
    <p:sldId id="261" r:id="rId7"/>
    <p:sldId id="262" r:id="rId8"/>
    <p:sldId id="271" r:id="rId9"/>
    <p:sldId id="273" r:id="rId10"/>
    <p:sldId id="274" r:id="rId11"/>
    <p:sldId id="272" r:id="rId12"/>
    <p:sldId id="263" r:id="rId13"/>
    <p:sldId id="264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82E6939-CA0C-48E9-83F4-C4E076950DC5}">
          <p14:sldIdLst>
            <p14:sldId id="257"/>
            <p14:sldId id="275"/>
            <p14:sldId id="261"/>
          </p14:sldIdLst>
        </p14:section>
        <p14:section name="Untitled Section" id="{0E596B43-1E3D-4B3A-B64F-858F0DF14179}">
          <p14:sldIdLst>
            <p14:sldId id="262"/>
            <p14:sldId id="271"/>
            <p14:sldId id="273"/>
            <p14:sldId id="274"/>
            <p14:sldId id="272"/>
            <p14:sldId id="263"/>
            <p14:sldId id="264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CCCC"/>
    <a:srgbClr val="3A3A3A"/>
    <a:srgbClr val="344529"/>
    <a:srgbClr val="2B3922"/>
    <a:srgbClr val="2E3722"/>
    <a:srgbClr val="FCF7F1"/>
    <a:srgbClr val="B8D233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BC384-5AB1-45B1-A6F5-09D7BAE96EE5}" v="1" dt="2022-04-27T13:49:24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19" autoAdjust="0"/>
  </p:normalViewPr>
  <p:slideViewPr>
    <p:cSldViewPr snapToGrid="0">
      <p:cViewPr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ngamitta Vinay Kumar - [CB.EN.U4CSE21063]" userId="S::cb.en.u4cse21063@cb.students.amrita.edu::840e48f1-7d9a-4513-8dad-1fddc55ec83c" providerId="AD" clId="Web-{C80BC384-5AB1-45B1-A6F5-09D7BAE96EE5}"/>
    <pc:docChg chg="modSld">
      <pc:chgData name="Thungamitta Vinay Kumar - [CB.EN.U4CSE21063]" userId="S::cb.en.u4cse21063@cb.students.amrita.edu::840e48f1-7d9a-4513-8dad-1fddc55ec83c" providerId="AD" clId="Web-{C80BC384-5AB1-45B1-A6F5-09D7BAE96EE5}" dt="2022-04-27T13:49:24.637" v="0" actId="1076"/>
      <pc:docMkLst>
        <pc:docMk/>
      </pc:docMkLst>
      <pc:sldChg chg="modSp">
        <pc:chgData name="Thungamitta Vinay Kumar - [CB.EN.U4CSE21063]" userId="S::cb.en.u4cse21063@cb.students.amrita.edu::840e48f1-7d9a-4513-8dad-1fddc55ec83c" providerId="AD" clId="Web-{C80BC384-5AB1-45B1-A6F5-09D7BAE96EE5}" dt="2022-04-27T13:49:24.637" v="0" actId="1076"/>
        <pc:sldMkLst>
          <pc:docMk/>
          <pc:sldMk cId="2584280759" sldId="257"/>
        </pc:sldMkLst>
        <pc:picChg chg="mod">
          <ac:chgData name="Thungamitta Vinay Kumar - [CB.EN.U4CSE21063]" userId="S::cb.en.u4cse21063@cb.students.amrita.edu::840e48f1-7d9a-4513-8dad-1fddc55ec83c" providerId="AD" clId="Web-{C80BC384-5AB1-45B1-A6F5-09D7BAE96EE5}" dt="2022-04-27T13:49:24.637" v="0" actId="1076"/>
          <ac:picMkLst>
            <pc:docMk/>
            <pc:sldMk cId="2584280759" sldId="257"/>
            <ac:picMk id="15" creationId="{74DFBAB6-9903-4E93-8C78-12712E6563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2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58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974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8712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002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107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419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363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43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5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7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2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9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3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0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B91F47E-7A58-47D9-B342-998A3719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606" y="5334963"/>
            <a:ext cx="4959144" cy="1386494"/>
          </a:xfrm>
        </p:spPr>
        <p:txBody>
          <a:bodyPr>
            <a:normAutofit/>
          </a:bodyPr>
          <a:lstStyle/>
          <a:p>
            <a:endParaRPr lang="en-IN" sz="48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8D308F-52F4-4655-8F42-4AF6125AD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04732" y="1480135"/>
            <a:ext cx="3144774" cy="3511296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74DFBAB6-9903-4E93-8C78-12712E6563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-368" y="90661"/>
            <a:ext cx="12192000" cy="685800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30C5D3-F220-40FD-8FA3-EECB521D9589}"/>
              </a:ext>
            </a:extLst>
          </p:cNvPr>
          <p:cNvSpPr txBox="1"/>
          <p:nvPr/>
        </p:nvSpPr>
        <p:spPr>
          <a:xfrm>
            <a:off x="252463" y="5246275"/>
            <a:ext cx="2736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VAISHNAVI S-1006533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SUSEELA-1023837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HARSHA-2003929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VIGNESH-1031109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VINAY-1011690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71946D-2099-47B3-9DEB-FD1E5E9B4B8F}"/>
              </a:ext>
            </a:extLst>
          </p:cNvPr>
          <p:cNvSpPr txBox="1"/>
          <p:nvPr/>
        </p:nvSpPr>
        <p:spPr>
          <a:xfrm>
            <a:off x="8904732" y="6147455"/>
            <a:ext cx="3034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IPL SCHEDULER</a:t>
            </a:r>
            <a:endParaRPr lang="en-IN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23B36D-D09B-4ABD-A10B-1C7CDCC098FE}"/>
              </a:ext>
            </a:extLst>
          </p:cNvPr>
          <p:cNvSpPr txBox="1"/>
          <p:nvPr/>
        </p:nvSpPr>
        <p:spPr>
          <a:xfrm>
            <a:off x="3081204" y="26396"/>
            <a:ext cx="651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DEPARTMENT OF COMPUTER SCIENCE AND ENGINEERING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3A4AF-CFF9-4374-97B6-8B6F155F55B4}"/>
              </a:ext>
            </a:extLst>
          </p:cNvPr>
          <p:cNvSpPr txBox="1"/>
          <p:nvPr/>
        </p:nvSpPr>
        <p:spPr>
          <a:xfrm>
            <a:off x="2980358" y="338873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19CSE100-PROBLEM SOLVING AND ALGORITHM THINKING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F5B306-5411-4BA2-8178-E677A2B7A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58548"/>
              </p:ext>
            </p:extLst>
          </p:nvPr>
        </p:nvGraphicFramePr>
        <p:xfrm>
          <a:off x="463826" y="450574"/>
          <a:ext cx="11264348" cy="5923714"/>
        </p:xfrm>
        <a:graphic>
          <a:graphicData uri="http://schemas.openxmlformats.org/drawingml/2006/table">
            <a:tbl>
              <a:tblPr/>
              <a:tblGrid>
                <a:gridCol w="1513774">
                  <a:extLst>
                    <a:ext uri="{9D8B030D-6E8A-4147-A177-3AD203B41FA5}">
                      <a16:colId xmlns:a16="http://schemas.microsoft.com/office/drawing/2014/main" val="635019766"/>
                    </a:ext>
                  </a:extLst>
                </a:gridCol>
                <a:gridCol w="3796582">
                  <a:extLst>
                    <a:ext uri="{9D8B030D-6E8A-4147-A177-3AD203B41FA5}">
                      <a16:colId xmlns:a16="http://schemas.microsoft.com/office/drawing/2014/main" val="3737458766"/>
                    </a:ext>
                  </a:extLst>
                </a:gridCol>
                <a:gridCol w="2251211">
                  <a:extLst>
                    <a:ext uri="{9D8B030D-6E8A-4147-A177-3AD203B41FA5}">
                      <a16:colId xmlns:a16="http://schemas.microsoft.com/office/drawing/2014/main" val="3711009986"/>
                    </a:ext>
                  </a:extLst>
                </a:gridCol>
                <a:gridCol w="1900144">
                  <a:extLst>
                    <a:ext uri="{9D8B030D-6E8A-4147-A177-3AD203B41FA5}">
                      <a16:colId xmlns:a16="http://schemas.microsoft.com/office/drawing/2014/main" val="1104079762"/>
                    </a:ext>
                  </a:extLst>
                </a:gridCol>
                <a:gridCol w="1802637">
                  <a:extLst>
                    <a:ext uri="{9D8B030D-6E8A-4147-A177-3AD203B41FA5}">
                      <a16:colId xmlns:a16="http://schemas.microsoft.com/office/drawing/2014/main" val="1977325479"/>
                    </a:ext>
                  </a:extLst>
                </a:gridCol>
              </a:tblGrid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MATCH NO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      MATCH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VENUE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DATE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TIME{IST}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655820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29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KOLKATA  VS  CHENNAI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KOLKATA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05.05.2021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916531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30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HYDERABAD VS GUJARAT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HYDERABAD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06.05.2021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00369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31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MUMBAI VS BANGLORE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MUMBAI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07.05.2021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2045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32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PUMJAB VS VIZAG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MOHALI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08.05.2021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946325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33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HYDERABAD VS CHENNAI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HYDERABAD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09.05.2021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3.30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860629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34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GUJARAT VS MUMBAI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GUJARAT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09.05.2021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670407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35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KOLKATA VS BANGLORE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KOLKATA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10.05.2021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583795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36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VIZAG VS MUMBAI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VIZAG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11.05.2021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732793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37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GUJARAT VS PUNJAB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GUJARAT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12.05.2021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530376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38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HYDERABAD VS KOLKATA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HYDERABAD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13.05.2021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185084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39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BANGLORE VS CHENNAI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BANGLORE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14.05.2021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805514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40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VIZAG VS GUJARAT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VIZAG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16.05.2021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3.30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79998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41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CHENNAI VS HYDERABAD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CHENNAI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16.05.2021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65266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42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BANGLORE VS PUNJAB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BANGLORE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17.05.2021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248206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43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KOLKATA VS VIZAG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KOLKATA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18.05.2021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516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44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CHENNAI VS MUMBAI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CHENNAI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19.05.2021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55905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45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VIZAG VS HYDERABAD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VIZAG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20.05.2021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39403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46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GUJARAT VS BANGLORE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GUJARAT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21.05.2021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38214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47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KOLKATA VS MUMBAI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KOLKATA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22.05.2021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224673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48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HYDERABAD VS PUNJAB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HYDERABAD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23.05.2021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3.30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231112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49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BANGLORE VS VIZAG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BANGLORE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23.05.2021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44429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50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CHENNAI VS GUJARAT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CHENNAI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24.05.2021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342498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51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MUMBAI VS HYDERABAD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MUMBAI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25.05.2021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656522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52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PUNJAB VS KOLKATA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MOHALI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26.05.2021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824361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53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GUJARAT VS VIZAG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GUJARAT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27.05.2021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26857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54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BANGLORE VS HYDERABAD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BANGLORE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28.05.2021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499346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55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PUNJAB VS CHENNAI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PUNJAB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29.05.2021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7.30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012424"/>
                  </a:ext>
                </a:extLst>
              </a:tr>
              <a:tr h="204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56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MUMBAI VS KOLKATA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MUMBAI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30.05.2021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3.30 PM</a:t>
                      </a:r>
                    </a:p>
                  </a:txBody>
                  <a:tcPr marL="49851" marR="49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86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099957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353802-F47E-4FED-A198-0A3ACA03F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17077"/>
              </p:ext>
            </p:extLst>
          </p:nvPr>
        </p:nvGraphicFramePr>
        <p:xfrm>
          <a:off x="1999889" y="1120411"/>
          <a:ext cx="7753709" cy="4617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824">
                  <a:extLst>
                    <a:ext uri="{9D8B030D-6E8A-4147-A177-3AD203B41FA5}">
                      <a16:colId xmlns:a16="http://schemas.microsoft.com/office/drawing/2014/main" val="3063959422"/>
                    </a:ext>
                  </a:extLst>
                </a:gridCol>
                <a:gridCol w="1218405">
                  <a:extLst>
                    <a:ext uri="{9D8B030D-6E8A-4147-A177-3AD203B41FA5}">
                      <a16:colId xmlns:a16="http://schemas.microsoft.com/office/drawing/2014/main" val="2382383969"/>
                    </a:ext>
                  </a:extLst>
                </a:gridCol>
                <a:gridCol w="1097441">
                  <a:extLst>
                    <a:ext uri="{9D8B030D-6E8A-4147-A177-3AD203B41FA5}">
                      <a16:colId xmlns:a16="http://schemas.microsoft.com/office/drawing/2014/main" val="3440704520"/>
                    </a:ext>
                  </a:extLst>
                </a:gridCol>
                <a:gridCol w="1097441">
                  <a:extLst>
                    <a:ext uri="{9D8B030D-6E8A-4147-A177-3AD203B41FA5}">
                      <a16:colId xmlns:a16="http://schemas.microsoft.com/office/drawing/2014/main" val="3833902181"/>
                    </a:ext>
                  </a:extLst>
                </a:gridCol>
                <a:gridCol w="1340963">
                  <a:extLst>
                    <a:ext uri="{9D8B030D-6E8A-4147-A177-3AD203B41FA5}">
                      <a16:colId xmlns:a16="http://schemas.microsoft.com/office/drawing/2014/main" val="2668163996"/>
                    </a:ext>
                  </a:extLst>
                </a:gridCol>
                <a:gridCol w="1174635">
                  <a:extLst>
                    <a:ext uri="{9D8B030D-6E8A-4147-A177-3AD203B41FA5}">
                      <a16:colId xmlns:a16="http://schemas.microsoft.com/office/drawing/2014/main" val="957681237"/>
                    </a:ext>
                  </a:extLst>
                </a:gridCol>
              </a:tblGrid>
              <a:tr h="5121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   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        Team 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Matches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Won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Loss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NRR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Points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extLst>
                  <a:ext uri="{0D108BD9-81ED-4DB2-BD59-A6C34878D82A}">
                    <a16:rowId xmlns:a16="http://schemas.microsoft.com/office/drawing/2014/main" val="2518414255"/>
                  </a:ext>
                </a:extLst>
              </a:tr>
              <a:tr h="5131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Q1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14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extLst>
                  <a:ext uri="{0D108BD9-81ED-4DB2-BD59-A6C34878D82A}">
                    <a16:rowId xmlns:a16="http://schemas.microsoft.com/office/drawing/2014/main" val="1295085362"/>
                  </a:ext>
                </a:extLst>
              </a:tr>
              <a:tr h="5131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Q2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14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extLst>
                  <a:ext uri="{0D108BD9-81ED-4DB2-BD59-A6C34878D82A}">
                    <a16:rowId xmlns:a16="http://schemas.microsoft.com/office/drawing/2014/main" val="3342798134"/>
                  </a:ext>
                </a:extLst>
              </a:tr>
              <a:tr h="5131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Q3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14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extLst>
                  <a:ext uri="{0D108BD9-81ED-4DB2-BD59-A6C34878D82A}">
                    <a16:rowId xmlns:a16="http://schemas.microsoft.com/office/drawing/2014/main" val="1735999822"/>
                  </a:ext>
                </a:extLst>
              </a:tr>
              <a:tr h="5131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Q4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14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extLst>
                  <a:ext uri="{0D108BD9-81ED-4DB2-BD59-A6C34878D82A}">
                    <a16:rowId xmlns:a16="http://schemas.microsoft.com/office/drawing/2014/main" val="3421602364"/>
                  </a:ext>
                </a:extLst>
              </a:tr>
              <a:tr h="5131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14 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extLst>
                  <a:ext uri="{0D108BD9-81ED-4DB2-BD59-A6C34878D82A}">
                    <a16:rowId xmlns:a16="http://schemas.microsoft.com/office/drawing/2014/main" val="2613697570"/>
                  </a:ext>
                </a:extLst>
              </a:tr>
              <a:tr h="5131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14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extLst>
                  <a:ext uri="{0D108BD9-81ED-4DB2-BD59-A6C34878D82A}">
                    <a16:rowId xmlns:a16="http://schemas.microsoft.com/office/drawing/2014/main" val="1115022505"/>
                  </a:ext>
                </a:extLst>
              </a:tr>
              <a:tr h="5131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14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extLst>
                  <a:ext uri="{0D108BD9-81ED-4DB2-BD59-A6C34878D82A}">
                    <a16:rowId xmlns:a16="http://schemas.microsoft.com/office/drawing/2014/main" val="3025093755"/>
                  </a:ext>
                </a:extLst>
              </a:tr>
              <a:tr h="5131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14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0357" marR="60357" marT="0" marB="0"/>
                </a:tc>
                <a:extLst>
                  <a:ext uri="{0D108BD9-81ED-4DB2-BD59-A6C34878D82A}">
                    <a16:rowId xmlns:a16="http://schemas.microsoft.com/office/drawing/2014/main" val="128237845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4325452-DC89-4E1A-9E63-791141A15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524" y="610200"/>
            <a:ext cx="1213654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*NRR =Net Run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044AC-26D8-46CC-8E77-B72488812563}"/>
              </a:ext>
            </a:extLst>
          </p:cNvPr>
          <p:cNvSpPr txBox="1"/>
          <p:nvPr/>
        </p:nvSpPr>
        <p:spPr>
          <a:xfrm>
            <a:off x="2451058" y="5948936"/>
            <a:ext cx="6851373" cy="59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 &gt;   TOP FOUR TEAMS WILL BE  QUALIFYING FOR THE  PLAYOFFS 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 </a:t>
            </a:r>
            <a:endParaRPr lang="en-IN" sz="1600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27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CC4538-08A9-4AF2-A306-B6B98425CF9D}"/>
              </a:ext>
            </a:extLst>
          </p:cNvPr>
          <p:cNvSpPr txBox="1"/>
          <p:nvPr/>
        </p:nvSpPr>
        <p:spPr>
          <a:xfrm>
            <a:off x="887896" y="725450"/>
            <a:ext cx="6679095" cy="5323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IF A TEAM WINS A MATCH THEN THEY WILL BE GETTING 2 POINTS AND WILL GO TOP OF THE TABLE BY WINNING MORE MATCHES.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IF A TEAM LOOSES A GAME THEN  THERE’S NO CHANGE  IN POINTS BUT NRR MAY DECREASES BASED ON MATCH RESULT.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 NET RUN RATE IS CALCULATED BASED ON RUN SCORED PER OVER/OVERS FACED.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NRR IS CONSIDERED WHEN BOTH THE TEAMS HAVING  SAME POINTS IN  POINTS TABLE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IF NRR IS MORE THEN BETTER POSITION IN THE POINTS TABLE.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AT THE END OF TOURNMENT THE TEAMS ARE PLACED ON THE POINTS TABLE BASED ON THEIR  PERFORMANCES . 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TOP 4 TEAMS ARE QUALIFYING TO  PALYOFFS ,REST OF THE TEAMS  RULED OUT OF THE TOURNMENT.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POINTS TABLE IS THE ONLY WAY TO FINALISE THE  BEST TEAMS  OF THE TOUNAMENT </a:t>
            </a:r>
            <a:r>
              <a:rPr lang="en-IN" sz="1600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975C0-5500-40C5-9D3D-A0FA4EA10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514" y="1339679"/>
            <a:ext cx="3935895" cy="40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327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9637E8-14E6-4E02-A839-6A3C0C219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43" y="702365"/>
            <a:ext cx="9912627" cy="54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894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AF59BD-34A0-4F68-A7E3-021C3687EA6A}"/>
              </a:ext>
            </a:extLst>
          </p:cNvPr>
          <p:cNvSpPr txBox="1"/>
          <p:nvPr/>
        </p:nvSpPr>
        <p:spPr>
          <a:xfrm>
            <a:off x="563217" y="374477"/>
            <a:ext cx="11065565" cy="601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Venues of these matches will be announced in the later part of tournament.</a:t>
            </a:r>
            <a:endParaRPr lang="en-IN" sz="1600" b="1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In playoffs there are 2 qualifiers and 1 eliminator and FINALS.</a:t>
            </a:r>
            <a:endParaRPr lang="en-IN" sz="1600" b="1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First  Qualifier1 will be there ,next Eliminator  then Qualifier 2 And at last FINALS.</a:t>
            </a:r>
            <a:endParaRPr lang="en-IN" sz="1600" b="1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Qualifier 1 is the match between top 2 teams of the points table.</a:t>
            </a:r>
            <a:endParaRPr lang="en-IN" sz="1600" b="1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Winner of this will go directly to finals ,loser will have a chance to play in Qualifier2</a:t>
            </a:r>
            <a:endParaRPr lang="en-IN" sz="1600" b="1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So if the teams are at top 2 position in the table then they will not be knocked out of tournament even loosing the  Qualifier 1</a:t>
            </a:r>
            <a:endParaRPr lang="en-IN" sz="1600" b="1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Eliminator is the match between 3rd and 4th place teams of the points table.</a:t>
            </a:r>
            <a:endParaRPr lang="en-IN" sz="1600" b="1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Winner of this match will enter into Qualifier2 to play against the looser of Qualifier1.</a:t>
            </a:r>
            <a:endParaRPr lang="en-IN" sz="1600" b="1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Loser of this match will be Eliminated.</a:t>
            </a:r>
            <a:endParaRPr lang="en-IN" sz="1600" b="1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Qualifier 2  its match between the winner of Eliminator and Loser of Qualifier 1.</a:t>
            </a:r>
            <a:endParaRPr lang="en-IN" sz="1600" b="1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Winner of this match will play the finals and loser will be eliminated .</a:t>
            </a:r>
            <a:endParaRPr lang="en-IN" sz="1600" b="1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FINALS : it’s the match between the winners of Qualifier 1 and Qualifier 2. </a:t>
            </a:r>
            <a:endParaRPr lang="en-IN" sz="1600" b="1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Winner will be CHAMPIONS of this tournament and loser will be RUNNERS UP.</a:t>
            </a:r>
            <a:endParaRPr lang="en-IN" sz="1600" b="1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For every knockout games one extra day will be reserved in  the case of  play stopped due to rain</a:t>
            </a:r>
            <a:r>
              <a:rPr lang="en-IN" b="1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 </a:t>
            </a: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or like some other challenges..</a:t>
            </a:r>
            <a:endParaRPr lang="en-IN" sz="1600" b="1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Only one day will be in reserved when play stopped .no other  extensions more than one extra day.</a:t>
            </a:r>
            <a:endParaRPr lang="en-IN" sz="1600" b="1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If the league was interrupted or stopped </a:t>
            </a:r>
            <a:r>
              <a:rPr lang="en-IN" sz="1600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unexpe</a:t>
            </a:r>
            <a:r>
              <a:rPr lang="en-IN" b="1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ctedly by some reasons like corona ..then the next part of the tournament will be continued form where it was stopped.</a:t>
            </a:r>
          </a:p>
        </p:txBody>
      </p:sp>
    </p:spTree>
    <p:extLst>
      <p:ext uri="{BB962C8B-B14F-4D97-AF65-F5344CB8AC3E}">
        <p14:creationId xmlns:p14="http://schemas.microsoft.com/office/powerpoint/2010/main" val="27373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F18C90-3B80-4F80-92AC-D664098C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322144-DDB8-459E-AAF3-4707121581AD}"/>
              </a:ext>
            </a:extLst>
          </p:cNvPr>
          <p:cNvSpPr txBox="1"/>
          <p:nvPr/>
        </p:nvSpPr>
        <p:spPr>
          <a:xfrm>
            <a:off x="861391" y="1510748"/>
            <a:ext cx="9554818" cy="474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Preface  –  How many teams participating and what are they.</a:t>
            </a:r>
            <a:endParaRPr lang="en-IN" sz="2400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Match  - How many matches each team plays.</a:t>
            </a:r>
            <a:endParaRPr lang="en-IN" sz="2400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Venues – Schedule and play ground.</a:t>
            </a:r>
            <a:endParaRPr lang="en-IN" sz="2400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Playoffs – Top 4 teams qualified.</a:t>
            </a:r>
            <a:endParaRPr lang="en-IN" sz="2400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Final – Winner 1 + Winner 2</a:t>
            </a:r>
            <a:endParaRPr lang="en-IN" sz="2400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Special awards – for top events like ( purple cap , orange cap, Game changer , Fair play , perfect catch etc...)</a:t>
            </a:r>
            <a:endParaRPr lang="en-IN" sz="2400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6E9C2-F6FA-4F99-AD90-EE5669C84C91}"/>
              </a:ext>
            </a:extLst>
          </p:cNvPr>
          <p:cNvSpPr/>
          <p:nvPr/>
        </p:nvSpPr>
        <p:spPr>
          <a:xfrm>
            <a:off x="4028514" y="313603"/>
            <a:ext cx="3775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>
                <a:ln/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OVERVIEW</a:t>
            </a:r>
            <a:endParaRPr lang="en-IN" sz="5400" b="1" cap="none" spc="0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948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4800" b="1" cap="none" spc="0" dirty="0">
                <a:ln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rtifakt Element Black" panose="020B0A03050000020004" pitchFamily="34" charset="0"/>
                <a:ea typeface="Artifakt Element Black" panose="020B0A03050000020004" pitchFamily="34" charset="0"/>
              </a:rPr>
            </a:br>
            <a:br>
              <a:rPr lang="en-IN" sz="4800" b="1" cap="none" spc="0" dirty="0">
                <a:ln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endParaRPr lang="en-US" sz="4800" b="1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212D1-4C7C-47A5-9633-B5828F8F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In this we are going to see how the IPL is scheduled and how the working system goes behind this.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Basically IPL consists of 8 teams in total and play 56 matches. Each team will play 14 matches </a:t>
            </a:r>
            <a:r>
              <a:rPr lang="en-IN" sz="2400" dirty="0" err="1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i.e</a:t>
            </a:r>
            <a:r>
              <a:rPr lang="en-IN" sz="2400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, 7 in home town and 7 away. Each team gets to play 1 match in home ground and other away against each opponent.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The winning teams will be gaining +2 points and run rate accordingly when they win.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A4C25-058B-4915-A08B-A03EAD4C2A75}"/>
              </a:ext>
            </a:extLst>
          </p:cNvPr>
          <p:cNvSpPr/>
          <p:nvPr/>
        </p:nvSpPr>
        <p:spPr>
          <a:xfrm>
            <a:off x="4595967" y="452718"/>
            <a:ext cx="3130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>
                <a:ln>
                  <a:solidFill>
                    <a:schemeClr val="tx1"/>
                  </a:solidFill>
                </a:ln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PREFACE</a:t>
            </a:r>
            <a:endParaRPr lang="en-IN" sz="5400" b="1" cap="none" spc="0" dirty="0">
              <a:ln>
                <a:solidFill>
                  <a:schemeClr val="tx1"/>
                </a:solidFill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44523-7557-4894-B44B-6532CCD6D9AA}"/>
              </a:ext>
            </a:extLst>
          </p:cNvPr>
          <p:cNvSpPr txBox="1"/>
          <p:nvPr/>
        </p:nvSpPr>
        <p:spPr>
          <a:xfrm>
            <a:off x="1205948" y="1285461"/>
            <a:ext cx="979335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And finally the four teams that is in the top four position of the table will be qualified for qualifiers.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There will be 2 qualifiers and a eliminator match.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Qualifier 1 , qualifier 2 and eliminator.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The winner of the finals will be the champions of the season.</a:t>
            </a:r>
          </a:p>
        </p:txBody>
      </p:sp>
    </p:spTree>
    <p:extLst>
      <p:ext uri="{BB962C8B-B14F-4D97-AF65-F5344CB8AC3E}">
        <p14:creationId xmlns:p14="http://schemas.microsoft.com/office/powerpoint/2010/main" val="3967132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6F1C9-A249-4040-BFFB-6C3C193463F3}"/>
              </a:ext>
            </a:extLst>
          </p:cNvPr>
          <p:cNvSpPr txBox="1"/>
          <p:nvPr/>
        </p:nvSpPr>
        <p:spPr>
          <a:xfrm>
            <a:off x="384313" y="490330"/>
            <a:ext cx="11158330" cy="3562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</a:pPr>
            <a:endParaRPr lang="en-IN" sz="3200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Deciding number of teams 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Respected logo and names for the team.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Team jerseys to be decided.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Fixing the match dates and venue according to the rules.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Qualifiers and eliminator matches.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Finals be prepared with a lot of protocols.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43B90-A147-4779-A25D-801FC687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520" y="3080142"/>
            <a:ext cx="4169167" cy="3155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DB85C20-65FC-45D4-9883-1E06CFEDE50F}"/>
              </a:ext>
            </a:extLst>
          </p:cNvPr>
          <p:cNvSpPr/>
          <p:nvPr/>
        </p:nvSpPr>
        <p:spPr>
          <a:xfrm>
            <a:off x="5338420" y="181723"/>
            <a:ext cx="1515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AIM</a:t>
            </a:r>
            <a:endParaRPr lang="en-IN" sz="5400" b="1" dirty="0">
              <a:ln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37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938447-5763-450A-97DA-54D3FB40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22" y="1320058"/>
            <a:ext cx="3346408" cy="1987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7C018-973A-4518-BE2A-843B8D75C179}"/>
              </a:ext>
            </a:extLst>
          </p:cNvPr>
          <p:cNvSpPr txBox="1"/>
          <p:nvPr/>
        </p:nvSpPr>
        <p:spPr>
          <a:xfrm>
            <a:off x="1645942" y="341577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CHENNAI SUPER KINGS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3A4DB-19CC-462B-99ED-464F514A3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052" y="1280916"/>
            <a:ext cx="3185997" cy="2037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EAB447-2453-4C14-B373-3EA3A31C2B47}"/>
              </a:ext>
            </a:extLst>
          </p:cNvPr>
          <p:cNvSpPr txBox="1"/>
          <p:nvPr/>
        </p:nvSpPr>
        <p:spPr>
          <a:xfrm>
            <a:off x="7164760" y="3436366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SUNRISERS HYDERABAD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331D20-036B-4014-BA31-67B2DA71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729" y="3924132"/>
            <a:ext cx="3318642" cy="20330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DA0AD2-03E0-410C-95ED-DF7D984DD84E}"/>
              </a:ext>
            </a:extLst>
          </p:cNvPr>
          <p:cNvSpPr txBox="1"/>
          <p:nvPr/>
        </p:nvSpPr>
        <p:spPr>
          <a:xfrm>
            <a:off x="6819271" y="6075651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ROYAL CHALLENGERS BANGLORE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BE0D44-BBAF-41E6-A508-585F88A5D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326" y="3924132"/>
            <a:ext cx="3345782" cy="1920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D030FE-09F1-4411-8A4D-76F7CAF835DB}"/>
              </a:ext>
            </a:extLst>
          </p:cNvPr>
          <p:cNvSpPr txBox="1"/>
          <p:nvPr/>
        </p:nvSpPr>
        <p:spPr>
          <a:xfrm>
            <a:off x="2104399" y="584460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PUNJAB KINGS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2AC264-DAD0-49CD-8CD6-3EBB055AAFDB}"/>
              </a:ext>
            </a:extLst>
          </p:cNvPr>
          <p:cNvSpPr/>
          <p:nvPr/>
        </p:nvSpPr>
        <p:spPr>
          <a:xfrm>
            <a:off x="1132585" y="257706"/>
            <a:ext cx="9289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TEAM NAMES AND JERSEYS</a:t>
            </a:r>
            <a:endParaRPr lang="en-IN" sz="5400" b="1" cap="none" spc="0" dirty="0">
              <a:ln>
                <a:solidFill>
                  <a:schemeClr val="tx1"/>
                </a:solidFill>
              </a:ln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830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5A4FB2-C02F-4BD8-A6CA-F2F53383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3" y="620934"/>
            <a:ext cx="3657600" cy="231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057444-4339-4A42-8D5C-09CE4F88EE3A}"/>
              </a:ext>
            </a:extLst>
          </p:cNvPr>
          <p:cNvSpPr txBox="1"/>
          <p:nvPr/>
        </p:nvSpPr>
        <p:spPr>
          <a:xfrm>
            <a:off x="1828800" y="2967604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VIZAG ARENAS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2D3045-75BB-4236-98F4-F1ECE0748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685" y="613848"/>
            <a:ext cx="3742274" cy="2317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457EB1-0058-4C8E-96DA-16120FD99501}"/>
              </a:ext>
            </a:extLst>
          </p:cNvPr>
          <p:cNvSpPr txBox="1"/>
          <p:nvPr/>
        </p:nvSpPr>
        <p:spPr>
          <a:xfrm>
            <a:off x="7839986" y="3043804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MUMBAI INDIANS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7162BE-6588-4850-901C-12A73D506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183" y="3521065"/>
            <a:ext cx="3657600" cy="2190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1FF016-C4C4-4BFE-93C1-A769889E9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266" y="3459165"/>
            <a:ext cx="3841971" cy="2297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5CD5D1-B912-4CCA-8AE0-81C1EB583FBC}"/>
              </a:ext>
            </a:extLst>
          </p:cNvPr>
          <p:cNvSpPr txBox="1"/>
          <p:nvPr/>
        </p:nvSpPr>
        <p:spPr>
          <a:xfrm>
            <a:off x="1413359" y="5867734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KOLKATA KNIGHT RIDERS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FB2F8-BADD-4EBA-8832-AB456401B783}"/>
              </a:ext>
            </a:extLst>
          </p:cNvPr>
          <p:cNvSpPr txBox="1"/>
          <p:nvPr/>
        </p:nvSpPr>
        <p:spPr>
          <a:xfrm>
            <a:off x="7976434" y="5850638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GUJARAT LIONS</a:t>
            </a:r>
          </a:p>
        </p:txBody>
      </p:sp>
    </p:spTree>
    <p:extLst>
      <p:ext uri="{BB962C8B-B14F-4D97-AF65-F5344CB8AC3E}">
        <p14:creationId xmlns:p14="http://schemas.microsoft.com/office/powerpoint/2010/main" val="8637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42A50A-9895-4098-AB10-4268E79F5652}"/>
              </a:ext>
            </a:extLst>
          </p:cNvPr>
          <p:cNvSpPr txBox="1"/>
          <p:nvPr/>
        </p:nvSpPr>
        <p:spPr>
          <a:xfrm>
            <a:off x="675861" y="1681727"/>
            <a:ext cx="9912626" cy="441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Latha" panose="020B0604020202020204" pitchFamily="34" charset="0"/>
              </a:rPr>
              <a:t> </a:t>
            </a:r>
            <a:r>
              <a:rPr lang="en-US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If rain comes*</a:t>
            </a:r>
            <a:endParaRPr lang="en-IN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There are two ways:</a:t>
            </a:r>
            <a:endParaRPr lang="en-IN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If the match is abandoned due to rain there is no winner or loser.</a:t>
            </a:r>
            <a:endParaRPr lang="en-IN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7429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Points are shared among the teams irrespective of stage of game </a:t>
            </a:r>
            <a:endParaRPr lang="en-IN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7429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Or which team was in strong or weak position on their past records.</a:t>
            </a:r>
            <a:endParaRPr lang="en-IN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DLS method:</a:t>
            </a:r>
            <a:endParaRPr lang="en-IN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If the rain interrupts after first innings. Then the</a:t>
            </a: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 </a:t>
            </a:r>
            <a:r>
              <a:rPr lang="en-US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m</a:t>
            </a:r>
            <a:r>
              <a:rPr lang="en-US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atch is reduced to minimum overs. For example: 6 overs</a:t>
            </a:r>
            <a:endParaRPr lang="en-IN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In second innings the team need to score what the opponent </a:t>
            </a:r>
            <a:r>
              <a:rPr lang="en-US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h</a:t>
            </a:r>
            <a:r>
              <a:rPr lang="en-US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ad scored in 6 overs.</a:t>
            </a:r>
            <a:endParaRPr lang="en-IN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Lath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B044CB-C8B8-4967-B4F1-9270740643EC}"/>
              </a:ext>
            </a:extLst>
          </p:cNvPr>
          <p:cNvSpPr/>
          <p:nvPr/>
        </p:nvSpPr>
        <p:spPr>
          <a:xfrm>
            <a:off x="1138680" y="140920"/>
            <a:ext cx="9729908" cy="12349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0215" algn="ctr">
              <a:lnSpc>
                <a:spcPct val="150000"/>
              </a:lnSpc>
              <a:spcAft>
                <a:spcPts val="800"/>
              </a:spcAft>
            </a:pPr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cs typeface="Latha" panose="020B0604020202020204" pitchFamily="34" charset="0"/>
              </a:rPr>
              <a:t>Challenges 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239410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49C37C-781F-4F8B-B081-86DB045B6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91043"/>
              </p:ext>
            </p:extLst>
          </p:nvPr>
        </p:nvGraphicFramePr>
        <p:xfrm>
          <a:off x="450575" y="463825"/>
          <a:ext cx="11277600" cy="5897222"/>
        </p:xfrm>
        <a:graphic>
          <a:graphicData uri="http://schemas.openxmlformats.org/drawingml/2006/table">
            <a:tbl>
              <a:tblPr/>
              <a:tblGrid>
                <a:gridCol w="168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8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MATCH NO.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     MATCH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VENUE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DATE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TIME{IST}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01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CHENNAI  VS  BANGLORE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CHENNAI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11.04.2021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3.30PM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02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KOLKATA  VS  HYDERABAD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KOLKATA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11.04.2021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03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MUMBAI  VS  GUJARAT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MUMBAI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12.04.2021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04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VIZAG     VS  PUNJAB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VIZAG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13.04.2021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05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GUJARAT  VS  CHENNAI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GUJARAT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14.04.2021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06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KOLKATA  VS  PUNJAB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KOLKATA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15.04.2021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07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BANGLORE  VS  MUMBAI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BANGLORE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16.04.2021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08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HYDERABAD  VS  VIZAG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HYDERABAD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17.04.2021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09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PUNJAB  VS  MUMBAI     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MOHALI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18.04.2021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3.30PM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10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GUJARAT  VS  KOLKATA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GUJARAT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18.04.2021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11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HYDERABAD  VS  BANGLORE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HYDERABAD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19.04.2021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12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CHENNAI  VS  VIZAG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CHENNAI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20.04.2021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13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PUNJAB  VS  GUJARAT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MOHALI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21.04.2021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14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VIZAG  VS  BANGLORE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VIZAG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22.04.2021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15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MUMBAI  VS  CHENNAI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MUMBAI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23.04.2021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16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GUJARAT  VS  HYDERABAD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GUJARAT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24.04.2021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17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BANGLORE  VS  KOLKATA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BANGLORE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25.04.2021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3.30PM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18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CHENNAI  VS  PUNJAB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CHENNAI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25.04.2021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19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MUMBAI  VS  HYDERABAD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HYDERABAD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26.04.2021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20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BANGLORE  VS  GUJARAT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BANGLORE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27.04.2021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KOLKATA  VS  VIZAG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VIZAG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28.04.2021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22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PUNJAB  VS  HYDERABAD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MOHALI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29.04.2021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23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CHENNAI  VS  KOLKATA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CHENNAI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30.04.2021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24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MUMBAI  VS  PUNJAB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MUMBAI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01.05.2021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25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VIZAG  VS  CHENNAI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VIZAG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02.05.2021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3.30PM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26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KOLKATA  VS  GUJARAT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KOLKATA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02.05.2021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27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MUMBAI  VS  VIZAG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MUMBAI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03.05.2021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6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     28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PUNJAB  VS  BANGLORE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 MOHALI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  04.05.2021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latin typeface="Artifakt Element Black" panose="020B0A03050000020004" pitchFamily="34" charset="0"/>
                          <a:ea typeface="Artifakt Element Black" panose="020B0A03050000020004" pitchFamily="34" charset="0"/>
                          <a:cs typeface="Times New Roman"/>
                        </a:rPr>
                        <a:t>  7.30PM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427863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592</TotalTime>
  <Words>1552</Words>
  <Application>Microsoft Office PowerPoint</Application>
  <PresentationFormat>Widescreen</PresentationFormat>
  <Paragraphs>444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SCHEDULER</dc:title>
  <dc:creator>saji_888@outlook.com</dc:creator>
  <cp:lastModifiedBy>saji_888@outlook.com</cp:lastModifiedBy>
  <cp:revision>31</cp:revision>
  <dcterms:created xsi:type="dcterms:W3CDTF">2021-11-08T12:41:42Z</dcterms:created>
  <dcterms:modified xsi:type="dcterms:W3CDTF">2022-04-27T13:49:24Z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