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 d="100"/>
          <a:sy n="10" d="100"/>
        </p:scale>
        <p:origin x="2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Hathamunage" userId="d31f13ac69c2434a" providerId="LiveId" clId="{3B55F6A3-DB4C-4B39-9A0C-46A86451CD25}"/>
    <pc:docChg chg="undo custSel modSld">
      <pc:chgData name="Harsha Hathamunage" userId="d31f13ac69c2434a" providerId="LiveId" clId="{3B55F6A3-DB4C-4B39-9A0C-46A86451CD25}" dt="2023-05-11T22:42:59.266" v="9" actId="207"/>
      <pc:docMkLst>
        <pc:docMk/>
      </pc:docMkLst>
      <pc:sldChg chg="modSp mod">
        <pc:chgData name="Harsha Hathamunage" userId="d31f13ac69c2434a" providerId="LiveId" clId="{3B55F6A3-DB4C-4B39-9A0C-46A86451CD25}" dt="2023-05-11T22:42:59.266" v="9" actId="207"/>
        <pc:sldMkLst>
          <pc:docMk/>
          <pc:sldMk cId="1590586944" sldId="256"/>
        </pc:sldMkLst>
        <pc:spChg chg="mod">
          <ac:chgData name="Harsha Hathamunage" userId="d31f13ac69c2434a" providerId="LiveId" clId="{3B55F6A3-DB4C-4B39-9A0C-46A86451CD25}" dt="2023-05-11T22:42:24.465" v="4" actId="108"/>
          <ac:spMkLst>
            <pc:docMk/>
            <pc:sldMk cId="1590586944" sldId="256"/>
            <ac:spMk id="2" creationId="{2035911F-8FBD-BB12-B052-A6C5740F03E0}"/>
          </ac:spMkLst>
        </pc:spChg>
        <pc:spChg chg="mod">
          <ac:chgData name="Harsha Hathamunage" userId="d31f13ac69c2434a" providerId="LiveId" clId="{3B55F6A3-DB4C-4B39-9A0C-46A86451CD25}" dt="2023-05-11T22:42:58.628" v="8" actId="207"/>
          <ac:spMkLst>
            <pc:docMk/>
            <pc:sldMk cId="1590586944" sldId="256"/>
            <ac:spMk id="12" creationId="{756F0736-AEC1-9147-73BE-D9FEDD9169BD}"/>
          </ac:spMkLst>
        </pc:spChg>
        <pc:spChg chg="mod">
          <ac:chgData name="Harsha Hathamunage" userId="d31f13ac69c2434a" providerId="LiveId" clId="{3B55F6A3-DB4C-4B39-9A0C-46A86451CD25}" dt="2023-05-11T22:42:59.266" v="9" actId="207"/>
          <ac:spMkLst>
            <pc:docMk/>
            <pc:sldMk cId="1590586944" sldId="256"/>
            <ac:spMk id="16" creationId="{813F04D4-C0C2-33EF-DBB4-4E3BE74365DC}"/>
          </ac:spMkLst>
        </pc:spChg>
        <pc:spChg chg="mod">
          <ac:chgData name="Harsha Hathamunage" userId="d31f13ac69c2434a" providerId="LiveId" clId="{3B55F6A3-DB4C-4B39-9A0C-46A86451CD25}" dt="2023-05-11T22:42:30.291" v="5" actId="1076"/>
          <ac:spMkLst>
            <pc:docMk/>
            <pc:sldMk cId="1590586944" sldId="256"/>
            <ac:spMk id="21" creationId="{F2E6C914-4EC3-9139-BC0D-4D7EBB386F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GB"/>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1129C06-D738-4A40-8680-D89C03078F91}"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356454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129C06-D738-4A40-8680-D89C03078F91}"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1667136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129C06-D738-4A40-8680-D89C03078F91}"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45666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1129C06-D738-4A40-8680-D89C03078F91}"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75837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GB"/>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129C06-D738-4A40-8680-D89C03078F91}" type="datetimeFigureOut">
              <a:rPr lang="en-GB" smtClean="0"/>
              <a:t>11/05/2023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70703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1129C06-D738-4A40-8680-D89C03078F91}"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84391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GB"/>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1129C06-D738-4A40-8680-D89C03078F91}" type="datetimeFigureOut">
              <a:rPr lang="en-GB" smtClean="0"/>
              <a:t>11/05/2023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44869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129C06-D738-4A40-8680-D89C03078F91}" type="datetimeFigureOut">
              <a:rPr lang="en-GB" smtClean="0"/>
              <a:t>11/05/2023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92053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29C06-D738-4A40-8680-D89C03078F91}" type="datetimeFigureOut">
              <a:rPr lang="en-GB" smtClean="0"/>
              <a:t>11/05/2023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36803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GB"/>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D1129C06-D738-4A40-8680-D89C03078F91}"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293924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GB"/>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GB"/>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GB"/>
              <a:t>Click to edit Master text styles</a:t>
            </a:r>
          </a:p>
        </p:txBody>
      </p:sp>
      <p:sp>
        <p:nvSpPr>
          <p:cNvPr id="5" name="Date Placeholder 4"/>
          <p:cNvSpPr>
            <a:spLocks noGrp="1"/>
          </p:cNvSpPr>
          <p:nvPr>
            <p:ph type="dt" sz="half" idx="10"/>
          </p:nvPr>
        </p:nvSpPr>
        <p:spPr/>
        <p:txBody>
          <a:bodyPr/>
          <a:lstStyle/>
          <a:p>
            <a:fld id="{D1129C06-D738-4A40-8680-D89C03078F91}" type="datetimeFigureOut">
              <a:rPr lang="en-GB" smtClean="0"/>
              <a:t>11/05/2023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6CA65D-55D2-43EF-8F8D-BF95709DBD55}" type="slidenum">
              <a:rPr lang="en-GB" smtClean="0"/>
              <a:t>‹#›</a:t>
            </a:fld>
            <a:endParaRPr lang="en-GB"/>
          </a:p>
        </p:txBody>
      </p:sp>
    </p:spTree>
    <p:extLst>
      <p:ext uri="{BB962C8B-B14F-4D97-AF65-F5344CB8AC3E}">
        <p14:creationId xmlns:p14="http://schemas.microsoft.com/office/powerpoint/2010/main" val="352191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D1129C06-D738-4A40-8680-D89C03078F91}" type="datetimeFigureOut">
              <a:rPr lang="en-GB" smtClean="0"/>
              <a:t>11/05/2023</a:t>
            </a:fld>
            <a:endParaRPr lang="en-GB"/>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7D6CA65D-55D2-43EF-8F8D-BF95709DBD55}" type="slidenum">
              <a:rPr lang="en-GB" smtClean="0"/>
              <a:t>‹#›</a:t>
            </a:fld>
            <a:endParaRPr lang="en-GB"/>
          </a:p>
        </p:txBody>
      </p:sp>
    </p:spTree>
    <p:extLst>
      <p:ext uri="{BB962C8B-B14F-4D97-AF65-F5344CB8AC3E}">
        <p14:creationId xmlns:p14="http://schemas.microsoft.com/office/powerpoint/2010/main" val="938104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rsha-hathamunage/ADS1---Assignment-3-Clustering-and-fitting/blob/main/SL_Arable.csv" TargetMode="External"/><Relationship Id="rId7" Type="http://schemas.openxmlformats.org/officeDocument/2006/relationships/image" Target="../media/image4.png"/><Relationship Id="rId2" Type="http://schemas.openxmlformats.org/officeDocument/2006/relationships/hyperlink" Target="https://github.com/Harsha-hathamunage/ADS1---Assignment-3-Clustering-and-fitting/tree/main"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FF5F263-EF02-6887-21B8-4EB80B1057DE}"/>
              </a:ext>
            </a:extLst>
          </p:cNvPr>
          <p:cNvSpPr txBox="1"/>
          <p:nvPr/>
        </p:nvSpPr>
        <p:spPr>
          <a:xfrm>
            <a:off x="23878626" y="41757816"/>
            <a:ext cx="5621482" cy="830997"/>
          </a:xfrm>
          <a:prstGeom prst="rect">
            <a:avLst/>
          </a:prstGeom>
          <a:noFill/>
        </p:spPr>
        <p:txBody>
          <a:bodyPr wrap="square" rtlCol="0">
            <a:spAutoFit/>
          </a:bodyPr>
          <a:lstStyle/>
          <a:p>
            <a:pPr algn="ctr"/>
            <a:r>
              <a:rPr lang="en-GB" sz="2400" dirty="0">
                <a:latin typeface="Rockwell" panose="02060603020205020403" pitchFamily="18" charset="0"/>
              </a:rPr>
              <a:t>Hathamunage Harsha Sandaruwan</a:t>
            </a:r>
          </a:p>
          <a:p>
            <a:pPr algn="ctr"/>
            <a:r>
              <a:rPr lang="en-GB" sz="2400" dirty="0">
                <a:latin typeface="Rockwell" panose="02060603020205020403" pitchFamily="18" charset="0"/>
              </a:rPr>
              <a:t>hh22abm@herts.ac.uk</a:t>
            </a:r>
          </a:p>
        </p:txBody>
      </p:sp>
      <p:sp>
        <p:nvSpPr>
          <p:cNvPr id="13" name="TextBox 12">
            <a:extLst>
              <a:ext uri="{FF2B5EF4-FFF2-40B4-BE49-F238E27FC236}">
                <a16:creationId xmlns:a16="http://schemas.microsoft.com/office/drawing/2014/main" id="{C32A298F-C2C1-A6DC-E0A2-92152C32D3AC}"/>
              </a:ext>
            </a:extLst>
          </p:cNvPr>
          <p:cNvSpPr txBox="1"/>
          <p:nvPr/>
        </p:nvSpPr>
        <p:spPr>
          <a:xfrm>
            <a:off x="831647" y="11092341"/>
            <a:ext cx="14401800" cy="31169074"/>
          </a:xfrm>
          <a:prstGeom prst="roundRect">
            <a:avLst/>
          </a:prstGeom>
          <a:noFill/>
        </p:spPr>
        <p:txBody>
          <a:bodyPr wrap="square">
            <a:spAutoFit/>
          </a:bodyPr>
          <a:lstStyle/>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The aim of this study was to analyze the distribution of arable land and forest area across various countries using clustering and fitting techniques. The dataset used in this study was obtained from the World Bank and included indicators such as arable land and forest area. The data was preprocessed and then clustered using k-means clustering to identify groups of countries with similar arable land and forest area characteristics. </a:t>
            </a:r>
          </a:p>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Subsequently, we performed fitting using arable land data to model the relationship between arable land and forest area. The results showed that the countries with the highest arable land and forest area were clustered together, and the countries with the lowest values were also clustered together. </a:t>
            </a:r>
          </a:p>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Furthermore, the fitted model suggested that there was a negative relationship between arable land and forest area, meaning that as arable land increased, forest area decreased. This study provides insights into the distribution of arable land and forest area across countries and can inform policy decisions related to sustainable land use and conservation efforts.</a:t>
            </a:r>
          </a:p>
          <a:p>
            <a:pPr algn="just">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The World Bank provides a wealth of data on various indicators related to different countries around the world. In this study, we focused on the arable land and forest area indicators. Arable land is defined as land under temporary crops (double-cropped areas are counted once), temporary meadows for mowing or pasture, land under market or kitchen gardens, and land temporarily fallow. Forest area, on the other hand, refers to land under natural or planted stands of trees of at least 5 meters in situ, whether productive or not, and excludes tree stands in agricultural production systems (for example, in fruit plantations and agroforestry systems) and trees in urban parks and gardens.</a:t>
            </a:r>
          </a:p>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The objective of this study was to cluster countries based on their arable land and forest area data using a clustering algorithm. The clustering results were then used to fit a regression model to predict the arable land indicator based on the forest area indicator. This analysis can help in understanding the relationship between the two indicators and provide insights into how they are related in different countries. The findings of this study can have implications for policymakers and stakeholders who are interested in sustainable land use practices and conservation efforts.</a:t>
            </a:r>
          </a:p>
          <a:p>
            <a:pPr algn="just">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endParaRPr lang="en-GB" sz="4800" dirty="0">
              <a:solidFill>
                <a:srgbClr val="202124"/>
              </a:solidFill>
              <a:latin typeface="Rockwell" panose="02060603020205020403" pitchFamily="18" charset="0"/>
            </a:endParaRPr>
          </a:p>
          <a:p>
            <a:pPr marL="342900" indent="-342900">
              <a:lnSpc>
                <a:spcPct val="150000"/>
              </a:lnSpc>
              <a:buFont typeface="Arial" panose="020B0604020202020204" pitchFamily="34" charset="0"/>
              <a:buChar char="•"/>
            </a:pPr>
            <a:r>
              <a:rPr lang="en-US" sz="2400" dirty="0">
                <a:solidFill>
                  <a:srgbClr val="202124"/>
                </a:solidFill>
                <a:latin typeface="Rockwell" panose="02060603020205020403" pitchFamily="18" charset="0"/>
                <a:cs typeface="Times New Roman" panose="02020603050405020304" pitchFamily="18" charset="0"/>
              </a:rPr>
              <a:t>To analyze the distribution of arable land and forest land across countries using clustering techniques.</a:t>
            </a:r>
          </a:p>
          <a:p>
            <a:pPr marL="342900" indent="-342900">
              <a:lnSpc>
                <a:spcPct val="150000"/>
              </a:lnSpc>
              <a:buFont typeface="Arial" panose="020B0604020202020204" pitchFamily="34" charset="0"/>
              <a:buChar char="•"/>
            </a:pPr>
            <a:r>
              <a:rPr lang="en-US" sz="2400" dirty="0">
                <a:solidFill>
                  <a:srgbClr val="202124"/>
                </a:solidFill>
                <a:latin typeface="Rockwell" panose="02060603020205020403" pitchFamily="18" charset="0"/>
                <a:cs typeface="Times New Roman" panose="02020603050405020304" pitchFamily="18" charset="0"/>
              </a:rPr>
              <a:t>To identify patterns and trends in the data that could be useful for policymakers, such as countries with high levels of deforestation or countries with underutilized arable land.</a:t>
            </a:r>
          </a:p>
          <a:p>
            <a:pPr marL="342900" indent="-342900">
              <a:lnSpc>
                <a:spcPct val="150000"/>
              </a:lnSpc>
              <a:buFont typeface="Arial" panose="020B0604020202020204" pitchFamily="34" charset="0"/>
              <a:buChar char="•"/>
            </a:pPr>
            <a:r>
              <a:rPr lang="en-US" sz="2400" dirty="0">
                <a:solidFill>
                  <a:srgbClr val="202124"/>
                </a:solidFill>
                <a:latin typeface="Rockwell" panose="02060603020205020403" pitchFamily="18" charset="0"/>
                <a:cs typeface="Times New Roman" panose="02020603050405020304" pitchFamily="18" charset="0"/>
              </a:rPr>
              <a:t>To develop a model that fits the arable land data and could be used to predict future trends in arable land use.</a:t>
            </a:r>
          </a:p>
          <a:p>
            <a:pPr marL="342900" indent="-342900">
              <a:lnSpc>
                <a:spcPct val="150000"/>
              </a:lnSpc>
              <a:buFont typeface="Arial" panose="020B0604020202020204" pitchFamily="34" charset="0"/>
              <a:buChar char="•"/>
            </a:pPr>
            <a:r>
              <a:rPr lang="en-US" sz="2400" dirty="0">
                <a:solidFill>
                  <a:srgbClr val="202124"/>
                </a:solidFill>
                <a:latin typeface="Rockwell" panose="02060603020205020403" pitchFamily="18" charset="0"/>
                <a:cs typeface="Times New Roman" panose="02020603050405020304" pitchFamily="18" charset="0"/>
              </a:rPr>
              <a:t>To assess the relationship between arable land and forest land and identify any potential conflicts or trade-offs between these two land uses.</a:t>
            </a:r>
          </a:p>
          <a:p>
            <a:pPr indent="-342900" algn="just">
              <a:lnSpc>
                <a:spcPct val="150000"/>
              </a:lnSpc>
              <a:buFont typeface="Arial" panose="020B0604020202020204" pitchFamily="34" charset="0"/>
              <a:buChar char="•"/>
            </a:pPr>
            <a:endParaRPr lang="en-US" sz="2400" dirty="0">
              <a:solidFill>
                <a:srgbClr val="202124"/>
              </a:solidFill>
              <a:latin typeface="Rockwell" panose="02060603020205020403" pitchFamily="18" charset="0"/>
              <a:cs typeface="Times New Roman" panose="02020603050405020304" pitchFamily="18" charset="0"/>
            </a:endParaRPr>
          </a:p>
          <a:p>
            <a:pPr algn="just">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a:lnSpc>
                <a:spcPct val="150000"/>
              </a:lnSpc>
            </a:pPr>
            <a:r>
              <a:rPr lang="en-US" sz="2400" dirty="0">
                <a:solidFill>
                  <a:srgbClr val="202124"/>
                </a:solidFill>
                <a:latin typeface="Rockwell" panose="02060603020205020403" pitchFamily="18" charset="0"/>
                <a:cs typeface="Times New Roman" panose="02020603050405020304" pitchFamily="18" charset="0"/>
              </a:rPr>
              <a:t>The dataset used in this analysis is sourced from the World Bank and contains information on the indicators of arable land and forest area for various countries. Arable land refers to land that is suitable for agricultural cultivation, while forest area refers to land that is covered by trees with a minimum height of 5 meters and a canopy cover of at least 10%. The dataset is containing information on these indicators for multiple years, and for different countries across the world. The dataset is useful for understanding the trends in land use and the potential impacts of land use changes on the environment. </a:t>
            </a:r>
            <a:endParaRPr lang="en-GB" sz="2400" dirty="0">
              <a:solidFill>
                <a:srgbClr val="202124"/>
              </a:solidFill>
              <a:latin typeface="Rockwell" panose="02060603020205020403" pitchFamily="18" charset="0"/>
              <a:cs typeface="Times New Roman" panose="02020603050405020304" pitchFamily="18" charset="0"/>
            </a:endParaRPr>
          </a:p>
          <a:p>
            <a:pPr algn="just">
              <a:lnSpc>
                <a:spcPct val="150000"/>
              </a:lnSpc>
            </a:pPr>
            <a:endParaRPr lang="en-GB" sz="4800" dirty="0">
              <a:solidFill>
                <a:srgbClr val="202124"/>
              </a:solidFill>
              <a:latin typeface="Rockwell" panose="02060603020205020403" pitchFamily="18" charset="0"/>
            </a:endParaRPr>
          </a:p>
          <a:p>
            <a:endParaRPr lang="en-GB" sz="2400" dirty="0">
              <a:solidFill>
                <a:srgbClr val="202124"/>
              </a:solidFill>
              <a:latin typeface="Rockwell" panose="02060603020205020403" pitchFamily="18" charset="0"/>
            </a:endParaRPr>
          </a:p>
        </p:txBody>
      </p:sp>
      <p:sp>
        <p:nvSpPr>
          <p:cNvPr id="14" name="TextBox 13">
            <a:extLst>
              <a:ext uri="{FF2B5EF4-FFF2-40B4-BE49-F238E27FC236}">
                <a16:creationId xmlns:a16="http://schemas.microsoft.com/office/drawing/2014/main" id="{A0384096-87C2-BA7A-1D0D-2D6F605A0FDF}"/>
              </a:ext>
            </a:extLst>
          </p:cNvPr>
          <p:cNvSpPr txBox="1"/>
          <p:nvPr/>
        </p:nvSpPr>
        <p:spPr>
          <a:xfrm>
            <a:off x="15798800" y="11774069"/>
            <a:ext cx="14046200" cy="28992552"/>
          </a:xfrm>
          <a:prstGeom prst="rect">
            <a:avLst/>
          </a:prstGeom>
          <a:noFill/>
        </p:spPr>
        <p:txBody>
          <a:bodyPr wrap="square">
            <a:spAutoFit/>
          </a:bodyPr>
          <a:lstStyle/>
          <a:p>
            <a:pPr algn="just" fontAlgn="base">
              <a:lnSpc>
                <a:spcPct val="150000"/>
              </a:lnSpc>
            </a:pPr>
            <a:r>
              <a:rPr lang="en-US" sz="2400" dirty="0">
                <a:solidFill>
                  <a:srgbClr val="202124"/>
                </a:solidFill>
                <a:latin typeface="Rockwell" panose="02060603020205020403" pitchFamily="18" charset="0"/>
                <a:cs typeface="Times New Roman" panose="02020603050405020304" pitchFamily="18" charset="0"/>
              </a:rPr>
              <a:t>As per the below clustered graph we can find that countries in grey cluster have a high percentage of arable land and a low percentage of forest area, while countries in brown cluster have a low percentage of arable land and a high percentage of forest area. This information could be useful for understanding how different countries are using their land resources and for identifying potential areas for conservation or agricultural development.</a:t>
            </a:r>
            <a:endParaRPr lang="en-GB" sz="2400" dirty="0">
              <a:solidFill>
                <a:srgbClr val="202124"/>
              </a:solidFill>
              <a:latin typeface="Rockwell" panose="02060603020205020403" pitchFamily="18" charset="0"/>
              <a:cs typeface="Times New Roman" panose="02020603050405020304" pitchFamily="18" charset="0"/>
            </a:endParaRPr>
          </a:p>
          <a:p>
            <a:pPr algn="l" fontAlgn="base"/>
            <a:endParaRPr lang="en-GB" sz="4800" dirty="0">
              <a:solidFill>
                <a:srgbClr val="202124"/>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just" fontAlgn="base">
              <a:lnSpc>
                <a:spcPct val="150000"/>
              </a:lnSpc>
            </a:pPr>
            <a:endParaRPr lang="en-GB"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r>
              <a:rPr lang="en-US" sz="2400" dirty="0">
                <a:solidFill>
                  <a:srgbClr val="202124"/>
                </a:solidFill>
                <a:latin typeface="Rockwell" panose="02060603020205020403" pitchFamily="18" charset="0"/>
                <a:cs typeface="Times New Roman" panose="02020603050405020304" pitchFamily="18" charset="0"/>
              </a:rPr>
              <a:t>Based on below prediction graph, it seems that the percentage of arable land in Sri Lanka has been increasing slowly over the years. Therefore, we can make a prediction as Sri Lanka’s arable land percentage will be increase up to 25% of the total land by 2030. However, the rate of increase has been inconsistent and sometimes even decreasing. Factors such as government policies, and economic development can all impact the rate of increase or decrease in arable land. It would be best to consider these factors in future analysis to make an accurate prediction.</a:t>
            </a:r>
            <a:endParaRPr lang="en-GB" sz="2400" dirty="0">
              <a:solidFill>
                <a:srgbClr val="202124"/>
              </a:solidFill>
              <a:latin typeface="Rockwell" panose="02060603020205020403" pitchFamily="18" charset="0"/>
              <a:cs typeface="Times New Roman" panose="02020603050405020304"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endParaRPr lang="en-US" sz="2400" dirty="0">
              <a:solidFill>
                <a:srgbClr val="202124"/>
              </a:solidFill>
              <a:latin typeface="Rockwell" panose="02060603020205020403" pitchFamily="18" charset="0"/>
              <a:cs typeface="Times New Roman" panose="02020603050405020304" pitchFamily="18" charset="0"/>
            </a:endParaRPr>
          </a:p>
          <a:p>
            <a:pPr algn="just" fontAlgn="base">
              <a:lnSpc>
                <a:spcPct val="150000"/>
              </a:lnSpc>
            </a:pPr>
            <a:r>
              <a:rPr lang="en-US" sz="2400" dirty="0">
                <a:solidFill>
                  <a:srgbClr val="202124"/>
                </a:solidFill>
                <a:latin typeface="Rockwell" panose="02060603020205020403" pitchFamily="18" charset="0"/>
                <a:cs typeface="Times New Roman" panose="02020603050405020304" pitchFamily="18" charset="0"/>
              </a:rPr>
              <a:t>When looking at the clustering of countries based on their arable land and forested area, it is possible to identify 5 main groups. The first group includes countries with a high percentage of both arable land and forested area, such as Denmark and Slovenia. The fifth group includes countries with a low percentage of both arable land and forested area, such as Kuwait and Qatar.</a:t>
            </a:r>
          </a:p>
          <a:p>
            <a:pPr algn="just" fontAlgn="base">
              <a:lnSpc>
                <a:spcPct val="150000"/>
              </a:lnSpc>
            </a:pPr>
            <a:r>
              <a:rPr lang="en-US" sz="2400" dirty="0">
                <a:solidFill>
                  <a:srgbClr val="202124"/>
                </a:solidFill>
                <a:latin typeface="Rockwell" panose="02060603020205020403" pitchFamily="18" charset="0"/>
                <a:cs typeface="Times New Roman" panose="02020603050405020304" pitchFamily="18" charset="0"/>
              </a:rPr>
              <a:t>Overall, it is clear that the distribution of arable land and forested area across countries is complex and varies widely. Understanding these patterns is important for policymakers, as it can help inform decisions about land use, conservation, and agricultural development.</a:t>
            </a:r>
          </a:p>
          <a:p>
            <a:pPr algn="just" fontAlgn="base">
              <a:lnSpc>
                <a:spcPct val="150000"/>
              </a:lnSpc>
            </a:pPr>
            <a:endParaRPr lang="en-GB" sz="3600" dirty="0">
              <a:solidFill>
                <a:srgbClr val="333333"/>
              </a:solidFill>
              <a:latin typeface="Rockwell" panose="02060603020205020403" pitchFamily="18" charset="0"/>
            </a:endParaRPr>
          </a:p>
          <a:p>
            <a:pPr algn="l" fontAlgn="base"/>
            <a:endParaRPr lang="en-GB" sz="3600" dirty="0">
              <a:solidFill>
                <a:srgbClr val="333333"/>
              </a:solidFill>
              <a:latin typeface="Rockwell" panose="02060603020205020403" pitchFamily="18" charset="0"/>
            </a:endParaRPr>
          </a:p>
          <a:p>
            <a:pPr algn="l" fontAlgn="base"/>
            <a:r>
              <a:rPr lang="en-GB" sz="2400" dirty="0">
                <a:solidFill>
                  <a:srgbClr val="333333"/>
                </a:solidFill>
                <a:latin typeface="Rockwell" panose="02060603020205020403" pitchFamily="18" charset="0"/>
              </a:rPr>
              <a:t>GitHub Repository Link - </a:t>
            </a:r>
            <a:r>
              <a:rPr lang="en-GB" sz="2400" dirty="0">
                <a:solidFill>
                  <a:srgbClr val="333333"/>
                </a:solidFill>
                <a:latin typeface="Rockwell" panose="02060603020205020403" pitchFamily="18" charset="0"/>
                <a:hlinkClick r:id="rId2"/>
              </a:rPr>
              <a:t>https://github.com/Harsha-hathamunage/ADS1---Assignment-3-Clustering-and-fitting/tree/main</a:t>
            </a:r>
            <a:endParaRPr lang="en-GB" sz="2400" dirty="0">
              <a:solidFill>
                <a:srgbClr val="333333"/>
              </a:solidFill>
              <a:latin typeface="Rockwell" panose="02060603020205020403" pitchFamily="18" charset="0"/>
            </a:endParaRPr>
          </a:p>
          <a:p>
            <a:pPr algn="l" fontAlgn="base"/>
            <a:endParaRPr lang="en-GB" sz="2400" dirty="0">
              <a:solidFill>
                <a:srgbClr val="333333"/>
              </a:solidFill>
              <a:latin typeface="Rockwell" panose="02060603020205020403" pitchFamily="18" charset="0"/>
            </a:endParaRPr>
          </a:p>
          <a:p>
            <a:pPr algn="l" fontAlgn="base"/>
            <a:r>
              <a:rPr lang="en-GB" sz="2400" dirty="0">
                <a:solidFill>
                  <a:srgbClr val="333333"/>
                </a:solidFill>
                <a:latin typeface="Rockwell" panose="02060603020205020403" pitchFamily="18" charset="0"/>
              </a:rPr>
              <a:t>GitHub Repository Link to 2</a:t>
            </a:r>
            <a:r>
              <a:rPr lang="en-GB" sz="2400" baseline="30000" dirty="0">
                <a:solidFill>
                  <a:srgbClr val="333333"/>
                </a:solidFill>
                <a:latin typeface="Rockwell" panose="02060603020205020403" pitchFamily="18" charset="0"/>
              </a:rPr>
              <a:t>nd</a:t>
            </a:r>
            <a:r>
              <a:rPr lang="en-GB" sz="2400" dirty="0">
                <a:solidFill>
                  <a:srgbClr val="333333"/>
                </a:solidFill>
                <a:latin typeface="Rockwell" panose="02060603020205020403" pitchFamily="18" charset="0"/>
              </a:rPr>
              <a:t> Dataset  - </a:t>
            </a:r>
            <a:r>
              <a:rPr lang="en-GB" sz="2400" dirty="0">
                <a:solidFill>
                  <a:srgbClr val="333333"/>
                </a:solidFill>
                <a:latin typeface="Rockwell" panose="02060603020205020403" pitchFamily="18" charset="0"/>
                <a:hlinkClick r:id="rId3"/>
              </a:rPr>
              <a:t>https://github.com/Harsha-hathamunage/ADS1---Assignment-3-Clustering-and-fitting/blob/main/SL_Arable.csv</a:t>
            </a:r>
            <a:endParaRPr lang="en-GB" sz="2400" dirty="0">
              <a:solidFill>
                <a:srgbClr val="333333"/>
              </a:solidFill>
              <a:latin typeface="Rockwell" panose="02060603020205020403" pitchFamily="18" charset="0"/>
            </a:endParaRPr>
          </a:p>
        </p:txBody>
      </p:sp>
      <p:sp>
        <p:nvSpPr>
          <p:cNvPr id="16" name="Rectangle 15">
            <a:extLst>
              <a:ext uri="{FF2B5EF4-FFF2-40B4-BE49-F238E27FC236}">
                <a16:creationId xmlns:a16="http://schemas.microsoft.com/office/drawing/2014/main" id="{813F04D4-C0C2-33EF-DBB4-4E3BE74365DC}"/>
              </a:ext>
            </a:extLst>
          </p:cNvPr>
          <p:cNvSpPr/>
          <p:nvPr/>
        </p:nvSpPr>
        <p:spPr>
          <a:xfrm>
            <a:off x="0" y="5975279"/>
            <a:ext cx="30275213" cy="44920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FA6C44E7-96EB-D8B4-8CE6-308832853973}"/>
              </a:ext>
            </a:extLst>
          </p:cNvPr>
          <p:cNvSpPr txBox="1"/>
          <p:nvPr/>
        </p:nvSpPr>
        <p:spPr>
          <a:xfrm>
            <a:off x="15956272" y="10917971"/>
            <a:ext cx="13710928"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GB" sz="3600" dirty="0">
                <a:latin typeface="Arial Black" panose="020B0A04020102020204" pitchFamily="34" charset="0"/>
              </a:rPr>
              <a:t>Findings Based On Analyse</a:t>
            </a:r>
          </a:p>
        </p:txBody>
      </p:sp>
      <p:sp>
        <p:nvSpPr>
          <p:cNvPr id="27" name="TextBox 26">
            <a:extLst>
              <a:ext uri="{FF2B5EF4-FFF2-40B4-BE49-F238E27FC236}">
                <a16:creationId xmlns:a16="http://schemas.microsoft.com/office/drawing/2014/main" id="{8F11F1E6-9CC8-5594-6C8B-F20AB002918E}"/>
              </a:ext>
            </a:extLst>
          </p:cNvPr>
          <p:cNvSpPr txBox="1"/>
          <p:nvPr/>
        </p:nvSpPr>
        <p:spPr>
          <a:xfrm>
            <a:off x="477309" y="10846008"/>
            <a:ext cx="14401800"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GB" sz="3600" dirty="0">
                <a:latin typeface="Arial Black" panose="020B0A04020102020204" pitchFamily="34" charset="0"/>
              </a:rPr>
              <a:t>Abstract</a:t>
            </a:r>
          </a:p>
        </p:txBody>
      </p:sp>
      <p:sp>
        <p:nvSpPr>
          <p:cNvPr id="28" name="TextBox 27">
            <a:extLst>
              <a:ext uri="{FF2B5EF4-FFF2-40B4-BE49-F238E27FC236}">
                <a16:creationId xmlns:a16="http://schemas.microsoft.com/office/drawing/2014/main" id="{88198BA7-9558-AD0A-DFBE-69A670DEA7A6}"/>
              </a:ext>
            </a:extLst>
          </p:cNvPr>
          <p:cNvSpPr txBox="1"/>
          <p:nvPr/>
        </p:nvSpPr>
        <p:spPr>
          <a:xfrm>
            <a:off x="430211" y="34726684"/>
            <a:ext cx="14160094"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GB" sz="3600" dirty="0">
                <a:latin typeface="Arial Black" panose="020B0A04020102020204" pitchFamily="34" charset="0"/>
              </a:rPr>
              <a:t>Dataset</a:t>
            </a:r>
          </a:p>
        </p:txBody>
      </p:sp>
      <p:sp>
        <p:nvSpPr>
          <p:cNvPr id="44" name="TextBox 43">
            <a:extLst>
              <a:ext uri="{FF2B5EF4-FFF2-40B4-BE49-F238E27FC236}">
                <a16:creationId xmlns:a16="http://schemas.microsoft.com/office/drawing/2014/main" id="{22DEB488-1674-4F9E-78F6-0674521E8D66}"/>
              </a:ext>
            </a:extLst>
          </p:cNvPr>
          <p:cNvSpPr txBox="1"/>
          <p:nvPr/>
        </p:nvSpPr>
        <p:spPr>
          <a:xfrm>
            <a:off x="430211" y="29029800"/>
            <a:ext cx="14160094"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GB" sz="3600" dirty="0">
                <a:latin typeface="Arial Black" panose="020B0A04020102020204" pitchFamily="34" charset="0"/>
              </a:rPr>
              <a:t>Objectives</a:t>
            </a:r>
          </a:p>
        </p:txBody>
      </p:sp>
      <p:sp>
        <p:nvSpPr>
          <p:cNvPr id="47" name="TextBox 46">
            <a:extLst>
              <a:ext uri="{FF2B5EF4-FFF2-40B4-BE49-F238E27FC236}">
                <a16:creationId xmlns:a16="http://schemas.microsoft.com/office/drawing/2014/main" id="{1E992F75-E8E7-0C01-DBFF-4AD044474A3F}"/>
              </a:ext>
            </a:extLst>
          </p:cNvPr>
          <p:cNvSpPr txBox="1"/>
          <p:nvPr/>
        </p:nvSpPr>
        <p:spPr>
          <a:xfrm>
            <a:off x="430211" y="9290430"/>
            <a:ext cx="18745201" cy="830997"/>
          </a:xfrm>
          <a:prstGeom prst="rect">
            <a:avLst/>
          </a:prstGeom>
          <a:noFill/>
        </p:spPr>
        <p:txBody>
          <a:bodyPr wrap="square" rtlCol="0">
            <a:spAutoFit/>
          </a:bodyPr>
          <a:lstStyle/>
          <a:p>
            <a:r>
              <a:rPr lang="en-GB" sz="4800" b="1" dirty="0">
                <a:latin typeface="Arial Black" panose="020B0A04020102020204" pitchFamily="34" charset="0"/>
              </a:rPr>
              <a:t>By Hathamunage Harsha Sandaruwan (22031386)</a:t>
            </a:r>
          </a:p>
        </p:txBody>
      </p:sp>
      <p:sp>
        <p:nvSpPr>
          <p:cNvPr id="48" name="TextBox 47">
            <a:extLst>
              <a:ext uri="{FF2B5EF4-FFF2-40B4-BE49-F238E27FC236}">
                <a16:creationId xmlns:a16="http://schemas.microsoft.com/office/drawing/2014/main" id="{E8BFC735-152D-1DAA-01DE-5E8A3030E4B3}"/>
              </a:ext>
            </a:extLst>
          </p:cNvPr>
          <p:cNvSpPr txBox="1"/>
          <p:nvPr/>
        </p:nvSpPr>
        <p:spPr>
          <a:xfrm>
            <a:off x="15892745" y="31436295"/>
            <a:ext cx="14046200"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sz="36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Conclusion</a:t>
            </a:r>
          </a:p>
        </p:txBody>
      </p:sp>
      <p:sp>
        <p:nvSpPr>
          <p:cNvPr id="49" name="TextBox 48">
            <a:extLst>
              <a:ext uri="{FF2B5EF4-FFF2-40B4-BE49-F238E27FC236}">
                <a16:creationId xmlns:a16="http://schemas.microsoft.com/office/drawing/2014/main" id="{641A31D6-B3BC-0C57-4ABA-9C153991E6B5}"/>
              </a:ext>
            </a:extLst>
          </p:cNvPr>
          <p:cNvSpPr txBox="1"/>
          <p:nvPr/>
        </p:nvSpPr>
        <p:spPr>
          <a:xfrm>
            <a:off x="15892745" y="36434426"/>
            <a:ext cx="14046200"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sz="36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References</a:t>
            </a:r>
          </a:p>
        </p:txBody>
      </p:sp>
      <p:pic>
        <p:nvPicPr>
          <p:cNvPr id="3" name="Picture 2" descr="A picture containing font, screenshot, graphics, text&#10;&#10;Description automatically generated">
            <a:extLst>
              <a:ext uri="{FF2B5EF4-FFF2-40B4-BE49-F238E27FC236}">
                <a16:creationId xmlns:a16="http://schemas.microsoft.com/office/drawing/2014/main" id="{5AFEEECD-0637-C2E0-AF62-16F55E382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09" y="40244989"/>
            <a:ext cx="15744174" cy="1986575"/>
          </a:xfrm>
          <a:prstGeom prst="rect">
            <a:avLst/>
          </a:prstGeom>
        </p:spPr>
      </p:pic>
      <p:pic>
        <p:nvPicPr>
          <p:cNvPr id="6" name="Picture 5" descr="A person in a suit&#10;&#10;Description automatically generated with medium confidence">
            <a:extLst>
              <a:ext uri="{FF2B5EF4-FFF2-40B4-BE49-F238E27FC236}">
                <a16:creationId xmlns:a16="http://schemas.microsoft.com/office/drawing/2014/main" id="{E958EA2C-5C00-4492-B897-C2D718942C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88165" y="39682270"/>
            <a:ext cx="2220209" cy="1986575"/>
          </a:xfrm>
          <a:prstGeom prst="rect">
            <a:avLst/>
          </a:prstGeom>
        </p:spPr>
      </p:pic>
      <p:sp>
        <p:nvSpPr>
          <p:cNvPr id="12" name="Rectangle 11">
            <a:extLst>
              <a:ext uri="{FF2B5EF4-FFF2-40B4-BE49-F238E27FC236}">
                <a16:creationId xmlns:a16="http://schemas.microsoft.com/office/drawing/2014/main" id="{756F0736-AEC1-9147-73BE-D9FEDD9169BD}"/>
              </a:ext>
            </a:extLst>
          </p:cNvPr>
          <p:cNvSpPr/>
          <p:nvPr/>
        </p:nvSpPr>
        <p:spPr>
          <a:xfrm>
            <a:off x="28849" y="661256"/>
            <a:ext cx="30275213" cy="498292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D71F9215-AE88-D944-46F0-69ED129F1A54}"/>
              </a:ext>
            </a:extLst>
          </p:cNvPr>
          <p:cNvSpPr txBox="1"/>
          <p:nvPr/>
        </p:nvSpPr>
        <p:spPr>
          <a:xfrm>
            <a:off x="430212" y="7678231"/>
            <a:ext cx="18745201" cy="830997"/>
          </a:xfrm>
          <a:prstGeom prst="rect">
            <a:avLst/>
          </a:prstGeom>
          <a:noFill/>
        </p:spPr>
        <p:txBody>
          <a:bodyPr wrap="square" rtlCol="0">
            <a:spAutoFit/>
          </a:bodyPr>
          <a:lstStyle/>
          <a:p>
            <a:r>
              <a:rPr lang="en-US" sz="4800" b="1" dirty="0">
                <a:latin typeface="Arial Black" panose="020B0A04020102020204" pitchFamily="34" charset="0"/>
              </a:rPr>
              <a:t>School of Physics, Engineering and Computer Science</a:t>
            </a:r>
            <a:endParaRPr lang="en-GB" sz="4800" b="1" dirty="0">
              <a:latin typeface="Arial Black" panose="020B0A04020102020204" pitchFamily="34" charset="0"/>
            </a:endParaRPr>
          </a:p>
        </p:txBody>
      </p:sp>
      <p:sp>
        <p:nvSpPr>
          <p:cNvPr id="21" name="TextBox 20">
            <a:extLst>
              <a:ext uri="{FF2B5EF4-FFF2-40B4-BE49-F238E27FC236}">
                <a16:creationId xmlns:a16="http://schemas.microsoft.com/office/drawing/2014/main" id="{F2E6C914-4EC3-9139-BC0D-4D7EBB386F10}"/>
              </a:ext>
            </a:extLst>
          </p:cNvPr>
          <p:cNvSpPr txBox="1"/>
          <p:nvPr/>
        </p:nvSpPr>
        <p:spPr>
          <a:xfrm>
            <a:off x="477309" y="6247680"/>
            <a:ext cx="18745201" cy="1569660"/>
          </a:xfrm>
          <a:prstGeom prst="rect">
            <a:avLst/>
          </a:prstGeom>
          <a:noFill/>
        </p:spPr>
        <p:txBody>
          <a:bodyPr wrap="square" rtlCol="0">
            <a:spAutoFit/>
          </a:bodyPr>
          <a:lstStyle/>
          <a:p>
            <a:r>
              <a:rPr lang="en-GB" sz="4800" b="1" dirty="0">
                <a:latin typeface="Arial Black" panose="020B0A04020102020204" pitchFamily="34" charset="0"/>
              </a:rPr>
              <a:t>University of Hertfordshire</a:t>
            </a:r>
          </a:p>
          <a:p>
            <a:endParaRPr lang="en-GB" sz="4800" b="1" dirty="0">
              <a:solidFill>
                <a:schemeClr val="bg1"/>
              </a:solidFill>
              <a:latin typeface="Arial Black" panose="020B0A04020102020204" pitchFamily="34" charset="0"/>
            </a:endParaRPr>
          </a:p>
        </p:txBody>
      </p:sp>
      <p:sp>
        <p:nvSpPr>
          <p:cNvPr id="2" name="TextBox 1">
            <a:extLst>
              <a:ext uri="{FF2B5EF4-FFF2-40B4-BE49-F238E27FC236}">
                <a16:creationId xmlns:a16="http://schemas.microsoft.com/office/drawing/2014/main" id="{2035911F-8FBD-BB12-B052-A6C5740F03E0}"/>
              </a:ext>
            </a:extLst>
          </p:cNvPr>
          <p:cNvSpPr txBox="1"/>
          <p:nvPr/>
        </p:nvSpPr>
        <p:spPr>
          <a:xfrm>
            <a:off x="-207010" y="1235430"/>
            <a:ext cx="30222827" cy="4154984"/>
          </a:xfrm>
          <a:prstGeom prst="rect">
            <a:avLst/>
          </a:prstGeom>
          <a:noFill/>
        </p:spPr>
        <p:txBody>
          <a:bodyPr wrap="square" rtlCol="0">
            <a:spAutoFit/>
          </a:bodyPr>
          <a:lstStyle/>
          <a:p>
            <a:pPr algn="ctr"/>
            <a:r>
              <a:rPr lang="en-US" sz="8800" b="1" dirty="0">
                <a:solidFill>
                  <a:schemeClr val="tx1">
                    <a:lumMod val="95000"/>
                    <a:lumOff val="5000"/>
                  </a:schemeClr>
                </a:solidFill>
                <a:latin typeface="Times New Roman" panose="02020603050405020304" pitchFamily="18" charset="0"/>
                <a:cs typeface="Times New Roman" panose="02020603050405020304" pitchFamily="18" charset="0"/>
              </a:rPr>
              <a:t>Analyzing The Distribution Of Arable Land And Forest Area  Across The World Using </a:t>
            </a:r>
          </a:p>
          <a:p>
            <a:pPr algn="ctr"/>
            <a:r>
              <a:rPr lang="en-US" sz="8800" b="1" dirty="0">
                <a:solidFill>
                  <a:schemeClr val="tx1">
                    <a:lumMod val="95000"/>
                    <a:lumOff val="5000"/>
                  </a:schemeClr>
                </a:solidFill>
                <a:latin typeface="Times New Roman" panose="02020603050405020304" pitchFamily="18" charset="0"/>
                <a:cs typeface="Times New Roman" panose="02020603050405020304" pitchFamily="18" charset="0"/>
              </a:rPr>
              <a:t>Clustering And Fitting Techniques</a:t>
            </a:r>
            <a:endParaRPr lang="en-GB" sz="8800" b="1" dirty="0">
              <a:solidFill>
                <a:schemeClr val="tx1">
                  <a:lumMod val="95000"/>
                  <a:lumOff val="5000"/>
                </a:schemeClr>
              </a:solidFill>
            </a:endParaRPr>
          </a:p>
        </p:txBody>
      </p:sp>
      <p:sp>
        <p:nvSpPr>
          <p:cNvPr id="4" name="TextBox 3">
            <a:extLst>
              <a:ext uri="{FF2B5EF4-FFF2-40B4-BE49-F238E27FC236}">
                <a16:creationId xmlns:a16="http://schemas.microsoft.com/office/drawing/2014/main" id="{8BE820CE-528B-E9F3-F22F-C5A5B8496276}"/>
              </a:ext>
            </a:extLst>
          </p:cNvPr>
          <p:cNvSpPr txBox="1"/>
          <p:nvPr/>
        </p:nvSpPr>
        <p:spPr>
          <a:xfrm>
            <a:off x="430211" y="19871713"/>
            <a:ext cx="14160094" cy="715089"/>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GB" sz="3600" dirty="0">
                <a:latin typeface="Arial Black" panose="020B0A04020102020204" pitchFamily="34" charset="0"/>
              </a:rPr>
              <a:t>Introduction</a:t>
            </a:r>
          </a:p>
        </p:txBody>
      </p:sp>
      <p:pic>
        <p:nvPicPr>
          <p:cNvPr id="29" name="Picture 28">
            <a:extLst>
              <a:ext uri="{FF2B5EF4-FFF2-40B4-BE49-F238E27FC236}">
                <a16:creationId xmlns:a16="http://schemas.microsoft.com/office/drawing/2014/main" id="{FBED829C-B6C3-4448-84B7-A53A9B56039B}"/>
              </a:ext>
            </a:extLst>
          </p:cNvPr>
          <p:cNvPicPr>
            <a:picLocks noChangeAspect="1"/>
          </p:cNvPicPr>
          <p:nvPr/>
        </p:nvPicPr>
        <p:blipFill>
          <a:blip r:embed="rId6"/>
          <a:stretch>
            <a:fillRect/>
          </a:stretch>
        </p:blipFill>
        <p:spPr>
          <a:xfrm>
            <a:off x="18426800" y="14677438"/>
            <a:ext cx="8342259" cy="5018328"/>
          </a:xfrm>
          <a:prstGeom prst="rect">
            <a:avLst/>
          </a:prstGeom>
        </p:spPr>
      </p:pic>
      <p:sp>
        <p:nvSpPr>
          <p:cNvPr id="32" name="TextBox 31">
            <a:extLst>
              <a:ext uri="{FF2B5EF4-FFF2-40B4-BE49-F238E27FC236}">
                <a16:creationId xmlns:a16="http://schemas.microsoft.com/office/drawing/2014/main" id="{11B70391-BE5B-950F-451F-B3198B4C0BF2}"/>
              </a:ext>
            </a:extLst>
          </p:cNvPr>
          <p:cNvSpPr txBox="1"/>
          <p:nvPr/>
        </p:nvSpPr>
        <p:spPr>
          <a:xfrm>
            <a:off x="15956272" y="20022949"/>
            <a:ext cx="14046200" cy="1328023"/>
          </a:xfrm>
          <a:prstGeom prst="round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accent2"/>
          </a:fillRef>
          <a:effectRef idx="1">
            <a:schemeClr val="accent2"/>
          </a:effectRef>
          <a:fontRef idx="minor">
            <a:schemeClr val="lt1"/>
          </a:fontRef>
        </p:style>
        <p:txBody>
          <a:bodyPr wrap="square" rtlCol="0">
            <a:spAutoFit/>
          </a:bodyPr>
          <a:lstStyle/>
          <a:p>
            <a:r>
              <a:rPr lang="en-GB" sz="36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Making A Prediction For Sri Lanka Using Fitting Technique</a:t>
            </a:r>
          </a:p>
        </p:txBody>
      </p:sp>
      <p:pic>
        <p:nvPicPr>
          <p:cNvPr id="34" name="Picture 33">
            <a:extLst>
              <a:ext uri="{FF2B5EF4-FFF2-40B4-BE49-F238E27FC236}">
                <a16:creationId xmlns:a16="http://schemas.microsoft.com/office/drawing/2014/main" id="{D464A86C-7FC0-4632-8CC1-8EE938E32212}"/>
              </a:ext>
            </a:extLst>
          </p:cNvPr>
          <p:cNvPicPr>
            <a:picLocks noChangeAspect="1"/>
          </p:cNvPicPr>
          <p:nvPr/>
        </p:nvPicPr>
        <p:blipFill>
          <a:blip r:embed="rId7"/>
          <a:stretch>
            <a:fillRect/>
          </a:stretch>
        </p:blipFill>
        <p:spPr>
          <a:xfrm>
            <a:off x="18517388" y="25526591"/>
            <a:ext cx="8766496" cy="5642803"/>
          </a:xfrm>
          <a:prstGeom prst="rect">
            <a:avLst/>
          </a:prstGeom>
        </p:spPr>
      </p:pic>
    </p:spTree>
    <p:extLst>
      <p:ext uri="{BB962C8B-B14F-4D97-AF65-F5344CB8AC3E}">
        <p14:creationId xmlns:p14="http://schemas.microsoft.com/office/powerpoint/2010/main" val="15905869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1009</TotalTime>
  <Words>1013</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Rockwell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Hathamunage</dc:creator>
  <cp:lastModifiedBy>Harsha Hathamunage</cp:lastModifiedBy>
  <cp:revision>7</cp:revision>
  <dcterms:created xsi:type="dcterms:W3CDTF">2023-05-09T11:32:03Z</dcterms:created>
  <dcterms:modified xsi:type="dcterms:W3CDTF">2023-05-11T22:43:00Z</dcterms:modified>
</cp:coreProperties>
</file>