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4"/>
  </p:sldMasterIdLst>
  <p:sldIdLst>
    <p:sldId id="257" r:id="rId5"/>
    <p:sldId id="279" r:id="rId6"/>
    <p:sldId id="280" r:id="rId7"/>
    <p:sldId id="282" r:id="rId8"/>
    <p:sldId id="28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80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7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3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7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67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90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2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7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8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8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9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8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4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68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coworkers collaborating around a table">
            <a:extLst>
              <a:ext uri="{FF2B5EF4-FFF2-40B4-BE49-F238E27FC236}">
                <a16:creationId xmlns:a16="http://schemas.microsoft.com/office/drawing/2014/main" id="{FB5DBD6C-E8A8-B349-AC85-61C44AAEA0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0456" y="226199"/>
            <a:ext cx="11531088" cy="6029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027289"/>
            <a:ext cx="10572000" cy="99342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7200" dirty="0"/>
              <a:t>Bank loan analytics   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CA982C5-8822-5F41-B151-CBFC3278D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976" y="2241177"/>
            <a:ext cx="5154706" cy="3684494"/>
          </a:xfrm>
        </p:spPr>
        <p:txBody>
          <a:bodyPr>
            <a:normAutofit/>
          </a:bodyPr>
          <a:lstStyle/>
          <a:p>
            <a:r>
              <a:rPr lang="en-US" sz="3800" b="1" dirty="0"/>
              <a:t>GROUP 3</a:t>
            </a:r>
          </a:p>
          <a:p>
            <a:r>
              <a:rPr lang="en-US" dirty="0"/>
              <a:t>Nandana Asish</a:t>
            </a:r>
          </a:p>
          <a:p>
            <a:r>
              <a:rPr lang="en-US" dirty="0"/>
              <a:t>Pukkala Mahendra</a:t>
            </a:r>
          </a:p>
          <a:p>
            <a:r>
              <a:rPr lang="en-US" dirty="0"/>
              <a:t>Santhosh B</a:t>
            </a:r>
          </a:p>
          <a:p>
            <a:r>
              <a:rPr lang="en-US" dirty="0"/>
              <a:t>Ankur R Bodhgire</a:t>
            </a:r>
          </a:p>
          <a:p>
            <a:r>
              <a:rPr lang="en-US" dirty="0"/>
              <a:t>Sakshi Sanjay Verma</a:t>
            </a:r>
          </a:p>
          <a:p>
            <a:r>
              <a:rPr lang="en-US" dirty="0"/>
              <a:t>Harsha Langote</a:t>
            </a:r>
          </a:p>
          <a:p>
            <a:r>
              <a:rPr lang="en-US" dirty="0"/>
              <a:t>Rahul Umesh H 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2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88E00-7D8F-CB23-5849-94FB4116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763047"/>
          </a:xfrm>
        </p:spPr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19A3B-AC6A-A80E-2906-C2FE59BDC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report we have generated is using data cleaning, data exploration and manipulation of data,  justifies the status of the loans and customers.</a:t>
            </a:r>
          </a:p>
          <a:p>
            <a:r>
              <a:rPr lang="en-US" dirty="0"/>
              <a:t>The report will trigger a deviation of loan amount or status for verified and non verified accounts.</a:t>
            </a:r>
          </a:p>
          <a:p>
            <a:r>
              <a:rPr lang="en-US" dirty="0"/>
              <a:t>And the bank gets to know about the revolving balance.</a:t>
            </a:r>
          </a:p>
          <a:p>
            <a:r>
              <a:rPr lang="en-US" i="0" dirty="0">
                <a:effectLst/>
                <a:latin typeface="Century Gothic" panose="020B0502020202020204" pitchFamily="34" charset="0"/>
              </a:rPr>
              <a:t>Through interactive visualizations and data-driven analysis, this dashboard empowers stakeholders to make informed decisions, optimize risk assessment strategies, and identify trends to enhance lending practices and maximize profitability.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7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0979-B5B9-DD39-D871-8D05DAC7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KPI’s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46D00-4DDF-EF51-C5AD-C3EE6AD0F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Loan amount status by year</a:t>
            </a:r>
          </a:p>
          <a:p>
            <a:r>
              <a:rPr lang="en-US" dirty="0"/>
              <a:t>Verification status and amount</a:t>
            </a:r>
          </a:p>
          <a:p>
            <a:r>
              <a:rPr lang="en-US" dirty="0"/>
              <a:t>Loan amount by purpose</a:t>
            </a:r>
          </a:p>
          <a:p>
            <a:r>
              <a:rPr lang="en-US" dirty="0"/>
              <a:t>Revolving balance by grade and sub grade</a:t>
            </a:r>
          </a:p>
          <a:p>
            <a:r>
              <a:rPr lang="en-IN" dirty="0"/>
              <a:t>Loan amount by home ownership</a:t>
            </a:r>
          </a:p>
          <a:p>
            <a:r>
              <a:rPr lang="en-IN" dirty="0"/>
              <a:t>Loan status by month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59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8847" y="1719944"/>
            <a:ext cx="2579381" cy="879822"/>
          </a:xfrm>
        </p:spPr>
        <p:txBody>
          <a:bodyPr anchor="t">
            <a:normAutofit/>
          </a:bodyPr>
          <a:lstStyle/>
          <a:p>
            <a:r>
              <a:rPr lang="en-US" sz="4400" dirty="0"/>
              <a:t>Power BI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B26D06-4119-C1F4-830F-43FA4B94B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3763" t="18547" r="17042" b="12074"/>
          <a:stretch/>
        </p:blipFill>
        <p:spPr>
          <a:xfrm>
            <a:off x="403410" y="1174376"/>
            <a:ext cx="8313020" cy="46885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90420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E9C6-599E-8A3A-97D2-306B2FC6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 Aways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794CF-94C0-F6CE-5A3C-B079CA546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Century Gothic" panose="020B0502020202020204" pitchFamily="34" charset="0"/>
              </a:rPr>
              <a:t>Approval Rates:</a:t>
            </a:r>
            <a:r>
              <a:rPr lang="en-US" b="0" i="0" dirty="0">
                <a:effectLst/>
                <a:latin typeface="Century Gothic" panose="020B0502020202020204" pitchFamily="34" charset="0"/>
              </a:rPr>
              <a:t> See how many loan applications get approved, helping understand the likelihood of getting a loan accepted.</a:t>
            </a:r>
          </a:p>
          <a:p>
            <a:r>
              <a:rPr lang="en-US" b="1" i="0" dirty="0">
                <a:effectLst/>
                <a:latin typeface="Century Gothic" panose="020B0502020202020204" pitchFamily="34" charset="0"/>
              </a:rPr>
              <a:t>Risk Trends:</a:t>
            </a:r>
            <a:r>
              <a:rPr lang="en-US" b="0" i="0" dirty="0">
                <a:effectLst/>
                <a:latin typeface="Century Gothic" panose="020B0502020202020204" pitchFamily="34" charset="0"/>
              </a:rPr>
              <a:t> Identify patterns showing which loans are more likely to be paid back and which might have higher chances of defaulting.</a:t>
            </a:r>
          </a:p>
          <a:p>
            <a:r>
              <a:rPr lang="en-US" b="1" i="0" dirty="0">
                <a:effectLst/>
                <a:latin typeface="Century Gothic" panose="020B0502020202020204" pitchFamily="34" charset="0"/>
              </a:rPr>
              <a:t>Customer Profiles:</a:t>
            </a:r>
            <a:r>
              <a:rPr lang="en-US" b="0" i="0" dirty="0">
                <a:effectLst/>
                <a:latin typeface="Century Gothic" panose="020B0502020202020204" pitchFamily="34" charset="0"/>
              </a:rPr>
              <a:t> Learn about the types of people applying for loans, like their age, income, and location, to tailor loan offerings better.</a:t>
            </a:r>
          </a:p>
          <a:p>
            <a:r>
              <a:rPr lang="en-US" b="1" i="0" dirty="0">
                <a:effectLst/>
                <a:latin typeface="Century Gothic" panose="020B0502020202020204" pitchFamily="34" charset="0"/>
              </a:rPr>
              <a:t>Portfolio Performance:</a:t>
            </a:r>
            <a:r>
              <a:rPr lang="en-US" b="0" i="0" dirty="0">
                <a:effectLst/>
                <a:latin typeface="Century Gothic" panose="020B0502020202020204" pitchFamily="34" charset="0"/>
              </a:rPr>
              <a:t> Understand how the bank's overall loan portfolio is doing, whether it's growing, stagnant, or facing issues.</a:t>
            </a:r>
          </a:p>
          <a:p>
            <a:r>
              <a:rPr lang="en-US" b="1" i="0" dirty="0">
                <a:effectLst/>
                <a:latin typeface="Century Gothic" panose="020B0502020202020204" pitchFamily="34" charset="0"/>
              </a:rPr>
              <a:t>Impact of Factors:</a:t>
            </a:r>
            <a:r>
              <a:rPr lang="en-US" b="0" i="0" dirty="0">
                <a:effectLst/>
                <a:latin typeface="Century Gothic" panose="020B0502020202020204" pitchFamily="34" charset="0"/>
              </a:rPr>
              <a:t> Discover how external factors like economic changes or interest rate fluctuations affect the loan processes, guiding future strategies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904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1812AF-5C4C-4B75-9015-C90088D3D4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15C130-17B0-43C9-B99C-584294C40B5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F0B771C-53D0-4C6A-8C2A-F95E45907F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Agency design</Template>
  <TotalTime>639</TotalTime>
  <Words>265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Bank loan analytics    </vt:lpstr>
      <vt:lpstr>Summary</vt:lpstr>
      <vt:lpstr>KPI’s</vt:lpstr>
      <vt:lpstr>Power BI</vt:lpstr>
      <vt:lpstr>Key Take Aways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</dc:title>
  <dc:creator>A S H I S H N A N D A N A</dc:creator>
  <cp:lastModifiedBy>Santhosh B</cp:lastModifiedBy>
  <cp:revision>7</cp:revision>
  <dcterms:created xsi:type="dcterms:W3CDTF">2023-11-02T07:16:51Z</dcterms:created>
  <dcterms:modified xsi:type="dcterms:W3CDTF">2023-12-20T07:27:04Z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